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m4a" ContentType="audio/mp4"/>
  <Default Extension="rels" ContentType="application/vnd.openxmlformats-package.relationships+xml"/>
  <Default Extension="xml" ContentType="application/xml"/>
  <Default Extension="wav" ContentType="audio/x-wav"/>
  <Default Extension="wdp" ContentType="image/vnd.ms-photo"/>
  <Default Extension="gif" ContentType="image/gif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92" r:id="rId5"/>
    <p:sldId id="263" r:id="rId6"/>
    <p:sldId id="264" r:id="rId7"/>
    <p:sldId id="280" r:id="rId8"/>
    <p:sldId id="288" r:id="rId9"/>
    <p:sldId id="282" r:id="rId10"/>
    <p:sldId id="287" r:id="rId11"/>
    <p:sldId id="291" r:id="rId12"/>
    <p:sldId id="260" r:id="rId13"/>
    <p:sldId id="290" r:id="rId14"/>
    <p:sldId id="283" r:id="rId15"/>
    <p:sldId id="279" r:id="rId16"/>
    <p:sldId id="278" r:id="rId17"/>
    <p:sldId id="281" r:id="rId18"/>
    <p:sldId id="277" r:id="rId19"/>
    <p:sldId id="262" r:id="rId20"/>
    <p:sldId id="271" r:id="rId21"/>
    <p:sldId id="266" r:id="rId22"/>
    <p:sldId id="267" r:id="rId23"/>
    <p:sldId id="268" r:id="rId24"/>
    <p:sldId id="269" r:id="rId25"/>
    <p:sldId id="270" r:id="rId26"/>
    <p:sldId id="272" r:id="rId27"/>
    <p:sldId id="274" r:id="rId28"/>
    <p:sldId id="275" r:id="rId29"/>
    <p:sldId id="276" r:id="rId30"/>
    <p:sldId id="289" r:id="rId31"/>
    <p:sldId id="284" r:id="rId32"/>
    <p:sldId id="285" r:id="rId33"/>
    <p:sldId id="286" r:id="rId34"/>
    <p:sldId id="273" r:id="rId3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83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 showGuides="1">
      <p:cViewPr varScale="1">
        <p:scale>
          <a:sx n="72" d="100"/>
          <a:sy n="72" d="100"/>
        </p:scale>
        <p:origin x="660" y="72"/>
      </p:cViewPr>
      <p:guideLst>
        <p:guide orient="horz" pos="2183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054316-FA04-4A91-88E3-FB58B6380BC1}" type="datetimeFigureOut">
              <a:rPr lang="en-GB" smtClean="0"/>
              <a:t>29/05/2020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2B101-5B88-4315-B9A0-EF2F342C288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1695159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054316-FA04-4A91-88E3-FB58B6380BC1}" type="datetimeFigureOut">
              <a:rPr lang="en-GB" smtClean="0"/>
              <a:t>29/05/2020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2B101-5B88-4315-B9A0-EF2F342C288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127370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054316-FA04-4A91-88E3-FB58B6380BC1}" type="datetimeFigureOut">
              <a:rPr lang="en-GB" smtClean="0"/>
              <a:t>29/05/2020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2B101-5B88-4315-B9A0-EF2F342C288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125311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054316-FA04-4A91-88E3-FB58B6380BC1}" type="datetimeFigureOut">
              <a:rPr lang="en-GB" smtClean="0"/>
              <a:t>29/05/2020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2B101-5B88-4315-B9A0-EF2F342C288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877213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054316-FA04-4A91-88E3-FB58B6380BC1}" type="datetimeFigureOut">
              <a:rPr lang="en-GB" smtClean="0"/>
              <a:t>29/05/2020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2B101-5B88-4315-B9A0-EF2F342C288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104165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054316-FA04-4A91-88E3-FB58B6380BC1}" type="datetimeFigureOut">
              <a:rPr lang="en-GB" smtClean="0"/>
              <a:t>29/05/2020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2B101-5B88-4315-B9A0-EF2F342C288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754865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054316-FA04-4A91-88E3-FB58B6380BC1}" type="datetimeFigureOut">
              <a:rPr lang="en-GB" smtClean="0"/>
              <a:t>29/05/2020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2B101-5B88-4315-B9A0-EF2F342C288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560818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054316-FA04-4A91-88E3-FB58B6380BC1}" type="datetimeFigureOut">
              <a:rPr lang="en-GB" smtClean="0"/>
              <a:t>29/05/2020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2B101-5B88-4315-B9A0-EF2F342C288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251735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054316-FA04-4A91-88E3-FB58B6380BC1}" type="datetimeFigureOut">
              <a:rPr lang="en-GB" smtClean="0"/>
              <a:t>29/05/2020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2B101-5B88-4315-B9A0-EF2F342C288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74484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054316-FA04-4A91-88E3-FB58B6380BC1}" type="datetimeFigureOut">
              <a:rPr lang="en-GB" smtClean="0"/>
              <a:t>29/05/2020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2B101-5B88-4315-B9A0-EF2F342C288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611594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054316-FA04-4A91-88E3-FB58B6380BC1}" type="datetimeFigureOut">
              <a:rPr lang="en-GB" smtClean="0"/>
              <a:t>29/05/2020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2B101-5B88-4315-B9A0-EF2F342C288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602614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054316-FA04-4A91-88E3-FB58B6380BC1}" type="datetimeFigureOut">
              <a:rPr lang="en-GB" smtClean="0"/>
              <a:t>29/05/2020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8C2B101-5B88-4315-B9A0-EF2F342C288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85530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2.png"/><Relationship Id="rId7" Type="http://schemas.microsoft.com/office/2007/relationships/hdphoto" Target="../media/hdphoto1.wdp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gif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4" Type="http://schemas.openxmlformats.org/officeDocument/2006/relationships/image" Target="../media/image21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2.jpeg"/><Relationship Id="rId5" Type="http://schemas.openxmlformats.org/officeDocument/2006/relationships/image" Target="../media/image31.jpeg"/><Relationship Id="rId4" Type="http://schemas.microsoft.com/office/2007/relationships/hdphoto" Target="../media/hdphoto4.wdp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7.jpeg"/><Relationship Id="rId4" Type="http://schemas.openxmlformats.org/officeDocument/2006/relationships/image" Target="../media/image36.jpg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2.jpeg"/><Relationship Id="rId5" Type="http://schemas.openxmlformats.org/officeDocument/2006/relationships/image" Target="../media/image41.png"/><Relationship Id="rId4" Type="http://schemas.openxmlformats.org/officeDocument/2006/relationships/image" Target="../media/image40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6.png"/><Relationship Id="rId4" Type="http://schemas.openxmlformats.org/officeDocument/2006/relationships/image" Target="../media/image45.jp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g"/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9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g"/><Relationship Id="rId2" Type="http://schemas.openxmlformats.org/officeDocument/2006/relationships/image" Target="../media/image50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2.jp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jpeg"/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8.jpeg"/><Relationship Id="rId4" Type="http://schemas.openxmlformats.org/officeDocument/2006/relationships/image" Target="../media/image57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jpeg"/><Relationship Id="rId2" Type="http://schemas.openxmlformats.org/officeDocument/2006/relationships/image" Target="../media/image59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2.gif"/><Relationship Id="rId4" Type="http://schemas.openxmlformats.org/officeDocument/2006/relationships/image" Target="../media/image61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jpeg"/><Relationship Id="rId2" Type="http://schemas.openxmlformats.org/officeDocument/2006/relationships/image" Target="../media/image6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6.jpeg"/><Relationship Id="rId4" Type="http://schemas.openxmlformats.org/officeDocument/2006/relationships/image" Target="../media/image65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jpeg"/><Relationship Id="rId2" Type="http://schemas.openxmlformats.org/officeDocument/2006/relationships/image" Target="../media/image67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6.jpg"/><Relationship Id="rId4" Type="http://schemas.openxmlformats.org/officeDocument/2006/relationships/image" Target="../media/image69.jpe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jpeg"/><Relationship Id="rId2" Type="http://schemas.openxmlformats.org/officeDocument/2006/relationships/image" Target="../media/image7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2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9.wmf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3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4.png"/><Relationship Id="rId13" Type="http://schemas.openxmlformats.org/officeDocument/2006/relationships/image" Target="../media/image69.png"/><Relationship Id="rId3" Type="http://schemas.openxmlformats.org/officeDocument/2006/relationships/audio" Target="../media/audio2.wav"/><Relationship Id="rId7" Type="http://schemas.openxmlformats.org/officeDocument/2006/relationships/image" Target="../media/image63.png"/><Relationship Id="rId12" Type="http://schemas.openxmlformats.org/officeDocument/2006/relationships/image" Target="../media/image68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2.png"/><Relationship Id="rId11" Type="http://schemas.openxmlformats.org/officeDocument/2006/relationships/image" Target="../media/image67.png"/><Relationship Id="rId5" Type="http://schemas.openxmlformats.org/officeDocument/2006/relationships/image" Target="../media/image460.png"/><Relationship Id="rId10" Type="http://schemas.openxmlformats.org/officeDocument/2006/relationships/image" Target="../media/image66.png"/><Relationship Id="rId9" Type="http://schemas.openxmlformats.org/officeDocument/2006/relationships/image" Target="../media/image650.png"/><Relationship Id="rId14" Type="http://schemas.openxmlformats.org/officeDocument/2006/relationships/image" Target="../media/image700.png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5.png"/><Relationship Id="rId13" Type="http://schemas.openxmlformats.org/officeDocument/2006/relationships/image" Target="../media/image80.png"/><Relationship Id="rId3" Type="http://schemas.openxmlformats.org/officeDocument/2006/relationships/audio" Target="../media/audio2.wav"/><Relationship Id="rId7" Type="http://schemas.openxmlformats.org/officeDocument/2006/relationships/image" Target="../media/image74.png"/><Relationship Id="rId12" Type="http://schemas.openxmlformats.org/officeDocument/2006/relationships/image" Target="../media/image79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30.png"/><Relationship Id="rId11" Type="http://schemas.openxmlformats.org/officeDocument/2006/relationships/image" Target="../media/image78.png"/><Relationship Id="rId5" Type="http://schemas.openxmlformats.org/officeDocument/2006/relationships/image" Target="../media/image720.png"/><Relationship Id="rId15" Type="http://schemas.openxmlformats.org/officeDocument/2006/relationships/image" Target="../media/image82.png"/><Relationship Id="rId10" Type="http://schemas.openxmlformats.org/officeDocument/2006/relationships/image" Target="../media/image77.png"/><Relationship Id="rId4" Type="http://schemas.openxmlformats.org/officeDocument/2006/relationships/image" Target="../media/image71.png"/><Relationship Id="rId9" Type="http://schemas.openxmlformats.org/officeDocument/2006/relationships/image" Target="../media/image76.png"/><Relationship Id="rId14" Type="http://schemas.openxmlformats.org/officeDocument/2006/relationships/image" Target="../media/image81.png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4.jpe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2.png"/><Relationship Id="rId7" Type="http://schemas.microsoft.com/office/2007/relationships/hdphoto" Target="../media/hdphoto1.wdp"/><Relationship Id="rId12" Type="http://schemas.openxmlformats.org/officeDocument/2006/relationships/image" Target="../media/image7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../media/image77.jpeg"/><Relationship Id="rId5" Type="http://schemas.openxmlformats.org/officeDocument/2006/relationships/image" Target="../media/image4.gif"/><Relationship Id="rId10" Type="http://schemas.openxmlformats.org/officeDocument/2006/relationships/image" Target="../media/image76.jpeg"/><Relationship Id="rId4" Type="http://schemas.openxmlformats.org/officeDocument/2006/relationships/image" Target="../media/image3.png"/><Relationship Id="rId9" Type="http://schemas.openxmlformats.org/officeDocument/2006/relationships/image" Target="../media/image75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2" name="Rectangle 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noFill/>
            <a:ln w="38100">
              <a:solidFill>
                <a:schemeClr val="tx1">
                  <a:lumMod val="75000"/>
                  <a:lumOff val="25000"/>
                </a:schemeClr>
              </a:solidFill>
            </a:ln>
            <a:effectLst>
              <a:outerShdw blurRad="50800" dist="38100" dir="16200000" rotWithShape="0">
                <a:prstClr val="black">
                  <a:alpha val="40000"/>
                </a:prstClr>
              </a:outerShdw>
              <a:softEdge rad="63500"/>
            </a:effectLst>
            <a:scene3d>
              <a:camera prst="orthographicFront"/>
              <a:lightRig rig="threePt" dir="t"/>
            </a:scene3d>
            <a:sp3d>
              <a:bevelT w="139700" prst="cross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" name="Rectangle 2"/>
            <p:cNvSpPr/>
            <p:nvPr/>
          </p:nvSpPr>
          <p:spPr>
            <a:xfrm>
              <a:off x="51517" y="51516"/>
              <a:ext cx="12093262" cy="6761408"/>
            </a:xfrm>
            <a:prstGeom prst="rect">
              <a:avLst/>
            </a:prstGeom>
            <a:noFill/>
            <a:ln w="38100">
              <a:solidFill>
                <a:schemeClr val="tx1">
                  <a:lumMod val="75000"/>
                  <a:lumOff val="25000"/>
                </a:schemeClr>
              </a:solidFill>
            </a:ln>
            <a:effectLst>
              <a:outerShdw blurRad="50800" dist="38100" dir="16200000" rotWithShape="0">
                <a:prstClr val="black">
                  <a:alpha val="40000"/>
                </a:prstClr>
              </a:outerShdw>
              <a:softEdge rad="63500"/>
            </a:effectLst>
            <a:scene3d>
              <a:camera prst="orthographicFront"/>
              <a:lightRig rig="threePt" dir="t"/>
            </a:scene3d>
            <a:sp3d>
              <a:bevelT w="139700" prst="cross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" name="Rectangle 3"/>
            <p:cNvSpPr/>
            <p:nvPr/>
          </p:nvSpPr>
          <p:spPr>
            <a:xfrm>
              <a:off x="100884" y="103030"/>
              <a:ext cx="11992377" cy="6645500"/>
            </a:xfrm>
            <a:prstGeom prst="rect">
              <a:avLst/>
            </a:prstGeom>
            <a:noFill/>
            <a:ln w="38100">
              <a:solidFill>
                <a:schemeClr val="tx1">
                  <a:lumMod val="75000"/>
                  <a:lumOff val="25000"/>
                </a:schemeClr>
              </a:solidFill>
            </a:ln>
            <a:effectLst>
              <a:outerShdw blurRad="50800" dist="38100" dir="16200000" rotWithShape="0">
                <a:prstClr val="black">
                  <a:alpha val="40000"/>
                </a:prstClr>
              </a:outerShdw>
              <a:softEdge rad="63500"/>
            </a:effectLst>
            <a:scene3d>
              <a:camera prst="orthographicFront"/>
              <a:lightRig rig="threePt" dir="t"/>
            </a:scene3d>
            <a:sp3d>
              <a:bevelT w="139700" prst="cross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973432" y="1825463"/>
            <a:ext cx="3787812" cy="3313042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89394" y="1825463"/>
            <a:ext cx="3584038" cy="3313042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grpSp>
        <p:nvGrpSpPr>
          <p:cNvPr id="8" name="Group 7"/>
          <p:cNvGrpSpPr/>
          <p:nvPr/>
        </p:nvGrpSpPr>
        <p:grpSpPr>
          <a:xfrm>
            <a:off x="7761244" y="1825463"/>
            <a:ext cx="4028195" cy="3319652"/>
            <a:chOff x="7734740" y="1295383"/>
            <a:chExt cx="4028195" cy="3319652"/>
          </a:xfrm>
        </p:grpSpPr>
        <p:pic>
          <p:nvPicPr>
            <p:cNvPr id="9" name="Picture 8"/>
            <p:cNvPicPr>
              <a:picLocks noChangeAspect="1"/>
            </p:cNvPicPr>
            <p:nvPr/>
          </p:nvPicPr>
          <p:blipFill rotWithShape="1"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7734740" y="1295383"/>
              <a:ext cx="4028195" cy="3319652"/>
            </a:xfrm>
            <a:prstGeom prst="rect">
              <a:avLst/>
            </a:prstGeom>
            <a:ln w="88900" cap="sq" cmpd="thickThin">
              <a:solidFill>
                <a:srgbClr val="000000"/>
              </a:solidFill>
              <a:prstDash val="solid"/>
              <a:miter lim="800000"/>
            </a:ln>
            <a:effectLst>
              <a:innerShdw blurRad="76200">
                <a:srgbClr val="000000"/>
              </a:innerShdw>
            </a:effectLst>
          </p:spPr>
        </p:pic>
        <p:sp>
          <p:nvSpPr>
            <p:cNvPr id="10" name="TextBox 9"/>
            <p:cNvSpPr txBox="1"/>
            <p:nvPr/>
          </p:nvSpPr>
          <p:spPr>
            <a:xfrm>
              <a:off x="9431629" y="2744260"/>
              <a:ext cx="1275008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IN" dirty="0" smtClean="0"/>
                <a:t> </a:t>
              </a:r>
              <a:r>
                <a:rPr lang="bn-IN" sz="40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বাংলা</a:t>
              </a:r>
              <a:endParaRPr lang="bn-IN" sz="40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7784107" y="2390317"/>
              <a:ext cx="1275008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IN" dirty="0" smtClean="0"/>
                <a:t> </a:t>
              </a:r>
              <a:r>
                <a:rPr lang="bn-IN" sz="40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বাংলা</a:t>
              </a:r>
              <a:endParaRPr lang="bn-IN" sz="40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pic>
        <p:nvPicPr>
          <p:cNvPr id="12" name="Picture 1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69489" y="5138505"/>
            <a:ext cx="2524985" cy="1553837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33668" y="5152552"/>
            <a:ext cx="2524985" cy="1553837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08236" y="5166599"/>
            <a:ext cx="2524985" cy="1553837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39266" y="5190019"/>
            <a:ext cx="2524985" cy="1553837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23126" y="5181939"/>
            <a:ext cx="2524985" cy="1553837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806986" y="5194972"/>
            <a:ext cx="2524985" cy="1553837"/>
          </a:xfrm>
          <a:prstGeom prst="rect">
            <a:avLst/>
          </a:prstGeom>
        </p:spPr>
      </p:pic>
      <p:sp>
        <p:nvSpPr>
          <p:cNvPr id="18" name="Rectangle 17"/>
          <p:cNvSpPr/>
          <p:nvPr/>
        </p:nvSpPr>
        <p:spPr>
          <a:xfrm>
            <a:off x="843156" y="579803"/>
            <a:ext cx="10432664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bn-IN" sz="7200" b="1" dirty="0">
                <a:ln w="12700">
                  <a:solidFill>
                    <a:schemeClr val="accent1"/>
                  </a:solidFill>
                  <a:prstDash val="solid"/>
                </a:ln>
                <a:solidFill>
                  <a:srgbClr val="FF00FF"/>
                </a:solidFill>
                <a:effectLst>
                  <a:outerShdw dist="38100" dir="2640000" algn="bl" rotWithShape="0">
                    <a:schemeClr val="accent1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বাংলা সাহিত্য ক্লাসে সবাইকে স্বাগত </a:t>
            </a:r>
            <a:endParaRPr lang="en-GB" sz="7200" b="1" dirty="0">
              <a:ln w="12700">
                <a:solidFill>
                  <a:schemeClr val="accent1"/>
                </a:solidFill>
                <a:prstDash val="solid"/>
              </a:ln>
              <a:solidFill>
                <a:srgbClr val="FF00FF"/>
              </a:solidFill>
              <a:effectLst>
                <a:outerShdw dist="38100" dir="2640000" algn="bl" rotWithShape="0">
                  <a:schemeClr val="accent1"/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 rotWithShape="1">
          <a:blip r:embed="rId6" cstate="email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l="10171" t="-1704" r="31152" b="9101"/>
          <a:stretch/>
        </p:blipFill>
        <p:spPr>
          <a:xfrm>
            <a:off x="843156" y="-856727"/>
            <a:ext cx="1423851" cy="1802676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902424" y="3216699"/>
            <a:ext cx="1673100" cy="2340000"/>
          </a:xfrm>
          <a:prstGeom prst="rect">
            <a:avLst/>
          </a:prstGeom>
        </p:spPr>
      </p:pic>
      <p:sp>
        <p:nvSpPr>
          <p:cNvPr id="21" name="Rectangle 20"/>
          <p:cNvSpPr/>
          <p:nvPr/>
        </p:nvSpPr>
        <p:spPr>
          <a:xfrm>
            <a:off x="3152188" y="6518300"/>
            <a:ext cx="5255413" cy="21806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1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মোঃ</a:t>
            </a:r>
            <a:r>
              <a:rPr lang="bn-IN" sz="1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আব্দুর রাজ্জাক,</a:t>
            </a:r>
            <a:r>
              <a:rPr lang="en-GB" sz="1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1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প্রধান শিক্ষক, ধলহরা পশ্চিমপাড়া মাধ্যমিক বালিকা বিদ্যালয়, মাগুরা।</a:t>
            </a:r>
            <a:endParaRPr lang="en-GB" sz="14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422917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57 0.03079 L 0.05443 0.11435 L 0.10391 0.03079 L 0.15691 0.11435 L 0.21003 0.03079 L 0.25977 0.11435 L 0.31289 0.03079 L 0.36224 0.11435 L 0.41576 0.03079 L 0.46888 0.11435 L 0.51823 0.03079 L 0.57136 0.11435 L 0.6211 0.03079 L 0.67422 0.11435 L 0.72722 0.03079 L 0.7767 0.11435 L 0.83034 0.03079 " pathEditMode="relative" rAng="0" ptsTypes="AAAAAAAAAAAAAAAAA">
                                      <p:cBhvr>
                                        <p:cTn id="6" dur="3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1432" y="4167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" dur="3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2" name="Rectangle 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noFill/>
            <a:ln w="38100">
              <a:solidFill>
                <a:schemeClr val="tx1">
                  <a:lumMod val="75000"/>
                  <a:lumOff val="25000"/>
                </a:schemeClr>
              </a:solidFill>
            </a:ln>
            <a:effectLst>
              <a:outerShdw blurRad="50800" dist="38100" dir="16200000" rotWithShape="0">
                <a:prstClr val="black">
                  <a:alpha val="40000"/>
                </a:prstClr>
              </a:outerShdw>
              <a:softEdge rad="63500"/>
            </a:effectLst>
            <a:scene3d>
              <a:camera prst="orthographicFront"/>
              <a:lightRig rig="threePt" dir="t"/>
            </a:scene3d>
            <a:sp3d>
              <a:bevelT w="139700" prst="cross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2800"/>
            </a:p>
          </p:txBody>
        </p:sp>
        <p:sp>
          <p:nvSpPr>
            <p:cNvPr id="3" name="Rectangle 2"/>
            <p:cNvSpPr/>
            <p:nvPr/>
          </p:nvSpPr>
          <p:spPr>
            <a:xfrm>
              <a:off x="51517" y="51516"/>
              <a:ext cx="12093262" cy="6761408"/>
            </a:xfrm>
            <a:prstGeom prst="rect">
              <a:avLst/>
            </a:prstGeom>
            <a:noFill/>
            <a:ln w="38100">
              <a:solidFill>
                <a:schemeClr val="tx1">
                  <a:lumMod val="75000"/>
                  <a:lumOff val="25000"/>
                </a:schemeClr>
              </a:solidFill>
            </a:ln>
            <a:effectLst>
              <a:outerShdw blurRad="50800" dist="38100" dir="16200000" rotWithShape="0">
                <a:prstClr val="black">
                  <a:alpha val="40000"/>
                </a:prstClr>
              </a:outerShdw>
              <a:softEdge rad="63500"/>
            </a:effectLst>
            <a:scene3d>
              <a:camera prst="orthographicFront"/>
              <a:lightRig rig="threePt" dir="t"/>
            </a:scene3d>
            <a:sp3d>
              <a:bevelT w="139700" prst="cross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2800"/>
            </a:p>
          </p:txBody>
        </p:sp>
        <p:sp>
          <p:nvSpPr>
            <p:cNvPr id="4" name="Rectangle 3"/>
            <p:cNvSpPr/>
            <p:nvPr/>
          </p:nvSpPr>
          <p:spPr>
            <a:xfrm>
              <a:off x="100884" y="103030"/>
              <a:ext cx="11992377" cy="6645500"/>
            </a:xfrm>
            <a:prstGeom prst="rect">
              <a:avLst/>
            </a:prstGeom>
            <a:noFill/>
            <a:ln w="38100">
              <a:solidFill>
                <a:schemeClr val="tx1">
                  <a:lumMod val="75000"/>
                  <a:lumOff val="25000"/>
                </a:schemeClr>
              </a:solidFill>
            </a:ln>
            <a:effectLst>
              <a:outerShdw blurRad="50800" dist="38100" dir="16200000" rotWithShape="0">
                <a:prstClr val="black">
                  <a:alpha val="40000"/>
                </a:prstClr>
              </a:outerShdw>
              <a:softEdge rad="63500"/>
            </a:effectLst>
            <a:scene3d>
              <a:camera prst="orthographicFront"/>
              <a:lightRig rig="threePt" dir="t"/>
            </a:scene3d>
            <a:sp3d>
              <a:bevelT w="139700" prst="cross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2800"/>
            </a:p>
          </p:txBody>
        </p:sp>
      </p:grpSp>
      <p:pic>
        <p:nvPicPr>
          <p:cNvPr id="26" name="Picture 25" descr="https://static.wixstatic.com/media/bc95b8_ca3c4cb449474f648952b300a8d65dae~mv2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061828" y="1073643"/>
            <a:ext cx="3995320" cy="2583957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7" name="Rectangle 26">
            <a:extLst>
              <a:ext uri="{FF2B5EF4-FFF2-40B4-BE49-F238E27FC236}">
                <a16:creationId xmlns="" xmlns:a16="http://schemas.microsoft.com/office/drawing/2014/main" id="{6D4E8B2E-4F62-406A-BCB8-2561B52A8595}"/>
              </a:ext>
            </a:extLst>
          </p:cNvPr>
          <p:cNvSpPr/>
          <p:nvPr/>
        </p:nvSpPr>
        <p:spPr>
          <a:xfrm>
            <a:off x="2161816" y="139222"/>
            <a:ext cx="7312338" cy="769441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bn-IN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একক</a:t>
            </a:r>
            <a:r>
              <a:rPr lang="en-US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কাজ</a:t>
            </a:r>
            <a:r>
              <a:rPr lang="bn-IN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                   ৩ মিনিট</a:t>
            </a:r>
            <a:r>
              <a:rPr lang="en-US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4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2445465" y="4723449"/>
            <a:ext cx="7827179" cy="643944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571500" indent="-571500" algn="ctr">
              <a:buFont typeface="Wingdings" panose="05000000000000000000" pitchFamily="2" charset="2"/>
              <a:buChar char="v"/>
            </a:pPr>
            <a:r>
              <a:rPr lang="bn-IN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সংক্ষেপে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কামাল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চৌধুরীর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জন্ম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পরিচয়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লেখ।  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GB" sz="36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152188" y="6518300"/>
            <a:ext cx="5255413" cy="21806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1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মোঃ</a:t>
            </a:r>
            <a:r>
              <a:rPr lang="bn-IN" sz="1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আব্দুর রাজ্জাক,</a:t>
            </a:r>
            <a:r>
              <a:rPr lang="en-GB" sz="1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1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প্রধান শিক্ষক, ধলহরা পশ্চিমপাড়া মাধ্যমিক বালিকা বিদ্যালয়, মাগুরা।</a:t>
            </a:r>
            <a:endParaRPr lang="en-GB" sz="14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113439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  <p:bldP spid="28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2" name="Rectangle 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noFill/>
            <a:ln w="38100">
              <a:solidFill>
                <a:schemeClr val="tx1">
                  <a:lumMod val="75000"/>
                  <a:lumOff val="25000"/>
                </a:schemeClr>
              </a:solidFill>
            </a:ln>
            <a:effectLst>
              <a:outerShdw blurRad="50800" dist="38100" dir="16200000" rotWithShape="0">
                <a:prstClr val="black">
                  <a:alpha val="40000"/>
                </a:prstClr>
              </a:outerShdw>
              <a:softEdge rad="63500"/>
            </a:effectLst>
            <a:scene3d>
              <a:camera prst="orthographicFront"/>
              <a:lightRig rig="threePt" dir="t"/>
            </a:scene3d>
            <a:sp3d>
              <a:bevelT w="139700" prst="cross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" name="Rectangle 2"/>
            <p:cNvSpPr/>
            <p:nvPr/>
          </p:nvSpPr>
          <p:spPr>
            <a:xfrm>
              <a:off x="51517" y="51516"/>
              <a:ext cx="12093262" cy="6761408"/>
            </a:xfrm>
            <a:prstGeom prst="rect">
              <a:avLst/>
            </a:prstGeom>
            <a:noFill/>
            <a:ln w="38100">
              <a:solidFill>
                <a:schemeClr val="tx1">
                  <a:lumMod val="75000"/>
                  <a:lumOff val="25000"/>
                </a:schemeClr>
              </a:solidFill>
            </a:ln>
            <a:effectLst>
              <a:outerShdw blurRad="50800" dist="38100" dir="16200000" rotWithShape="0">
                <a:prstClr val="black">
                  <a:alpha val="40000"/>
                </a:prstClr>
              </a:outerShdw>
              <a:softEdge rad="63500"/>
            </a:effectLst>
            <a:scene3d>
              <a:camera prst="orthographicFront"/>
              <a:lightRig rig="threePt" dir="t"/>
            </a:scene3d>
            <a:sp3d>
              <a:bevelT w="139700" prst="cross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" name="Rectangle 3"/>
            <p:cNvSpPr/>
            <p:nvPr/>
          </p:nvSpPr>
          <p:spPr>
            <a:xfrm>
              <a:off x="100884" y="103030"/>
              <a:ext cx="11992377" cy="6645500"/>
            </a:xfrm>
            <a:prstGeom prst="rect">
              <a:avLst/>
            </a:prstGeom>
            <a:noFill/>
            <a:ln w="38100">
              <a:solidFill>
                <a:schemeClr val="tx1">
                  <a:lumMod val="75000"/>
                  <a:lumOff val="25000"/>
                </a:schemeClr>
              </a:solidFill>
            </a:ln>
            <a:effectLst>
              <a:outerShdw blurRad="50800" dist="38100" dir="16200000" rotWithShape="0">
                <a:prstClr val="black">
                  <a:alpha val="40000"/>
                </a:prstClr>
              </a:outerShdw>
              <a:softEdge rad="63500"/>
            </a:effectLst>
            <a:scene3d>
              <a:camera prst="orthographicFront"/>
              <a:lightRig rig="threePt" dir="t"/>
            </a:scene3d>
            <a:sp3d>
              <a:bevelT w="139700" prst="cross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6" name="Rounded Rectangle 5"/>
          <p:cNvSpPr/>
          <p:nvPr/>
        </p:nvSpPr>
        <p:spPr>
          <a:xfrm>
            <a:off x="4469331" y="380795"/>
            <a:ext cx="2987538" cy="520727"/>
          </a:xfrm>
          <a:prstGeom prst="round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bn-IN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আদর্শ পাঠ </a:t>
            </a:r>
            <a:endParaRPr lang="en-GB" sz="36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2" name="Rectangle 51"/>
          <p:cNvSpPr/>
          <p:nvPr/>
        </p:nvSpPr>
        <p:spPr>
          <a:xfrm>
            <a:off x="3152188" y="6518300"/>
            <a:ext cx="5255413" cy="21806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1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মোঃ</a:t>
            </a:r>
            <a:r>
              <a:rPr lang="bn-IN" sz="1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আব্দুর রাজ্জাক,</a:t>
            </a:r>
            <a:r>
              <a:rPr lang="en-GB" sz="1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1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প্রধান শিক্ষক, ধলহরা পশ্চিমপাড়া মাধ্যমিক বালিকা বিদ্যালয়, মাগুরা।</a:t>
            </a:r>
            <a:endParaRPr lang="en-GB" sz="14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3894" y="1139780"/>
            <a:ext cx="4572000" cy="4572000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223711728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2" name="Rectangle 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noFill/>
            <a:ln w="38100">
              <a:solidFill>
                <a:schemeClr val="tx1">
                  <a:lumMod val="75000"/>
                  <a:lumOff val="25000"/>
                </a:schemeClr>
              </a:solidFill>
            </a:ln>
            <a:effectLst>
              <a:outerShdw blurRad="50800" dist="38100" dir="16200000" rotWithShape="0">
                <a:prstClr val="black">
                  <a:alpha val="40000"/>
                </a:prstClr>
              </a:outerShdw>
              <a:softEdge rad="63500"/>
            </a:effectLst>
            <a:scene3d>
              <a:camera prst="orthographicFront"/>
              <a:lightRig rig="threePt" dir="t"/>
            </a:scene3d>
            <a:sp3d>
              <a:bevelT w="139700" prst="cross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2800"/>
            </a:p>
          </p:txBody>
        </p:sp>
        <p:sp>
          <p:nvSpPr>
            <p:cNvPr id="3" name="Rectangle 2"/>
            <p:cNvSpPr/>
            <p:nvPr/>
          </p:nvSpPr>
          <p:spPr>
            <a:xfrm>
              <a:off x="51517" y="51516"/>
              <a:ext cx="12093262" cy="6761408"/>
            </a:xfrm>
            <a:prstGeom prst="rect">
              <a:avLst/>
            </a:prstGeom>
            <a:noFill/>
            <a:ln w="38100">
              <a:solidFill>
                <a:schemeClr val="tx1">
                  <a:lumMod val="75000"/>
                  <a:lumOff val="25000"/>
                </a:schemeClr>
              </a:solidFill>
            </a:ln>
            <a:effectLst>
              <a:outerShdw blurRad="50800" dist="38100" dir="16200000" rotWithShape="0">
                <a:prstClr val="black">
                  <a:alpha val="40000"/>
                </a:prstClr>
              </a:outerShdw>
              <a:softEdge rad="63500"/>
            </a:effectLst>
            <a:scene3d>
              <a:camera prst="orthographicFront"/>
              <a:lightRig rig="threePt" dir="t"/>
            </a:scene3d>
            <a:sp3d>
              <a:bevelT w="139700" prst="cross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2800"/>
            </a:p>
          </p:txBody>
        </p:sp>
        <p:sp>
          <p:nvSpPr>
            <p:cNvPr id="4" name="Rectangle 3"/>
            <p:cNvSpPr/>
            <p:nvPr/>
          </p:nvSpPr>
          <p:spPr>
            <a:xfrm>
              <a:off x="100884" y="103030"/>
              <a:ext cx="11992377" cy="6645500"/>
            </a:xfrm>
            <a:prstGeom prst="rect">
              <a:avLst/>
            </a:prstGeom>
            <a:noFill/>
            <a:ln w="38100">
              <a:solidFill>
                <a:schemeClr val="tx1">
                  <a:lumMod val="75000"/>
                  <a:lumOff val="25000"/>
                </a:schemeClr>
              </a:solidFill>
            </a:ln>
            <a:effectLst>
              <a:outerShdw blurRad="50800" dist="38100" dir="16200000" rotWithShape="0">
                <a:prstClr val="black">
                  <a:alpha val="40000"/>
                </a:prstClr>
              </a:outerShdw>
              <a:softEdge rad="63500"/>
            </a:effectLst>
            <a:scene3d>
              <a:camera prst="orthographicFront"/>
              <a:lightRig rig="threePt" dir="t"/>
            </a:scene3d>
            <a:sp3d>
              <a:bevelT w="139700" prst="cross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2800"/>
            </a:p>
          </p:txBody>
        </p:sp>
      </p:grpSp>
      <p:sp>
        <p:nvSpPr>
          <p:cNvPr id="6" name="Rectangle 5"/>
          <p:cNvSpPr/>
          <p:nvPr/>
        </p:nvSpPr>
        <p:spPr>
          <a:xfrm>
            <a:off x="212474" y="5895957"/>
            <a:ext cx="5154571" cy="5533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bn-IN" sz="2800" dirty="0" smtClean="0"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কার </a:t>
            </a:r>
            <a:r>
              <a:rPr lang="bn-IN" sz="2800" dirty="0"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রক্ত ছুঁয়ে শেষে হয়ে গেল ঘৃণার কার্তুজ।</a:t>
            </a:r>
            <a:endParaRPr lang="en-GB" sz="2800" dirty="0">
              <a:effectLst/>
              <a:latin typeface="NikoshBAN" panose="02000000000000000000" pitchFamily="2" charset="0"/>
              <a:ea typeface="Calibri" panose="020F0502020204030204" pitchFamily="34" charset="0"/>
              <a:cs typeface="NikoshBAN" panose="02000000000000000000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01007" y="2054518"/>
            <a:ext cx="5838458" cy="55335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bn-IN" sz="2800" dirty="0">
                <a:latin typeface="Calibri" panose="020F0502020204030204" pitchFamily="34" charset="0"/>
                <a:ea typeface="Times New Roman" panose="02020603050405020304" pitchFamily="18" charset="0"/>
                <a:cs typeface="NikoshBAN" panose="02000000000000000000" pitchFamily="2" charset="0"/>
              </a:rPr>
              <a:t>তোদের অসুর নৃত্য ... ঠা ঠা হাসি ... ফিরিয়ে দিয়েছি</a:t>
            </a:r>
            <a:endParaRPr lang="en-GB" sz="2800" dirty="0">
              <a:latin typeface="Calibri" panose="020F0502020204030204" pitchFamily="34" charset="0"/>
              <a:ea typeface="Calibri" panose="020F0502020204030204" pitchFamily="34" charset="0"/>
              <a:cs typeface="Vrinda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301007" y="2581084"/>
            <a:ext cx="4956806" cy="55335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bn-IN" sz="2800" dirty="0"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তোদের রক্তাক্ত হাত মুচড়ে দিয়েছি নয় মাসে</a:t>
            </a:r>
            <a:endParaRPr lang="en-GB" sz="2800" dirty="0">
              <a:latin typeface="NikoshBAN" panose="02000000000000000000" pitchFamily="2" charset="0"/>
              <a:ea typeface="Calibri" panose="020F0502020204030204" pitchFamily="34" charset="0"/>
              <a:cs typeface="NikoshBAN" panose="02000000000000000000" pitchFamily="2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301007" y="3190226"/>
            <a:ext cx="5270995" cy="55335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bn-IN" sz="2800" dirty="0"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চির কবিতার দেশ ... ভেবেছিলি অস্ত্রে মাত হবে</a:t>
            </a:r>
            <a:endParaRPr lang="en-GB" sz="2800" dirty="0">
              <a:latin typeface="NikoshBAN" panose="02000000000000000000" pitchFamily="2" charset="0"/>
              <a:ea typeface="Calibri" panose="020F0502020204030204" pitchFamily="34" charset="0"/>
              <a:cs typeface="NikoshBAN" panose="02000000000000000000" pitchFamily="2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69219" y="3716792"/>
            <a:ext cx="5296643" cy="55335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bn-IN" sz="2800" dirty="0"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বাঙালি অনার্য জাতি</a:t>
            </a:r>
            <a:r>
              <a:rPr lang="en-GB" sz="2800" dirty="0"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, </a:t>
            </a:r>
            <a:r>
              <a:rPr lang="bn-IN" sz="2800" dirty="0"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খর্বদেহ ... ভাত খায়</a:t>
            </a:r>
            <a:r>
              <a:rPr lang="en-GB" sz="2800" dirty="0"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, </a:t>
            </a:r>
            <a:r>
              <a:rPr lang="bn-IN" sz="2800" dirty="0"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ভীতু</a:t>
            </a:r>
            <a:endParaRPr lang="en-GB" sz="2800" dirty="0">
              <a:latin typeface="NikoshBAN" panose="02000000000000000000" pitchFamily="2" charset="0"/>
              <a:ea typeface="Calibri" panose="020F0502020204030204" pitchFamily="34" charset="0"/>
              <a:cs typeface="NikoshBAN" panose="02000000000000000000" pitchFamily="2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236085" y="4270149"/>
            <a:ext cx="5086649" cy="55335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bn-IN" sz="2800" dirty="0"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কিন্তু কী ঘটল শেষে</a:t>
            </a:r>
            <a:r>
              <a:rPr lang="en-GB" sz="2800" dirty="0"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, </a:t>
            </a:r>
            <a:r>
              <a:rPr lang="bn-IN" sz="2800" dirty="0"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কে দেখাল মহা প্রতিরোধ</a:t>
            </a:r>
            <a:endParaRPr lang="en-GB" sz="2800" dirty="0">
              <a:latin typeface="NikoshBAN" panose="02000000000000000000" pitchFamily="2" charset="0"/>
              <a:ea typeface="Calibri" panose="020F0502020204030204" pitchFamily="34" charset="0"/>
              <a:cs typeface="NikoshBAN" panose="02000000000000000000" pitchFamily="2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269219" y="4823506"/>
            <a:ext cx="4968027" cy="55335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bn-IN" sz="2800" dirty="0"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অ আ ক খ বর্ণমালা পথে পথে তেপান্তরে ঘুরে</a:t>
            </a:r>
            <a:endParaRPr lang="en-GB" sz="2800" dirty="0">
              <a:latin typeface="NikoshBAN" panose="02000000000000000000" pitchFamily="2" charset="0"/>
              <a:ea typeface="Calibri" panose="020F0502020204030204" pitchFamily="34" charset="0"/>
              <a:cs typeface="NikoshBAN" panose="02000000000000000000" pitchFamily="2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236085" y="5342600"/>
            <a:ext cx="5307863" cy="55335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bn-IN" sz="2800" dirty="0"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উদ্বাস্তু আশ্রয়হীন ... পোড়াগ্রাম ... মাতৃ অপমানে</a:t>
            </a:r>
            <a:endParaRPr lang="en-GB" sz="2800" dirty="0">
              <a:latin typeface="NikoshBAN" panose="02000000000000000000" pitchFamily="2" charset="0"/>
              <a:ea typeface="Calibri" panose="020F0502020204030204" pitchFamily="34" charset="0"/>
              <a:cs typeface="NikoshBAN" panose="02000000000000000000" pitchFamily="2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6409743" y="1989948"/>
            <a:ext cx="5351158" cy="5533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bn-IN" sz="2800" dirty="0" smtClean="0"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ভাই </a:t>
            </a:r>
            <a:r>
              <a:rPr lang="bn-IN" sz="2800" dirty="0"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বোন কে ঘুমায়</a:t>
            </a:r>
            <a:r>
              <a:rPr lang="en-GB" sz="2800" dirty="0"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? </a:t>
            </a:r>
            <a:r>
              <a:rPr lang="bn-IN" sz="2800" dirty="0"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জাগে</a:t>
            </a:r>
            <a:r>
              <a:rPr lang="en-GB" sz="2800" dirty="0"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, </a:t>
            </a:r>
            <a:r>
              <a:rPr lang="bn-IN" sz="2800" dirty="0"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নীলকমলেরা জাগে।</a:t>
            </a:r>
            <a:endParaRPr lang="en-GB" sz="2800" dirty="0">
              <a:effectLst/>
              <a:latin typeface="NikoshBAN" panose="02000000000000000000" pitchFamily="2" charset="0"/>
              <a:ea typeface="Calibri" panose="020F0502020204030204" pitchFamily="34" charset="0"/>
              <a:cs typeface="NikoshBAN" panose="02000000000000000000" pitchFamily="2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6429161" y="412772"/>
            <a:ext cx="4927952" cy="55335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bn-IN" sz="2800" dirty="0"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সাহসী জননী বাংলা</a:t>
            </a:r>
            <a:r>
              <a:rPr lang="en-GB" sz="2800" dirty="0"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, </a:t>
            </a:r>
            <a:r>
              <a:rPr lang="bn-IN" sz="2800" dirty="0"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বুকে চাপা মৃতের আগুন</a:t>
            </a:r>
            <a:endParaRPr lang="en-GB" sz="2800" dirty="0">
              <a:latin typeface="NikoshBAN" panose="02000000000000000000" pitchFamily="2" charset="0"/>
              <a:ea typeface="Calibri" panose="020F0502020204030204" pitchFamily="34" charset="0"/>
              <a:cs typeface="NikoshBAN" panose="02000000000000000000" pitchFamily="2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6429161" y="935199"/>
            <a:ext cx="5181227" cy="55335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bn-IN" sz="2800" dirty="0"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রাত জাগে পাহারায় ... বুড়িগঙ্গা পদ্মা নদী তীর</a:t>
            </a:r>
            <a:endParaRPr lang="en-GB" sz="2800" dirty="0">
              <a:latin typeface="NikoshBAN" panose="02000000000000000000" pitchFamily="2" charset="0"/>
              <a:ea typeface="Calibri" panose="020F0502020204030204" pitchFamily="34" charset="0"/>
              <a:cs typeface="NikoshBAN" panose="02000000000000000000" pitchFamily="2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6431243" y="1473701"/>
            <a:ext cx="5145961" cy="55335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bn-IN" sz="2800" dirty="0"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ডাকাত পড়েছে গ্রামে</a:t>
            </a:r>
            <a:r>
              <a:rPr lang="en-GB" sz="2800" dirty="0"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, </a:t>
            </a:r>
            <a:r>
              <a:rPr lang="bn-IN" sz="2800" dirty="0"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মধ্যরাতে হানাদার আসে</a:t>
            </a:r>
            <a:endParaRPr lang="en-GB" sz="2800" dirty="0">
              <a:latin typeface="NikoshBAN" panose="02000000000000000000" pitchFamily="2" charset="0"/>
              <a:ea typeface="Calibri" panose="020F0502020204030204" pitchFamily="34" charset="0"/>
              <a:cs typeface="NikoshBAN" panose="02000000000000000000" pitchFamily="2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6237619" y="5699142"/>
            <a:ext cx="5352210" cy="5533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bn-IN" sz="2800" dirty="0" smtClean="0"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এসেছি </a:t>
            </a:r>
            <a:r>
              <a:rPr lang="bn-IN" sz="2800" dirty="0"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জননী বঙ্গে স্বাধীনতা উড়িয়ে উড়িয়ে ...</a:t>
            </a:r>
            <a:endParaRPr lang="en-GB" sz="2800" dirty="0">
              <a:effectLst/>
              <a:latin typeface="NikoshBAN" panose="02000000000000000000" pitchFamily="2" charset="0"/>
              <a:ea typeface="Calibri" panose="020F0502020204030204" pitchFamily="34" charset="0"/>
              <a:cs typeface="NikoshBAN" panose="02000000000000000000" pitchFamily="2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6282291" y="2892835"/>
            <a:ext cx="5275803" cy="55335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bn-IN" sz="2800" dirty="0"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গ্রেনেড উঠেছে হাতে ... কবিতার হাতে রাইফেল</a:t>
            </a:r>
            <a:endParaRPr lang="en-GB" sz="2800" dirty="0">
              <a:latin typeface="NikoshBAN" panose="02000000000000000000" pitchFamily="2" charset="0"/>
              <a:ea typeface="Calibri" panose="020F0502020204030204" pitchFamily="34" charset="0"/>
              <a:cs typeface="NikoshBAN" panose="02000000000000000000" pitchFamily="2" charset="0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6288647" y="3380269"/>
            <a:ext cx="5123518" cy="55335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bn-IN" sz="2800" dirty="0"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এবার বাঘের থাবা</a:t>
            </a:r>
            <a:r>
              <a:rPr lang="en-GB" sz="2800" dirty="0"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, </a:t>
            </a:r>
            <a:r>
              <a:rPr lang="bn-IN" sz="2800" dirty="0"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ভোজ হবে আজ প্রতিশোধে</a:t>
            </a:r>
            <a:endParaRPr lang="en-GB" sz="2800" dirty="0">
              <a:latin typeface="NikoshBAN" panose="02000000000000000000" pitchFamily="2" charset="0"/>
              <a:ea typeface="Calibri" panose="020F0502020204030204" pitchFamily="34" charset="0"/>
              <a:cs typeface="NikoshBAN" panose="02000000000000000000" pitchFamily="2" charset="0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6288647" y="3867703"/>
            <a:ext cx="4865434" cy="55335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bn-IN" sz="2800" dirty="0"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যার সঙ্গে যে রকম</a:t>
            </a:r>
            <a:r>
              <a:rPr lang="en-GB" sz="2800" dirty="0"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, </a:t>
            </a:r>
            <a:r>
              <a:rPr lang="bn-IN" sz="2800" dirty="0"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সেরকম খেলবে বাঙালি</a:t>
            </a:r>
            <a:endParaRPr lang="en-GB" sz="2800" dirty="0">
              <a:latin typeface="NikoshBAN" panose="02000000000000000000" pitchFamily="2" charset="0"/>
              <a:ea typeface="Calibri" panose="020F0502020204030204" pitchFamily="34" charset="0"/>
              <a:cs typeface="NikoshBAN" panose="02000000000000000000" pitchFamily="2" charset="0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6303415" y="4328471"/>
            <a:ext cx="5912196" cy="55335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bn-IN" sz="2800" dirty="0"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খেলেছি</a:t>
            </a:r>
            <a:r>
              <a:rPr lang="en-GB" sz="2800" dirty="0"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, </a:t>
            </a:r>
            <a:r>
              <a:rPr lang="bn-IN" sz="2800" dirty="0"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মেরেছি সুখে ... কান কেটে দিয়েছি তোদের।</a:t>
            </a:r>
            <a:endParaRPr lang="en-GB" sz="2800" dirty="0">
              <a:latin typeface="NikoshBAN" panose="02000000000000000000" pitchFamily="2" charset="0"/>
              <a:ea typeface="Calibri" panose="020F0502020204030204" pitchFamily="34" charset="0"/>
              <a:cs typeface="NikoshBAN" panose="02000000000000000000" pitchFamily="2" charset="0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6245544" y="5244562"/>
            <a:ext cx="5287025" cy="55335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bn-IN" sz="2800" dirty="0"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এসেছি আবার ফিরে ... রাতজাগা নির্বাসন শেষে</a:t>
            </a:r>
            <a:endParaRPr lang="en-GB" sz="2800" dirty="0">
              <a:latin typeface="NikoshBAN" panose="02000000000000000000" pitchFamily="2" charset="0"/>
              <a:ea typeface="Calibri" panose="020F0502020204030204" pitchFamily="34" charset="0"/>
              <a:cs typeface="NikoshBAN" panose="02000000000000000000" pitchFamily="2" charset="0"/>
            </a:endParaRPr>
          </a:p>
        </p:txBody>
      </p:sp>
      <p:pic>
        <p:nvPicPr>
          <p:cNvPr id="26" name="৭২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4319674" y="200351"/>
            <a:ext cx="609600" cy="60960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</p:pic>
      <p:sp>
        <p:nvSpPr>
          <p:cNvPr id="23" name="TextBox 22"/>
          <p:cNvSpPr txBox="1"/>
          <p:nvPr/>
        </p:nvSpPr>
        <p:spPr>
          <a:xfrm>
            <a:off x="1404196" y="1024245"/>
            <a:ext cx="396888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সাহসী জননী বাংলা</a:t>
            </a:r>
          </a:p>
          <a:p>
            <a:r>
              <a:rPr lang="bn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                     কামাল চৌধুরী </a:t>
            </a:r>
            <a:endParaRPr lang="en-GB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3152188" y="6518300"/>
            <a:ext cx="5255413" cy="21806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1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মোঃ</a:t>
            </a:r>
            <a:r>
              <a:rPr lang="bn-IN" sz="1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আব্দুর রাজ্জাক,</a:t>
            </a:r>
            <a:r>
              <a:rPr lang="en-GB" sz="1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1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প্রধান শিক্ষক, ধলহরা পশ্চিমপাড়া মাধ্যমিক বালিকা বিদ্যালয়, মাগুরা।</a:t>
            </a:r>
            <a:endParaRPr lang="en-GB" sz="14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5" name="Down Arrow Callout 24"/>
          <p:cNvSpPr/>
          <p:nvPr/>
        </p:nvSpPr>
        <p:spPr>
          <a:xfrm rot="16200000">
            <a:off x="3090327" y="-121342"/>
            <a:ext cx="656513" cy="1278349"/>
          </a:xfrm>
          <a:prstGeom prst="downArrowCallout">
            <a:avLst>
              <a:gd name="adj1" fmla="val 41149"/>
              <a:gd name="adj2" fmla="val 37648"/>
              <a:gd name="adj3" fmla="val 34629"/>
              <a:gd name="adj4" fmla="val 64977"/>
            </a:avLst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" rtlCol="0" anchor="ctr"/>
          <a:lstStyle/>
          <a:p>
            <a:pPr algn="ctr"/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ক্লিক</a:t>
            </a:r>
            <a:endParaRPr lang="en-US" sz="32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460348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2" presetClass="entr" presetSubtype="4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3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6000"/>
                            </p:stCondLst>
                            <p:childTnLst>
                              <p:par>
                                <p:cTn id="20" presetID="22" presetClass="entr" presetSubtype="4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3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1000"/>
                            </p:stCondLst>
                            <p:childTnLst>
                              <p:par>
                                <p:cTn id="24" presetID="22" presetClass="entr" presetSubtype="4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3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6000"/>
                            </p:stCondLst>
                            <p:childTnLst>
                              <p:par>
                                <p:cTn id="28" presetID="22" presetClass="entr" presetSubtype="4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3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1000"/>
                            </p:stCondLst>
                            <p:childTnLst>
                              <p:par>
                                <p:cTn id="32" presetID="22" presetClass="entr" presetSubtype="4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3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6000"/>
                            </p:stCondLst>
                            <p:childTnLst>
                              <p:par>
                                <p:cTn id="36" presetID="22" presetClass="entr" presetSubtype="4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3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30500"/>
                            </p:stCondLst>
                            <p:childTnLst>
                              <p:par>
                                <p:cTn id="40" presetID="22" presetClass="entr" presetSubtype="4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3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35000"/>
                            </p:stCondLst>
                            <p:childTnLst>
                              <p:par>
                                <p:cTn id="44" presetID="22" presetClass="entr" presetSubtype="4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3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39500"/>
                            </p:stCondLst>
                            <p:childTnLst>
                              <p:par>
                                <p:cTn id="48" presetID="22" presetClass="entr" presetSubtype="4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3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44500"/>
                            </p:stCondLst>
                            <p:childTnLst>
                              <p:par>
                                <p:cTn id="52" presetID="22" presetClass="entr" presetSubtype="4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4" dur="3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49500"/>
                            </p:stCondLst>
                            <p:childTnLst>
                              <p:par>
                                <p:cTn id="56" presetID="22" presetClass="entr" presetSubtype="4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8" dur="3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54500"/>
                            </p:stCondLst>
                            <p:childTnLst>
                              <p:par>
                                <p:cTn id="60" presetID="22" presetClass="entr" presetSubtype="4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3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59000"/>
                            </p:stCondLst>
                            <p:childTnLst>
                              <p:par>
                                <p:cTn id="64" presetID="22" presetClass="entr" presetSubtype="4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6" dur="3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63500"/>
                            </p:stCondLst>
                            <p:childTnLst>
                              <p:par>
                                <p:cTn id="68" presetID="22" presetClass="entr" presetSubtype="4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0" dur="3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68000"/>
                            </p:stCondLst>
                            <p:childTnLst>
                              <p:par>
                                <p:cTn id="72" presetID="22" presetClass="entr" presetSubtype="4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4" dur="3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72500"/>
                            </p:stCondLst>
                            <p:childTnLst>
                              <p:par>
                                <p:cTn id="76" presetID="22" presetClass="entr" presetSubtype="4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8" dur="3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77000"/>
                            </p:stCondLst>
                            <p:childTnLst>
                              <p:par>
                                <p:cTn id="80" presetID="22" presetClass="entr" presetSubtype="4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2" dur="3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81500"/>
                            </p:stCondLst>
                            <p:childTnLst>
                              <p:par>
                                <p:cTn id="84" presetID="22" presetClass="entr" presetSubtype="4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6" dur="3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100000">
                <p:cTn id="8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6"/>
                </p:tgtEl>
              </p:cMediaNode>
            </p:audio>
          </p:childTnLst>
        </p:cTn>
      </p:par>
    </p:tnLst>
    <p:bldLst>
      <p:bldP spid="6" grpId="0"/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/>
      <p:bldP spid="15" grpId="0"/>
      <p:bldP spid="16" grpId="0"/>
      <p:bldP spid="17" grpId="0"/>
      <p:bldP spid="18" grpId="0"/>
      <p:bldP spid="19" grpId="0"/>
      <p:bldP spid="20" grpId="0"/>
      <p:bldP spid="21" grpId="0"/>
      <p:bldP spid="22" grpId="0"/>
      <p:bldP spid="24" grpId="0"/>
      <p:bldP spid="25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2" name="Rectangle 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noFill/>
            <a:ln w="38100">
              <a:solidFill>
                <a:schemeClr val="tx1">
                  <a:lumMod val="75000"/>
                  <a:lumOff val="25000"/>
                </a:schemeClr>
              </a:solidFill>
            </a:ln>
            <a:effectLst>
              <a:outerShdw blurRad="50800" dist="38100" dir="16200000" rotWithShape="0">
                <a:prstClr val="black">
                  <a:alpha val="40000"/>
                </a:prstClr>
              </a:outerShdw>
              <a:softEdge rad="63500"/>
            </a:effectLst>
            <a:scene3d>
              <a:camera prst="orthographicFront"/>
              <a:lightRig rig="threePt" dir="t"/>
            </a:scene3d>
            <a:sp3d>
              <a:bevelT w="139700" prst="cross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" name="Rectangle 2"/>
            <p:cNvSpPr/>
            <p:nvPr/>
          </p:nvSpPr>
          <p:spPr>
            <a:xfrm>
              <a:off x="51517" y="51516"/>
              <a:ext cx="12093262" cy="6761408"/>
            </a:xfrm>
            <a:prstGeom prst="rect">
              <a:avLst/>
            </a:prstGeom>
            <a:noFill/>
            <a:ln w="38100">
              <a:solidFill>
                <a:schemeClr val="tx1">
                  <a:lumMod val="75000"/>
                  <a:lumOff val="25000"/>
                </a:schemeClr>
              </a:solidFill>
            </a:ln>
            <a:effectLst>
              <a:outerShdw blurRad="50800" dist="38100" dir="16200000" rotWithShape="0">
                <a:prstClr val="black">
                  <a:alpha val="40000"/>
                </a:prstClr>
              </a:outerShdw>
              <a:softEdge rad="63500"/>
            </a:effectLst>
            <a:scene3d>
              <a:camera prst="orthographicFront"/>
              <a:lightRig rig="threePt" dir="t"/>
            </a:scene3d>
            <a:sp3d>
              <a:bevelT w="139700" prst="cross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" name="Rectangle 3"/>
            <p:cNvSpPr/>
            <p:nvPr/>
          </p:nvSpPr>
          <p:spPr>
            <a:xfrm>
              <a:off x="100884" y="103030"/>
              <a:ext cx="11992377" cy="6645500"/>
            </a:xfrm>
            <a:prstGeom prst="rect">
              <a:avLst/>
            </a:prstGeom>
            <a:noFill/>
            <a:ln w="38100">
              <a:solidFill>
                <a:schemeClr val="tx1">
                  <a:lumMod val="75000"/>
                  <a:lumOff val="25000"/>
                </a:schemeClr>
              </a:solidFill>
            </a:ln>
            <a:effectLst>
              <a:outerShdw blurRad="50800" dist="38100" dir="16200000" rotWithShape="0">
                <a:prstClr val="black">
                  <a:alpha val="40000"/>
                </a:prstClr>
              </a:outerShdw>
              <a:softEdge rad="63500"/>
            </a:effectLst>
            <a:scene3d>
              <a:camera prst="orthographicFront"/>
              <a:lightRig rig="threePt" dir="t"/>
            </a:scene3d>
            <a:sp3d>
              <a:bevelT w="139700" prst="cross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52" name="Rounded Rectangle 51"/>
          <p:cNvSpPr/>
          <p:nvPr/>
        </p:nvSpPr>
        <p:spPr>
          <a:xfrm>
            <a:off x="4469331" y="595221"/>
            <a:ext cx="2987538" cy="520727"/>
          </a:xfrm>
          <a:prstGeom prst="round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bn-IN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সরব পাঠ </a:t>
            </a:r>
            <a:endParaRPr lang="en-GB" sz="36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5" name="Rectangle 54"/>
          <p:cNvSpPr/>
          <p:nvPr/>
        </p:nvSpPr>
        <p:spPr>
          <a:xfrm>
            <a:off x="3152188" y="6518300"/>
            <a:ext cx="5255413" cy="21806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1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মোঃ</a:t>
            </a:r>
            <a:r>
              <a:rPr lang="bn-IN" sz="1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আব্দুর রাজ্জাক,</a:t>
            </a:r>
            <a:r>
              <a:rPr lang="en-GB" sz="1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1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প্রধান শিক্ষক, ধলহরা পশ্চিমপাড়া মাধ্যমিক বালিকা বিদ্যালয়, মাগুরা।</a:t>
            </a:r>
            <a:endParaRPr lang="en-GB" sz="14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24125" y="1608138"/>
            <a:ext cx="7143750" cy="371475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10803564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2" name="Rectangle 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noFill/>
            <a:ln w="38100">
              <a:solidFill>
                <a:schemeClr val="tx1">
                  <a:lumMod val="75000"/>
                  <a:lumOff val="25000"/>
                </a:schemeClr>
              </a:solidFill>
            </a:ln>
            <a:effectLst>
              <a:outerShdw blurRad="50800" dist="38100" dir="16200000" rotWithShape="0">
                <a:prstClr val="black">
                  <a:alpha val="40000"/>
                </a:prstClr>
              </a:outerShdw>
              <a:softEdge rad="63500"/>
            </a:effectLst>
            <a:scene3d>
              <a:camera prst="orthographicFront"/>
              <a:lightRig rig="threePt" dir="t"/>
            </a:scene3d>
            <a:sp3d>
              <a:bevelT w="139700" prst="cross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" name="Rectangle 2"/>
            <p:cNvSpPr/>
            <p:nvPr/>
          </p:nvSpPr>
          <p:spPr>
            <a:xfrm>
              <a:off x="51517" y="51516"/>
              <a:ext cx="12093262" cy="6761408"/>
            </a:xfrm>
            <a:prstGeom prst="rect">
              <a:avLst/>
            </a:prstGeom>
            <a:noFill/>
            <a:ln w="38100">
              <a:solidFill>
                <a:schemeClr val="tx1">
                  <a:lumMod val="75000"/>
                  <a:lumOff val="25000"/>
                </a:schemeClr>
              </a:solidFill>
            </a:ln>
            <a:effectLst>
              <a:outerShdw blurRad="50800" dist="38100" dir="16200000" rotWithShape="0">
                <a:prstClr val="black">
                  <a:alpha val="40000"/>
                </a:prstClr>
              </a:outerShdw>
              <a:softEdge rad="63500"/>
            </a:effectLst>
            <a:scene3d>
              <a:camera prst="orthographicFront"/>
              <a:lightRig rig="threePt" dir="t"/>
            </a:scene3d>
            <a:sp3d>
              <a:bevelT w="139700" prst="cross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" name="Rectangle 3"/>
            <p:cNvSpPr/>
            <p:nvPr/>
          </p:nvSpPr>
          <p:spPr>
            <a:xfrm>
              <a:off x="100884" y="103030"/>
              <a:ext cx="11992377" cy="6645500"/>
            </a:xfrm>
            <a:prstGeom prst="rect">
              <a:avLst/>
            </a:prstGeom>
            <a:noFill/>
            <a:ln w="38100">
              <a:solidFill>
                <a:schemeClr val="tx1">
                  <a:lumMod val="75000"/>
                  <a:lumOff val="25000"/>
                </a:schemeClr>
              </a:solidFill>
            </a:ln>
            <a:effectLst>
              <a:outerShdw blurRad="50800" dist="38100" dir="16200000" rotWithShape="0">
                <a:prstClr val="black">
                  <a:alpha val="40000"/>
                </a:prstClr>
              </a:outerShdw>
              <a:softEdge rad="63500"/>
            </a:effectLst>
            <a:scene3d>
              <a:camera prst="orthographicFront"/>
              <a:lightRig rig="threePt" dir="t"/>
            </a:scene3d>
            <a:sp3d>
              <a:bevelT w="139700" prst="cross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6" name="Rounded Rectangle 5"/>
          <p:cNvSpPr/>
          <p:nvPr/>
        </p:nvSpPr>
        <p:spPr>
          <a:xfrm>
            <a:off x="2408349" y="281427"/>
            <a:ext cx="5898524" cy="450761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এস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কিছু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নতুন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শব্দের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অর্থ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জেনে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নিই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GB" sz="36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998366" y="4615957"/>
            <a:ext cx="9337184" cy="16731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bn-IN" sz="3200" dirty="0"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অসুর নৃত্য - হিন্দু পুরাণ মতে অসুর হলো দেবতাদের শত্রু। দৈত্য বা দানব। অসুর নৃত্য হলো দানবদের নৃত্য। এখানে অসুর নৃত্য বলতে কবি বাংলাদেশে পাকিস্তানি হানাদার বাহিনীর দানবীয় ধ্বংসলীলাকে </a:t>
            </a:r>
            <a:r>
              <a:rPr lang="bn-IN" sz="3200" dirty="0" smtClean="0"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বুঝিয়েছেন। </a:t>
            </a:r>
            <a:endParaRPr lang="en-GB" sz="3200" dirty="0">
              <a:effectLst/>
              <a:latin typeface="NikoshBAN" panose="02000000000000000000" pitchFamily="2" charset="0"/>
              <a:ea typeface="Calibri" panose="020F0502020204030204" pitchFamily="34" charset="0"/>
              <a:cs typeface="NikoshBAN" panose="02000000000000000000" pitchFamily="2" charset="0"/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442123" y="1484757"/>
            <a:ext cx="1373425" cy="1636200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600" dirty="0">
                <a:solidFill>
                  <a:schemeClr val="tx1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NikoshBAN" panose="02000000000000000000" pitchFamily="2" charset="0"/>
              </a:rPr>
              <a:t>অসুর নৃত্য</a:t>
            </a:r>
            <a:endParaRPr lang="en-GB" sz="36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200138" y="961621"/>
            <a:ext cx="4881094" cy="3442954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28078" y="961621"/>
            <a:ext cx="4518337" cy="3442954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12" name="Rectangle 11"/>
          <p:cNvSpPr/>
          <p:nvPr/>
        </p:nvSpPr>
        <p:spPr>
          <a:xfrm>
            <a:off x="3152188" y="6518300"/>
            <a:ext cx="5255413" cy="21806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1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মোঃ</a:t>
            </a:r>
            <a:r>
              <a:rPr lang="bn-IN" sz="1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আব্দুর রাজ্জাক,</a:t>
            </a:r>
            <a:r>
              <a:rPr lang="en-GB" sz="1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1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প্রধান শিক্ষক, ধলহরা পশ্চিমপাড়া মাধ্যমিক বালিকা বিদ্যালয়, মাগুরা।</a:t>
            </a:r>
            <a:endParaRPr lang="en-GB" sz="14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977909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/>
      <p:bldP spid="11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2" name="Rectangle 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noFill/>
            <a:ln w="38100">
              <a:solidFill>
                <a:schemeClr val="tx1">
                  <a:lumMod val="75000"/>
                  <a:lumOff val="25000"/>
                </a:schemeClr>
              </a:solidFill>
            </a:ln>
            <a:effectLst>
              <a:outerShdw blurRad="50800" dist="38100" dir="16200000" rotWithShape="0">
                <a:prstClr val="black">
                  <a:alpha val="40000"/>
                </a:prstClr>
              </a:outerShdw>
              <a:softEdge rad="63500"/>
            </a:effectLst>
            <a:scene3d>
              <a:camera prst="orthographicFront"/>
              <a:lightRig rig="threePt" dir="t"/>
            </a:scene3d>
            <a:sp3d>
              <a:bevelT w="139700" prst="cross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" name="Rectangle 2"/>
            <p:cNvSpPr/>
            <p:nvPr/>
          </p:nvSpPr>
          <p:spPr>
            <a:xfrm>
              <a:off x="51517" y="51516"/>
              <a:ext cx="12093262" cy="6761408"/>
            </a:xfrm>
            <a:prstGeom prst="rect">
              <a:avLst/>
            </a:prstGeom>
            <a:noFill/>
            <a:ln w="38100">
              <a:solidFill>
                <a:schemeClr val="tx1">
                  <a:lumMod val="75000"/>
                  <a:lumOff val="25000"/>
                </a:schemeClr>
              </a:solidFill>
            </a:ln>
            <a:effectLst>
              <a:outerShdw blurRad="50800" dist="38100" dir="16200000" rotWithShape="0">
                <a:prstClr val="black">
                  <a:alpha val="40000"/>
                </a:prstClr>
              </a:outerShdw>
              <a:softEdge rad="63500"/>
            </a:effectLst>
            <a:scene3d>
              <a:camera prst="orthographicFront"/>
              <a:lightRig rig="threePt" dir="t"/>
            </a:scene3d>
            <a:sp3d>
              <a:bevelT w="139700" prst="cross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" name="Rectangle 3"/>
            <p:cNvSpPr/>
            <p:nvPr/>
          </p:nvSpPr>
          <p:spPr>
            <a:xfrm>
              <a:off x="100884" y="103030"/>
              <a:ext cx="11992377" cy="6645500"/>
            </a:xfrm>
            <a:prstGeom prst="rect">
              <a:avLst/>
            </a:prstGeom>
            <a:noFill/>
            <a:ln w="38100">
              <a:solidFill>
                <a:schemeClr val="tx1">
                  <a:lumMod val="75000"/>
                  <a:lumOff val="25000"/>
                </a:schemeClr>
              </a:solidFill>
            </a:ln>
            <a:effectLst>
              <a:outerShdw blurRad="50800" dist="38100" dir="16200000" rotWithShape="0">
                <a:prstClr val="black">
                  <a:alpha val="40000"/>
                </a:prstClr>
              </a:outerShdw>
              <a:softEdge rad="63500"/>
            </a:effectLst>
            <a:scene3d>
              <a:camera prst="orthographicFront"/>
              <a:lightRig rig="threePt" dir="t"/>
            </a:scene3d>
            <a:sp3d>
              <a:bevelT w="139700" prst="cross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96399" y="264273"/>
            <a:ext cx="4952540" cy="3378486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9" name="Rectangle 8"/>
          <p:cNvSpPr/>
          <p:nvPr/>
        </p:nvSpPr>
        <p:spPr>
          <a:xfrm>
            <a:off x="914399" y="3980070"/>
            <a:ext cx="10874061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bn-IN" sz="3200" dirty="0"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বাঙালি অনার্য জাতি-আর্যগণ ভারতে আসার বহু পূর্ব থেকেই অনেক জাতির লোক এদেশে বসবাস করতেন। তারা অনার্য হিসেবে পরিচিত। আর্যগণ অনার্যদের ঘৃণার চোখে দেখতেন</a:t>
            </a:r>
            <a:r>
              <a:rPr lang="en-GB" sz="3200" dirty="0"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, </a:t>
            </a:r>
            <a:r>
              <a:rPr lang="bn-IN" sz="3200" dirty="0"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অত্যাচার-অবিচার করতেন। কবি বাঙালিদেরও অনার্য হিসেবে আখ্যা দিয়েছেন। কিন্তু বাঙালিরা যে ভীতু নয়</a:t>
            </a:r>
            <a:r>
              <a:rPr lang="en-GB" sz="3200" dirty="0"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, </a:t>
            </a:r>
            <a:r>
              <a:rPr lang="bn-IN" sz="3200" dirty="0"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দুর্বল বা কাপুরুষ নয়</a:t>
            </a:r>
            <a:r>
              <a:rPr lang="en-GB" sz="3200" dirty="0"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, </a:t>
            </a:r>
            <a:r>
              <a:rPr lang="bn-IN" sz="3200" dirty="0"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বরং বীরের জাতি কবি তাদের এই ঐতিহাসিক ও সাহসী পরিচয়ের প্রতি ইঙ্গিত </a:t>
            </a:r>
            <a:r>
              <a:rPr lang="bn-IN" sz="3200" dirty="0" smtClean="0"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করেছেন।</a:t>
            </a:r>
            <a:endParaRPr lang="en-GB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314653" y="606697"/>
            <a:ext cx="1767977" cy="1654940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600" dirty="0">
                <a:solidFill>
                  <a:schemeClr val="tx1"/>
                </a:solidFill>
                <a:ea typeface="Times New Roman" panose="02020603050405020304" pitchFamily="18" charset="0"/>
                <a:cs typeface="NikoshBAN" panose="02000000000000000000" pitchFamily="2" charset="0"/>
              </a:rPr>
              <a:t>বাঙালি </a:t>
            </a:r>
            <a:endParaRPr lang="bn-IN" sz="3600" dirty="0" smtClean="0">
              <a:solidFill>
                <a:schemeClr val="tx1"/>
              </a:solidFill>
              <a:ea typeface="Times New Roman" panose="02020603050405020304" pitchFamily="18" charset="0"/>
              <a:cs typeface="NikoshBAN" panose="02000000000000000000" pitchFamily="2" charset="0"/>
            </a:endParaRPr>
          </a:p>
          <a:p>
            <a:pPr algn="ctr"/>
            <a:r>
              <a:rPr lang="bn-IN" sz="3600" dirty="0" smtClean="0">
                <a:solidFill>
                  <a:schemeClr val="tx1"/>
                </a:solidFill>
                <a:ea typeface="Times New Roman" panose="02020603050405020304" pitchFamily="18" charset="0"/>
                <a:cs typeface="NikoshBAN" panose="02000000000000000000" pitchFamily="2" charset="0"/>
              </a:rPr>
              <a:t>অনার্য জাতি</a:t>
            </a:r>
            <a:endParaRPr lang="en-GB" sz="36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94019" y="264273"/>
            <a:ext cx="4299937" cy="3378486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11" name="Rectangle 10"/>
          <p:cNvSpPr/>
          <p:nvPr/>
        </p:nvSpPr>
        <p:spPr>
          <a:xfrm>
            <a:off x="3152188" y="6518300"/>
            <a:ext cx="5255413" cy="21806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1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মোঃ</a:t>
            </a:r>
            <a:r>
              <a:rPr lang="bn-IN" sz="1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আব্দুর রাজ্জাক,</a:t>
            </a:r>
            <a:r>
              <a:rPr lang="en-GB" sz="1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1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প্রধান শিক্ষক, ধলহরা পশ্চিমপাড়া মাধ্যমিক বালিকা বিদ্যালয়, মাগুরা।</a:t>
            </a:r>
            <a:endParaRPr lang="en-GB" sz="14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301515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2" name="Rectangle 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noFill/>
            <a:ln w="38100">
              <a:solidFill>
                <a:schemeClr val="tx1">
                  <a:lumMod val="75000"/>
                  <a:lumOff val="25000"/>
                </a:schemeClr>
              </a:solidFill>
            </a:ln>
            <a:effectLst>
              <a:outerShdw blurRad="50800" dist="38100" dir="16200000" rotWithShape="0">
                <a:prstClr val="black">
                  <a:alpha val="40000"/>
                </a:prstClr>
              </a:outerShdw>
              <a:softEdge rad="63500"/>
            </a:effectLst>
            <a:scene3d>
              <a:camera prst="orthographicFront"/>
              <a:lightRig rig="threePt" dir="t"/>
            </a:scene3d>
            <a:sp3d>
              <a:bevelT w="139700" prst="cross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" name="Rectangle 2"/>
            <p:cNvSpPr/>
            <p:nvPr/>
          </p:nvSpPr>
          <p:spPr>
            <a:xfrm>
              <a:off x="51517" y="51516"/>
              <a:ext cx="12093262" cy="6761408"/>
            </a:xfrm>
            <a:prstGeom prst="rect">
              <a:avLst/>
            </a:prstGeom>
            <a:noFill/>
            <a:ln w="38100">
              <a:solidFill>
                <a:schemeClr val="tx1">
                  <a:lumMod val="75000"/>
                  <a:lumOff val="25000"/>
                </a:schemeClr>
              </a:solidFill>
            </a:ln>
            <a:effectLst>
              <a:outerShdw blurRad="50800" dist="38100" dir="16200000" rotWithShape="0">
                <a:prstClr val="black">
                  <a:alpha val="40000"/>
                </a:prstClr>
              </a:outerShdw>
              <a:softEdge rad="63500"/>
            </a:effectLst>
            <a:scene3d>
              <a:camera prst="orthographicFront"/>
              <a:lightRig rig="threePt" dir="t"/>
            </a:scene3d>
            <a:sp3d>
              <a:bevelT w="139700" prst="cross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" name="Rectangle 3"/>
            <p:cNvSpPr/>
            <p:nvPr/>
          </p:nvSpPr>
          <p:spPr>
            <a:xfrm>
              <a:off x="100884" y="103030"/>
              <a:ext cx="11992377" cy="6645500"/>
            </a:xfrm>
            <a:prstGeom prst="rect">
              <a:avLst/>
            </a:prstGeom>
            <a:noFill/>
            <a:ln w="38100">
              <a:solidFill>
                <a:schemeClr val="tx1">
                  <a:lumMod val="75000"/>
                  <a:lumOff val="25000"/>
                </a:schemeClr>
              </a:solidFill>
            </a:ln>
            <a:effectLst>
              <a:outerShdw blurRad="50800" dist="38100" dir="16200000" rotWithShape="0">
                <a:prstClr val="black">
                  <a:alpha val="40000"/>
                </a:prstClr>
              </a:outerShdw>
              <a:softEdge rad="63500"/>
            </a:effectLst>
            <a:scene3d>
              <a:camera prst="orthographicFront"/>
              <a:lightRig rig="threePt" dir="t"/>
            </a:scene3d>
            <a:sp3d>
              <a:bevelT w="139700" prst="cross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6" name="Rectangle 5"/>
          <p:cNvSpPr/>
          <p:nvPr/>
        </p:nvSpPr>
        <p:spPr>
          <a:xfrm>
            <a:off x="619213" y="4422995"/>
            <a:ext cx="10953574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bn-IN" sz="3600" dirty="0">
                <a:ea typeface="Times New Roman" panose="02020603050405020304" pitchFamily="18" charset="0"/>
                <a:cs typeface="NikoshBAN" panose="02000000000000000000" pitchFamily="2" charset="0"/>
              </a:rPr>
              <a:t>নীলকমলেরা জাগে-নীলকমল অর্থ নীল রঙের পদ্ম। কিন্তু কবি এখানে রূপকথার রাজকুমারদের কথা বলেছেন। আর এই রাজকুমারগণ হলেন ৭১-এর বীর মুক্তিযুদ্ধা যারা দেশমাতৃকার মুক্তির জন্য দীর্ঘদিন রাত জেগে </a:t>
            </a:r>
            <a:r>
              <a:rPr lang="bn-IN" sz="3600" dirty="0" smtClean="0">
                <a:ea typeface="Times New Roman" panose="02020603050405020304" pitchFamily="18" charset="0"/>
                <a:cs typeface="NikoshBAN" panose="02000000000000000000" pitchFamily="2" charset="0"/>
              </a:rPr>
              <a:t>কাটিয়েছেন।</a:t>
            </a:r>
            <a:endParaRPr lang="en-GB" sz="3600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401640" y="517244"/>
            <a:ext cx="4340177" cy="360045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48363" y="517244"/>
            <a:ext cx="4738350" cy="360045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10" name="Rounded Rectangle 9"/>
          <p:cNvSpPr/>
          <p:nvPr/>
        </p:nvSpPr>
        <p:spPr>
          <a:xfrm>
            <a:off x="254224" y="1779723"/>
            <a:ext cx="1843823" cy="1191866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200" dirty="0">
                <a:solidFill>
                  <a:schemeClr val="tx1"/>
                </a:solidFill>
                <a:ea typeface="Times New Roman" panose="02020603050405020304" pitchFamily="18" charset="0"/>
                <a:cs typeface="NikoshBAN" panose="02000000000000000000" pitchFamily="2" charset="0"/>
              </a:rPr>
              <a:t>নীলকমলেরা জাগে</a:t>
            </a:r>
            <a:endParaRPr lang="en-GB" sz="32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3152188" y="6518300"/>
            <a:ext cx="5255413" cy="21806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1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মোঃ</a:t>
            </a:r>
            <a:r>
              <a:rPr lang="bn-IN" sz="1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আব্দুর রাজ্জাক,</a:t>
            </a:r>
            <a:r>
              <a:rPr lang="en-GB" sz="1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1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প্রধান শিক্ষক, ধলহরা পশ্চিমপাড়া মাধ্যমিক বালিকা বিদ্যালয়, মাগুরা।</a:t>
            </a:r>
            <a:endParaRPr lang="en-GB" sz="14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977716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0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2" name="Rectangle 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noFill/>
            <a:ln w="38100">
              <a:solidFill>
                <a:schemeClr val="tx1">
                  <a:lumMod val="75000"/>
                  <a:lumOff val="25000"/>
                </a:schemeClr>
              </a:solidFill>
            </a:ln>
            <a:effectLst>
              <a:outerShdw blurRad="50800" dist="38100" dir="16200000" rotWithShape="0">
                <a:prstClr val="black">
                  <a:alpha val="40000"/>
                </a:prstClr>
              </a:outerShdw>
              <a:softEdge rad="63500"/>
            </a:effectLst>
            <a:scene3d>
              <a:camera prst="orthographicFront"/>
              <a:lightRig rig="threePt" dir="t"/>
            </a:scene3d>
            <a:sp3d>
              <a:bevelT w="139700" prst="cross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" name="Rectangle 2"/>
            <p:cNvSpPr/>
            <p:nvPr/>
          </p:nvSpPr>
          <p:spPr>
            <a:xfrm>
              <a:off x="51517" y="51516"/>
              <a:ext cx="12093262" cy="6761408"/>
            </a:xfrm>
            <a:prstGeom prst="rect">
              <a:avLst/>
            </a:prstGeom>
            <a:noFill/>
            <a:ln w="38100">
              <a:solidFill>
                <a:schemeClr val="tx1">
                  <a:lumMod val="75000"/>
                  <a:lumOff val="25000"/>
                </a:schemeClr>
              </a:solidFill>
            </a:ln>
            <a:effectLst>
              <a:outerShdw blurRad="50800" dist="38100" dir="16200000" rotWithShape="0">
                <a:prstClr val="black">
                  <a:alpha val="40000"/>
                </a:prstClr>
              </a:outerShdw>
              <a:softEdge rad="63500"/>
            </a:effectLst>
            <a:scene3d>
              <a:camera prst="orthographicFront"/>
              <a:lightRig rig="threePt" dir="t"/>
            </a:scene3d>
            <a:sp3d>
              <a:bevelT w="139700" prst="cross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" name="Rectangle 3"/>
            <p:cNvSpPr/>
            <p:nvPr/>
          </p:nvSpPr>
          <p:spPr>
            <a:xfrm>
              <a:off x="100884" y="103030"/>
              <a:ext cx="11992377" cy="6645500"/>
            </a:xfrm>
            <a:prstGeom prst="rect">
              <a:avLst/>
            </a:prstGeom>
            <a:noFill/>
            <a:ln w="38100">
              <a:solidFill>
                <a:schemeClr val="tx1">
                  <a:lumMod val="75000"/>
                  <a:lumOff val="25000"/>
                </a:schemeClr>
              </a:solidFill>
            </a:ln>
            <a:effectLst>
              <a:outerShdw blurRad="50800" dist="38100" dir="16200000" rotWithShape="0">
                <a:prstClr val="black">
                  <a:alpha val="40000"/>
                </a:prstClr>
              </a:outerShdw>
              <a:softEdge rad="63500"/>
            </a:effectLst>
            <a:scene3d>
              <a:camera prst="orthographicFront"/>
              <a:lightRig rig="threePt" dir="t"/>
            </a:scene3d>
            <a:sp3d>
              <a:bevelT w="139700" prst="cross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8" name="Group 7"/>
          <p:cNvGrpSpPr/>
          <p:nvPr/>
        </p:nvGrpSpPr>
        <p:grpSpPr>
          <a:xfrm>
            <a:off x="270091" y="267236"/>
            <a:ext cx="4237515" cy="3136012"/>
            <a:chOff x="4182412" y="644335"/>
            <a:chExt cx="4939502" cy="3142054"/>
          </a:xfrm>
        </p:grpSpPr>
        <p:pic>
          <p:nvPicPr>
            <p:cNvPr id="2050" name="Picture 2" descr="https://paloimages.prothom-alo.com/contents/cache/images/400x0x0/uploads/media/2017/01/27/86e0b72beb487939c751d7487439d693-1.jp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82412" y="705721"/>
              <a:ext cx="4939502" cy="3080668"/>
            </a:xfrm>
            <a:prstGeom prst="rect">
              <a:avLst/>
            </a:prstGeom>
            <a:ln>
              <a:noFill/>
            </a:ln>
            <a:effectLst>
              <a:outerShdw blurRad="190500" algn="tl" rotWithShape="0">
                <a:srgbClr val="000000">
                  <a:alpha val="70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" name="Picture 6"/>
            <p:cNvPicPr>
              <a:picLocks noChangeAspect="1"/>
            </p:cNvPicPr>
            <p:nvPr/>
          </p:nvPicPr>
          <p:blipFill rotWithShape="1">
            <a:blip r:embed="rId3" cstate="email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0" b="100000" l="0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 l="3162" t="21088" r="3643" b="23194"/>
            <a:stretch/>
          </p:blipFill>
          <p:spPr>
            <a:xfrm rot="3494989">
              <a:off x="3754555" y="1755072"/>
              <a:ext cx="3017666" cy="796192"/>
            </a:xfrm>
            <a:prstGeom prst="rect">
              <a:avLst/>
            </a:prstGeom>
            <a:ln>
              <a:noFill/>
            </a:ln>
            <a:effectLst>
              <a:outerShdw blurRad="190500" algn="tl" rotWithShape="0">
                <a:srgbClr val="000000">
                  <a:alpha val="70000"/>
                </a:srgbClr>
              </a:outerShdw>
            </a:effectLst>
          </p:spPr>
        </p:pic>
      </p:grpSp>
      <p:sp>
        <p:nvSpPr>
          <p:cNvPr id="10" name="Rounded Rectangle 9"/>
          <p:cNvSpPr/>
          <p:nvPr/>
        </p:nvSpPr>
        <p:spPr>
          <a:xfrm>
            <a:off x="642574" y="3567454"/>
            <a:ext cx="3194090" cy="476664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200" dirty="0">
                <a:solidFill>
                  <a:schemeClr val="tx1"/>
                </a:solidFill>
                <a:ea typeface="Times New Roman" panose="02020603050405020304" pitchFamily="18" charset="0"/>
                <a:cs typeface="NikoshBAN" panose="02000000000000000000" pitchFamily="2" charset="0"/>
              </a:rPr>
              <a:t>কবিতার হাতে রাইফেল</a:t>
            </a:r>
            <a:endParaRPr lang="en-GB" sz="32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70091" y="4069876"/>
            <a:ext cx="5243852" cy="24006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bn-IN" sz="3000" dirty="0">
                <a:ea typeface="Times New Roman" panose="02020603050405020304" pitchFamily="18" charset="0"/>
                <a:cs typeface="NikoshBAN" panose="02000000000000000000" pitchFamily="2" charset="0"/>
              </a:rPr>
              <a:t>কবিতার হাতে রাইফেল-কথাটি রূপক অর্থে ব্যবহৃত হয়েছে। ১৯৭১ সালে বাঙালি কবিরা কবিতাকেও যুদ্ধের অস্ত্র হিসেবে ব্যবহার করেছিলেন। অর্থাৎ </a:t>
            </a:r>
            <a:r>
              <a:rPr lang="bn-IN" sz="3000" dirty="0">
                <a:ea typeface="Arial Unicode MS" panose="020B0604020202020204" pitchFamily="34" charset="-128"/>
                <a:cs typeface="NikoshBAN" panose="02000000000000000000" pitchFamily="2" charset="0"/>
              </a:rPr>
              <a:t>কবিতার</a:t>
            </a:r>
            <a:r>
              <a:rPr lang="bn-IN" sz="3000" dirty="0"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bn-IN" sz="3000" dirty="0">
                <a:ea typeface="Arial Unicode MS" panose="020B0604020202020204" pitchFamily="34" charset="-128"/>
                <a:cs typeface="NikoshBAN" panose="02000000000000000000" pitchFamily="2" charset="0"/>
              </a:rPr>
              <a:t>মাধ্যমেও</a:t>
            </a:r>
            <a:r>
              <a:rPr lang="bn-IN" sz="3000" dirty="0"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bn-IN" sz="3000" dirty="0">
                <a:ea typeface="Arial Unicode MS" panose="020B0604020202020204" pitchFamily="34" charset="-128"/>
                <a:cs typeface="NikoshBAN" panose="02000000000000000000" pitchFamily="2" charset="0"/>
              </a:rPr>
              <a:t>প্রতিরোধ</a:t>
            </a:r>
            <a:r>
              <a:rPr lang="bn-IN" sz="3000" dirty="0"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bn-IN" sz="3000" dirty="0">
                <a:ea typeface="Arial Unicode MS" panose="020B0604020202020204" pitchFamily="34" charset="-128"/>
                <a:cs typeface="NikoshBAN" panose="02000000000000000000" pitchFamily="2" charset="0"/>
              </a:rPr>
              <a:t>ও</a:t>
            </a:r>
            <a:r>
              <a:rPr lang="bn-IN" sz="3000" dirty="0"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bn-IN" sz="3000" dirty="0">
                <a:ea typeface="Arial Unicode MS" panose="020B0604020202020204" pitchFamily="34" charset="-128"/>
                <a:cs typeface="NikoshBAN" panose="02000000000000000000" pitchFamily="2" charset="0"/>
              </a:rPr>
              <a:t>মুক্তির</a:t>
            </a:r>
            <a:r>
              <a:rPr lang="bn-IN" sz="3000" dirty="0"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bn-IN" sz="3000" dirty="0">
                <a:ea typeface="Arial Unicode MS" panose="020B0604020202020204" pitchFamily="34" charset="-128"/>
                <a:cs typeface="NikoshBAN" panose="02000000000000000000" pitchFamily="2" charset="0"/>
              </a:rPr>
              <a:t>কথা</a:t>
            </a:r>
            <a:r>
              <a:rPr lang="bn-IN" sz="3000" dirty="0"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bn-IN" sz="3000" dirty="0">
                <a:ea typeface="Arial Unicode MS" panose="020B0604020202020204" pitchFamily="34" charset="-128"/>
                <a:cs typeface="NikoshBAN" panose="02000000000000000000" pitchFamily="2" charset="0"/>
              </a:rPr>
              <a:t>বলা</a:t>
            </a:r>
            <a:r>
              <a:rPr lang="bn-IN" sz="3000" dirty="0"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bn-IN" sz="3000" dirty="0" smtClean="0">
                <a:ea typeface="Arial Unicode MS" panose="020B0604020202020204" pitchFamily="34" charset="-128"/>
                <a:cs typeface="NikoshBAN" panose="02000000000000000000" pitchFamily="2" charset="0"/>
              </a:rPr>
              <a:t>হয়েছে</a:t>
            </a:r>
            <a:r>
              <a:rPr lang="en-US" sz="3000" dirty="0" smtClean="0">
                <a:ea typeface="Arial Unicode MS" panose="020B0604020202020204" pitchFamily="34" charset="-128"/>
                <a:cs typeface="NikoshBAN" panose="02000000000000000000" pitchFamily="2" charset="0"/>
              </a:rPr>
              <a:t>।</a:t>
            </a:r>
            <a:endParaRPr lang="en-GB" sz="3000" dirty="0"/>
          </a:p>
        </p:txBody>
      </p:sp>
      <p:sp>
        <p:nvSpPr>
          <p:cNvPr id="11" name="Rectangle 10"/>
          <p:cNvSpPr/>
          <p:nvPr/>
        </p:nvSpPr>
        <p:spPr>
          <a:xfrm>
            <a:off x="6662858" y="4836824"/>
            <a:ext cx="5000328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bn-IN" sz="3200" dirty="0"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এবার বাঘের থাবা-মুক্তিযোদ্ধাদের শক্তিশালী আক্রমণ বোঝাতে প্রতীকটি ব্যবহার করা </a:t>
            </a:r>
            <a:r>
              <a:rPr lang="bn-IN" sz="3200" dirty="0" smtClean="0"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হয়েছে</a:t>
            </a:r>
            <a:r>
              <a:rPr lang="en-US" sz="3200" dirty="0" smtClean="0"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।</a:t>
            </a:r>
            <a:endParaRPr lang="en-GB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63114" y="387890"/>
            <a:ext cx="2948300" cy="3015358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817717" y="387890"/>
            <a:ext cx="4146515" cy="3015358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14" name="Rounded Rectangle 13"/>
          <p:cNvSpPr/>
          <p:nvPr/>
        </p:nvSpPr>
        <p:spPr>
          <a:xfrm>
            <a:off x="7488567" y="3688108"/>
            <a:ext cx="2861381" cy="476664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200" dirty="0">
                <a:solidFill>
                  <a:schemeClr val="tx1"/>
                </a:solidFill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এবার বাঘের থাবা</a:t>
            </a:r>
            <a:endParaRPr lang="en-GB" sz="32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3152188" y="6518300"/>
            <a:ext cx="5255413" cy="21806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1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মোঃ</a:t>
            </a:r>
            <a:r>
              <a:rPr lang="bn-IN" sz="1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আব্দুর রাজ্জাক,</a:t>
            </a:r>
            <a:r>
              <a:rPr lang="en-GB" sz="1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1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প্রধান শিক্ষক, ধলহরা পশ্চিমপাড়া মাধ্যমিক বালিকা বিদ্যালয়, মাগুরা।</a:t>
            </a:r>
            <a:endParaRPr lang="en-GB" sz="14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082926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0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9" grpId="0"/>
      <p:bldP spid="11" grpId="0"/>
      <p:bldP spid="14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2" name="Rectangle 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noFill/>
            <a:ln w="38100">
              <a:solidFill>
                <a:schemeClr val="tx1">
                  <a:lumMod val="75000"/>
                  <a:lumOff val="25000"/>
                </a:schemeClr>
              </a:solidFill>
            </a:ln>
            <a:effectLst>
              <a:outerShdw blurRad="50800" dist="38100" dir="16200000" rotWithShape="0">
                <a:prstClr val="black">
                  <a:alpha val="40000"/>
                </a:prstClr>
              </a:outerShdw>
              <a:softEdge rad="63500"/>
            </a:effectLst>
            <a:scene3d>
              <a:camera prst="orthographicFront"/>
              <a:lightRig rig="threePt" dir="t"/>
            </a:scene3d>
            <a:sp3d>
              <a:bevelT w="139700" prst="cross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" name="Rectangle 2"/>
            <p:cNvSpPr/>
            <p:nvPr/>
          </p:nvSpPr>
          <p:spPr>
            <a:xfrm>
              <a:off x="51517" y="51516"/>
              <a:ext cx="12093262" cy="6761408"/>
            </a:xfrm>
            <a:prstGeom prst="rect">
              <a:avLst/>
            </a:prstGeom>
            <a:noFill/>
            <a:ln w="38100">
              <a:solidFill>
                <a:schemeClr val="tx1">
                  <a:lumMod val="75000"/>
                  <a:lumOff val="25000"/>
                </a:schemeClr>
              </a:solidFill>
            </a:ln>
            <a:effectLst>
              <a:outerShdw blurRad="50800" dist="38100" dir="16200000" rotWithShape="0">
                <a:prstClr val="black">
                  <a:alpha val="40000"/>
                </a:prstClr>
              </a:outerShdw>
              <a:softEdge rad="63500"/>
            </a:effectLst>
            <a:scene3d>
              <a:camera prst="orthographicFront"/>
              <a:lightRig rig="threePt" dir="t"/>
            </a:scene3d>
            <a:sp3d>
              <a:bevelT w="139700" prst="cross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" name="Rectangle 3"/>
            <p:cNvSpPr/>
            <p:nvPr/>
          </p:nvSpPr>
          <p:spPr>
            <a:xfrm>
              <a:off x="100884" y="103030"/>
              <a:ext cx="11992377" cy="6645500"/>
            </a:xfrm>
            <a:prstGeom prst="rect">
              <a:avLst/>
            </a:prstGeom>
            <a:noFill/>
            <a:ln w="38100">
              <a:solidFill>
                <a:schemeClr val="tx1">
                  <a:lumMod val="75000"/>
                  <a:lumOff val="25000"/>
                </a:schemeClr>
              </a:solidFill>
            </a:ln>
            <a:effectLst>
              <a:outerShdw blurRad="50800" dist="38100" dir="16200000" rotWithShape="0">
                <a:prstClr val="black">
                  <a:alpha val="40000"/>
                </a:prstClr>
              </a:outerShdw>
              <a:softEdge rad="63500"/>
            </a:effectLst>
            <a:scene3d>
              <a:camera prst="orthographicFront"/>
              <a:lightRig rig="threePt" dir="t"/>
            </a:scene3d>
            <a:sp3d>
              <a:bevelT w="139700" prst="cross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pic>
        <p:nvPicPr>
          <p:cNvPr id="6" name="Picture 2" descr="Pair work for language and literac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63180" y="1923893"/>
            <a:ext cx="2362200" cy="1933576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6D4E8B2E-4F62-406A-BCB8-2561B52A8595}"/>
              </a:ext>
            </a:extLst>
          </p:cNvPr>
          <p:cNvSpPr/>
          <p:nvPr/>
        </p:nvSpPr>
        <p:spPr>
          <a:xfrm>
            <a:off x="2653048" y="368939"/>
            <a:ext cx="7312338" cy="769441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4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জোড়ায়</a:t>
            </a:r>
            <a:r>
              <a:rPr lang="en-US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কাজ</a:t>
            </a:r>
            <a:r>
              <a:rPr lang="bn-IN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                   ৫ মিনিট</a:t>
            </a:r>
            <a:r>
              <a:rPr lang="en-US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4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352022" y="4933964"/>
            <a:ext cx="11487955" cy="1039052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571500" indent="-571500">
              <a:buFont typeface="Wingdings" panose="05000000000000000000" pitchFamily="2" charset="2"/>
              <a:buChar char="v"/>
            </a:pPr>
            <a:r>
              <a:rPr lang="bn-IN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স্বাধীনতা যুদ্ধে </a:t>
            </a:r>
            <a:r>
              <a:rPr lang="en-US" sz="36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পাকিস্থানী</a:t>
            </a:r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সেনাদের</a:t>
            </a:r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আসুরিক </a:t>
            </a:r>
            <a:r>
              <a:rPr lang="bn-IN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আচরণ তোমার ভাষায় লেখো।  </a:t>
            </a:r>
            <a:endParaRPr lang="en-GB" sz="36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bn-IN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GB" sz="36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3152188" y="6518300"/>
            <a:ext cx="5255413" cy="21806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1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মোঃ</a:t>
            </a:r>
            <a:r>
              <a:rPr lang="bn-IN" sz="1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আব্দুর রাজ্জাক,</a:t>
            </a:r>
            <a:r>
              <a:rPr lang="en-GB" sz="1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1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প্রধান শিক্ষক, ধলহরা পশ্চিমপাড়া মাধ্যমিক বালিকা বিদ্যালয়, মাগুরা।</a:t>
            </a:r>
            <a:endParaRPr lang="en-GB" sz="14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924623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2" name="Rectangle 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noFill/>
            <a:ln w="38100">
              <a:solidFill>
                <a:schemeClr val="tx1">
                  <a:lumMod val="75000"/>
                  <a:lumOff val="25000"/>
                </a:schemeClr>
              </a:solidFill>
            </a:ln>
            <a:effectLst>
              <a:outerShdw blurRad="50800" dist="38100" dir="16200000" rotWithShape="0">
                <a:prstClr val="black">
                  <a:alpha val="40000"/>
                </a:prstClr>
              </a:outerShdw>
              <a:softEdge rad="63500"/>
            </a:effectLst>
            <a:scene3d>
              <a:camera prst="orthographicFront"/>
              <a:lightRig rig="threePt" dir="t"/>
            </a:scene3d>
            <a:sp3d>
              <a:bevelT w="139700" prst="cross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" name="Rectangle 2"/>
            <p:cNvSpPr/>
            <p:nvPr/>
          </p:nvSpPr>
          <p:spPr>
            <a:xfrm>
              <a:off x="51517" y="51516"/>
              <a:ext cx="12093262" cy="6761408"/>
            </a:xfrm>
            <a:prstGeom prst="rect">
              <a:avLst/>
            </a:prstGeom>
            <a:noFill/>
            <a:ln w="38100">
              <a:solidFill>
                <a:schemeClr val="tx1">
                  <a:lumMod val="75000"/>
                  <a:lumOff val="25000"/>
                </a:schemeClr>
              </a:solidFill>
            </a:ln>
            <a:effectLst>
              <a:outerShdw blurRad="50800" dist="38100" dir="16200000" rotWithShape="0">
                <a:prstClr val="black">
                  <a:alpha val="40000"/>
                </a:prstClr>
              </a:outerShdw>
              <a:softEdge rad="63500"/>
            </a:effectLst>
            <a:scene3d>
              <a:camera prst="orthographicFront"/>
              <a:lightRig rig="threePt" dir="t"/>
            </a:scene3d>
            <a:sp3d>
              <a:bevelT w="139700" prst="cross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" name="Rectangle 3"/>
            <p:cNvSpPr/>
            <p:nvPr/>
          </p:nvSpPr>
          <p:spPr>
            <a:xfrm>
              <a:off x="100884" y="103030"/>
              <a:ext cx="11992377" cy="6645500"/>
            </a:xfrm>
            <a:prstGeom prst="rect">
              <a:avLst/>
            </a:prstGeom>
            <a:noFill/>
            <a:ln w="38100">
              <a:solidFill>
                <a:schemeClr val="tx1">
                  <a:lumMod val="75000"/>
                  <a:lumOff val="25000"/>
                </a:schemeClr>
              </a:solidFill>
            </a:ln>
            <a:effectLst>
              <a:outerShdw blurRad="50800" dist="38100" dir="16200000" rotWithShape="0">
                <a:prstClr val="black">
                  <a:alpha val="40000"/>
                </a:prstClr>
              </a:outerShdw>
              <a:softEdge rad="63500"/>
            </a:effectLst>
            <a:scene3d>
              <a:camera prst="orthographicFront"/>
              <a:lightRig rig="threePt" dir="t"/>
            </a:scene3d>
            <a:sp3d>
              <a:bevelT w="139700" prst="cross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pic>
        <p:nvPicPr>
          <p:cNvPr id="8" name="Picture 7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39807" y="244699"/>
            <a:ext cx="3435254" cy="3541689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063489" y="244700"/>
            <a:ext cx="3913093" cy="3541689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grpSp>
        <p:nvGrpSpPr>
          <p:cNvPr id="10" name="Group 9"/>
          <p:cNvGrpSpPr/>
          <p:nvPr/>
        </p:nvGrpSpPr>
        <p:grpSpPr>
          <a:xfrm>
            <a:off x="205166" y="3877940"/>
            <a:ext cx="4110609" cy="2798664"/>
            <a:chOff x="337320" y="3493455"/>
            <a:chExt cx="4348806" cy="3256984"/>
          </a:xfrm>
        </p:grpSpPr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89169" y="3493455"/>
              <a:ext cx="4296957" cy="3133486"/>
            </a:xfrm>
            <a:prstGeom prst="rect">
              <a:avLst/>
            </a:prstGeom>
            <a:ln w="88900" cap="sq" cmpd="thickThin">
              <a:solidFill>
                <a:srgbClr val="000000"/>
              </a:solidFill>
              <a:prstDash val="solid"/>
              <a:miter lim="800000"/>
            </a:ln>
            <a:effectLst>
              <a:innerShdw blurRad="76200">
                <a:srgbClr val="000000"/>
              </a:innerShdw>
            </a:effectLst>
          </p:spPr>
        </p:pic>
        <p:sp>
          <p:nvSpPr>
            <p:cNvPr id="12" name="TextBox 11"/>
            <p:cNvSpPr txBox="1"/>
            <p:nvPr/>
          </p:nvSpPr>
          <p:spPr>
            <a:xfrm>
              <a:off x="337320" y="6141535"/>
              <a:ext cx="4280680" cy="60890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 err="1" smtClean="0">
                  <a:ln w="12700">
                    <a:solidFill>
                      <a:schemeClr val="accent3">
                        <a:lumMod val="50000"/>
                      </a:schemeClr>
                    </a:solidFill>
                    <a:prstDash val="solid"/>
                  </a:ln>
                  <a:solidFill>
                    <a:srgbClr val="FFFF00"/>
                  </a:solidFill>
                  <a:effectLst>
                    <a:innerShdw blurRad="177800">
                      <a:schemeClr val="accent3">
                        <a:lumMod val="50000"/>
                      </a:schemeClr>
                    </a:inn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পরাজিত</a:t>
              </a:r>
              <a:r>
                <a:rPr lang="en-US" sz="2800" b="1" dirty="0" smtClean="0">
                  <a:ln w="12700">
                    <a:solidFill>
                      <a:schemeClr val="accent3">
                        <a:lumMod val="50000"/>
                      </a:schemeClr>
                    </a:solidFill>
                    <a:prstDash val="solid"/>
                  </a:ln>
                  <a:solidFill>
                    <a:srgbClr val="FFFF00"/>
                  </a:solidFill>
                  <a:effectLst>
                    <a:innerShdw blurRad="177800">
                      <a:schemeClr val="accent3">
                        <a:lumMod val="50000"/>
                      </a:schemeClr>
                    </a:inn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800" b="1" dirty="0" err="1" smtClean="0">
                  <a:ln w="12700">
                    <a:solidFill>
                      <a:schemeClr val="accent3">
                        <a:lumMod val="50000"/>
                      </a:schemeClr>
                    </a:solidFill>
                    <a:prstDash val="solid"/>
                  </a:ln>
                  <a:solidFill>
                    <a:srgbClr val="FFFF00"/>
                  </a:solidFill>
                  <a:effectLst>
                    <a:innerShdw blurRad="177800">
                      <a:schemeClr val="accent3">
                        <a:lumMod val="50000"/>
                      </a:schemeClr>
                    </a:inn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হওয়ার</a:t>
              </a:r>
              <a:r>
                <a:rPr lang="en-US" sz="2800" b="1" dirty="0" smtClean="0">
                  <a:ln w="12700">
                    <a:solidFill>
                      <a:schemeClr val="accent3">
                        <a:lumMod val="50000"/>
                      </a:schemeClr>
                    </a:solidFill>
                    <a:prstDash val="solid"/>
                  </a:ln>
                  <a:solidFill>
                    <a:srgbClr val="FFFF00"/>
                  </a:solidFill>
                  <a:effectLst>
                    <a:innerShdw blurRad="177800">
                      <a:schemeClr val="accent3">
                        <a:lumMod val="50000"/>
                      </a:schemeClr>
                    </a:inn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800" b="1" dirty="0" err="1" smtClean="0">
                  <a:ln w="12700">
                    <a:solidFill>
                      <a:schemeClr val="accent3">
                        <a:lumMod val="50000"/>
                      </a:schemeClr>
                    </a:solidFill>
                    <a:prstDash val="solid"/>
                  </a:ln>
                  <a:solidFill>
                    <a:srgbClr val="FFFF00"/>
                  </a:solidFill>
                  <a:effectLst>
                    <a:innerShdw blurRad="177800">
                      <a:schemeClr val="accent3">
                        <a:lumMod val="50000"/>
                      </a:schemeClr>
                    </a:inn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পর</a:t>
              </a:r>
              <a:r>
                <a:rPr lang="en-US" sz="2800" b="1" dirty="0" smtClean="0">
                  <a:ln w="12700">
                    <a:solidFill>
                      <a:schemeClr val="accent3">
                        <a:lumMod val="50000"/>
                      </a:schemeClr>
                    </a:solidFill>
                    <a:prstDash val="solid"/>
                  </a:ln>
                  <a:solidFill>
                    <a:srgbClr val="FFFF00"/>
                  </a:solidFill>
                  <a:effectLst>
                    <a:innerShdw blurRad="177800">
                      <a:schemeClr val="accent3">
                        <a:lumMod val="50000"/>
                      </a:schemeClr>
                    </a:inn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800" b="1" dirty="0" err="1" smtClean="0">
                  <a:ln w="12700">
                    <a:solidFill>
                      <a:schemeClr val="accent3">
                        <a:lumMod val="50000"/>
                      </a:schemeClr>
                    </a:solidFill>
                    <a:prstDash val="solid"/>
                  </a:ln>
                  <a:solidFill>
                    <a:srgbClr val="FFFF00"/>
                  </a:solidFill>
                  <a:effectLst>
                    <a:innerShdw blurRad="177800">
                      <a:schemeClr val="accent3">
                        <a:lumMod val="50000"/>
                      </a:schemeClr>
                    </a:inn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দলিলে</a:t>
              </a:r>
              <a:r>
                <a:rPr lang="en-US" sz="2800" b="1" dirty="0" smtClean="0">
                  <a:ln w="12700">
                    <a:solidFill>
                      <a:schemeClr val="accent3">
                        <a:lumMod val="50000"/>
                      </a:schemeClr>
                    </a:solidFill>
                    <a:prstDash val="solid"/>
                  </a:ln>
                  <a:solidFill>
                    <a:srgbClr val="FFFF00"/>
                  </a:solidFill>
                  <a:effectLst>
                    <a:innerShdw blurRad="177800">
                      <a:schemeClr val="accent3">
                        <a:lumMod val="50000"/>
                      </a:schemeClr>
                    </a:inn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800" b="1" dirty="0" err="1" smtClean="0">
                  <a:ln w="12700">
                    <a:solidFill>
                      <a:schemeClr val="accent3">
                        <a:lumMod val="50000"/>
                      </a:schemeClr>
                    </a:solidFill>
                    <a:prstDash val="solid"/>
                  </a:ln>
                  <a:solidFill>
                    <a:srgbClr val="FFFF00"/>
                  </a:solidFill>
                  <a:effectLst>
                    <a:innerShdw blurRad="177800">
                      <a:schemeClr val="accent3">
                        <a:lumMod val="50000"/>
                      </a:schemeClr>
                    </a:inn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স্বাক্ষর</a:t>
              </a:r>
              <a:r>
                <a:rPr lang="en-US" sz="2800" b="1" dirty="0" smtClean="0">
                  <a:ln w="12700">
                    <a:solidFill>
                      <a:schemeClr val="accent3">
                        <a:lumMod val="50000"/>
                      </a:schemeClr>
                    </a:solidFill>
                    <a:prstDash val="solid"/>
                  </a:ln>
                  <a:solidFill>
                    <a:srgbClr val="FFFF00"/>
                  </a:solidFill>
                  <a:effectLst>
                    <a:innerShdw blurRad="177800">
                      <a:schemeClr val="accent3">
                        <a:lumMod val="50000"/>
                      </a:schemeClr>
                    </a:inn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endParaRPr lang="en-US" sz="2800" b="1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grpSp>
        <p:nvGrpSpPr>
          <p:cNvPr id="14" name="Group 13"/>
          <p:cNvGrpSpPr/>
          <p:nvPr/>
        </p:nvGrpSpPr>
        <p:grpSpPr>
          <a:xfrm>
            <a:off x="269943" y="244700"/>
            <a:ext cx="3981437" cy="3429258"/>
            <a:chOff x="290819" y="656823"/>
            <a:chExt cx="3981437" cy="3042165"/>
          </a:xfrm>
        </p:grpSpPr>
        <p:pic>
          <p:nvPicPr>
            <p:cNvPr id="7" name="Picture 6"/>
            <p:cNvPicPr>
              <a:picLocks noChangeAspect="1"/>
            </p:cNvPicPr>
            <p:nvPr/>
          </p:nvPicPr>
          <p:blipFill rotWithShape="1"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290819" y="656823"/>
              <a:ext cx="3981437" cy="3042165"/>
            </a:xfrm>
            <a:prstGeom prst="rect">
              <a:avLst/>
            </a:prstGeom>
            <a:ln w="88900" cap="sq" cmpd="thickThin">
              <a:solidFill>
                <a:srgbClr val="000000"/>
              </a:solidFill>
              <a:prstDash val="solid"/>
              <a:miter lim="800000"/>
            </a:ln>
            <a:effectLst>
              <a:innerShdw blurRad="76200">
                <a:srgbClr val="000000"/>
              </a:innerShdw>
            </a:effectLst>
          </p:spPr>
        </p:pic>
        <p:sp>
          <p:nvSpPr>
            <p:cNvPr id="13" name="TextBox 12"/>
            <p:cNvSpPr txBox="1"/>
            <p:nvPr/>
          </p:nvSpPr>
          <p:spPr>
            <a:xfrm>
              <a:off x="2311310" y="3101333"/>
              <a:ext cx="1485991" cy="51876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 err="1" smtClean="0">
                  <a:ln w="12700">
                    <a:solidFill>
                      <a:schemeClr val="accent3">
                        <a:lumMod val="50000"/>
                      </a:schemeClr>
                    </a:solidFill>
                    <a:prstDash val="solid"/>
                  </a:ln>
                  <a:solidFill>
                    <a:srgbClr val="FFFF00"/>
                  </a:solidFill>
                  <a:effectLst>
                    <a:innerShdw blurRad="177800">
                      <a:schemeClr val="accent3">
                        <a:lumMod val="50000"/>
                      </a:schemeClr>
                    </a:inn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অসুর</a:t>
              </a:r>
              <a:r>
                <a:rPr lang="en-US" sz="3200" b="1" dirty="0" smtClean="0">
                  <a:ln w="12700">
                    <a:solidFill>
                      <a:schemeClr val="accent3">
                        <a:lumMod val="50000"/>
                      </a:schemeClr>
                    </a:solidFill>
                    <a:prstDash val="solid"/>
                  </a:ln>
                  <a:solidFill>
                    <a:srgbClr val="FFFF00"/>
                  </a:solidFill>
                  <a:effectLst>
                    <a:innerShdw blurRad="177800">
                      <a:schemeClr val="accent3">
                        <a:lumMod val="50000"/>
                      </a:schemeClr>
                    </a:inn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200" b="1" dirty="0" err="1" smtClean="0">
                  <a:ln w="12700">
                    <a:solidFill>
                      <a:schemeClr val="accent3">
                        <a:lumMod val="50000"/>
                      </a:schemeClr>
                    </a:solidFill>
                    <a:prstDash val="solid"/>
                  </a:ln>
                  <a:solidFill>
                    <a:srgbClr val="FFFF00"/>
                  </a:solidFill>
                  <a:effectLst>
                    <a:innerShdw blurRad="177800">
                      <a:schemeClr val="accent3">
                        <a:lumMod val="50000"/>
                      </a:schemeClr>
                    </a:inn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নৃত্য</a:t>
              </a:r>
              <a:r>
                <a:rPr lang="en-US" sz="3200" b="1" dirty="0" smtClean="0">
                  <a:ln w="12700">
                    <a:solidFill>
                      <a:schemeClr val="accent3">
                        <a:lumMod val="50000"/>
                      </a:schemeClr>
                    </a:solidFill>
                    <a:prstDash val="solid"/>
                  </a:ln>
                  <a:solidFill>
                    <a:srgbClr val="FFFF00"/>
                  </a:solidFill>
                  <a:effectLst>
                    <a:innerShdw blurRad="177800">
                      <a:schemeClr val="accent3">
                        <a:lumMod val="50000"/>
                      </a:schemeClr>
                    </a:inn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endParaRPr lang="en-US" sz="3200" b="1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sp>
        <p:nvSpPr>
          <p:cNvPr id="15" name="Rectangle 14"/>
          <p:cNvSpPr/>
          <p:nvPr/>
        </p:nvSpPr>
        <p:spPr>
          <a:xfrm>
            <a:off x="4557753" y="4612387"/>
            <a:ext cx="7535508" cy="675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bn-IN" sz="3600" dirty="0" smtClean="0"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তোদের </a:t>
            </a:r>
            <a:r>
              <a:rPr lang="bn-IN" sz="3600" dirty="0"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অসুর নৃত্য ... ঠা ঠা হাসি ... ফিরিয়ে দিয়েছি</a:t>
            </a:r>
            <a:endParaRPr lang="en-GB" sz="3600" dirty="0">
              <a:effectLst/>
              <a:latin typeface="NikoshBAN" panose="02000000000000000000" pitchFamily="2" charset="0"/>
              <a:ea typeface="Calibri" panose="020F0502020204030204" pitchFamily="34" charset="0"/>
              <a:cs typeface="NikoshBAN" panose="02000000000000000000" pitchFamily="2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4784727" y="5374411"/>
            <a:ext cx="6324167" cy="675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bn-IN" sz="3600" dirty="0">
                <a:latin typeface="Calibri" panose="020F0502020204030204" pitchFamily="34" charset="0"/>
                <a:ea typeface="Times New Roman" panose="02020603050405020304" pitchFamily="18" charset="0"/>
                <a:cs typeface="NikoshBAN" panose="02000000000000000000" pitchFamily="2" charset="0"/>
              </a:rPr>
              <a:t>তোদের রক্তাক্ত হাত মুচড়ে দিয়েছি নয় মাসে</a:t>
            </a:r>
            <a:endParaRPr lang="en-GB" sz="3600" dirty="0">
              <a:effectLst/>
              <a:latin typeface="Calibri" panose="020F0502020204030204" pitchFamily="34" charset="0"/>
              <a:ea typeface="Calibri" panose="020F0502020204030204" pitchFamily="34" charset="0"/>
              <a:cs typeface="Vrinda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4927979" y="6453636"/>
            <a:ext cx="5255413" cy="21806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1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মোঃ</a:t>
            </a:r>
            <a:r>
              <a:rPr lang="bn-IN" sz="1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আব্দুর রাজ্জাক,</a:t>
            </a:r>
            <a:r>
              <a:rPr lang="en-GB" sz="1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1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প্রধান শিক্ষক, ধলহরা পশ্চিমপাড়া মাধ্যমিক বালিকা বিদ্যালয়, মাগুরা।</a:t>
            </a:r>
            <a:endParaRPr lang="en-GB" sz="14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1851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2" name="Rectangle 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noFill/>
            <a:ln w="38100">
              <a:solidFill>
                <a:schemeClr val="tx1">
                  <a:lumMod val="75000"/>
                  <a:lumOff val="25000"/>
                </a:schemeClr>
              </a:solidFill>
            </a:ln>
            <a:effectLst>
              <a:outerShdw blurRad="50800" dist="38100" dir="16200000" rotWithShape="0">
                <a:prstClr val="black">
                  <a:alpha val="40000"/>
                </a:prstClr>
              </a:outerShdw>
              <a:softEdge rad="63500"/>
            </a:effectLst>
            <a:scene3d>
              <a:camera prst="orthographicFront"/>
              <a:lightRig rig="threePt" dir="t"/>
            </a:scene3d>
            <a:sp3d>
              <a:bevelT w="139700" prst="cross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" name="Rectangle 2"/>
            <p:cNvSpPr/>
            <p:nvPr/>
          </p:nvSpPr>
          <p:spPr>
            <a:xfrm>
              <a:off x="51517" y="51516"/>
              <a:ext cx="12093262" cy="6761408"/>
            </a:xfrm>
            <a:prstGeom prst="rect">
              <a:avLst/>
            </a:prstGeom>
            <a:noFill/>
            <a:ln w="38100">
              <a:solidFill>
                <a:schemeClr val="tx1">
                  <a:lumMod val="75000"/>
                  <a:lumOff val="25000"/>
                </a:schemeClr>
              </a:solidFill>
            </a:ln>
            <a:effectLst>
              <a:outerShdw blurRad="50800" dist="38100" dir="16200000" rotWithShape="0">
                <a:prstClr val="black">
                  <a:alpha val="40000"/>
                </a:prstClr>
              </a:outerShdw>
              <a:softEdge rad="63500"/>
            </a:effectLst>
            <a:scene3d>
              <a:camera prst="orthographicFront"/>
              <a:lightRig rig="threePt" dir="t"/>
            </a:scene3d>
            <a:sp3d>
              <a:bevelT w="139700" prst="cross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" name="Rectangle 3"/>
            <p:cNvSpPr/>
            <p:nvPr/>
          </p:nvSpPr>
          <p:spPr>
            <a:xfrm>
              <a:off x="100884" y="103030"/>
              <a:ext cx="11992377" cy="6645500"/>
            </a:xfrm>
            <a:prstGeom prst="rect">
              <a:avLst/>
            </a:prstGeom>
            <a:noFill/>
            <a:ln w="38100">
              <a:solidFill>
                <a:schemeClr val="tx1">
                  <a:lumMod val="75000"/>
                  <a:lumOff val="25000"/>
                </a:schemeClr>
              </a:solidFill>
            </a:ln>
            <a:effectLst>
              <a:outerShdw blurRad="50800" dist="38100" dir="16200000" rotWithShape="0">
                <a:prstClr val="black">
                  <a:alpha val="40000"/>
                </a:prstClr>
              </a:outerShdw>
              <a:softEdge rad="63500"/>
            </a:effectLst>
            <a:scene3d>
              <a:camera prst="orthographicFront"/>
              <a:lightRig rig="threePt" dir="t"/>
            </a:scene3d>
            <a:sp3d>
              <a:bevelT w="139700" prst="cross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598592" y="379232"/>
            <a:ext cx="4131764" cy="5956662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22359" y="927744"/>
            <a:ext cx="1963972" cy="2332217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grpSp>
        <p:nvGrpSpPr>
          <p:cNvPr id="11" name="Group 10"/>
          <p:cNvGrpSpPr/>
          <p:nvPr/>
        </p:nvGrpSpPr>
        <p:grpSpPr>
          <a:xfrm>
            <a:off x="605479" y="379232"/>
            <a:ext cx="6630208" cy="5956662"/>
            <a:chOff x="339633" y="326572"/>
            <a:chExt cx="6609807" cy="5956662"/>
          </a:xfrm>
        </p:grpSpPr>
        <p:grpSp>
          <p:nvGrpSpPr>
            <p:cNvPr id="13" name="Group 12"/>
            <p:cNvGrpSpPr/>
            <p:nvPr/>
          </p:nvGrpSpPr>
          <p:grpSpPr>
            <a:xfrm>
              <a:off x="339633" y="326572"/>
              <a:ext cx="6609807" cy="5956662"/>
              <a:chOff x="940526" y="1280160"/>
              <a:chExt cx="4606834" cy="4689566"/>
            </a:xfrm>
          </p:grpSpPr>
          <p:sp>
            <p:nvSpPr>
              <p:cNvPr id="15" name="Rectangle 14"/>
              <p:cNvSpPr/>
              <p:nvPr/>
            </p:nvSpPr>
            <p:spPr>
              <a:xfrm>
                <a:off x="940526" y="1280160"/>
                <a:ext cx="4606834" cy="4689566"/>
              </a:xfrm>
              <a:prstGeom prst="rect">
                <a:avLst/>
              </a:prstGeom>
              <a:noFill/>
              <a:ln w="762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6" name="Rectangle 15"/>
              <p:cNvSpPr/>
              <p:nvPr/>
            </p:nvSpPr>
            <p:spPr>
              <a:xfrm>
                <a:off x="1119051" y="1471749"/>
                <a:ext cx="4232366" cy="4306388"/>
              </a:xfrm>
              <a:prstGeom prst="rect">
                <a:avLst/>
              </a:prstGeom>
              <a:noFill/>
              <a:ln w="76200">
                <a:solidFill>
                  <a:schemeClr val="tx1"/>
                </a:solidFill>
              </a:ln>
              <a:effectLst>
                <a:glow rad="139700">
                  <a:schemeClr val="accent2">
                    <a:satMod val="175000"/>
                    <a:alpha val="40000"/>
                  </a:schemeClr>
                </a:glo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GB" dirty="0" smtClean="0"/>
                  <a:t> </a:t>
                </a:r>
                <a:endParaRPr lang="en-GB" dirty="0"/>
              </a:p>
            </p:txBody>
          </p:sp>
        </p:grpSp>
        <p:sp>
          <p:nvSpPr>
            <p:cNvPr id="14" name="Rectangle 13"/>
            <p:cNvSpPr/>
            <p:nvPr/>
          </p:nvSpPr>
          <p:spPr>
            <a:xfrm>
              <a:off x="738999" y="1835331"/>
              <a:ext cx="6069874" cy="353943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3200" dirty="0" err="1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পরিচিতি</a:t>
              </a:r>
              <a:r>
                <a:rPr lang="en-US" sz="32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</a:p>
            <a:p>
              <a:pPr lvl="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endParaRPr>
            </a:p>
            <a:p>
              <a:pPr lvl="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32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মোঃ </a:t>
              </a:r>
              <a:r>
                <a:rPr lang="en-US" sz="3200" dirty="0" err="1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আব্দুর</a:t>
              </a:r>
              <a:r>
                <a:rPr lang="en-US" sz="32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200" dirty="0" err="1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রাজ্জাক</a:t>
              </a:r>
              <a:endParaRPr lang="en-US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endParaRPr>
            </a:p>
            <a:p>
              <a:pPr lvl="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3200" dirty="0" err="1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প্রধান</a:t>
              </a:r>
              <a:r>
                <a:rPr lang="en-US" sz="32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200" dirty="0" err="1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শিক্ষক</a:t>
              </a:r>
              <a:r>
                <a:rPr lang="en-US" sz="32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</a:p>
            <a:p>
              <a:pPr lvl="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3200" dirty="0" err="1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ধলহরা</a:t>
              </a:r>
              <a:r>
                <a:rPr lang="en-US" sz="32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200" dirty="0" err="1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পশ্চিমপাড়া</a:t>
              </a:r>
              <a:r>
                <a:rPr lang="en-US" sz="32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200" dirty="0" err="1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মাধ্যমিক</a:t>
              </a:r>
              <a:r>
                <a:rPr lang="en-US" sz="32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200" dirty="0" err="1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বালিকা</a:t>
              </a:r>
              <a:r>
                <a:rPr lang="en-US" sz="32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200" dirty="0" err="1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বিদ্যালয়</a:t>
              </a:r>
              <a:r>
                <a:rPr lang="en-US" sz="32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</a:p>
            <a:p>
              <a:pPr lvl="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2800" dirty="0" smtClean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e</a:t>
              </a:r>
              <a:r>
                <a:rPr lang="en-US" sz="3200" dirty="0" smtClean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-mail</a:t>
              </a:r>
              <a:r>
                <a:rPr lang="en-US" sz="32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: abdurrazzakmt@gmail.com</a:t>
              </a:r>
            </a:p>
            <a:p>
              <a:pPr lvl="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32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Phone number: 01721588402</a:t>
              </a:r>
            </a:p>
          </p:txBody>
        </p:sp>
      </p:grpSp>
      <p:sp>
        <p:nvSpPr>
          <p:cNvPr id="17" name="Rectangle 16"/>
          <p:cNvSpPr/>
          <p:nvPr/>
        </p:nvSpPr>
        <p:spPr>
          <a:xfrm>
            <a:off x="3152188" y="6518300"/>
            <a:ext cx="5255413" cy="21806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1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মোঃ</a:t>
            </a:r>
            <a:r>
              <a:rPr lang="bn-IN" sz="1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আব্দুর রাজ্জাক,</a:t>
            </a:r>
            <a:r>
              <a:rPr lang="en-GB" sz="1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1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প্রধান শিক্ষক, ধলহরা পশ্চিমপাড়া মাধ্যমিক বালিকা বিদ্যালয়, মাগুরা।</a:t>
            </a:r>
            <a:endParaRPr lang="en-GB" sz="14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7073932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2" name="Rectangle 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noFill/>
            <a:ln w="38100">
              <a:solidFill>
                <a:schemeClr val="tx1">
                  <a:lumMod val="75000"/>
                  <a:lumOff val="25000"/>
                </a:schemeClr>
              </a:solidFill>
            </a:ln>
            <a:effectLst>
              <a:outerShdw blurRad="50800" dist="38100" dir="16200000" rotWithShape="0">
                <a:prstClr val="black">
                  <a:alpha val="40000"/>
                </a:prstClr>
              </a:outerShdw>
              <a:softEdge rad="63500"/>
            </a:effectLst>
            <a:scene3d>
              <a:camera prst="orthographicFront"/>
              <a:lightRig rig="threePt" dir="t"/>
            </a:scene3d>
            <a:sp3d>
              <a:bevelT w="139700" prst="cross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" name="Rectangle 2"/>
            <p:cNvSpPr/>
            <p:nvPr/>
          </p:nvSpPr>
          <p:spPr>
            <a:xfrm>
              <a:off x="51517" y="51516"/>
              <a:ext cx="12093262" cy="6761408"/>
            </a:xfrm>
            <a:prstGeom prst="rect">
              <a:avLst/>
            </a:prstGeom>
            <a:noFill/>
            <a:ln w="38100">
              <a:solidFill>
                <a:schemeClr val="tx1">
                  <a:lumMod val="75000"/>
                  <a:lumOff val="25000"/>
                </a:schemeClr>
              </a:solidFill>
            </a:ln>
            <a:effectLst>
              <a:outerShdw blurRad="50800" dist="38100" dir="16200000" rotWithShape="0">
                <a:prstClr val="black">
                  <a:alpha val="40000"/>
                </a:prstClr>
              </a:outerShdw>
              <a:softEdge rad="63500"/>
            </a:effectLst>
            <a:scene3d>
              <a:camera prst="orthographicFront"/>
              <a:lightRig rig="threePt" dir="t"/>
            </a:scene3d>
            <a:sp3d>
              <a:bevelT w="139700" prst="cross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" name="Rectangle 3"/>
            <p:cNvSpPr/>
            <p:nvPr/>
          </p:nvSpPr>
          <p:spPr>
            <a:xfrm>
              <a:off x="100884" y="103030"/>
              <a:ext cx="11992377" cy="6645500"/>
            </a:xfrm>
            <a:prstGeom prst="rect">
              <a:avLst/>
            </a:prstGeom>
            <a:noFill/>
            <a:ln w="38100">
              <a:solidFill>
                <a:schemeClr val="tx1">
                  <a:lumMod val="75000"/>
                  <a:lumOff val="25000"/>
                </a:schemeClr>
              </a:solidFill>
            </a:ln>
            <a:effectLst>
              <a:outerShdw blurRad="50800" dist="38100" dir="16200000" rotWithShape="0">
                <a:prstClr val="black">
                  <a:alpha val="40000"/>
                </a:prstClr>
              </a:outerShdw>
              <a:softEdge rad="63500"/>
            </a:effectLst>
            <a:scene3d>
              <a:camera prst="orthographicFront"/>
              <a:lightRig rig="threePt" dir="t"/>
            </a:scene3d>
            <a:sp3d>
              <a:bevelT w="139700" prst="cross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1135697" y="391674"/>
            <a:ext cx="8024345" cy="2305050"/>
            <a:chOff x="361882" y="228735"/>
            <a:chExt cx="8024345" cy="2305050"/>
          </a:xfrm>
        </p:grpSpPr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342108" y="228735"/>
              <a:ext cx="1990725" cy="2305050"/>
            </a:xfrm>
            <a:prstGeom prst="roundRect">
              <a:avLst>
                <a:gd name="adj" fmla="val 4167"/>
              </a:avLst>
            </a:prstGeom>
            <a:solidFill>
              <a:srgbClr val="FFFFFF"/>
            </a:solidFill>
            <a:ln w="76200" cap="sq">
              <a:solidFill>
                <a:srgbClr val="292929"/>
              </a:solidFill>
              <a:miter lim="800000"/>
            </a:ln>
            <a:effectLst>
              <a:reflection blurRad="12700" stA="28000" endPos="28000" dist="5000" dir="5400000" sy="-100000" algn="bl" rotWithShape="0"/>
            </a:effectLst>
            <a:scene3d>
              <a:camera prst="orthographicFront"/>
              <a:lightRig rig="threePt" dir="t">
                <a:rot lat="0" lon="0" rev="2700000"/>
              </a:lightRig>
            </a:scene3d>
            <a:sp3d>
              <a:bevelT h="38100"/>
              <a:contourClr>
                <a:srgbClr val="C0C0C0"/>
              </a:contourClr>
            </a:sp3d>
          </p:spPr>
        </p:pic>
        <p:pic>
          <p:nvPicPr>
            <p:cNvPr id="3076" name="Picture 4" descr="https://lh3.googleusercontent.com/proxy/2dvvNNfjmtvLEKJ3Xs6RqboD9BRNW5Q5bS2uU4KPQomfh7Dbq7NvQM-nTiJ89k_1tRAd_LROR4hLfG52LDmphBI8GKF8k5S362M_uXKSnUEFuoVgh6_kBESQWQOwk74vz8ZIDl8RWsn5LJylBhbrUm-8JQyF2sNDcs51ESI8cdd4vqGn_dEnM8xhNqbKY7Gi4zKS6wirjh7I8q5x5jRdkjsvx0Y3WrgT48v7nh2yBY8djV1v9jr-Ry7pBq1mvaUWJZKn9ZRoEg"/>
            <p:cNvPicPr>
              <a:picLocks noChangeAspect="1" noChangeArrowheads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25834" y="228735"/>
              <a:ext cx="2080166" cy="2305050"/>
            </a:xfrm>
            <a:prstGeom prst="roundRect">
              <a:avLst>
                <a:gd name="adj" fmla="val 4167"/>
              </a:avLst>
            </a:prstGeom>
            <a:solidFill>
              <a:srgbClr val="FFFFFF"/>
            </a:solidFill>
            <a:ln w="76200" cap="sq">
              <a:solidFill>
                <a:srgbClr val="292929"/>
              </a:solidFill>
              <a:miter lim="800000"/>
            </a:ln>
            <a:effectLst>
              <a:reflection blurRad="12700" stA="28000" endPos="28000" dist="5000" dir="5400000" sy="-100000" algn="bl" rotWithShape="0"/>
            </a:effectLst>
            <a:scene3d>
              <a:camera prst="orthographicFront"/>
              <a:lightRig rig="threePt" dir="t">
                <a:rot lat="0" lon="0" rev="2700000"/>
              </a:lightRig>
            </a:scene3d>
            <a:sp3d>
              <a:bevelT h="38100"/>
              <a:contourClr>
                <a:srgbClr val="C0C0C0"/>
              </a:contourClr>
            </a:sp3d>
            <a:extLst/>
          </p:spPr>
        </p:pic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361882" y="228735"/>
              <a:ext cx="1983726" cy="2305050"/>
            </a:xfrm>
            <a:prstGeom prst="roundRect">
              <a:avLst>
                <a:gd name="adj" fmla="val 4167"/>
              </a:avLst>
            </a:prstGeom>
            <a:solidFill>
              <a:srgbClr val="FFFFFF"/>
            </a:solidFill>
            <a:ln w="76200" cap="sq">
              <a:solidFill>
                <a:srgbClr val="292929"/>
              </a:solidFill>
              <a:miter lim="800000"/>
            </a:ln>
            <a:effectLst>
              <a:reflection blurRad="12700" stA="28000" endPos="28000" dist="5000" dir="5400000" sy="-100000" algn="bl" rotWithShape="0"/>
            </a:effectLst>
            <a:scene3d>
              <a:camera prst="orthographicFront"/>
              <a:lightRig rig="threePt" dir="t">
                <a:rot lat="0" lon="0" rev="2700000"/>
              </a:lightRig>
            </a:scene3d>
            <a:sp3d>
              <a:bevelT h="38100"/>
              <a:contourClr>
                <a:srgbClr val="C0C0C0"/>
              </a:contourClr>
            </a:sp3d>
          </p:spPr>
        </p:pic>
        <p:pic>
          <p:nvPicPr>
            <p:cNvPr id="9" name="Picture 8"/>
            <p:cNvPicPr>
              <a:picLocks noChangeAspect="1"/>
            </p:cNvPicPr>
            <p:nvPr/>
          </p:nvPicPr>
          <p:blipFill rotWithShape="1"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6406001" y="228735"/>
              <a:ext cx="1980226" cy="2305050"/>
            </a:xfrm>
            <a:prstGeom prst="roundRect">
              <a:avLst>
                <a:gd name="adj" fmla="val 4167"/>
              </a:avLst>
            </a:prstGeom>
            <a:solidFill>
              <a:srgbClr val="FFFFFF"/>
            </a:solidFill>
            <a:ln w="76200" cap="sq">
              <a:solidFill>
                <a:srgbClr val="292929"/>
              </a:solidFill>
              <a:miter lim="800000"/>
            </a:ln>
            <a:effectLst>
              <a:reflection blurRad="12700" stA="28000" endPos="28000" dist="5000" dir="5400000" sy="-100000" algn="bl" rotWithShape="0"/>
            </a:effectLst>
            <a:scene3d>
              <a:camera prst="orthographicFront"/>
              <a:lightRig rig="threePt" dir="t">
                <a:rot lat="0" lon="0" rev="2700000"/>
              </a:lightRig>
            </a:scene3d>
            <a:sp3d>
              <a:bevelT h="38100"/>
              <a:contourClr>
                <a:srgbClr val="C0C0C0"/>
              </a:contourClr>
            </a:sp3d>
          </p:spPr>
        </p:pic>
      </p:grpSp>
      <p:grpSp>
        <p:nvGrpSpPr>
          <p:cNvPr id="11" name="Group 10"/>
          <p:cNvGrpSpPr/>
          <p:nvPr/>
        </p:nvGrpSpPr>
        <p:grpSpPr>
          <a:xfrm>
            <a:off x="340983" y="2985368"/>
            <a:ext cx="4594207" cy="3499102"/>
            <a:chOff x="1464397" y="160434"/>
            <a:chExt cx="4169178" cy="2763525"/>
          </a:xfrm>
        </p:grpSpPr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464397" y="160434"/>
              <a:ext cx="4169178" cy="2763525"/>
            </a:xfrm>
            <a:prstGeom prst="rect">
              <a:avLst/>
            </a:prstGeom>
            <a:ln w="88900" cap="sq" cmpd="thickThin">
              <a:solidFill>
                <a:srgbClr val="000000"/>
              </a:solidFill>
              <a:prstDash val="solid"/>
              <a:miter lim="800000"/>
            </a:ln>
            <a:effectLst>
              <a:innerShdw blurRad="76200">
                <a:srgbClr val="000000"/>
              </a:innerShdw>
            </a:effectLst>
          </p:spPr>
        </p:pic>
        <p:sp>
          <p:nvSpPr>
            <p:cNvPr id="13" name="TextBox 12"/>
            <p:cNvSpPr txBox="1"/>
            <p:nvPr/>
          </p:nvSpPr>
          <p:spPr>
            <a:xfrm>
              <a:off x="1464397" y="2227288"/>
              <a:ext cx="3196781" cy="4618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IN" sz="3200" b="1" dirty="0" smtClean="0">
                  <a:ln w="12700">
                    <a:solidFill>
                      <a:schemeClr val="accent3">
                        <a:lumMod val="50000"/>
                      </a:schemeClr>
                    </a:solidFill>
                    <a:prstDash val="solid"/>
                  </a:ln>
                  <a:solidFill>
                    <a:srgbClr val="FFFF00"/>
                  </a:solidFill>
                  <a:effectLst>
                    <a:innerShdw blurRad="177800">
                      <a:schemeClr val="accent3">
                        <a:lumMod val="50000"/>
                      </a:schemeClr>
                    </a:inn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ভেবেছিলি অস্ত্রে মাত হবে </a:t>
              </a:r>
              <a:endParaRPr lang="en-US" sz="3200" b="1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sp>
        <p:nvSpPr>
          <p:cNvPr id="14" name="Rectangle 13"/>
          <p:cNvSpPr/>
          <p:nvPr/>
        </p:nvSpPr>
        <p:spPr>
          <a:xfrm>
            <a:off x="5151766" y="4265539"/>
            <a:ext cx="6724918" cy="675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bn-IN" sz="3600" dirty="0">
                <a:latin typeface="Calibri" panose="020F0502020204030204" pitchFamily="34" charset="0"/>
                <a:ea typeface="Times New Roman" panose="02020603050405020304" pitchFamily="18" charset="0"/>
                <a:cs typeface="NikoshBAN" panose="02000000000000000000" pitchFamily="2" charset="0"/>
              </a:rPr>
              <a:t>চির কবিতার দেশ ... ভেবেছিলি অস্ত্রে মাত হবে</a:t>
            </a:r>
            <a:endParaRPr lang="en-GB" sz="3600" dirty="0">
              <a:effectLst/>
              <a:latin typeface="Calibri" panose="020F0502020204030204" pitchFamily="34" charset="0"/>
              <a:ea typeface="Calibri" panose="020F0502020204030204" pitchFamily="34" charset="0"/>
              <a:cs typeface="Vrinda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5175289" y="6461386"/>
            <a:ext cx="5255413" cy="21806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1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মোঃ</a:t>
            </a:r>
            <a:r>
              <a:rPr lang="bn-IN" sz="1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আব্দুর রাজ্জাক,</a:t>
            </a:r>
            <a:r>
              <a:rPr lang="en-GB" sz="1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1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প্রধান শিক্ষক, ধলহরা পশ্চিমপাড়া মাধ্যমিক বালিকা বিদ্যালয়, মাগুরা।</a:t>
            </a:r>
            <a:endParaRPr lang="en-GB" sz="14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715296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2" name="Rectangle 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noFill/>
            <a:ln w="38100">
              <a:solidFill>
                <a:schemeClr val="tx1">
                  <a:lumMod val="75000"/>
                  <a:lumOff val="25000"/>
                </a:schemeClr>
              </a:solidFill>
            </a:ln>
            <a:effectLst>
              <a:outerShdw blurRad="50800" dist="38100" dir="16200000" rotWithShape="0">
                <a:prstClr val="black">
                  <a:alpha val="40000"/>
                </a:prstClr>
              </a:outerShdw>
              <a:softEdge rad="63500"/>
            </a:effectLst>
            <a:scene3d>
              <a:camera prst="orthographicFront"/>
              <a:lightRig rig="threePt" dir="t"/>
            </a:scene3d>
            <a:sp3d>
              <a:bevelT w="139700" prst="cross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" name="Rectangle 2"/>
            <p:cNvSpPr/>
            <p:nvPr/>
          </p:nvSpPr>
          <p:spPr>
            <a:xfrm>
              <a:off x="51517" y="51516"/>
              <a:ext cx="12093262" cy="6761408"/>
            </a:xfrm>
            <a:prstGeom prst="rect">
              <a:avLst/>
            </a:prstGeom>
            <a:noFill/>
            <a:ln w="38100">
              <a:solidFill>
                <a:schemeClr val="tx1">
                  <a:lumMod val="75000"/>
                  <a:lumOff val="25000"/>
                </a:schemeClr>
              </a:solidFill>
            </a:ln>
            <a:effectLst>
              <a:outerShdw blurRad="50800" dist="38100" dir="16200000" rotWithShape="0">
                <a:prstClr val="black">
                  <a:alpha val="40000"/>
                </a:prstClr>
              </a:outerShdw>
              <a:softEdge rad="63500"/>
            </a:effectLst>
            <a:scene3d>
              <a:camera prst="orthographicFront"/>
              <a:lightRig rig="threePt" dir="t"/>
            </a:scene3d>
            <a:sp3d>
              <a:bevelT w="139700" prst="cross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" name="Rectangle 3"/>
            <p:cNvSpPr/>
            <p:nvPr/>
          </p:nvSpPr>
          <p:spPr>
            <a:xfrm>
              <a:off x="100884" y="103030"/>
              <a:ext cx="11992377" cy="6645500"/>
            </a:xfrm>
            <a:prstGeom prst="rect">
              <a:avLst/>
            </a:prstGeom>
            <a:noFill/>
            <a:ln w="38100">
              <a:solidFill>
                <a:schemeClr val="tx1">
                  <a:lumMod val="75000"/>
                  <a:lumOff val="25000"/>
                </a:schemeClr>
              </a:solidFill>
            </a:ln>
            <a:effectLst>
              <a:outerShdw blurRad="50800" dist="38100" dir="16200000" rotWithShape="0">
                <a:prstClr val="black">
                  <a:alpha val="40000"/>
                </a:prstClr>
              </a:outerShdw>
              <a:softEdge rad="63500"/>
            </a:effectLst>
            <a:scene3d>
              <a:camera prst="orthographicFront"/>
              <a:lightRig rig="threePt" dir="t"/>
            </a:scene3d>
            <a:sp3d>
              <a:bevelT w="139700" prst="cross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661291" y="151807"/>
            <a:ext cx="5710049" cy="3769245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73281" y="151807"/>
            <a:ext cx="4785703" cy="3131372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3281" y="3545058"/>
            <a:ext cx="4785703" cy="3135708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12" name="Rectangle 11"/>
          <p:cNvSpPr/>
          <p:nvPr/>
        </p:nvSpPr>
        <p:spPr>
          <a:xfrm>
            <a:off x="5231381" y="4678133"/>
            <a:ext cx="6752169" cy="675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bn-IN" sz="3600" dirty="0"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বাঙালি অনার্য জাতি</a:t>
            </a:r>
            <a:r>
              <a:rPr lang="en-GB" sz="3600" dirty="0"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, </a:t>
            </a:r>
            <a:r>
              <a:rPr lang="bn-IN" sz="3600" dirty="0"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খর্বদেহ ... ভাত খায়</a:t>
            </a:r>
            <a:r>
              <a:rPr lang="en-GB" sz="3600" dirty="0"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, </a:t>
            </a:r>
            <a:r>
              <a:rPr lang="bn-IN" sz="3600" dirty="0"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ভীতু</a:t>
            </a:r>
            <a:endParaRPr lang="en-GB" sz="3600" dirty="0">
              <a:effectLst/>
              <a:latin typeface="NikoshBAN" panose="02000000000000000000" pitchFamily="2" charset="0"/>
              <a:ea typeface="Calibri" panose="020F0502020204030204" pitchFamily="34" charset="0"/>
              <a:cs typeface="NikoshBAN" panose="02000000000000000000" pitchFamily="2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777199" y="291721"/>
            <a:ext cx="5498986" cy="3629331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5231381" y="6443977"/>
            <a:ext cx="5255413" cy="21806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1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মোঃ</a:t>
            </a:r>
            <a:r>
              <a:rPr lang="bn-IN" sz="1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আব্দুর রাজ্জাক,</a:t>
            </a:r>
            <a:r>
              <a:rPr lang="en-GB" sz="1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1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প্রধান শিক্ষক, ধলহরা পশ্চিমপাড়া মাধ্যমিক বালিকা বিদ্যালয়, মাগুরা।</a:t>
            </a:r>
            <a:endParaRPr lang="en-GB" sz="14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08916131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2" name="Rectangle 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noFill/>
            <a:ln w="38100">
              <a:solidFill>
                <a:schemeClr val="tx1">
                  <a:lumMod val="75000"/>
                  <a:lumOff val="25000"/>
                </a:schemeClr>
              </a:solidFill>
            </a:ln>
            <a:effectLst>
              <a:outerShdw blurRad="50800" dist="38100" dir="16200000" rotWithShape="0">
                <a:prstClr val="black">
                  <a:alpha val="40000"/>
                </a:prstClr>
              </a:outerShdw>
              <a:softEdge rad="63500"/>
            </a:effectLst>
            <a:scene3d>
              <a:camera prst="orthographicFront"/>
              <a:lightRig rig="threePt" dir="t"/>
            </a:scene3d>
            <a:sp3d>
              <a:bevelT w="139700" prst="cross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" name="Rectangle 2"/>
            <p:cNvSpPr/>
            <p:nvPr/>
          </p:nvSpPr>
          <p:spPr>
            <a:xfrm>
              <a:off x="51517" y="51516"/>
              <a:ext cx="12093262" cy="6761408"/>
            </a:xfrm>
            <a:prstGeom prst="rect">
              <a:avLst/>
            </a:prstGeom>
            <a:noFill/>
            <a:ln w="38100">
              <a:solidFill>
                <a:schemeClr val="tx1">
                  <a:lumMod val="75000"/>
                  <a:lumOff val="25000"/>
                </a:schemeClr>
              </a:solidFill>
            </a:ln>
            <a:effectLst>
              <a:outerShdw blurRad="50800" dist="38100" dir="16200000" rotWithShape="0">
                <a:prstClr val="black">
                  <a:alpha val="40000"/>
                </a:prstClr>
              </a:outerShdw>
              <a:softEdge rad="63500"/>
            </a:effectLst>
            <a:scene3d>
              <a:camera prst="orthographicFront"/>
              <a:lightRig rig="threePt" dir="t"/>
            </a:scene3d>
            <a:sp3d>
              <a:bevelT w="139700" prst="cross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" name="Rectangle 3"/>
            <p:cNvSpPr/>
            <p:nvPr/>
          </p:nvSpPr>
          <p:spPr>
            <a:xfrm>
              <a:off x="100884" y="103030"/>
              <a:ext cx="11992377" cy="6645500"/>
            </a:xfrm>
            <a:prstGeom prst="rect">
              <a:avLst/>
            </a:prstGeom>
            <a:noFill/>
            <a:ln w="38100">
              <a:solidFill>
                <a:schemeClr val="tx1">
                  <a:lumMod val="75000"/>
                  <a:lumOff val="25000"/>
                </a:schemeClr>
              </a:solidFill>
            </a:ln>
            <a:effectLst>
              <a:outerShdw blurRad="50800" dist="38100" dir="16200000" rotWithShape="0">
                <a:prstClr val="black">
                  <a:alpha val="40000"/>
                </a:prstClr>
              </a:outerShdw>
              <a:softEdge rad="63500"/>
            </a:effectLst>
            <a:scene3d>
              <a:camera prst="orthographicFront"/>
              <a:lightRig rig="threePt" dir="t"/>
            </a:scene3d>
            <a:sp3d>
              <a:bevelT w="139700" prst="cross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58584" y="3425780"/>
            <a:ext cx="4358574" cy="331953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grpSp>
        <p:nvGrpSpPr>
          <p:cNvPr id="13" name="Group 12"/>
          <p:cNvGrpSpPr/>
          <p:nvPr/>
        </p:nvGrpSpPr>
        <p:grpSpPr>
          <a:xfrm>
            <a:off x="5092897" y="220328"/>
            <a:ext cx="6524625" cy="4168059"/>
            <a:chOff x="5092897" y="220328"/>
            <a:chExt cx="6524625" cy="4168059"/>
          </a:xfrm>
        </p:grpSpPr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092897" y="220328"/>
              <a:ext cx="6524625" cy="4084386"/>
            </a:xfrm>
            <a:prstGeom prst="rect">
              <a:avLst/>
            </a:prstGeom>
            <a:ln w="88900" cap="sq" cmpd="thickThin">
              <a:solidFill>
                <a:srgbClr val="000000"/>
              </a:solidFill>
              <a:prstDash val="solid"/>
              <a:miter lim="800000"/>
            </a:ln>
            <a:effectLst>
              <a:innerShdw blurRad="76200">
                <a:srgbClr val="000000"/>
              </a:innerShdw>
            </a:effectLst>
          </p:spPr>
        </p:pic>
        <p:sp>
          <p:nvSpPr>
            <p:cNvPr id="10" name="TextBox 9"/>
            <p:cNvSpPr txBox="1"/>
            <p:nvPr/>
          </p:nvSpPr>
          <p:spPr>
            <a:xfrm>
              <a:off x="7778048" y="3742056"/>
              <a:ext cx="2345141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IN" sz="3600" b="1" dirty="0" smtClean="0">
                  <a:ln w="12700">
                    <a:solidFill>
                      <a:schemeClr val="accent3">
                        <a:lumMod val="50000"/>
                      </a:schemeClr>
                    </a:solidFill>
                    <a:prstDash val="solid"/>
                  </a:ln>
                  <a:solidFill>
                    <a:srgbClr val="FFFF00"/>
                  </a:solidFill>
                  <a:effectLst>
                    <a:innerShdw blurRad="177800">
                      <a:schemeClr val="accent3">
                        <a:lumMod val="50000"/>
                      </a:schemeClr>
                    </a:inn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মহা</a:t>
              </a:r>
              <a:r>
                <a:rPr lang="bn-IN" sz="3600" b="1" dirty="0" smtClean="0">
                  <a:ln w="12700">
                    <a:solidFill>
                      <a:schemeClr val="accent1"/>
                    </a:solidFill>
                    <a:prstDash val="solid"/>
                  </a:ln>
                  <a:solidFill>
                    <a:srgbClr val="FFFF00"/>
                  </a:solidFill>
                  <a:effectLst>
                    <a:outerShdw dist="38100" dir="2640000" algn="bl" rotWithShape="0">
                      <a:schemeClr val="accent1"/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bn-IN" sz="3600" b="1" dirty="0" smtClean="0">
                  <a:ln w="12700">
                    <a:solidFill>
                      <a:schemeClr val="accent3">
                        <a:lumMod val="50000"/>
                      </a:schemeClr>
                    </a:solidFill>
                    <a:prstDash val="solid"/>
                  </a:ln>
                  <a:solidFill>
                    <a:srgbClr val="FFFF00"/>
                  </a:solidFill>
                  <a:effectLst>
                    <a:innerShdw blurRad="177800">
                      <a:schemeClr val="accent3">
                        <a:lumMod val="50000"/>
                      </a:schemeClr>
                    </a:inn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প্রতিরোধ</a:t>
              </a:r>
              <a:endParaRPr lang="en-US" sz="3600" b="1" dirty="0">
                <a:ln w="12700">
                  <a:solidFill>
                    <a:schemeClr val="accent1"/>
                  </a:solidFill>
                  <a:prstDash val="solid"/>
                </a:ln>
                <a:solidFill>
                  <a:srgbClr val="FFFF00"/>
                </a:solidFill>
                <a:effectLst>
                  <a:outerShdw dist="38100" dir="2640000" algn="bl" rotWithShape="0">
                    <a:schemeClr val="accent1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grpSp>
        <p:nvGrpSpPr>
          <p:cNvPr id="12" name="Group 11"/>
          <p:cNvGrpSpPr/>
          <p:nvPr/>
        </p:nvGrpSpPr>
        <p:grpSpPr>
          <a:xfrm>
            <a:off x="258584" y="220328"/>
            <a:ext cx="4358574" cy="3133283"/>
            <a:chOff x="258584" y="220328"/>
            <a:chExt cx="4358574" cy="3133283"/>
          </a:xfrm>
        </p:grpSpPr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258584" y="220328"/>
              <a:ext cx="4358574" cy="3088155"/>
            </a:xfrm>
            <a:prstGeom prst="rect">
              <a:avLst/>
            </a:prstGeom>
            <a:ln w="88900" cap="sq" cmpd="thickThin">
              <a:solidFill>
                <a:srgbClr val="000000"/>
              </a:solidFill>
              <a:prstDash val="solid"/>
              <a:miter lim="800000"/>
            </a:ln>
            <a:effectLst>
              <a:innerShdw blurRad="76200">
                <a:srgbClr val="000000"/>
              </a:innerShdw>
            </a:effectLst>
          </p:spPr>
        </p:pic>
        <p:sp>
          <p:nvSpPr>
            <p:cNvPr id="11" name="TextBox 10"/>
            <p:cNvSpPr txBox="1"/>
            <p:nvPr/>
          </p:nvSpPr>
          <p:spPr>
            <a:xfrm>
              <a:off x="967692" y="2707280"/>
              <a:ext cx="2345141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IN" sz="3600" b="1" dirty="0" smtClean="0">
                  <a:ln w="12700">
                    <a:solidFill>
                      <a:schemeClr val="accent3">
                        <a:lumMod val="50000"/>
                      </a:schemeClr>
                    </a:solidFill>
                    <a:prstDash val="solid"/>
                  </a:ln>
                  <a:solidFill>
                    <a:srgbClr val="FFFF00"/>
                  </a:solidFill>
                  <a:effectLst>
                    <a:innerShdw blurRad="177800">
                      <a:schemeClr val="accent3">
                        <a:lumMod val="50000"/>
                      </a:schemeClr>
                    </a:inn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মহা প্রতিরোধ</a:t>
              </a:r>
              <a:endParaRPr lang="en-US" sz="3600" b="1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sp>
        <p:nvSpPr>
          <p:cNvPr id="14" name="Rectangle 13"/>
          <p:cNvSpPr/>
          <p:nvPr/>
        </p:nvSpPr>
        <p:spPr>
          <a:xfrm>
            <a:off x="5257714" y="5633077"/>
            <a:ext cx="6359808" cy="6851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bn-IN" sz="3600" dirty="0" smtClean="0">
                <a:latin typeface="Calibri" panose="020F0502020204030204" pitchFamily="34" charset="0"/>
                <a:ea typeface="Times New Roman" panose="02020603050405020304" pitchFamily="18" charset="0"/>
                <a:cs typeface="NikoshBAN" panose="02000000000000000000" pitchFamily="2" charset="0"/>
              </a:rPr>
              <a:t>অ </a:t>
            </a:r>
            <a:r>
              <a:rPr lang="bn-IN" sz="3600" dirty="0">
                <a:latin typeface="Calibri" panose="020F0502020204030204" pitchFamily="34" charset="0"/>
                <a:ea typeface="Times New Roman" panose="02020603050405020304" pitchFamily="18" charset="0"/>
                <a:cs typeface="NikoshBAN" panose="02000000000000000000" pitchFamily="2" charset="0"/>
              </a:rPr>
              <a:t>আ ক খ বর্ণমালা পথে পথে তেপান্তরে ঘুরে</a:t>
            </a:r>
            <a:endParaRPr lang="en-GB" sz="3600" dirty="0">
              <a:effectLst/>
              <a:latin typeface="Calibri" panose="020F0502020204030204" pitchFamily="34" charset="0"/>
              <a:ea typeface="Calibri" panose="020F0502020204030204" pitchFamily="34" charset="0"/>
              <a:cs typeface="Vrinda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5407954" y="4897617"/>
            <a:ext cx="6486071" cy="68512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bn-IN" sz="3600" dirty="0"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কিন্তু কী ঘটল শেষে</a:t>
            </a:r>
            <a:r>
              <a:rPr lang="en-GB" sz="3600" dirty="0"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, </a:t>
            </a:r>
            <a:r>
              <a:rPr lang="bn-IN" sz="3600" dirty="0"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কে দেখাল মহা প্রতিরোধ</a:t>
            </a:r>
            <a:endParaRPr lang="en-GB" sz="3600" dirty="0">
              <a:latin typeface="NikoshBAN" panose="02000000000000000000" pitchFamily="2" charset="0"/>
              <a:ea typeface="Calibri" panose="020F0502020204030204" pitchFamily="34" charset="0"/>
              <a:cs typeface="NikoshBAN" panose="02000000000000000000" pitchFamily="2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5257714" y="6453636"/>
            <a:ext cx="5255413" cy="21806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1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মোঃ</a:t>
            </a:r>
            <a:r>
              <a:rPr lang="bn-IN" sz="1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আব্দুর রাজ্জাক,</a:t>
            </a:r>
            <a:r>
              <a:rPr lang="en-GB" sz="1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1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প্রধান শিক্ষক, ধলহরা পশ্চিমপাড়া মাধ্যমিক বালিকা বিদ্যালয়, মাগুরা।</a:t>
            </a:r>
            <a:endParaRPr lang="en-GB" sz="14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733057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>
        <p14:pan dir="u"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2" name="Rectangle 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noFill/>
            <a:ln w="38100">
              <a:solidFill>
                <a:schemeClr val="tx1">
                  <a:lumMod val="75000"/>
                  <a:lumOff val="25000"/>
                </a:schemeClr>
              </a:solidFill>
            </a:ln>
            <a:effectLst>
              <a:outerShdw blurRad="50800" dist="38100" dir="16200000" rotWithShape="0">
                <a:prstClr val="black">
                  <a:alpha val="40000"/>
                </a:prstClr>
              </a:outerShdw>
              <a:softEdge rad="63500"/>
            </a:effectLst>
            <a:scene3d>
              <a:camera prst="orthographicFront"/>
              <a:lightRig rig="threePt" dir="t"/>
            </a:scene3d>
            <a:sp3d>
              <a:bevelT w="139700" prst="cross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" name="Rectangle 2"/>
            <p:cNvSpPr/>
            <p:nvPr/>
          </p:nvSpPr>
          <p:spPr>
            <a:xfrm>
              <a:off x="51517" y="51516"/>
              <a:ext cx="12093262" cy="6761408"/>
            </a:xfrm>
            <a:prstGeom prst="rect">
              <a:avLst/>
            </a:prstGeom>
            <a:noFill/>
            <a:ln w="38100">
              <a:solidFill>
                <a:schemeClr val="tx1">
                  <a:lumMod val="75000"/>
                  <a:lumOff val="25000"/>
                </a:schemeClr>
              </a:solidFill>
            </a:ln>
            <a:effectLst>
              <a:outerShdw blurRad="50800" dist="38100" dir="16200000" rotWithShape="0">
                <a:prstClr val="black">
                  <a:alpha val="40000"/>
                </a:prstClr>
              </a:outerShdw>
              <a:softEdge rad="63500"/>
            </a:effectLst>
            <a:scene3d>
              <a:camera prst="orthographicFront"/>
              <a:lightRig rig="threePt" dir="t"/>
            </a:scene3d>
            <a:sp3d>
              <a:bevelT w="139700" prst="cross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" name="Rectangle 3"/>
            <p:cNvSpPr/>
            <p:nvPr/>
          </p:nvSpPr>
          <p:spPr>
            <a:xfrm>
              <a:off x="100884" y="103030"/>
              <a:ext cx="11992377" cy="6645500"/>
            </a:xfrm>
            <a:prstGeom prst="rect">
              <a:avLst/>
            </a:prstGeom>
            <a:noFill/>
            <a:ln w="38100">
              <a:solidFill>
                <a:schemeClr val="tx1">
                  <a:lumMod val="75000"/>
                  <a:lumOff val="25000"/>
                </a:schemeClr>
              </a:solidFill>
            </a:ln>
            <a:effectLst>
              <a:outerShdw blurRad="50800" dist="38100" dir="16200000" rotWithShape="0">
                <a:prstClr val="black">
                  <a:alpha val="40000"/>
                </a:prstClr>
              </a:outerShdw>
              <a:softEdge rad="63500"/>
            </a:effectLst>
            <a:scene3d>
              <a:camera prst="orthographicFront"/>
              <a:lightRig rig="threePt" dir="t"/>
            </a:scene3d>
            <a:sp3d>
              <a:bevelT w="139700" prst="cross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3478" y="230856"/>
            <a:ext cx="5842522" cy="3464328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grpSp>
        <p:nvGrpSpPr>
          <p:cNvPr id="10" name="Group 9"/>
          <p:cNvGrpSpPr/>
          <p:nvPr/>
        </p:nvGrpSpPr>
        <p:grpSpPr>
          <a:xfrm>
            <a:off x="279236" y="3945373"/>
            <a:ext cx="4127500" cy="2777399"/>
            <a:chOff x="503687" y="3807725"/>
            <a:chExt cx="4127500" cy="2777399"/>
          </a:xfrm>
        </p:grpSpPr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03687" y="3807725"/>
              <a:ext cx="4127500" cy="2693726"/>
            </a:xfrm>
            <a:prstGeom prst="rect">
              <a:avLst/>
            </a:prstGeom>
            <a:ln w="88900" cap="sq" cmpd="thickThin">
              <a:solidFill>
                <a:srgbClr val="000000"/>
              </a:solidFill>
              <a:prstDash val="solid"/>
              <a:miter lim="800000"/>
            </a:ln>
            <a:effectLst>
              <a:innerShdw blurRad="76200">
                <a:srgbClr val="000000"/>
              </a:innerShdw>
            </a:effectLst>
          </p:spPr>
        </p:pic>
        <p:sp>
          <p:nvSpPr>
            <p:cNvPr id="9" name="TextBox 8"/>
            <p:cNvSpPr txBox="1"/>
            <p:nvPr/>
          </p:nvSpPr>
          <p:spPr>
            <a:xfrm>
              <a:off x="1211238" y="5938793"/>
              <a:ext cx="2345141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IN" sz="3600" b="1" dirty="0" smtClean="0">
                  <a:ln w="12700">
                    <a:solidFill>
                      <a:schemeClr val="accent3">
                        <a:lumMod val="50000"/>
                      </a:schemeClr>
                    </a:solidFill>
                    <a:prstDash val="solid"/>
                  </a:ln>
                  <a:solidFill>
                    <a:srgbClr val="FFFF00"/>
                  </a:solidFill>
                  <a:effectLst>
                    <a:innerShdw blurRad="177800">
                      <a:schemeClr val="accent3">
                        <a:lumMod val="50000"/>
                      </a:schemeClr>
                    </a:inn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মাতৃ অপমানে </a:t>
              </a:r>
              <a:endParaRPr lang="en-US" sz="3600" b="1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grpSp>
        <p:nvGrpSpPr>
          <p:cNvPr id="12" name="Group 11"/>
          <p:cNvGrpSpPr/>
          <p:nvPr/>
        </p:nvGrpSpPr>
        <p:grpSpPr>
          <a:xfrm>
            <a:off x="6437653" y="230856"/>
            <a:ext cx="5313955" cy="3464328"/>
            <a:chOff x="6437653" y="230856"/>
            <a:chExt cx="5313955" cy="3464328"/>
          </a:xfrm>
        </p:grpSpPr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437653" y="230856"/>
              <a:ext cx="5313955" cy="3464328"/>
            </a:xfrm>
            <a:prstGeom prst="rect">
              <a:avLst/>
            </a:prstGeom>
            <a:ln w="88900" cap="sq" cmpd="thickThin">
              <a:solidFill>
                <a:srgbClr val="000000"/>
              </a:solidFill>
              <a:prstDash val="solid"/>
              <a:miter lim="800000"/>
            </a:ln>
            <a:effectLst>
              <a:innerShdw blurRad="76200">
                <a:srgbClr val="000000"/>
              </a:innerShdw>
            </a:effectLst>
          </p:spPr>
        </p:pic>
        <p:sp>
          <p:nvSpPr>
            <p:cNvPr id="11" name="TextBox 10"/>
            <p:cNvSpPr txBox="1"/>
            <p:nvPr/>
          </p:nvSpPr>
          <p:spPr>
            <a:xfrm>
              <a:off x="7424077" y="2887866"/>
              <a:ext cx="1694165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b="1" dirty="0" err="1" smtClean="0">
                  <a:ln w="12700">
                    <a:solidFill>
                      <a:schemeClr val="accent3">
                        <a:lumMod val="50000"/>
                      </a:schemeClr>
                    </a:solidFill>
                    <a:prstDash val="solid"/>
                  </a:ln>
                  <a:solidFill>
                    <a:srgbClr val="FFFF00"/>
                  </a:solidFill>
                  <a:effectLst>
                    <a:innerShdw blurRad="177800">
                      <a:schemeClr val="accent3">
                        <a:lumMod val="50000"/>
                      </a:schemeClr>
                    </a:inn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পোড়াগ্রাম</a:t>
              </a:r>
              <a:endParaRPr lang="en-US" sz="3600" b="1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sp>
        <p:nvSpPr>
          <p:cNvPr id="13" name="Rectangle 12"/>
          <p:cNvSpPr/>
          <p:nvPr/>
        </p:nvSpPr>
        <p:spPr>
          <a:xfrm>
            <a:off x="4932609" y="4827311"/>
            <a:ext cx="6996454" cy="6851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bn-IN" sz="3600" dirty="0" smtClean="0">
                <a:latin typeface="Calibri" panose="020F0502020204030204" pitchFamily="34" charset="0"/>
                <a:ea typeface="Times New Roman" panose="02020603050405020304" pitchFamily="18" charset="0"/>
                <a:cs typeface="NikoshBAN" panose="02000000000000000000" pitchFamily="2" charset="0"/>
              </a:rPr>
              <a:t>উদ্বাস্তু </a:t>
            </a:r>
            <a:r>
              <a:rPr lang="bn-IN" sz="3600" dirty="0">
                <a:latin typeface="Calibri" panose="020F0502020204030204" pitchFamily="34" charset="0"/>
                <a:ea typeface="Times New Roman" panose="02020603050405020304" pitchFamily="18" charset="0"/>
                <a:cs typeface="NikoshBAN" panose="02000000000000000000" pitchFamily="2" charset="0"/>
              </a:rPr>
              <a:t>আশ্রয়হীন ... পোড়াগ্রাম ... মাতৃ </a:t>
            </a:r>
            <a:r>
              <a:rPr lang="bn-IN" sz="3600" dirty="0" smtClean="0">
                <a:latin typeface="Calibri" panose="020F0502020204030204" pitchFamily="34" charset="0"/>
                <a:ea typeface="Times New Roman" panose="02020603050405020304" pitchFamily="18" charset="0"/>
                <a:cs typeface="NikoshBAN" panose="02000000000000000000" pitchFamily="2" charset="0"/>
              </a:rPr>
              <a:t>অপমানে</a:t>
            </a:r>
            <a:endParaRPr lang="en-GB" sz="3600" dirty="0">
              <a:latin typeface="Calibri" panose="020F0502020204030204" pitchFamily="34" charset="0"/>
              <a:ea typeface="Calibri" panose="020F0502020204030204" pitchFamily="34" charset="0"/>
              <a:cs typeface="Vrinda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4585088" y="6501932"/>
            <a:ext cx="5255413" cy="21806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1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মোঃ</a:t>
            </a:r>
            <a:r>
              <a:rPr lang="bn-IN" sz="1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আব্দুর রাজ্জাক,</a:t>
            </a:r>
            <a:r>
              <a:rPr lang="en-GB" sz="1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1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প্রধান শিক্ষক, ধলহরা পশ্চিমপাড়া মাধ্যমিক বালিকা বিদ্যালয়, মাগুরা।</a:t>
            </a:r>
            <a:endParaRPr lang="en-GB" sz="14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320166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>
        <p14:pan dir="u"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2" name="Rectangle 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noFill/>
            <a:ln w="38100">
              <a:solidFill>
                <a:schemeClr val="tx1">
                  <a:lumMod val="75000"/>
                  <a:lumOff val="25000"/>
                </a:schemeClr>
              </a:solidFill>
            </a:ln>
            <a:effectLst>
              <a:outerShdw blurRad="50800" dist="38100" dir="16200000" rotWithShape="0">
                <a:prstClr val="black">
                  <a:alpha val="40000"/>
                </a:prstClr>
              </a:outerShdw>
              <a:softEdge rad="63500"/>
            </a:effectLst>
            <a:scene3d>
              <a:camera prst="orthographicFront"/>
              <a:lightRig rig="threePt" dir="t"/>
            </a:scene3d>
            <a:sp3d>
              <a:bevelT w="139700" prst="cross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" name="Rectangle 2"/>
            <p:cNvSpPr/>
            <p:nvPr/>
          </p:nvSpPr>
          <p:spPr>
            <a:xfrm>
              <a:off x="51517" y="51516"/>
              <a:ext cx="12093262" cy="6761408"/>
            </a:xfrm>
            <a:prstGeom prst="rect">
              <a:avLst/>
            </a:prstGeom>
            <a:noFill/>
            <a:ln w="38100">
              <a:solidFill>
                <a:schemeClr val="tx1">
                  <a:lumMod val="75000"/>
                  <a:lumOff val="25000"/>
                </a:schemeClr>
              </a:solidFill>
            </a:ln>
            <a:effectLst>
              <a:outerShdw blurRad="50800" dist="38100" dir="16200000" rotWithShape="0">
                <a:prstClr val="black">
                  <a:alpha val="40000"/>
                </a:prstClr>
              </a:outerShdw>
              <a:softEdge rad="63500"/>
            </a:effectLst>
            <a:scene3d>
              <a:camera prst="orthographicFront"/>
              <a:lightRig rig="threePt" dir="t"/>
            </a:scene3d>
            <a:sp3d>
              <a:bevelT w="139700" prst="cross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" name="Rectangle 3"/>
            <p:cNvSpPr/>
            <p:nvPr/>
          </p:nvSpPr>
          <p:spPr>
            <a:xfrm>
              <a:off x="100884" y="103030"/>
              <a:ext cx="11992377" cy="6645500"/>
            </a:xfrm>
            <a:prstGeom prst="rect">
              <a:avLst/>
            </a:prstGeom>
            <a:noFill/>
            <a:ln w="38100">
              <a:solidFill>
                <a:schemeClr val="tx1">
                  <a:lumMod val="75000"/>
                  <a:lumOff val="25000"/>
                </a:schemeClr>
              </a:solidFill>
            </a:ln>
            <a:effectLst>
              <a:outerShdw blurRad="50800" dist="38100" dir="16200000" rotWithShape="0">
                <a:prstClr val="black">
                  <a:alpha val="40000"/>
                </a:prstClr>
              </a:outerShdw>
              <a:softEdge rad="63500"/>
            </a:effectLst>
            <a:scene3d>
              <a:camera prst="orthographicFront"/>
              <a:lightRig rig="threePt" dir="t"/>
            </a:scene3d>
            <a:sp3d>
              <a:bevelT w="139700" prst="cross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6" name="Rectangle 5"/>
          <p:cNvSpPr/>
          <p:nvPr/>
        </p:nvSpPr>
        <p:spPr>
          <a:xfrm>
            <a:off x="2961167" y="4270729"/>
            <a:ext cx="6269665" cy="675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bn-IN" sz="3600" dirty="0">
                <a:latin typeface="Calibri" panose="020F0502020204030204" pitchFamily="34" charset="0"/>
                <a:ea typeface="Times New Roman" panose="02020603050405020304" pitchFamily="18" charset="0"/>
                <a:cs typeface="NikoshBAN" panose="02000000000000000000" pitchFamily="2" charset="0"/>
              </a:rPr>
              <a:t>কার রক্ত ছুঁয়ে শেষে হয়ে গেল ঘৃণার কার্তুজ।</a:t>
            </a:r>
            <a:endParaRPr lang="en-GB" sz="3600" dirty="0">
              <a:latin typeface="Calibri" panose="020F0502020204030204" pitchFamily="34" charset="0"/>
              <a:ea typeface="Calibri" panose="020F0502020204030204" pitchFamily="34" charset="0"/>
              <a:cs typeface="Vrinda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9600" y="471796"/>
            <a:ext cx="5355930" cy="3347456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92728" y="471796"/>
            <a:ext cx="5195689" cy="3347456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9" name="Rectangle 8"/>
          <p:cNvSpPr/>
          <p:nvPr/>
        </p:nvSpPr>
        <p:spPr>
          <a:xfrm>
            <a:off x="3152188" y="6518300"/>
            <a:ext cx="5255413" cy="21806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1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মোঃ</a:t>
            </a:r>
            <a:r>
              <a:rPr lang="bn-IN" sz="1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আব্দুর রাজ্জাক,</a:t>
            </a:r>
            <a:r>
              <a:rPr lang="en-GB" sz="1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1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প্রধান শিক্ষক, ধলহরা পশ্চিমপাড়া মাধ্যমিক বালিকা বিদ্যালয়, মাগুরা।</a:t>
            </a:r>
            <a:endParaRPr lang="en-GB" sz="14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454172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>
        <p14:pan dir="u"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2" name="Rectangle 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noFill/>
            <a:ln w="38100">
              <a:solidFill>
                <a:schemeClr val="tx1">
                  <a:lumMod val="75000"/>
                  <a:lumOff val="25000"/>
                </a:schemeClr>
              </a:solidFill>
            </a:ln>
            <a:effectLst>
              <a:outerShdw blurRad="50800" dist="38100" dir="16200000" rotWithShape="0">
                <a:prstClr val="black">
                  <a:alpha val="40000"/>
                </a:prstClr>
              </a:outerShdw>
              <a:softEdge rad="63500"/>
            </a:effectLst>
            <a:scene3d>
              <a:camera prst="orthographicFront"/>
              <a:lightRig rig="threePt" dir="t"/>
            </a:scene3d>
            <a:sp3d>
              <a:bevelT w="139700" prst="cross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" name="Rectangle 2"/>
            <p:cNvSpPr/>
            <p:nvPr/>
          </p:nvSpPr>
          <p:spPr>
            <a:xfrm>
              <a:off x="51517" y="51516"/>
              <a:ext cx="12093262" cy="6761408"/>
            </a:xfrm>
            <a:prstGeom prst="rect">
              <a:avLst/>
            </a:prstGeom>
            <a:noFill/>
            <a:ln w="38100">
              <a:solidFill>
                <a:schemeClr val="tx1">
                  <a:lumMod val="75000"/>
                  <a:lumOff val="25000"/>
                </a:schemeClr>
              </a:solidFill>
            </a:ln>
            <a:effectLst>
              <a:outerShdw blurRad="50800" dist="38100" dir="16200000" rotWithShape="0">
                <a:prstClr val="black">
                  <a:alpha val="40000"/>
                </a:prstClr>
              </a:outerShdw>
              <a:softEdge rad="63500"/>
            </a:effectLst>
            <a:scene3d>
              <a:camera prst="orthographicFront"/>
              <a:lightRig rig="threePt" dir="t"/>
            </a:scene3d>
            <a:sp3d>
              <a:bevelT w="139700" prst="cross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" name="Rectangle 3"/>
            <p:cNvSpPr/>
            <p:nvPr/>
          </p:nvSpPr>
          <p:spPr>
            <a:xfrm>
              <a:off x="100884" y="103030"/>
              <a:ext cx="11992377" cy="6645500"/>
            </a:xfrm>
            <a:prstGeom prst="rect">
              <a:avLst/>
            </a:prstGeom>
            <a:noFill/>
            <a:ln w="38100">
              <a:solidFill>
                <a:schemeClr val="tx1">
                  <a:lumMod val="75000"/>
                  <a:lumOff val="25000"/>
                </a:schemeClr>
              </a:solidFill>
            </a:ln>
            <a:effectLst>
              <a:outerShdw blurRad="50800" dist="38100" dir="16200000" rotWithShape="0">
                <a:prstClr val="black">
                  <a:alpha val="40000"/>
                </a:prstClr>
              </a:outerShdw>
              <a:softEdge rad="63500"/>
            </a:effectLst>
            <a:scene3d>
              <a:camera prst="orthographicFront"/>
              <a:lightRig rig="threePt" dir="t"/>
            </a:scene3d>
            <a:sp3d>
              <a:bevelT w="139700" prst="cross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63824" y="234512"/>
            <a:ext cx="3711458" cy="2825087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185634" y="245371"/>
            <a:ext cx="3789081" cy="2803367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185067" y="234511"/>
            <a:ext cx="3751150" cy="2825087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grpSp>
        <p:nvGrpSpPr>
          <p:cNvPr id="11" name="Group 10"/>
          <p:cNvGrpSpPr/>
          <p:nvPr/>
        </p:nvGrpSpPr>
        <p:grpSpPr>
          <a:xfrm>
            <a:off x="225187" y="3425780"/>
            <a:ext cx="4585648" cy="3057099"/>
            <a:chOff x="225187" y="3425780"/>
            <a:chExt cx="4585648" cy="3057099"/>
          </a:xfrm>
        </p:grpSpPr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25187" y="3425780"/>
              <a:ext cx="4585648" cy="3057099"/>
            </a:xfrm>
            <a:prstGeom prst="rect">
              <a:avLst/>
            </a:prstGeom>
            <a:ln w="88900" cap="sq" cmpd="thickThin">
              <a:solidFill>
                <a:srgbClr val="000000"/>
              </a:solidFill>
              <a:prstDash val="solid"/>
              <a:miter lim="800000"/>
            </a:ln>
            <a:effectLst>
              <a:innerShdw blurRad="76200">
                <a:srgbClr val="000000"/>
              </a:innerShdw>
            </a:effectLst>
          </p:spPr>
        </p:pic>
        <p:sp>
          <p:nvSpPr>
            <p:cNvPr id="10" name="TextBox 9"/>
            <p:cNvSpPr txBox="1"/>
            <p:nvPr/>
          </p:nvSpPr>
          <p:spPr>
            <a:xfrm>
              <a:off x="2094369" y="5646208"/>
              <a:ext cx="267568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IN" sz="3600" b="1" dirty="0" smtClean="0">
                  <a:ln w="12700">
                    <a:solidFill>
                      <a:schemeClr val="accent3">
                        <a:lumMod val="50000"/>
                      </a:schemeClr>
                    </a:solidFill>
                    <a:prstDash val="solid"/>
                  </a:ln>
                  <a:solidFill>
                    <a:srgbClr val="FFFF00"/>
                  </a:solidFill>
                  <a:effectLst>
                    <a:innerShdw blurRad="177800">
                      <a:schemeClr val="accent3">
                        <a:lumMod val="50000"/>
                      </a:schemeClr>
                    </a:inn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বুড়িগঙ্গার তীরে</a:t>
              </a:r>
              <a:endParaRPr lang="en-US" sz="3600" b="1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sp>
        <p:nvSpPr>
          <p:cNvPr id="12" name="Rectangle 11"/>
          <p:cNvSpPr/>
          <p:nvPr/>
        </p:nvSpPr>
        <p:spPr>
          <a:xfrm>
            <a:off x="5120911" y="4865784"/>
            <a:ext cx="6662273" cy="6851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bn-IN" sz="3600" dirty="0" smtClean="0">
                <a:latin typeface="Calibri" panose="020F0502020204030204" pitchFamily="34" charset="0"/>
                <a:ea typeface="Times New Roman" panose="02020603050405020304" pitchFamily="18" charset="0"/>
                <a:cs typeface="NikoshBAN" panose="02000000000000000000" pitchFamily="2" charset="0"/>
              </a:rPr>
              <a:t>রাত </a:t>
            </a:r>
            <a:r>
              <a:rPr lang="bn-IN" sz="3600" dirty="0">
                <a:latin typeface="Calibri" panose="020F0502020204030204" pitchFamily="34" charset="0"/>
                <a:ea typeface="Times New Roman" panose="02020603050405020304" pitchFamily="18" charset="0"/>
                <a:cs typeface="NikoshBAN" panose="02000000000000000000" pitchFamily="2" charset="0"/>
              </a:rPr>
              <a:t>জাগে পাহারায় ... বুড়িগঙ্গা পদ্মা নদী তীর</a:t>
            </a:r>
            <a:endParaRPr lang="en-GB" sz="3600" dirty="0">
              <a:effectLst/>
              <a:latin typeface="Calibri" panose="020F0502020204030204" pitchFamily="34" charset="0"/>
              <a:ea typeface="Calibri" panose="020F0502020204030204" pitchFamily="34" charset="0"/>
              <a:cs typeface="Vrinda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5120911" y="3885472"/>
            <a:ext cx="6280887" cy="675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bn-IN" sz="3600" dirty="0"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সাহসী জননী বাংলা</a:t>
            </a:r>
            <a:r>
              <a:rPr lang="en-GB" sz="3600" dirty="0"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, </a:t>
            </a:r>
            <a:r>
              <a:rPr lang="bn-IN" sz="3600" dirty="0"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বুকে চাপা মৃতের আগুন</a:t>
            </a:r>
            <a:endParaRPr lang="en-GB" sz="3600" dirty="0">
              <a:latin typeface="NikoshBAN" panose="02000000000000000000" pitchFamily="2" charset="0"/>
              <a:ea typeface="Calibri" panose="020F0502020204030204" pitchFamily="34" charset="0"/>
              <a:cs typeface="NikoshBAN" panose="02000000000000000000" pitchFamily="2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3152188" y="6518300"/>
            <a:ext cx="5255413" cy="21806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1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মোঃ</a:t>
            </a:r>
            <a:r>
              <a:rPr lang="bn-IN" sz="1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আব্দুর রাজ্জাক,</a:t>
            </a:r>
            <a:r>
              <a:rPr lang="en-GB" sz="1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1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প্রধান শিক্ষক, ধলহরা পশ্চিমপাড়া মাধ্যমিক বালিকা বিদ্যালয়, মাগুরা।</a:t>
            </a:r>
            <a:endParaRPr lang="en-GB" sz="14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206627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>
        <p14:pan dir="u"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2" name="Rectangle 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noFill/>
            <a:ln w="38100">
              <a:solidFill>
                <a:schemeClr val="tx1">
                  <a:lumMod val="75000"/>
                  <a:lumOff val="25000"/>
                </a:schemeClr>
              </a:solidFill>
            </a:ln>
            <a:effectLst>
              <a:outerShdw blurRad="50800" dist="38100" dir="16200000" rotWithShape="0">
                <a:prstClr val="black">
                  <a:alpha val="40000"/>
                </a:prstClr>
              </a:outerShdw>
              <a:softEdge rad="63500"/>
            </a:effectLst>
            <a:scene3d>
              <a:camera prst="orthographicFront"/>
              <a:lightRig rig="threePt" dir="t"/>
            </a:scene3d>
            <a:sp3d>
              <a:bevelT w="139700" prst="cross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" name="Rectangle 2"/>
            <p:cNvSpPr/>
            <p:nvPr/>
          </p:nvSpPr>
          <p:spPr>
            <a:xfrm>
              <a:off x="51517" y="51516"/>
              <a:ext cx="12093262" cy="6761408"/>
            </a:xfrm>
            <a:prstGeom prst="rect">
              <a:avLst/>
            </a:prstGeom>
            <a:noFill/>
            <a:ln w="38100">
              <a:solidFill>
                <a:schemeClr val="tx1">
                  <a:lumMod val="75000"/>
                  <a:lumOff val="25000"/>
                </a:schemeClr>
              </a:solidFill>
            </a:ln>
            <a:effectLst>
              <a:outerShdw blurRad="50800" dist="38100" dir="16200000" rotWithShape="0">
                <a:prstClr val="black">
                  <a:alpha val="40000"/>
                </a:prstClr>
              </a:outerShdw>
              <a:softEdge rad="63500"/>
            </a:effectLst>
            <a:scene3d>
              <a:camera prst="orthographicFront"/>
              <a:lightRig rig="threePt" dir="t"/>
            </a:scene3d>
            <a:sp3d>
              <a:bevelT w="139700" prst="cross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" name="Rectangle 3"/>
            <p:cNvSpPr/>
            <p:nvPr/>
          </p:nvSpPr>
          <p:spPr>
            <a:xfrm>
              <a:off x="100884" y="103030"/>
              <a:ext cx="11992377" cy="6645500"/>
            </a:xfrm>
            <a:prstGeom prst="rect">
              <a:avLst/>
            </a:prstGeom>
            <a:noFill/>
            <a:ln w="38100">
              <a:solidFill>
                <a:schemeClr val="tx1">
                  <a:lumMod val="75000"/>
                  <a:lumOff val="25000"/>
                </a:schemeClr>
              </a:solidFill>
            </a:ln>
            <a:effectLst>
              <a:outerShdw blurRad="50800" dist="38100" dir="16200000" rotWithShape="0">
                <a:prstClr val="black">
                  <a:alpha val="40000"/>
                </a:prstClr>
              </a:outerShdw>
              <a:softEdge rad="63500"/>
            </a:effectLst>
            <a:scene3d>
              <a:camera prst="orthographicFront"/>
              <a:lightRig rig="threePt" dir="t"/>
            </a:scene3d>
            <a:sp3d>
              <a:bevelT w="139700" prst="cross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510322" y="286555"/>
            <a:ext cx="3621418" cy="2881648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343052" y="286555"/>
            <a:ext cx="3557027" cy="2881648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46563" y="3515691"/>
            <a:ext cx="4637562" cy="2947916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grpSp>
        <p:nvGrpSpPr>
          <p:cNvPr id="6" name="Group 5"/>
          <p:cNvGrpSpPr/>
          <p:nvPr/>
        </p:nvGrpSpPr>
        <p:grpSpPr>
          <a:xfrm>
            <a:off x="329380" y="286555"/>
            <a:ext cx="3952447" cy="2881648"/>
            <a:chOff x="346562" y="286555"/>
            <a:chExt cx="3952447" cy="2881648"/>
          </a:xfrm>
        </p:grpSpPr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46562" y="286555"/>
              <a:ext cx="3952447" cy="2881648"/>
            </a:xfrm>
            <a:prstGeom prst="rect">
              <a:avLst/>
            </a:prstGeom>
            <a:ln w="88900" cap="sq" cmpd="thickThin">
              <a:solidFill>
                <a:srgbClr val="000000"/>
              </a:solidFill>
              <a:prstDash val="solid"/>
              <a:miter lim="800000"/>
            </a:ln>
            <a:effectLst>
              <a:innerShdw blurRad="76200">
                <a:srgbClr val="000000"/>
              </a:innerShdw>
            </a:effectLst>
          </p:spPr>
        </p:pic>
        <p:sp>
          <p:nvSpPr>
            <p:cNvPr id="14" name="TextBox 13"/>
            <p:cNvSpPr txBox="1"/>
            <p:nvPr/>
          </p:nvSpPr>
          <p:spPr>
            <a:xfrm>
              <a:off x="800634" y="2459307"/>
              <a:ext cx="3044301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IN" sz="3600" b="1" dirty="0" smtClean="0">
                  <a:ln w="12700">
                    <a:solidFill>
                      <a:schemeClr val="accent3">
                        <a:lumMod val="50000"/>
                      </a:schemeClr>
                    </a:solidFill>
                    <a:prstDash val="solid"/>
                  </a:ln>
                  <a:solidFill>
                    <a:srgbClr val="FFFF00"/>
                  </a:solidFill>
                  <a:effectLst>
                    <a:innerShdw blurRad="177800">
                      <a:schemeClr val="accent3">
                        <a:lumMod val="50000"/>
                      </a:schemeClr>
                    </a:inn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ডাকাত পড়েছে গ্রামে</a:t>
              </a:r>
              <a:endParaRPr lang="en-US" sz="3600" b="1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sp>
        <p:nvSpPr>
          <p:cNvPr id="7" name="Rectangle 6"/>
          <p:cNvSpPr/>
          <p:nvPr/>
        </p:nvSpPr>
        <p:spPr>
          <a:xfrm>
            <a:off x="5229804" y="4101301"/>
            <a:ext cx="6605028" cy="6851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bn-IN" sz="3600" dirty="0"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ডাকাত পড়েছে গ্রামে</a:t>
            </a:r>
            <a:r>
              <a:rPr lang="en-GB" sz="3600" dirty="0"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, </a:t>
            </a:r>
            <a:r>
              <a:rPr lang="bn-IN" sz="3600" dirty="0"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মধ্যরাতে হানাদার </a:t>
            </a:r>
            <a:r>
              <a:rPr lang="bn-IN" sz="3600" dirty="0" smtClean="0"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আসে</a:t>
            </a:r>
            <a:endParaRPr lang="en-GB" sz="3600" dirty="0">
              <a:latin typeface="NikoshBAN" panose="02000000000000000000" pitchFamily="2" charset="0"/>
              <a:ea typeface="Calibri" panose="020F0502020204030204" pitchFamily="34" charset="0"/>
              <a:cs typeface="NikoshBAN" panose="02000000000000000000" pitchFamily="2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5158425" y="4989649"/>
            <a:ext cx="6872394" cy="68512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bn-IN" sz="3600" dirty="0"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ভাই বোন কে ঘুমায়</a:t>
            </a:r>
            <a:r>
              <a:rPr lang="en-GB" sz="3600" dirty="0"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? </a:t>
            </a:r>
            <a:r>
              <a:rPr lang="bn-IN" sz="3600" dirty="0"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জাগে</a:t>
            </a:r>
            <a:r>
              <a:rPr lang="en-GB" sz="3600" dirty="0"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, </a:t>
            </a:r>
            <a:r>
              <a:rPr lang="bn-IN" sz="3600" dirty="0"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নীলকমলেরা জাগে।</a:t>
            </a:r>
            <a:endParaRPr lang="en-GB" sz="3600" dirty="0">
              <a:latin typeface="NikoshBAN" panose="02000000000000000000" pitchFamily="2" charset="0"/>
              <a:ea typeface="Calibri" panose="020F0502020204030204" pitchFamily="34" charset="0"/>
              <a:cs typeface="NikoshBAN" panose="02000000000000000000" pitchFamily="2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3152188" y="6518300"/>
            <a:ext cx="5255413" cy="21806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1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মোঃ</a:t>
            </a:r>
            <a:r>
              <a:rPr lang="bn-IN" sz="1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আব্দুর রাজ্জাক,</a:t>
            </a:r>
            <a:r>
              <a:rPr lang="en-GB" sz="1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1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প্রধান শিক্ষক, ধলহরা পশ্চিমপাড়া মাধ্যমিক বালিকা বিদ্যালয়, মাগুরা।</a:t>
            </a:r>
            <a:endParaRPr lang="en-GB" sz="14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510056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>
        <p14:pan dir="u"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2" name="Rectangle 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noFill/>
            <a:ln w="38100">
              <a:solidFill>
                <a:schemeClr val="tx1">
                  <a:lumMod val="75000"/>
                  <a:lumOff val="25000"/>
                </a:schemeClr>
              </a:solidFill>
            </a:ln>
            <a:effectLst>
              <a:outerShdw blurRad="50800" dist="38100" dir="16200000" rotWithShape="0">
                <a:prstClr val="black">
                  <a:alpha val="40000"/>
                </a:prstClr>
              </a:outerShdw>
              <a:softEdge rad="63500"/>
            </a:effectLst>
            <a:scene3d>
              <a:camera prst="orthographicFront"/>
              <a:lightRig rig="threePt" dir="t"/>
            </a:scene3d>
            <a:sp3d>
              <a:bevelT w="139700" prst="cross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" name="Rectangle 2"/>
            <p:cNvSpPr/>
            <p:nvPr/>
          </p:nvSpPr>
          <p:spPr>
            <a:xfrm>
              <a:off x="51517" y="51516"/>
              <a:ext cx="12093262" cy="6761408"/>
            </a:xfrm>
            <a:prstGeom prst="rect">
              <a:avLst/>
            </a:prstGeom>
            <a:noFill/>
            <a:ln w="38100">
              <a:solidFill>
                <a:schemeClr val="tx1">
                  <a:lumMod val="75000"/>
                  <a:lumOff val="25000"/>
                </a:schemeClr>
              </a:solidFill>
            </a:ln>
            <a:effectLst>
              <a:outerShdw blurRad="50800" dist="38100" dir="16200000" rotWithShape="0">
                <a:prstClr val="black">
                  <a:alpha val="40000"/>
                </a:prstClr>
              </a:outerShdw>
              <a:softEdge rad="63500"/>
            </a:effectLst>
            <a:scene3d>
              <a:camera prst="orthographicFront"/>
              <a:lightRig rig="threePt" dir="t"/>
            </a:scene3d>
            <a:sp3d>
              <a:bevelT w="139700" prst="cross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" name="Rectangle 3"/>
            <p:cNvSpPr/>
            <p:nvPr/>
          </p:nvSpPr>
          <p:spPr>
            <a:xfrm>
              <a:off x="100884" y="103030"/>
              <a:ext cx="11992377" cy="6645500"/>
            </a:xfrm>
            <a:prstGeom prst="rect">
              <a:avLst/>
            </a:prstGeom>
            <a:noFill/>
            <a:ln w="38100">
              <a:solidFill>
                <a:schemeClr val="tx1">
                  <a:lumMod val="75000"/>
                  <a:lumOff val="25000"/>
                </a:schemeClr>
              </a:solidFill>
            </a:ln>
            <a:effectLst>
              <a:outerShdw blurRad="50800" dist="38100" dir="16200000" rotWithShape="0">
                <a:prstClr val="black">
                  <a:alpha val="40000"/>
                </a:prstClr>
              </a:outerShdw>
              <a:softEdge rad="63500"/>
            </a:effectLst>
            <a:scene3d>
              <a:camera prst="orthographicFront"/>
              <a:lightRig rig="threePt" dir="t"/>
            </a:scene3d>
            <a:sp3d>
              <a:bevelT w="139700" prst="cross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18796" y="306110"/>
            <a:ext cx="3590131" cy="3000012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162349" y="306110"/>
            <a:ext cx="3595351" cy="3000012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grpSp>
        <p:nvGrpSpPr>
          <p:cNvPr id="13" name="Group 12"/>
          <p:cNvGrpSpPr/>
          <p:nvPr/>
        </p:nvGrpSpPr>
        <p:grpSpPr>
          <a:xfrm>
            <a:off x="318796" y="3656300"/>
            <a:ext cx="4260572" cy="2632483"/>
            <a:chOff x="443006" y="3485571"/>
            <a:chExt cx="4665357" cy="2632483"/>
          </a:xfrm>
        </p:grpSpPr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76725" y="3485571"/>
              <a:ext cx="4631638" cy="2609945"/>
            </a:xfrm>
            <a:prstGeom prst="rect">
              <a:avLst/>
            </a:prstGeom>
            <a:ln w="88900" cap="sq" cmpd="thickThin">
              <a:solidFill>
                <a:srgbClr val="000000"/>
              </a:solidFill>
              <a:prstDash val="solid"/>
              <a:miter lim="800000"/>
            </a:ln>
            <a:effectLst>
              <a:innerShdw blurRad="76200">
                <a:srgbClr val="000000"/>
              </a:innerShdw>
            </a:effectLst>
          </p:spPr>
        </p:pic>
        <p:sp>
          <p:nvSpPr>
            <p:cNvPr id="11" name="TextBox 10"/>
            <p:cNvSpPr txBox="1"/>
            <p:nvPr/>
          </p:nvSpPr>
          <p:spPr>
            <a:xfrm>
              <a:off x="443006" y="5471723"/>
              <a:ext cx="4265603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IN" sz="3600" b="1" dirty="0" smtClean="0">
                  <a:ln w="12700">
                    <a:solidFill>
                      <a:schemeClr val="accent3">
                        <a:lumMod val="50000"/>
                      </a:schemeClr>
                    </a:solidFill>
                    <a:prstDash val="solid"/>
                  </a:ln>
                  <a:solidFill>
                    <a:srgbClr val="FFFF00"/>
                  </a:solidFill>
                  <a:effectLst>
                    <a:innerShdw blurRad="177800">
                      <a:schemeClr val="accent3">
                        <a:lumMod val="50000"/>
                      </a:schemeClr>
                    </a:inn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ভোজ হবে আজ প্রতিশোধে </a:t>
              </a:r>
              <a:endParaRPr lang="en-US" sz="3600" b="1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pic>
        <p:nvPicPr>
          <p:cNvPr id="12" name="Picture 11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11123" y="306110"/>
            <a:ext cx="3888956" cy="3000012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14" name="Rectangle 13"/>
          <p:cNvSpPr/>
          <p:nvPr/>
        </p:nvSpPr>
        <p:spPr>
          <a:xfrm>
            <a:off x="4828073" y="3962463"/>
            <a:ext cx="6817218" cy="6851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bn-IN" sz="3600" dirty="0">
                <a:latin typeface="Calibri" panose="020F0502020204030204" pitchFamily="34" charset="0"/>
                <a:ea typeface="Times New Roman" panose="02020603050405020304" pitchFamily="18" charset="0"/>
                <a:cs typeface="NikoshBAN" panose="02000000000000000000" pitchFamily="2" charset="0"/>
              </a:rPr>
              <a:t>গ্রেনেড উঠেছে হাতে ... কবিতার হাতে </a:t>
            </a:r>
            <a:r>
              <a:rPr lang="bn-IN" sz="3600" dirty="0" smtClean="0">
                <a:latin typeface="Calibri" panose="020F0502020204030204" pitchFamily="34" charset="0"/>
                <a:ea typeface="Times New Roman" panose="02020603050405020304" pitchFamily="18" charset="0"/>
                <a:cs typeface="NikoshBAN" panose="02000000000000000000" pitchFamily="2" charset="0"/>
              </a:rPr>
              <a:t>রাইফেল</a:t>
            </a:r>
            <a:endParaRPr lang="en-GB" sz="3600" dirty="0">
              <a:latin typeface="Calibri" panose="020F0502020204030204" pitchFamily="34" charset="0"/>
              <a:ea typeface="Calibri" panose="020F0502020204030204" pitchFamily="34" charset="0"/>
              <a:cs typeface="Vrinda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4828073" y="4699101"/>
            <a:ext cx="6535764" cy="68512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bn-IN" sz="3600" dirty="0"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এবার বাঘের থাবা</a:t>
            </a:r>
            <a:r>
              <a:rPr lang="en-GB" sz="3600" dirty="0"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, </a:t>
            </a:r>
            <a:r>
              <a:rPr lang="bn-IN" sz="3600" dirty="0"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ভোজ হবে আজ প্রতিশোধে</a:t>
            </a:r>
            <a:endParaRPr lang="en-GB" sz="3600" dirty="0">
              <a:latin typeface="NikoshBAN" panose="02000000000000000000" pitchFamily="2" charset="0"/>
              <a:ea typeface="Calibri" panose="020F0502020204030204" pitchFamily="34" charset="0"/>
              <a:cs typeface="NikoshBAN" panose="02000000000000000000" pitchFamily="2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3152188" y="6518300"/>
            <a:ext cx="5255413" cy="21806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1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মোঃ</a:t>
            </a:r>
            <a:r>
              <a:rPr lang="bn-IN" sz="1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আব্দুর রাজ্জাক,</a:t>
            </a:r>
            <a:r>
              <a:rPr lang="en-GB" sz="1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1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প্রধান শিক্ষক, ধলহরা পশ্চিমপাড়া মাধ্যমিক বালিকা বিদ্যালয়, মাগুরা।</a:t>
            </a:r>
            <a:endParaRPr lang="en-GB" sz="14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662852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>
        <p14:pan dir="u"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2" name="Rectangle 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noFill/>
            <a:ln w="38100">
              <a:solidFill>
                <a:schemeClr val="tx1">
                  <a:lumMod val="75000"/>
                  <a:lumOff val="25000"/>
                </a:schemeClr>
              </a:solidFill>
            </a:ln>
            <a:effectLst>
              <a:outerShdw blurRad="50800" dist="38100" dir="16200000" rotWithShape="0">
                <a:prstClr val="black">
                  <a:alpha val="40000"/>
                </a:prstClr>
              </a:outerShdw>
              <a:softEdge rad="63500"/>
            </a:effectLst>
            <a:scene3d>
              <a:camera prst="orthographicFront"/>
              <a:lightRig rig="threePt" dir="t"/>
            </a:scene3d>
            <a:sp3d>
              <a:bevelT w="139700" prst="cross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" name="Rectangle 2"/>
            <p:cNvSpPr/>
            <p:nvPr/>
          </p:nvSpPr>
          <p:spPr>
            <a:xfrm>
              <a:off x="51517" y="51516"/>
              <a:ext cx="12093262" cy="6761408"/>
            </a:xfrm>
            <a:prstGeom prst="rect">
              <a:avLst/>
            </a:prstGeom>
            <a:noFill/>
            <a:ln w="38100">
              <a:solidFill>
                <a:schemeClr val="tx1">
                  <a:lumMod val="75000"/>
                  <a:lumOff val="25000"/>
                </a:schemeClr>
              </a:solidFill>
            </a:ln>
            <a:effectLst>
              <a:outerShdw blurRad="50800" dist="38100" dir="16200000" rotWithShape="0">
                <a:prstClr val="black">
                  <a:alpha val="40000"/>
                </a:prstClr>
              </a:outerShdw>
              <a:softEdge rad="63500"/>
            </a:effectLst>
            <a:scene3d>
              <a:camera prst="orthographicFront"/>
              <a:lightRig rig="threePt" dir="t"/>
            </a:scene3d>
            <a:sp3d>
              <a:bevelT w="139700" prst="cross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" name="Rectangle 3"/>
            <p:cNvSpPr/>
            <p:nvPr/>
          </p:nvSpPr>
          <p:spPr>
            <a:xfrm>
              <a:off x="100884" y="103030"/>
              <a:ext cx="11992377" cy="6645500"/>
            </a:xfrm>
            <a:prstGeom prst="rect">
              <a:avLst/>
            </a:prstGeom>
            <a:noFill/>
            <a:ln w="38100">
              <a:solidFill>
                <a:schemeClr val="tx1">
                  <a:lumMod val="75000"/>
                  <a:lumOff val="25000"/>
                </a:schemeClr>
              </a:solidFill>
            </a:ln>
            <a:effectLst>
              <a:outerShdw blurRad="50800" dist="38100" dir="16200000" rotWithShape="0">
                <a:prstClr val="black">
                  <a:alpha val="40000"/>
                </a:prstClr>
              </a:outerShdw>
              <a:softEdge rad="63500"/>
            </a:effectLst>
            <a:scene3d>
              <a:camera prst="orthographicFront"/>
              <a:lightRig rig="threePt" dir="t"/>
            </a:scene3d>
            <a:sp3d>
              <a:bevelT w="139700" prst="cross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66235" y="304032"/>
            <a:ext cx="3841532" cy="3124968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332848" y="301449"/>
            <a:ext cx="3610848" cy="3111471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173330" y="301449"/>
            <a:ext cx="3732742" cy="3111471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grpSp>
        <p:nvGrpSpPr>
          <p:cNvPr id="9" name="Group 8"/>
          <p:cNvGrpSpPr/>
          <p:nvPr/>
        </p:nvGrpSpPr>
        <p:grpSpPr>
          <a:xfrm>
            <a:off x="294368" y="3630002"/>
            <a:ext cx="4296957" cy="3118528"/>
            <a:chOff x="839337" y="1816838"/>
            <a:chExt cx="4296957" cy="3292498"/>
          </a:xfrm>
        </p:grpSpPr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839337" y="1816838"/>
              <a:ext cx="4296957" cy="3133486"/>
            </a:xfrm>
            <a:prstGeom prst="rect">
              <a:avLst/>
            </a:prstGeom>
            <a:ln w="88900" cap="sq" cmpd="thickThin">
              <a:solidFill>
                <a:srgbClr val="000000"/>
              </a:solidFill>
              <a:prstDash val="solid"/>
              <a:miter lim="800000"/>
            </a:ln>
            <a:effectLst>
              <a:innerShdw blurRad="76200">
                <a:srgbClr val="000000"/>
              </a:innerShdw>
            </a:effectLst>
          </p:spPr>
        </p:pic>
        <p:sp>
          <p:nvSpPr>
            <p:cNvPr id="11" name="TextBox 10"/>
            <p:cNvSpPr txBox="1"/>
            <p:nvPr/>
          </p:nvSpPr>
          <p:spPr>
            <a:xfrm>
              <a:off x="1116100" y="4491939"/>
              <a:ext cx="3536636" cy="6173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IN" sz="3200" b="1" dirty="0" smtClean="0">
                  <a:ln w="12700">
                    <a:solidFill>
                      <a:schemeClr val="accent3">
                        <a:lumMod val="50000"/>
                      </a:schemeClr>
                    </a:solidFill>
                    <a:prstDash val="solid"/>
                  </a:ln>
                  <a:solidFill>
                    <a:srgbClr val="FFFF00"/>
                  </a:solidFill>
                  <a:effectLst>
                    <a:innerShdw blurRad="177800">
                      <a:schemeClr val="accent3">
                        <a:lumMod val="50000"/>
                      </a:schemeClr>
                    </a:inn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কান কেটে দিয়েছি তোদের </a:t>
              </a:r>
              <a:endParaRPr lang="en-US" sz="3200" b="1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sp>
        <p:nvSpPr>
          <p:cNvPr id="12" name="Rectangle 11"/>
          <p:cNvSpPr/>
          <p:nvPr/>
        </p:nvSpPr>
        <p:spPr>
          <a:xfrm>
            <a:off x="5021070" y="4127601"/>
            <a:ext cx="6304520" cy="6851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bn-IN" sz="3600" dirty="0"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যার সঙ্গে যে রকম</a:t>
            </a:r>
            <a:r>
              <a:rPr lang="en-GB" sz="3600" dirty="0"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, </a:t>
            </a:r>
            <a:r>
              <a:rPr lang="bn-IN" sz="3600" dirty="0"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সেরকম খেলবে </a:t>
            </a:r>
            <a:r>
              <a:rPr lang="bn-IN" sz="3600" dirty="0" smtClean="0"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বাঙালি</a:t>
            </a:r>
            <a:endParaRPr lang="en-GB" sz="3600" dirty="0">
              <a:effectLst/>
              <a:latin typeface="NikoshBAN" panose="02000000000000000000" pitchFamily="2" charset="0"/>
              <a:ea typeface="Calibri" panose="020F0502020204030204" pitchFamily="34" charset="0"/>
              <a:cs typeface="NikoshBAN" panose="02000000000000000000" pitchFamily="2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4665145" y="4992833"/>
            <a:ext cx="755046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IN" sz="3600" dirty="0"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খেলেছি</a:t>
            </a:r>
            <a:r>
              <a:rPr lang="en-GB" sz="3600" dirty="0"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, </a:t>
            </a:r>
            <a:r>
              <a:rPr lang="bn-IN" sz="3600" dirty="0"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মেরেছি সুখে ... কান কেটে দিয়েছি </a:t>
            </a:r>
            <a:r>
              <a:rPr lang="bn-IN" sz="3600" dirty="0" smtClean="0"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তোদের।</a:t>
            </a:r>
            <a:endParaRPr lang="en-GB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5315989" y="6504982"/>
            <a:ext cx="5255413" cy="21806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1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মোঃ</a:t>
            </a:r>
            <a:r>
              <a:rPr lang="bn-IN" sz="1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আব্দুর রাজ্জাক,</a:t>
            </a:r>
            <a:r>
              <a:rPr lang="en-GB" sz="1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1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প্রধান শিক্ষক, ধলহরা পশ্চিমপাড়া মাধ্যমিক বালিকা বিদ্যালয়, মাগুরা।</a:t>
            </a:r>
            <a:endParaRPr lang="en-GB" sz="14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609272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>
        <p14:pan dir="u"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2" name="Rectangle 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noFill/>
            <a:ln w="38100">
              <a:solidFill>
                <a:schemeClr val="tx1">
                  <a:lumMod val="75000"/>
                  <a:lumOff val="25000"/>
                </a:schemeClr>
              </a:solidFill>
            </a:ln>
            <a:effectLst>
              <a:outerShdw blurRad="50800" dist="38100" dir="16200000" rotWithShape="0">
                <a:prstClr val="black">
                  <a:alpha val="40000"/>
                </a:prstClr>
              </a:outerShdw>
              <a:softEdge rad="63500"/>
            </a:effectLst>
            <a:scene3d>
              <a:camera prst="orthographicFront"/>
              <a:lightRig rig="threePt" dir="t"/>
            </a:scene3d>
            <a:sp3d>
              <a:bevelT w="139700" prst="cross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" name="Rectangle 2"/>
            <p:cNvSpPr/>
            <p:nvPr/>
          </p:nvSpPr>
          <p:spPr>
            <a:xfrm>
              <a:off x="51517" y="51516"/>
              <a:ext cx="12093262" cy="6761408"/>
            </a:xfrm>
            <a:prstGeom prst="rect">
              <a:avLst/>
            </a:prstGeom>
            <a:noFill/>
            <a:ln w="38100">
              <a:solidFill>
                <a:schemeClr val="tx1">
                  <a:lumMod val="75000"/>
                  <a:lumOff val="25000"/>
                </a:schemeClr>
              </a:solidFill>
            </a:ln>
            <a:effectLst>
              <a:outerShdw blurRad="50800" dist="38100" dir="16200000" rotWithShape="0">
                <a:prstClr val="black">
                  <a:alpha val="40000"/>
                </a:prstClr>
              </a:outerShdw>
              <a:softEdge rad="63500"/>
            </a:effectLst>
            <a:scene3d>
              <a:camera prst="orthographicFront"/>
              <a:lightRig rig="threePt" dir="t"/>
            </a:scene3d>
            <a:sp3d>
              <a:bevelT w="139700" prst="cross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" name="Rectangle 3"/>
            <p:cNvSpPr/>
            <p:nvPr/>
          </p:nvSpPr>
          <p:spPr>
            <a:xfrm>
              <a:off x="100884" y="103030"/>
              <a:ext cx="11992377" cy="6645500"/>
            </a:xfrm>
            <a:prstGeom prst="rect">
              <a:avLst/>
            </a:prstGeom>
            <a:noFill/>
            <a:ln w="38100">
              <a:solidFill>
                <a:schemeClr val="tx1">
                  <a:lumMod val="75000"/>
                  <a:lumOff val="25000"/>
                </a:schemeClr>
              </a:solidFill>
            </a:ln>
            <a:effectLst>
              <a:outerShdw blurRad="50800" dist="38100" dir="16200000" rotWithShape="0">
                <a:prstClr val="black">
                  <a:alpha val="40000"/>
                </a:prstClr>
              </a:outerShdw>
              <a:softEdge rad="63500"/>
            </a:effectLst>
            <a:scene3d>
              <a:camera prst="orthographicFront"/>
              <a:lightRig rig="threePt" dir="t"/>
            </a:scene3d>
            <a:sp3d>
              <a:bevelT w="139700" prst="cross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31257" y="254774"/>
            <a:ext cx="5348429" cy="3056408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454803" y="236479"/>
            <a:ext cx="5395484" cy="3074703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1257" y="3694524"/>
            <a:ext cx="4564300" cy="2865275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9" name="Rectangle 8"/>
          <p:cNvSpPr/>
          <p:nvPr/>
        </p:nvSpPr>
        <p:spPr>
          <a:xfrm>
            <a:off x="5125930" y="4133010"/>
            <a:ext cx="6724357" cy="6851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bn-IN" sz="3600" dirty="0">
                <a:latin typeface="Calibri" panose="020F0502020204030204" pitchFamily="34" charset="0"/>
                <a:ea typeface="Times New Roman" panose="02020603050405020304" pitchFamily="18" charset="0"/>
                <a:cs typeface="NikoshBAN" panose="02000000000000000000" pitchFamily="2" charset="0"/>
              </a:rPr>
              <a:t>এসেছি আবার ফিরে ... রাতজাগা নির্বাসন </a:t>
            </a:r>
            <a:r>
              <a:rPr lang="bn-IN" sz="3600" dirty="0" smtClean="0">
                <a:latin typeface="Calibri" panose="020F0502020204030204" pitchFamily="34" charset="0"/>
                <a:ea typeface="Times New Roman" panose="02020603050405020304" pitchFamily="18" charset="0"/>
                <a:cs typeface="NikoshBAN" panose="02000000000000000000" pitchFamily="2" charset="0"/>
              </a:rPr>
              <a:t>শেষে</a:t>
            </a:r>
            <a:endParaRPr lang="en-GB" sz="3600" dirty="0">
              <a:latin typeface="Calibri" panose="020F0502020204030204" pitchFamily="34" charset="0"/>
              <a:ea typeface="Calibri" panose="020F0502020204030204" pitchFamily="34" charset="0"/>
              <a:cs typeface="Vrinda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5187886" y="5107890"/>
            <a:ext cx="6662401" cy="675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bn-IN" sz="3600" dirty="0">
                <a:latin typeface="Calibri" panose="020F0502020204030204" pitchFamily="34" charset="0"/>
                <a:ea typeface="Times New Roman" panose="02020603050405020304" pitchFamily="18" charset="0"/>
                <a:cs typeface="NikoshBAN" panose="02000000000000000000" pitchFamily="2" charset="0"/>
              </a:rPr>
              <a:t>এসেছি জননী বঙ্গে স্বাধীনতা উড়িয়ে উড়িয়ে ...</a:t>
            </a:r>
            <a:endParaRPr lang="en-GB" sz="3600" dirty="0">
              <a:latin typeface="Calibri" panose="020F0502020204030204" pitchFamily="34" charset="0"/>
              <a:ea typeface="Calibri" panose="020F0502020204030204" pitchFamily="34" charset="0"/>
              <a:cs typeface="Vrinda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5285788" y="6496959"/>
            <a:ext cx="5255413" cy="21806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1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মোঃ</a:t>
            </a:r>
            <a:r>
              <a:rPr lang="bn-IN" sz="1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আব্দুর রাজ্জাক,</a:t>
            </a:r>
            <a:r>
              <a:rPr lang="en-GB" sz="1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1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প্রধান শিক্ষক, ধলহরা পশ্চিমপাড়া মাধ্যমিক বালিকা বিদ্যালয়, মাগুরা।</a:t>
            </a:r>
            <a:endParaRPr lang="en-GB" sz="14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7701004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5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2" name="Rectangle 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noFill/>
            <a:ln w="38100">
              <a:solidFill>
                <a:schemeClr val="tx1">
                  <a:lumMod val="75000"/>
                  <a:lumOff val="25000"/>
                </a:schemeClr>
              </a:solidFill>
            </a:ln>
            <a:effectLst>
              <a:outerShdw blurRad="50800" dist="38100" dir="16200000" rotWithShape="0">
                <a:prstClr val="black">
                  <a:alpha val="40000"/>
                </a:prstClr>
              </a:outerShdw>
              <a:softEdge rad="63500"/>
            </a:effectLst>
            <a:scene3d>
              <a:camera prst="orthographicFront"/>
              <a:lightRig rig="threePt" dir="t"/>
            </a:scene3d>
            <a:sp3d>
              <a:bevelT w="139700" prst="cross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" name="Rectangle 2"/>
            <p:cNvSpPr/>
            <p:nvPr/>
          </p:nvSpPr>
          <p:spPr>
            <a:xfrm>
              <a:off x="51517" y="51516"/>
              <a:ext cx="12093262" cy="6761408"/>
            </a:xfrm>
            <a:prstGeom prst="rect">
              <a:avLst/>
            </a:prstGeom>
            <a:noFill/>
            <a:ln w="38100">
              <a:solidFill>
                <a:schemeClr val="tx1">
                  <a:lumMod val="75000"/>
                  <a:lumOff val="25000"/>
                </a:schemeClr>
              </a:solidFill>
            </a:ln>
            <a:effectLst>
              <a:outerShdw blurRad="50800" dist="38100" dir="16200000" rotWithShape="0">
                <a:prstClr val="black">
                  <a:alpha val="40000"/>
                </a:prstClr>
              </a:outerShdw>
              <a:softEdge rad="63500"/>
            </a:effectLst>
            <a:scene3d>
              <a:camera prst="orthographicFront"/>
              <a:lightRig rig="threePt" dir="t"/>
            </a:scene3d>
            <a:sp3d>
              <a:bevelT w="139700" prst="cross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" name="Rectangle 3"/>
            <p:cNvSpPr/>
            <p:nvPr/>
          </p:nvSpPr>
          <p:spPr>
            <a:xfrm>
              <a:off x="100884" y="103030"/>
              <a:ext cx="11992377" cy="6645500"/>
            </a:xfrm>
            <a:prstGeom prst="rect">
              <a:avLst/>
            </a:prstGeom>
            <a:noFill/>
            <a:ln w="38100">
              <a:solidFill>
                <a:schemeClr val="tx1">
                  <a:lumMod val="75000"/>
                  <a:lumOff val="25000"/>
                </a:schemeClr>
              </a:solidFill>
            </a:ln>
            <a:effectLst>
              <a:outerShdw blurRad="50800" dist="38100" dir="16200000" rotWithShape="0">
                <a:prstClr val="black">
                  <a:alpha val="40000"/>
                </a:prstClr>
              </a:outerShdw>
              <a:softEdge rad="63500"/>
            </a:effectLst>
            <a:scene3d>
              <a:camera prst="orthographicFront"/>
              <a:lightRig rig="threePt" dir="t"/>
            </a:scene3d>
            <a:sp3d>
              <a:bevelT w="139700" prst="cross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0" name="Rounded Rectangle 9"/>
          <p:cNvSpPr/>
          <p:nvPr/>
        </p:nvSpPr>
        <p:spPr>
          <a:xfrm>
            <a:off x="2741055" y="439372"/>
            <a:ext cx="6284890" cy="425003"/>
          </a:xfrm>
          <a:prstGeom prst="round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এস আমরা একটি ভিডিও ক্লিপ দেখি </a:t>
            </a:r>
            <a:endParaRPr lang="en-US" sz="36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3152188" y="6518300"/>
            <a:ext cx="5255413" cy="21806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1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মোঃ</a:t>
            </a:r>
            <a:r>
              <a:rPr lang="bn-IN" sz="1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আব্দুর রাজ্জাক,</a:t>
            </a:r>
            <a:r>
              <a:rPr lang="en-GB" sz="1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1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প্রধান শিক্ষক, ধলহরা পশ্চিমপাড়া মাধ্যমিক বালিকা বিদ্যালয়, মাগুরা।</a:t>
            </a:r>
            <a:endParaRPr lang="en-GB" sz="14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aphicFrame>
        <p:nvGraphicFramePr>
          <p:cNvPr id="7" name="Object 6">
            <a:hlinkClick r:id="" action="ppaction://ole?verb=0"/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66767782"/>
              </p:ext>
            </p:extLst>
          </p:nvPr>
        </p:nvGraphicFramePr>
        <p:xfrm>
          <a:off x="5535769" y="2951214"/>
          <a:ext cx="914400" cy="771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0" name="Packager Shell Object" showAsIcon="1" r:id="rId3" imgW="914400" imgH="771480" progId="Package">
                  <p:embed/>
                </p:oleObj>
              </mc:Choice>
              <mc:Fallback>
                <p:oleObj name="Packager Shell Object" showAsIcon="1" r:id="rId3" imgW="914400" imgH="771480" progId="Package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5535769" y="2951214"/>
                        <a:ext cx="914400" cy="771525"/>
                      </a:xfrm>
                      <a:prstGeom prst="rect">
                        <a:avLst/>
                      </a:prstGeom>
                      <a:ln>
                        <a:solidFill>
                          <a:srgbClr val="FFC000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5958700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2" name="Rectangle 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noFill/>
            <a:ln w="38100">
              <a:solidFill>
                <a:schemeClr val="tx1">
                  <a:lumMod val="75000"/>
                  <a:lumOff val="25000"/>
                </a:schemeClr>
              </a:solidFill>
            </a:ln>
            <a:effectLst>
              <a:outerShdw blurRad="50800" dist="38100" dir="16200000" rotWithShape="0">
                <a:prstClr val="black">
                  <a:alpha val="40000"/>
                </a:prstClr>
              </a:outerShdw>
              <a:softEdge rad="63500"/>
            </a:effectLst>
            <a:scene3d>
              <a:camera prst="orthographicFront"/>
              <a:lightRig rig="threePt" dir="t"/>
            </a:scene3d>
            <a:sp3d>
              <a:bevelT w="139700" prst="cross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" name="Rectangle 2"/>
            <p:cNvSpPr/>
            <p:nvPr/>
          </p:nvSpPr>
          <p:spPr>
            <a:xfrm>
              <a:off x="51517" y="51516"/>
              <a:ext cx="12093262" cy="6761408"/>
            </a:xfrm>
            <a:prstGeom prst="rect">
              <a:avLst/>
            </a:prstGeom>
            <a:noFill/>
            <a:ln w="38100">
              <a:solidFill>
                <a:schemeClr val="tx1">
                  <a:lumMod val="75000"/>
                  <a:lumOff val="25000"/>
                </a:schemeClr>
              </a:solidFill>
            </a:ln>
            <a:effectLst>
              <a:outerShdw blurRad="50800" dist="38100" dir="16200000" rotWithShape="0">
                <a:prstClr val="black">
                  <a:alpha val="40000"/>
                </a:prstClr>
              </a:outerShdw>
              <a:softEdge rad="63500"/>
            </a:effectLst>
            <a:scene3d>
              <a:camera prst="orthographicFront"/>
              <a:lightRig rig="threePt" dir="t"/>
            </a:scene3d>
            <a:sp3d>
              <a:bevelT w="139700" prst="cross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" name="Rectangle 3"/>
            <p:cNvSpPr/>
            <p:nvPr/>
          </p:nvSpPr>
          <p:spPr>
            <a:xfrm>
              <a:off x="100884" y="103030"/>
              <a:ext cx="11992377" cy="6645500"/>
            </a:xfrm>
            <a:prstGeom prst="rect">
              <a:avLst/>
            </a:prstGeom>
            <a:noFill/>
            <a:ln w="38100">
              <a:solidFill>
                <a:schemeClr val="tx1">
                  <a:lumMod val="75000"/>
                  <a:lumOff val="25000"/>
                </a:schemeClr>
              </a:solidFill>
            </a:ln>
            <a:effectLst>
              <a:outerShdw blurRad="50800" dist="38100" dir="16200000" rotWithShape="0">
                <a:prstClr val="black">
                  <a:alpha val="40000"/>
                </a:prstClr>
              </a:outerShdw>
              <a:softEdge rad="63500"/>
            </a:effectLst>
            <a:scene3d>
              <a:camera prst="orthographicFront"/>
              <a:lightRig rig="threePt" dir="t"/>
            </a:scene3d>
            <a:sp3d>
              <a:bevelT w="139700" prst="cross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pic>
        <p:nvPicPr>
          <p:cNvPr id="7" name="Picture 6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55449" y="1507811"/>
            <a:ext cx="3872516" cy="3089007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6D4E8B2E-4F62-406A-BCB8-2561B52A8595}"/>
              </a:ext>
            </a:extLst>
          </p:cNvPr>
          <p:cNvSpPr/>
          <p:nvPr/>
        </p:nvSpPr>
        <p:spPr>
          <a:xfrm>
            <a:off x="2043314" y="414261"/>
            <a:ext cx="7179542" cy="769441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4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দলীয়</a:t>
            </a:r>
            <a:r>
              <a:rPr lang="en-US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r>
              <a:rPr lang="bn-IN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          ১০ মিনিট </a:t>
            </a:r>
            <a:r>
              <a:rPr lang="en-US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4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3234966" y="5104810"/>
            <a:ext cx="508985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571500" indent="-571500">
              <a:buFont typeface="Wingdings" panose="05000000000000000000" pitchFamily="2" charset="2"/>
              <a:buChar char="q"/>
            </a:pPr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কবিতাটির ভাবার্থ ব্যাখ্যা </a:t>
            </a:r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করো </a:t>
            </a:r>
            <a:endParaRPr lang="en-GB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152188" y="6518300"/>
            <a:ext cx="5255413" cy="21806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1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মোঃ</a:t>
            </a:r>
            <a:r>
              <a:rPr lang="bn-IN" sz="1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আব্দুর রাজ্জাক,</a:t>
            </a:r>
            <a:r>
              <a:rPr lang="en-GB" sz="1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1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প্রধান শিক্ষক, ধলহরা পশ্চিমপাড়া মাধ্যমিক বালিকা বিদ্যালয়, মাগুরা।</a:t>
            </a:r>
            <a:endParaRPr lang="en-GB" sz="14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5936614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5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2" name="Rectangle 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noFill/>
            <a:ln w="38100">
              <a:solidFill>
                <a:schemeClr val="tx1">
                  <a:lumMod val="75000"/>
                  <a:lumOff val="25000"/>
                </a:schemeClr>
              </a:solidFill>
            </a:ln>
            <a:effectLst>
              <a:outerShdw blurRad="50800" dist="38100" dir="16200000" rotWithShape="0">
                <a:prstClr val="black">
                  <a:alpha val="40000"/>
                </a:prstClr>
              </a:outerShdw>
              <a:softEdge rad="63500"/>
            </a:effectLst>
            <a:scene3d>
              <a:camera prst="orthographicFront"/>
              <a:lightRig rig="threePt" dir="t"/>
            </a:scene3d>
            <a:sp3d>
              <a:bevelT w="139700" prst="cross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" name="Rectangle 2"/>
            <p:cNvSpPr/>
            <p:nvPr/>
          </p:nvSpPr>
          <p:spPr>
            <a:xfrm>
              <a:off x="51517" y="51516"/>
              <a:ext cx="12093262" cy="6761408"/>
            </a:xfrm>
            <a:prstGeom prst="rect">
              <a:avLst/>
            </a:prstGeom>
            <a:noFill/>
            <a:ln w="38100">
              <a:solidFill>
                <a:schemeClr val="tx1">
                  <a:lumMod val="75000"/>
                  <a:lumOff val="25000"/>
                </a:schemeClr>
              </a:solidFill>
            </a:ln>
            <a:effectLst>
              <a:outerShdw blurRad="50800" dist="38100" dir="16200000" rotWithShape="0">
                <a:prstClr val="black">
                  <a:alpha val="40000"/>
                </a:prstClr>
              </a:outerShdw>
              <a:softEdge rad="63500"/>
            </a:effectLst>
            <a:scene3d>
              <a:camera prst="orthographicFront"/>
              <a:lightRig rig="threePt" dir="t"/>
            </a:scene3d>
            <a:sp3d>
              <a:bevelT w="139700" prst="cross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" name="Rectangle 3"/>
            <p:cNvSpPr/>
            <p:nvPr/>
          </p:nvSpPr>
          <p:spPr>
            <a:xfrm>
              <a:off x="100884" y="103030"/>
              <a:ext cx="11992377" cy="6645500"/>
            </a:xfrm>
            <a:prstGeom prst="rect">
              <a:avLst/>
            </a:prstGeom>
            <a:noFill/>
            <a:ln w="38100">
              <a:solidFill>
                <a:schemeClr val="tx1">
                  <a:lumMod val="75000"/>
                  <a:lumOff val="25000"/>
                </a:schemeClr>
              </a:solidFill>
            </a:ln>
            <a:effectLst>
              <a:outerShdw blurRad="50800" dist="38100" dir="16200000" rotWithShape="0">
                <a:prstClr val="black">
                  <a:alpha val="40000"/>
                </a:prstClr>
              </a:outerShdw>
              <a:softEdge rad="63500"/>
            </a:effectLst>
            <a:scene3d>
              <a:camera prst="orthographicFront"/>
              <a:lightRig rig="threePt" dir="t"/>
            </a:scene3d>
            <a:sp3d>
              <a:bevelT w="139700" prst="cross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6" name="Rectangle 5"/>
          <p:cNvSpPr/>
          <p:nvPr/>
        </p:nvSpPr>
        <p:spPr>
          <a:xfrm>
            <a:off x="3193359" y="256873"/>
            <a:ext cx="3696236" cy="669701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মূল্যায়ন</a:t>
            </a:r>
            <a:endParaRPr lang="en-GB" sz="36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6783513" y="1052947"/>
            <a:ext cx="3584542" cy="987820"/>
            <a:chOff x="1545463" y="2430428"/>
            <a:chExt cx="2253804" cy="2463544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" name="Down Arrow 7"/>
                <p:cNvSpPr/>
                <p:nvPr/>
              </p:nvSpPr>
              <p:spPr>
                <a:xfrm>
                  <a:off x="1648495" y="2472744"/>
                  <a:ext cx="2047741" cy="2331076"/>
                </a:xfrm>
                <a:prstGeom prst="downArrow">
                  <a:avLst/>
                </a:prstGeom>
                <a:noFill/>
                <a:ln w="571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2000" dirty="0" smtClean="0">
                      <a:solidFill>
                        <a:schemeClr val="tx1"/>
                      </a:solidFill>
                      <a:latin typeface="NikoshBAN" panose="02000000000000000000" pitchFamily="2" charset="0"/>
                      <a:cs typeface="NikoshBAN" panose="02000000000000000000" pitchFamily="2" charset="0"/>
                    </a:rPr>
                    <a:t> </a:t>
                  </a:r>
                  <a:endParaRPr lang="bn-IN" sz="2000" dirty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endParaRPr>
                </a:p>
                <a:p>
                  <a:pPr algn="ctr"/>
                  <a:r>
                    <a:rPr lang="bn-IN" sz="2400" dirty="0">
                      <a:solidFill>
                        <a:schemeClr val="tx1"/>
                      </a:solidFill>
                      <a:latin typeface="NikoshBAN" panose="02000000000000000000" pitchFamily="2" charset="0"/>
                      <a:cs typeface="NikoshBAN" panose="02000000000000000000" pitchFamily="2" charset="0"/>
                    </a:rPr>
                    <a:t>সঠিক উত্তরে </a:t>
                  </a:r>
                  <a14:m>
                    <m:oMath xmlns:m="http://schemas.openxmlformats.org/officeDocument/2006/math">
                      <m:r>
                        <a:rPr lang="en-GB" sz="24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NikoshBAN" panose="02000000000000000000" pitchFamily="2" charset="0"/>
                        </a:rPr>
                        <m:t>√</m:t>
                      </m:r>
                    </m:oMath>
                  </a14:m>
                  <a:r>
                    <a:rPr lang="bn-IN" sz="2400" dirty="0">
                      <a:solidFill>
                        <a:schemeClr val="tx1"/>
                      </a:solidFill>
                      <a:latin typeface="NikoshBAN" panose="02000000000000000000" pitchFamily="2" charset="0"/>
                      <a:cs typeface="NikoshBAN" panose="02000000000000000000" pitchFamily="2" charset="0"/>
                    </a:rPr>
                    <a:t> চিহ্ন দাও </a:t>
                  </a:r>
                  <a:endParaRPr lang="en-GB" sz="2400" dirty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endParaRPr>
                </a:p>
              </p:txBody>
            </p:sp>
          </mc:Choice>
          <mc:Fallback xmlns="">
            <p:sp>
              <p:nvSpPr>
                <p:cNvPr id="20" name="Down Arrow 19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648495" y="2472744"/>
                  <a:ext cx="2047741" cy="2331076"/>
                </a:xfrm>
                <a:prstGeom prst="downArrow">
                  <a:avLst/>
                </a:prstGeom>
                <a:blipFill rotWithShape="0">
                  <a:blip r:embed="rId5"/>
                  <a:stretch>
                    <a:fillRect b="-9756"/>
                  </a:stretch>
                </a:blipFill>
                <a:ln w="57150">
                  <a:solidFill>
                    <a:schemeClr val="bg2">
                      <a:lumMod val="25000"/>
                      <a:lumOff val="75000"/>
                    </a:schemeClr>
                  </a:solidFill>
                </a:ln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9" name="Down Arrow 8"/>
            <p:cNvSpPr/>
            <p:nvPr/>
          </p:nvSpPr>
          <p:spPr>
            <a:xfrm>
              <a:off x="1545463" y="2430428"/>
              <a:ext cx="2253804" cy="2463544"/>
            </a:xfrm>
            <a:prstGeom prst="downArrow">
              <a:avLst>
                <a:gd name="adj1" fmla="val 50000"/>
                <a:gd name="adj2" fmla="val 51714"/>
              </a:avLst>
            </a:prstGeom>
            <a:noFill/>
            <a:ln w="571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2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sp>
        <p:nvSpPr>
          <p:cNvPr id="10" name="Rectangle 9"/>
          <p:cNvSpPr/>
          <p:nvPr/>
        </p:nvSpPr>
        <p:spPr>
          <a:xfrm>
            <a:off x="6801240" y="2435822"/>
            <a:ext cx="3425377" cy="695656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     </a:t>
            </a:r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(খ)  ১৯৫৭ </a:t>
            </a:r>
            <a:endParaRPr lang="en-GB" sz="32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1005313" y="1568535"/>
            <a:ext cx="5408366" cy="539419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১। </a:t>
            </a:r>
            <a:r>
              <a:rPr lang="bn-IN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কবি কত সালে জন্ম গ্রহন করেন</a:t>
            </a:r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r>
              <a:rPr lang="bn-IN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GB" sz="32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angle 11"/>
              <p:cNvSpPr/>
              <p:nvPr/>
            </p:nvSpPr>
            <p:spPr>
              <a:xfrm>
                <a:off x="1960312" y="2522533"/>
                <a:ext cx="2886105" cy="684472"/>
              </a:xfrm>
              <a:prstGeom prst="rect">
                <a:avLst/>
              </a:prstGeom>
              <a:no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3200" dirty="0" smtClean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bn-IN" sz="3200" dirty="0" smtClean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        (</a:t>
                </a:r>
                <a:r>
                  <a:rPr lang="bn-IN" sz="3200" dirty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ক) </a:t>
                </a:r>
                <a14:m>
                  <m:oMath xmlns:m="http://schemas.openxmlformats.org/officeDocument/2006/math">
                    <m:r>
                      <a:rPr lang="bn-IN" sz="36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১৮</m:t>
                    </m:r>
                    <m:r>
                      <a:rPr lang="bn-IN" sz="36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৫৭</m:t>
                    </m:r>
                  </m:oMath>
                </a14:m>
                <a:r>
                  <a:rPr lang="bn-IN" sz="3200" dirty="0" smtClean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endParaRPr lang="en-US" sz="3200" dirty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 xmlns="">
          <p:sp>
            <p:nvSpPr>
              <p:cNvPr id="12" name="Rectangle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60312" y="2522533"/>
                <a:ext cx="2886105" cy="684472"/>
              </a:xfrm>
              <a:prstGeom prst="rect">
                <a:avLst/>
              </a:prstGeom>
              <a:blipFill rotWithShape="0">
                <a:blip r:embed="rId6"/>
                <a:stretch>
                  <a:fillRect r="-2720" b="-22222"/>
                </a:stretch>
              </a:blipFill>
              <a:ln w="28575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Rectangle 12"/>
          <p:cNvSpPr/>
          <p:nvPr/>
        </p:nvSpPr>
        <p:spPr>
          <a:xfrm>
            <a:off x="6801240" y="3258893"/>
            <a:ext cx="3425377" cy="687290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(ঘ) ১৮৫৩ </a:t>
            </a:r>
            <a:endParaRPr lang="en-US" sz="32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1908143" y="3395437"/>
            <a:ext cx="2938274" cy="688316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  (গ) ১৯৫৩ </a:t>
            </a:r>
            <a:endParaRPr lang="en-GB" sz="32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Rounded Rectangle 14"/>
              <p:cNvSpPr/>
              <p:nvPr/>
            </p:nvSpPr>
            <p:spPr>
              <a:xfrm>
                <a:off x="1960312" y="3423119"/>
                <a:ext cx="743914" cy="562708"/>
              </a:xfrm>
              <a:prstGeom prst="roundRect">
                <a:avLst/>
              </a:prstGeom>
              <a:noFill/>
              <a:ln w="38100">
                <a:solidFill>
                  <a:srgbClr val="7030A0"/>
                </a:solidFill>
                <a:prstDash val="sys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lvl="2"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bn-IN" sz="40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NikoshBAN" panose="02000000000000000000" pitchFamily="2" charset="0"/>
                        </a:rPr>
                        <m:t>×</m:t>
                      </m:r>
                    </m:oMath>
                  </m:oMathPara>
                </a14:m>
                <a:endParaRPr lang="en-GB" sz="4000" dirty="0"/>
              </a:p>
            </p:txBody>
          </p:sp>
        </mc:Choice>
        <mc:Fallback xmlns="">
          <p:sp>
            <p:nvSpPr>
              <p:cNvPr id="15" name="Rounded Rectangle 1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60312" y="3423119"/>
                <a:ext cx="743914" cy="562708"/>
              </a:xfrm>
              <a:prstGeom prst="roundRect">
                <a:avLst/>
              </a:prstGeom>
              <a:blipFill rotWithShape="0">
                <a:blip r:embed="rId7"/>
                <a:stretch>
                  <a:fillRect/>
                </a:stretch>
              </a:blipFill>
              <a:ln w="38100">
                <a:solidFill>
                  <a:srgbClr val="7030A0"/>
                </a:solidFill>
                <a:prstDash val="sysDash"/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Rounded Rectangle 15"/>
              <p:cNvSpPr/>
              <p:nvPr/>
            </p:nvSpPr>
            <p:spPr>
              <a:xfrm>
                <a:off x="6889595" y="2502296"/>
                <a:ext cx="1275274" cy="562708"/>
              </a:xfrm>
              <a:prstGeom prst="roundRect">
                <a:avLst/>
              </a:prstGeom>
              <a:noFill/>
              <a:ln w="38100">
                <a:solidFill>
                  <a:srgbClr val="7030A0"/>
                </a:solidFill>
                <a:prstDash val="sys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lvl="2" algn="ctr"/>
                <a:r>
                  <a:rPr lang="bn-IN" dirty="0" smtClean="0"/>
                  <a:t> </a:t>
                </a:r>
                <a14:m>
                  <m:oMath xmlns:m="http://schemas.openxmlformats.org/officeDocument/2006/math">
                    <m:r>
                      <a:rPr lang="en-GB" sz="28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√</m:t>
                    </m:r>
                  </m:oMath>
                </a14:m>
                <a:r>
                  <a:rPr lang="bn-IN" sz="2800" dirty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১০০</a:t>
                </a:r>
                <a:r>
                  <a:rPr lang="bn-IN" sz="2800" dirty="0" smtClean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%     </a:t>
                </a:r>
                <a:endParaRPr lang="en-GB" sz="2800" dirty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  <a:p>
                <a:pPr algn="ctr"/>
                <a:endParaRPr lang="en-GB" dirty="0"/>
              </a:p>
            </p:txBody>
          </p:sp>
        </mc:Choice>
        <mc:Fallback xmlns="">
          <p:sp>
            <p:nvSpPr>
              <p:cNvPr id="16" name="Rounded Rectangle 1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89595" y="2502296"/>
                <a:ext cx="1275274" cy="562708"/>
              </a:xfrm>
              <a:prstGeom prst="roundRect">
                <a:avLst/>
              </a:prstGeom>
              <a:blipFill rotWithShape="0">
                <a:blip r:embed="rId8"/>
                <a:stretch>
                  <a:fillRect t="-46465" r="-37674" b="-26263"/>
                </a:stretch>
              </a:blipFill>
              <a:ln w="38100">
                <a:solidFill>
                  <a:srgbClr val="7030A0"/>
                </a:solidFill>
                <a:prstDash val="sysDash"/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Rounded Rectangle 16"/>
              <p:cNvSpPr/>
              <p:nvPr/>
            </p:nvSpPr>
            <p:spPr>
              <a:xfrm>
                <a:off x="7007110" y="3292005"/>
                <a:ext cx="732501" cy="562708"/>
              </a:xfrm>
              <a:prstGeom prst="roundRect">
                <a:avLst/>
              </a:prstGeom>
              <a:noFill/>
              <a:ln w="38100">
                <a:solidFill>
                  <a:srgbClr val="7030A0"/>
                </a:solidFill>
                <a:prstDash val="sys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lvl="2"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bn-IN" sz="40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NikoshBAN" panose="02000000000000000000" pitchFamily="2" charset="0"/>
                        </a:rPr>
                        <m:t>×</m:t>
                      </m:r>
                    </m:oMath>
                  </m:oMathPara>
                </a14:m>
                <a:endParaRPr lang="en-GB" sz="4000" dirty="0"/>
              </a:p>
            </p:txBody>
          </p:sp>
        </mc:Choice>
        <mc:Fallback xmlns="">
          <p:sp>
            <p:nvSpPr>
              <p:cNvPr id="17" name="Rounded Rectangle 1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07110" y="3292005"/>
                <a:ext cx="732501" cy="562708"/>
              </a:xfrm>
              <a:prstGeom prst="roundRect">
                <a:avLst/>
              </a:prstGeom>
              <a:blipFill rotWithShape="0">
                <a:blip r:embed="rId9"/>
                <a:stretch>
                  <a:fillRect/>
                </a:stretch>
              </a:blipFill>
              <a:ln w="38100">
                <a:solidFill>
                  <a:srgbClr val="7030A0"/>
                </a:solidFill>
                <a:prstDash val="sysDash"/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Rounded Rectangle 17"/>
              <p:cNvSpPr/>
              <p:nvPr/>
            </p:nvSpPr>
            <p:spPr>
              <a:xfrm>
                <a:off x="2053073" y="2565937"/>
                <a:ext cx="745536" cy="562708"/>
              </a:xfrm>
              <a:prstGeom prst="roundRect">
                <a:avLst/>
              </a:prstGeom>
              <a:noFill/>
              <a:ln w="38100">
                <a:solidFill>
                  <a:srgbClr val="7030A0"/>
                </a:solidFill>
                <a:prstDash val="sys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lvl="2"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bn-IN" sz="40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NikoshBAN" panose="02000000000000000000" pitchFamily="2" charset="0"/>
                        </a:rPr>
                        <m:t>×</m:t>
                      </m:r>
                    </m:oMath>
                  </m:oMathPara>
                </a14:m>
                <a:endParaRPr lang="en-GB" sz="4000" dirty="0"/>
              </a:p>
            </p:txBody>
          </p:sp>
        </mc:Choice>
        <mc:Fallback xmlns="">
          <p:sp>
            <p:nvSpPr>
              <p:cNvPr id="18" name="Rounded Rectangle 1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53073" y="2565937"/>
                <a:ext cx="745536" cy="562708"/>
              </a:xfrm>
              <a:prstGeom prst="roundRect">
                <a:avLst/>
              </a:prstGeom>
              <a:blipFill rotWithShape="0">
                <a:blip r:embed="rId10"/>
                <a:stretch>
                  <a:fillRect/>
                </a:stretch>
              </a:blipFill>
              <a:ln w="38100">
                <a:solidFill>
                  <a:srgbClr val="7030A0"/>
                </a:solidFill>
                <a:prstDash val="sysDash"/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9" name="Rectangle 18"/>
          <p:cNvSpPr/>
          <p:nvPr/>
        </p:nvSpPr>
        <p:spPr>
          <a:xfrm>
            <a:off x="1080527" y="4272185"/>
            <a:ext cx="6762707" cy="566671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২। </a:t>
            </a:r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কবি কোন জনগোষ্ঠীর উপর গবেষনা করেন</a:t>
            </a:r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GB" sz="32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6797589" y="4966323"/>
            <a:ext cx="3556390" cy="695656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(খ) মনিপুরী </a:t>
            </a:r>
            <a:endParaRPr lang="en-GB" sz="32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985459" y="5081871"/>
            <a:ext cx="3142320" cy="696317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(ক) সাঁওতাল   </a:t>
            </a:r>
            <a:endParaRPr lang="en-US" sz="32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6818719" y="5834185"/>
            <a:ext cx="3535260" cy="687290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lvl="2" algn="ctr"/>
            <a:r>
              <a:rPr lang="bn-IN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(ঘ) মুরং </a:t>
            </a:r>
            <a:endParaRPr lang="en-GB" sz="36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983848" y="5823264"/>
            <a:ext cx="3143931" cy="688316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    (গ) গারো </a:t>
            </a:r>
            <a:endParaRPr lang="en-GB" sz="32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4" name="Rounded Rectangle 23"/>
              <p:cNvSpPr/>
              <p:nvPr/>
            </p:nvSpPr>
            <p:spPr>
              <a:xfrm>
                <a:off x="6956269" y="5014593"/>
                <a:ext cx="569220" cy="562708"/>
              </a:xfrm>
              <a:prstGeom prst="roundRect">
                <a:avLst/>
              </a:prstGeom>
              <a:noFill/>
              <a:ln w="38100">
                <a:solidFill>
                  <a:srgbClr val="7030A0"/>
                </a:solidFill>
                <a:prstDash val="sys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lvl="2"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bn-IN" sz="36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NikoshBAN" panose="02000000000000000000" pitchFamily="2" charset="0"/>
                        </a:rPr>
                        <m:t>×</m:t>
                      </m:r>
                    </m:oMath>
                  </m:oMathPara>
                </a14:m>
                <a:endParaRPr lang="en-GB" sz="3600" dirty="0"/>
              </a:p>
            </p:txBody>
          </p:sp>
        </mc:Choice>
        <mc:Fallback xmlns="">
          <p:sp>
            <p:nvSpPr>
              <p:cNvPr id="24" name="Rounded Rectangle 2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56269" y="5014593"/>
                <a:ext cx="569220" cy="562708"/>
              </a:xfrm>
              <a:prstGeom prst="roundRect">
                <a:avLst/>
              </a:prstGeom>
              <a:blipFill rotWithShape="0">
                <a:blip r:embed="rId11"/>
                <a:stretch>
                  <a:fillRect/>
                </a:stretch>
              </a:blipFill>
              <a:ln w="38100">
                <a:solidFill>
                  <a:srgbClr val="7030A0"/>
                </a:solidFill>
                <a:prstDash val="sysDash"/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Rounded Rectangle 24"/>
              <p:cNvSpPr/>
              <p:nvPr/>
            </p:nvSpPr>
            <p:spPr>
              <a:xfrm>
                <a:off x="6956269" y="5859773"/>
                <a:ext cx="569220" cy="562708"/>
              </a:xfrm>
              <a:prstGeom prst="roundRect">
                <a:avLst/>
              </a:prstGeom>
              <a:noFill/>
              <a:ln w="38100">
                <a:solidFill>
                  <a:srgbClr val="7030A0"/>
                </a:solidFill>
                <a:prstDash val="sys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lvl="2"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bn-IN" sz="360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NikoshBAN" panose="02000000000000000000" pitchFamily="2" charset="0"/>
                        </a:rPr>
                        <m:t>×</m:t>
                      </m:r>
                    </m:oMath>
                  </m:oMathPara>
                </a14:m>
                <a:endParaRPr lang="en-GB" sz="3600" dirty="0"/>
              </a:p>
            </p:txBody>
          </p:sp>
        </mc:Choice>
        <mc:Fallback xmlns="">
          <p:sp>
            <p:nvSpPr>
              <p:cNvPr id="25" name="Rounded Rectangle 2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56269" y="5859773"/>
                <a:ext cx="569220" cy="562708"/>
              </a:xfrm>
              <a:prstGeom prst="roundRect">
                <a:avLst/>
              </a:prstGeom>
              <a:blipFill rotWithShape="0">
                <a:blip r:embed="rId12"/>
                <a:stretch>
                  <a:fillRect/>
                </a:stretch>
              </a:blipFill>
              <a:ln w="38100">
                <a:solidFill>
                  <a:srgbClr val="7030A0"/>
                </a:solidFill>
                <a:prstDash val="sysDash"/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Rounded Rectangle 25"/>
              <p:cNvSpPr/>
              <p:nvPr/>
            </p:nvSpPr>
            <p:spPr>
              <a:xfrm>
                <a:off x="1080527" y="5148675"/>
                <a:ext cx="566125" cy="562708"/>
              </a:xfrm>
              <a:prstGeom prst="roundRect">
                <a:avLst/>
              </a:prstGeom>
              <a:noFill/>
              <a:ln w="38100">
                <a:solidFill>
                  <a:srgbClr val="7030A0"/>
                </a:solidFill>
                <a:prstDash val="sys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lvl="2"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bn-IN" sz="36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NikoshBAN" panose="02000000000000000000" pitchFamily="2" charset="0"/>
                        </a:rPr>
                        <m:t>×</m:t>
                      </m:r>
                    </m:oMath>
                  </m:oMathPara>
                </a14:m>
                <a:endParaRPr lang="en-GB" sz="3600" dirty="0"/>
              </a:p>
            </p:txBody>
          </p:sp>
        </mc:Choice>
        <mc:Fallback xmlns="">
          <p:sp>
            <p:nvSpPr>
              <p:cNvPr id="26" name="Rounded Rectangle 2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80527" y="5148675"/>
                <a:ext cx="566125" cy="562708"/>
              </a:xfrm>
              <a:prstGeom prst="roundRect">
                <a:avLst/>
              </a:prstGeom>
              <a:blipFill rotWithShape="0">
                <a:blip r:embed="rId13"/>
                <a:stretch>
                  <a:fillRect/>
                </a:stretch>
              </a:blipFill>
              <a:ln w="38100">
                <a:solidFill>
                  <a:srgbClr val="7030A0"/>
                </a:solidFill>
                <a:prstDash val="sysDash"/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Rounded Rectangle 26"/>
              <p:cNvSpPr/>
              <p:nvPr/>
            </p:nvSpPr>
            <p:spPr>
              <a:xfrm>
                <a:off x="977581" y="5896476"/>
                <a:ext cx="1248241" cy="562708"/>
              </a:xfrm>
              <a:prstGeom prst="roundRect">
                <a:avLst/>
              </a:prstGeom>
              <a:noFill/>
              <a:ln w="38100">
                <a:solidFill>
                  <a:srgbClr val="7030A0"/>
                </a:solidFill>
                <a:prstDash val="sys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lvl="2" algn="ctr"/>
                <a:r>
                  <a:rPr lang="bn-IN" dirty="0" smtClean="0"/>
                  <a:t> </a:t>
                </a:r>
                <a14:m>
                  <m:oMath xmlns:m="http://schemas.openxmlformats.org/officeDocument/2006/math">
                    <m:r>
                      <a:rPr lang="en-GB" sz="28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√</m:t>
                    </m:r>
                  </m:oMath>
                </a14:m>
                <a:r>
                  <a:rPr lang="bn-IN" sz="2800" dirty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১০০%</a:t>
                </a:r>
                <a:endParaRPr lang="en-GB" sz="2800" dirty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  <a:p>
                <a:pPr algn="ctr"/>
                <a:endParaRPr lang="en-GB" dirty="0"/>
              </a:p>
            </p:txBody>
          </p:sp>
        </mc:Choice>
        <mc:Fallback xmlns="">
          <p:sp>
            <p:nvSpPr>
              <p:cNvPr id="27" name="Rounded Rectangle 2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77581" y="5896476"/>
                <a:ext cx="1248241" cy="562708"/>
              </a:xfrm>
              <a:prstGeom prst="roundRect">
                <a:avLst/>
              </a:prstGeom>
              <a:blipFill rotWithShape="0">
                <a:blip r:embed="rId14"/>
                <a:stretch>
                  <a:fillRect t="-46465" r="-5213" b="-25253"/>
                </a:stretch>
              </a:blipFill>
              <a:ln w="38100">
                <a:solidFill>
                  <a:srgbClr val="7030A0"/>
                </a:solidFill>
                <a:prstDash val="sysDash"/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8" name="Rectangle 27"/>
          <p:cNvSpPr/>
          <p:nvPr/>
        </p:nvSpPr>
        <p:spPr>
          <a:xfrm>
            <a:off x="3403364" y="6584319"/>
            <a:ext cx="5255413" cy="21806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1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মোঃ</a:t>
            </a:r>
            <a:r>
              <a:rPr lang="bn-IN" sz="1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আব্দুর রাজ্জাক,</a:t>
            </a:r>
            <a:r>
              <a:rPr lang="en-GB" sz="1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1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প্রধান শিক্ষক, ধলহরা পশ্চিমপাড়া মাধ্যমিক বালিকা বিদ্যালয়, মাগুরা।</a:t>
            </a:r>
            <a:endParaRPr lang="en-GB" sz="14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37697951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5" presetClass="emph" presetSubtype="0" repeatCount="4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3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8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9" fill="hold">
                      <p:stCondLst>
                        <p:cond delay="0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ukkhit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54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5" fill="hold">
                      <p:stCondLst>
                        <p:cond delay="0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Ovinondo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60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1" fill="hold">
                      <p:stCondLst>
                        <p:cond delay="0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ukkhit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66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7" fill="hold">
                      <p:stCondLst>
                        <p:cond delay="0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ukkhit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72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3" fill="hold">
                      <p:stCondLst>
                        <p:cond delay="0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0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ukkhit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81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2" fill="hold">
                      <p:stCondLst>
                        <p:cond delay="0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9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ukkhit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90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1" fill="hold">
                      <p:stCondLst>
                        <p:cond delay="0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8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Ovinondo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99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0" fill="hold">
                      <p:stCondLst>
                        <p:cond delay="0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4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7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ukkhit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2" name="Rectangle 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noFill/>
            <a:ln w="38100">
              <a:solidFill>
                <a:schemeClr val="tx1">
                  <a:lumMod val="75000"/>
                  <a:lumOff val="25000"/>
                </a:schemeClr>
              </a:solidFill>
            </a:ln>
            <a:effectLst>
              <a:outerShdw blurRad="50800" dist="38100" dir="16200000" rotWithShape="0">
                <a:prstClr val="black">
                  <a:alpha val="40000"/>
                </a:prstClr>
              </a:outerShdw>
              <a:softEdge rad="63500"/>
            </a:effectLst>
            <a:scene3d>
              <a:camera prst="orthographicFront"/>
              <a:lightRig rig="threePt" dir="t"/>
            </a:scene3d>
            <a:sp3d>
              <a:bevelT w="139700" prst="cross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" name="Rectangle 2"/>
            <p:cNvSpPr/>
            <p:nvPr/>
          </p:nvSpPr>
          <p:spPr>
            <a:xfrm>
              <a:off x="51517" y="51516"/>
              <a:ext cx="12093262" cy="6761408"/>
            </a:xfrm>
            <a:prstGeom prst="rect">
              <a:avLst/>
            </a:prstGeom>
            <a:noFill/>
            <a:ln w="38100">
              <a:solidFill>
                <a:schemeClr val="tx1">
                  <a:lumMod val="75000"/>
                  <a:lumOff val="25000"/>
                </a:schemeClr>
              </a:solidFill>
            </a:ln>
            <a:effectLst>
              <a:outerShdw blurRad="50800" dist="38100" dir="16200000" rotWithShape="0">
                <a:prstClr val="black">
                  <a:alpha val="40000"/>
                </a:prstClr>
              </a:outerShdw>
              <a:softEdge rad="63500"/>
            </a:effectLst>
            <a:scene3d>
              <a:camera prst="orthographicFront"/>
              <a:lightRig rig="threePt" dir="t"/>
            </a:scene3d>
            <a:sp3d>
              <a:bevelT w="139700" prst="cross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" name="Rectangle 3"/>
            <p:cNvSpPr/>
            <p:nvPr/>
          </p:nvSpPr>
          <p:spPr>
            <a:xfrm>
              <a:off x="100884" y="103030"/>
              <a:ext cx="11992377" cy="6645500"/>
            </a:xfrm>
            <a:prstGeom prst="rect">
              <a:avLst/>
            </a:prstGeom>
            <a:noFill/>
            <a:ln w="38100">
              <a:solidFill>
                <a:schemeClr val="tx1">
                  <a:lumMod val="75000"/>
                  <a:lumOff val="25000"/>
                </a:schemeClr>
              </a:solidFill>
            </a:ln>
            <a:effectLst>
              <a:outerShdw blurRad="50800" dist="38100" dir="16200000" rotWithShape="0">
                <a:prstClr val="black">
                  <a:alpha val="40000"/>
                </a:prstClr>
              </a:outerShdw>
              <a:softEdge rad="63500"/>
            </a:effectLst>
            <a:scene3d>
              <a:camera prst="orthographicFront"/>
              <a:lightRig rig="threePt" dir="t"/>
            </a:scene3d>
            <a:sp3d>
              <a:bevelT w="139700" prst="cross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6" name="Rectangle 5"/>
          <p:cNvSpPr/>
          <p:nvPr/>
        </p:nvSpPr>
        <p:spPr>
          <a:xfrm>
            <a:off x="6787675" y="927157"/>
            <a:ext cx="4744516" cy="695656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  (খ) হানাদার বাহিণির আক্রমণ</a:t>
            </a:r>
            <a:endParaRPr lang="en-GB" sz="32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60608" y="938988"/>
            <a:ext cx="6125114" cy="696317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         (ক) বাঘের আক্রমণ  </a:t>
            </a:r>
            <a:endParaRPr lang="en-US" sz="32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974599" y="1770061"/>
            <a:ext cx="4557592" cy="687290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lvl="2" algn="ctr"/>
            <a:r>
              <a:rPr lang="bn-IN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    (ঘ) পুলিশের আক্রমণ </a:t>
            </a:r>
            <a:endParaRPr lang="en-GB" sz="36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360608" y="1810867"/>
            <a:ext cx="6171114" cy="688316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   </a:t>
            </a:r>
          </a:p>
          <a:p>
            <a:pPr algn="ctr"/>
            <a:r>
              <a:rPr lang="bn-IN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       (গ) </a:t>
            </a:r>
            <a:r>
              <a:rPr lang="bn-IN" sz="3200" dirty="0" smtClean="0">
                <a:solidFill>
                  <a:schemeClr val="tx1"/>
                </a:solidFill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মুক্তিযোদ্ধাদের </a:t>
            </a:r>
            <a:r>
              <a:rPr lang="bn-IN" sz="3200" dirty="0">
                <a:solidFill>
                  <a:schemeClr val="tx1"/>
                </a:solidFill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শক্তিশালী আক্রমণ</a:t>
            </a:r>
            <a:endParaRPr lang="en-GB" sz="32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GB" sz="32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ounded Rectangle 9"/>
              <p:cNvSpPr/>
              <p:nvPr/>
            </p:nvSpPr>
            <p:spPr>
              <a:xfrm>
                <a:off x="1598472" y="993631"/>
                <a:ext cx="793885" cy="562708"/>
              </a:xfrm>
              <a:prstGeom prst="roundRect">
                <a:avLst/>
              </a:prstGeom>
              <a:noFill/>
              <a:ln w="38100">
                <a:solidFill>
                  <a:srgbClr val="7030A0"/>
                </a:solidFill>
                <a:prstDash val="sys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lvl="2"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bn-IN" sz="36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NikoshBAN" panose="02000000000000000000" pitchFamily="2" charset="0"/>
                        </a:rPr>
                        <m:t>×</m:t>
                      </m:r>
                    </m:oMath>
                  </m:oMathPara>
                </a14:m>
                <a:endParaRPr lang="en-GB" sz="3600" dirty="0"/>
              </a:p>
            </p:txBody>
          </p:sp>
        </mc:Choice>
        <mc:Fallback xmlns="">
          <p:sp>
            <p:nvSpPr>
              <p:cNvPr id="10" name="Rounded Rectangle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98472" y="993631"/>
                <a:ext cx="793885" cy="562708"/>
              </a:xfrm>
              <a:prstGeom prst="roundRect">
                <a:avLst/>
              </a:prstGeom>
              <a:blipFill rotWithShape="0">
                <a:blip r:embed="rId4"/>
                <a:stretch>
                  <a:fillRect/>
                </a:stretch>
              </a:blipFill>
              <a:ln w="38100">
                <a:solidFill>
                  <a:srgbClr val="7030A0"/>
                </a:solidFill>
                <a:prstDash val="sysDash"/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ounded Rectangle 10"/>
              <p:cNvSpPr/>
              <p:nvPr/>
            </p:nvSpPr>
            <p:spPr>
              <a:xfrm>
                <a:off x="6830852" y="967108"/>
                <a:ext cx="736739" cy="562708"/>
              </a:xfrm>
              <a:prstGeom prst="roundRect">
                <a:avLst/>
              </a:prstGeom>
              <a:noFill/>
              <a:ln w="38100">
                <a:solidFill>
                  <a:srgbClr val="7030A0"/>
                </a:solidFill>
                <a:prstDash val="sys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lvl="2" algn="ctr"/>
                <a14:m>
                  <m:oMath xmlns:m="http://schemas.openxmlformats.org/officeDocument/2006/math">
                    <m:r>
                      <a:rPr lang="bn-IN" sz="360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×</m:t>
                    </m:r>
                  </m:oMath>
                </a14:m>
                <a:r>
                  <a:rPr lang="bn-IN" sz="3600" dirty="0" smtClean="0"/>
                  <a:t> </a:t>
                </a:r>
                <a:endParaRPr lang="en-GB" sz="3600" dirty="0"/>
              </a:p>
            </p:txBody>
          </p:sp>
        </mc:Choice>
        <mc:Fallback xmlns="">
          <p:sp>
            <p:nvSpPr>
              <p:cNvPr id="11" name="Rounded Rectangle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30852" y="967108"/>
                <a:ext cx="736739" cy="562708"/>
              </a:xfrm>
              <a:prstGeom prst="roundRect">
                <a:avLst/>
              </a:prstGeom>
              <a:blipFill rotWithShape="0">
                <a:blip r:embed="rId5"/>
                <a:stretch>
                  <a:fillRect t="-21429" r="-24603" b="-39796"/>
                </a:stretch>
              </a:blipFill>
              <a:ln w="38100">
                <a:solidFill>
                  <a:srgbClr val="7030A0"/>
                </a:solidFill>
                <a:prstDash val="sysDash"/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ounded Rectangle 11"/>
              <p:cNvSpPr/>
              <p:nvPr/>
            </p:nvSpPr>
            <p:spPr>
              <a:xfrm>
                <a:off x="7023312" y="1786086"/>
                <a:ext cx="745017" cy="562708"/>
              </a:xfrm>
              <a:prstGeom prst="roundRect">
                <a:avLst/>
              </a:prstGeom>
              <a:noFill/>
              <a:ln w="38100">
                <a:solidFill>
                  <a:srgbClr val="7030A0"/>
                </a:solidFill>
                <a:prstDash val="sys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lvl="2"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bn-IN" sz="36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NikoshBAN" panose="02000000000000000000" pitchFamily="2" charset="0"/>
                        </a:rPr>
                        <m:t>×</m:t>
                      </m:r>
                    </m:oMath>
                  </m:oMathPara>
                </a14:m>
                <a:endParaRPr lang="en-GB" sz="3600" dirty="0"/>
              </a:p>
            </p:txBody>
          </p:sp>
        </mc:Choice>
        <mc:Fallback xmlns="">
          <p:sp>
            <p:nvSpPr>
              <p:cNvPr id="12" name="Rounded Rectangle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23312" y="1786086"/>
                <a:ext cx="745017" cy="562708"/>
              </a:xfrm>
              <a:prstGeom prst="roundRect">
                <a:avLst/>
              </a:prstGeom>
              <a:blipFill rotWithShape="0">
                <a:blip r:embed="rId6"/>
                <a:stretch>
                  <a:fillRect/>
                </a:stretch>
              </a:blipFill>
              <a:ln w="38100">
                <a:solidFill>
                  <a:srgbClr val="7030A0"/>
                </a:solidFill>
                <a:prstDash val="sysDash"/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Rectangle 12"/>
          <p:cNvSpPr/>
          <p:nvPr/>
        </p:nvSpPr>
        <p:spPr>
          <a:xfrm>
            <a:off x="681772" y="220927"/>
            <a:ext cx="10612999" cy="529747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৩। </a:t>
            </a:r>
            <a:r>
              <a:rPr lang="bn-IN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“</a:t>
            </a:r>
            <a:r>
              <a:rPr lang="bn-IN" sz="3200" dirty="0">
                <a:solidFill>
                  <a:schemeClr val="tx1"/>
                </a:solidFill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এবার বাঘের থাবা</a:t>
            </a:r>
            <a:r>
              <a:rPr lang="bn-IN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?” এখানে </a:t>
            </a:r>
            <a:r>
              <a:rPr lang="bn-IN" sz="3200" b="1" u="sng" dirty="0">
                <a:solidFill>
                  <a:schemeClr val="tx1"/>
                </a:solidFill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এবার বাঘের থাবা</a:t>
            </a:r>
            <a:r>
              <a:rPr lang="bn-IN" sz="3200" b="1" u="sng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বলতে কী বোঝানো হয়েছে?  </a:t>
            </a:r>
            <a:endParaRPr lang="en-GB" sz="32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Rounded Rectangle 13"/>
              <p:cNvSpPr/>
              <p:nvPr/>
            </p:nvSpPr>
            <p:spPr>
              <a:xfrm>
                <a:off x="397142" y="1879759"/>
                <a:ext cx="1240740" cy="562708"/>
              </a:xfrm>
              <a:prstGeom prst="roundRect">
                <a:avLst/>
              </a:prstGeom>
              <a:noFill/>
              <a:ln w="38100">
                <a:solidFill>
                  <a:srgbClr val="7030A0"/>
                </a:solidFill>
                <a:prstDash val="sys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lvl="2" algn="ctr"/>
                <a:r>
                  <a:rPr lang="bn-IN" dirty="0" smtClean="0"/>
                  <a:t> </a:t>
                </a:r>
                <a14:m>
                  <m:oMath xmlns:m="http://schemas.openxmlformats.org/officeDocument/2006/math">
                    <m:r>
                      <a:rPr lang="en-GB" sz="28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√</m:t>
                    </m:r>
                  </m:oMath>
                </a14:m>
                <a:r>
                  <a:rPr lang="bn-IN" sz="2800" dirty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১০০</a:t>
                </a:r>
                <a:r>
                  <a:rPr lang="bn-IN" sz="2800" dirty="0" smtClean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%</a:t>
                </a:r>
              </a:p>
              <a:p>
                <a:pPr algn="ctr"/>
                <a:endParaRPr lang="en-GB" dirty="0"/>
              </a:p>
            </p:txBody>
          </p:sp>
        </mc:Choice>
        <mc:Fallback xmlns="">
          <p:sp>
            <p:nvSpPr>
              <p:cNvPr id="14" name="Rounded Rectangle 1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7142" y="1879759"/>
                <a:ext cx="1240740" cy="562708"/>
              </a:xfrm>
              <a:prstGeom prst="roundRect">
                <a:avLst/>
              </a:prstGeom>
              <a:blipFill rotWithShape="0">
                <a:blip r:embed="rId7"/>
                <a:stretch>
                  <a:fillRect t="-46465" r="-5238" b="-25253"/>
                </a:stretch>
              </a:blipFill>
              <a:ln w="38100">
                <a:solidFill>
                  <a:srgbClr val="7030A0"/>
                </a:solidFill>
                <a:prstDash val="sysDash"/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Rectangle 14"/>
          <p:cNvSpPr/>
          <p:nvPr/>
        </p:nvSpPr>
        <p:spPr>
          <a:xfrm>
            <a:off x="681774" y="2680012"/>
            <a:ext cx="5414226" cy="458878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৪</a:t>
            </a:r>
            <a:r>
              <a:rPr lang="bn-IN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bn-IN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বাঙালি কী জাতি হিসেবে </a:t>
            </a:r>
            <a:r>
              <a:rPr lang="bn-IN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পরিচিত ?</a:t>
            </a:r>
            <a:endParaRPr lang="en-GB" sz="32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1598472" y="3285375"/>
            <a:ext cx="3456388" cy="696317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(ক) আর্য </a:t>
            </a:r>
            <a:endParaRPr lang="en-US" sz="3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Rounded Rectangle 16"/>
              <p:cNvSpPr/>
              <p:nvPr/>
            </p:nvSpPr>
            <p:spPr>
              <a:xfrm>
                <a:off x="1862308" y="3352179"/>
                <a:ext cx="793885" cy="562708"/>
              </a:xfrm>
              <a:prstGeom prst="roundRect">
                <a:avLst/>
              </a:prstGeom>
              <a:noFill/>
              <a:ln w="38100">
                <a:solidFill>
                  <a:srgbClr val="7030A0"/>
                </a:solidFill>
                <a:prstDash val="sys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lvl="2"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bn-IN" sz="36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NikoshBAN" panose="02000000000000000000" pitchFamily="2" charset="0"/>
                        </a:rPr>
                        <m:t>×</m:t>
                      </m:r>
                    </m:oMath>
                  </m:oMathPara>
                </a14:m>
                <a:endParaRPr lang="en-GB" sz="3600" dirty="0"/>
              </a:p>
            </p:txBody>
          </p:sp>
        </mc:Choice>
        <mc:Fallback xmlns="">
          <p:sp>
            <p:nvSpPr>
              <p:cNvPr id="17" name="Rounded Rectangle 1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62308" y="3352179"/>
                <a:ext cx="793885" cy="562708"/>
              </a:xfrm>
              <a:prstGeom prst="roundRect">
                <a:avLst/>
              </a:prstGeom>
              <a:blipFill rotWithShape="0">
                <a:blip r:embed="rId8"/>
                <a:stretch>
                  <a:fillRect/>
                </a:stretch>
              </a:blipFill>
              <a:ln w="38100">
                <a:solidFill>
                  <a:srgbClr val="7030A0"/>
                </a:solidFill>
                <a:prstDash val="sysDash"/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" name="Rectangle 17"/>
          <p:cNvSpPr/>
          <p:nvPr/>
        </p:nvSpPr>
        <p:spPr>
          <a:xfrm>
            <a:off x="7354128" y="3300084"/>
            <a:ext cx="3438369" cy="695656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    </a:t>
            </a:r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</a:t>
            </a:r>
            <a:r>
              <a:rPr lang="bn-IN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(খ) অনার্য</a:t>
            </a:r>
            <a:endParaRPr lang="en-GB" sz="32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1579735" y="4117997"/>
            <a:ext cx="3475126" cy="688316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      (গ)</a:t>
            </a:r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মুন্ডা </a:t>
            </a:r>
            <a:endParaRPr lang="en-GB" sz="32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7333700" y="4117997"/>
            <a:ext cx="3458797" cy="687290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lvl="2" algn="ctr"/>
            <a:r>
              <a:rPr lang="bn-IN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    (ঘ)</a:t>
            </a:r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কোল </a:t>
            </a:r>
            <a:endParaRPr lang="en-GB" sz="36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Rounded Rectangle 20"/>
              <p:cNvSpPr/>
              <p:nvPr/>
            </p:nvSpPr>
            <p:spPr>
              <a:xfrm>
                <a:off x="7487205" y="3337559"/>
                <a:ext cx="1248241" cy="562708"/>
              </a:xfrm>
              <a:prstGeom prst="roundRect">
                <a:avLst/>
              </a:prstGeom>
              <a:noFill/>
              <a:ln w="38100">
                <a:solidFill>
                  <a:srgbClr val="7030A0"/>
                </a:solidFill>
                <a:prstDash val="sys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lvl="2" algn="ctr"/>
                <a:r>
                  <a:rPr lang="bn-IN" dirty="0" smtClean="0"/>
                  <a:t> </a:t>
                </a:r>
                <a14:m>
                  <m:oMath xmlns:m="http://schemas.openxmlformats.org/officeDocument/2006/math">
                    <m:r>
                      <a:rPr lang="en-GB" sz="28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√</m:t>
                    </m:r>
                  </m:oMath>
                </a14:m>
                <a:r>
                  <a:rPr lang="bn-IN" sz="2800" dirty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১০০%</a:t>
                </a:r>
                <a:endParaRPr lang="en-GB" sz="2800" dirty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  <a:p>
                <a:pPr algn="ctr"/>
                <a:endParaRPr lang="en-GB" dirty="0"/>
              </a:p>
            </p:txBody>
          </p:sp>
        </mc:Choice>
        <mc:Fallback xmlns="">
          <p:sp>
            <p:nvSpPr>
              <p:cNvPr id="21" name="Rounded Rectangle 2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87205" y="3337559"/>
                <a:ext cx="1248241" cy="562708"/>
              </a:xfrm>
              <a:prstGeom prst="roundRect">
                <a:avLst/>
              </a:prstGeom>
              <a:blipFill rotWithShape="0">
                <a:blip r:embed="rId9"/>
                <a:stretch>
                  <a:fillRect t="-46465" r="-5213" b="-26263"/>
                </a:stretch>
              </a:blipFill>
              <a:ln w="38100">
                <a:solidFill>
                  <a:srgbClr val="7030A0"/>
                </a:solidFill>
                <a:prstDash val="sysDash"/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Rounded Rectangle 21"/>
              <p:cNvSpPr/>
              <p:nvPr/>
            </p:nvSpPr>
            <p:spPr>
              <a:xfrm>
                <a:off x="1806436" y="4159052"/>
                <a:ext cx="905630" cy="562708"/>
              </a:xfrm>
              <a:prstGeom prst="roundRect">
                <a:avLst/>
              </a:prstGeom>
              <a:noFill/>
              <a:ln w="38100">
                <a:solidFill>
                  <a:srgbClr val="7030A0"/>
                </a:solidFill>
                <a:prstDash val="sys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lvl="2"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bn-IN" sz="36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NikoshBAN" panose="02000000000000000000" pitchFamily="2" charset="0"/>
                        </a:rPr>
                        <m:t>×</m:t>
                      </m:r>
                    </m:oMath>
                  </m:oMathPara>
                </a14:m>
                <a:endParaRPr lang="en-GB" sz="3600" dirty="0"/>
              </a:p>
            </p:txBody>
          </p:sp>
        </mc:Choice>
        <mc:Fallback xmlns="">
          <p:sp>
            <p:nvSpPr>
              <p:cNvPr id="22" name="Rounded Rectangle 2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06436" y="4159052"/>
                <a:ext cx="905630" cy="562708"/>
              </a:xfrm>
              <a:prstGeom prst="roundRect">
                <a:avLst/>
              </a:prstGeom>
              <a:blipFill rotWithShape="0">
                <a:blip r:embed="rId10"/>
                <a:stretch>
                  <a:fillRect/>
                </a:stretch>
              </a:blipFill>
              <a:ln w="38100">
                <a:solidFill>
                  <a:srgbClr val="7030A0"/>
                </a:solidFill>
                <a:prstDash val="sysDash"/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Rounded Rectangle 22"/>
              <p:cNvSpPr/>
              <p:nvPr/>
            </p:nvSpPr>
            <p:spPr>
              <a:xfrm>
                <a:off x="7532692" y="4144313"/>
                <a:ext cx="771805" cy="562708"/>
              </a:xfrm>
              <a:prstGeom prst="roundRect">
                <a:avLst/>
              </a:prstGeom>
              <a:noFill/>
              <a:ln w="38100">
                <a:solidFill>
                  <a:srgbClr val="7030A0"/>
                </a:solidFill>
                <a:prstDash val="sys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lvl="2"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bn-IN" sz="36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NikoshBAN" panose="02000000000000000000" pitchFamily="2" charset="0"/>
                        </a:rPr>
                        <m:t>×</m:t>
                      </m:r>
                    </m:oMath>
                  </m:oMathPara>
                </a14:m>
                <a:endParaRPr lang="en-GB" sz="3600" dirty="0"/>
              </a:p>
            </p:txBody>
          </p:sp>
        </mc:Choice>
        <mc:Fallback xmlns="">
          <p:sp>
            <p:nvSpPr>
              <p:cNvPr id="23" name="Rounded Rectangle 2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32692" y="4144313"/>
                <a:ext cx="771805" cy="562708"/>
              </a:xfrm>
              <a:prstGeom prst="roundRect">
                <a:avLst/>
              </a:prstGeom>
              <a:blipFill rotWithShape="0">
                <a:blip r:embed="rId11"/>
                <a:stretch>
                  <a:fillRect/>
                </a:stretch>
              </a:blipFill>
              <a:ln w="38100">
                <a:solidFill>
                  <a:srgbClr val="7030A0"/>
                </a:solidFill>
                <a:prstDash val="sysDash"/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4" name="Rectangle 23"/>
          <p:cNvSpPr/>
          <p:nvPr/>
        </p:nvSpPr>
        <p:spPr>
          <a:xfrm>
            <a:off x="656802" y="4943052"/>
            <a:ext cx="7907649" cy="525424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৫। </a:t>
            </a:r>
            <a:r>
              <a:rPr lang="bn-IN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বাঙালি কী উড়িয়ে বঙ্গজননীর কোলে ফিরে এসেছে?</a:t>
            </a:r>
            <a:endParaRPr lang="en-GB" sz="32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302630" y="5791836"/>
            <a:ext cx="2517844" cy="696317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(ক</a:t>
            </a:r>
            <a:r>
              <a:rPr lang="en-GB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)</a:t>
            </a:r>
            <a:r>
              <a:rPr lang="bn-IN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জয়মালা</a:t>
            </a:r>
            <a:r>
              <a:rPr lang="bn-IN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endParaRPr lang="en-US" sz="32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6" name="Rounded Rectangle 25"/>
              <p:cNvSpPr/>
              <p:nvPr/>
            </p:nvSpPr>
            <p:spPr>
              <a:xfrm>
                <a:off x="397142" y="5826167"/>
                <a:ext cx="519319" cy="562708"/>
              </a:xfrm>
              <a:prstGeom prst="roundRect">
                <a:avLst/>
              </a:prstGeom>
              <a:noFill/>
              <a:ln w="38100">
                <a:solidFill>
                  <a:srgbClr val="7030A0"/>
                </a:solidFill>
                <a:prstDash val="sys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lvl="2"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bn-IN" sz="36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NikoshBAN" panose="02000000000000000000" pitchFamily="2" charset="0"/>
                        </a:rPr>
                        <m:t>×</m:t>
                      </m:r>
                    </m:oMath>
                  </m:oMathPara>
                </a14:m>
                <a:endParaRPr lang="en-GB" sz="3600" dirty="0"/>
              </a:p>
            </p:txBody>
          </p:sp>
        </mc:Choice>
        <mc:Fallback xmlns="">
          <p:sp>
            <p:nvSpPr>
              <p:cNvPr id="26" name="Rounded Rectangle 2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7142" y="5826167"/>
                <a:ext cx="519319" cy="562708"/>
              </a:xfrm>
              <a:prstGeom prst="roundRect">
                <a:avLst/>
              </a:prstGeom>
              <a:blipFill rotWithShape="0">
                <a:blip r:embed="rId12"/>
                <a:stretch>
                  <a:fillRect/>
                </a:stretch>
              </a:blipFill>
              <a:ln w="38100">
                <a:solidFill>
                  <a:srgbClr val="7030A0"/>
                </a:solidFill>
                <a:prstDash val="sysDash"/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7" name="Rectangle 26"/>
          <p:cNvSpPr/>
          <p:nvPr/>
        </p:nvSpPr>
        <p:spPr>
          <a:xfrm>
            <a:off x="3087355" y="5770713"/>
            <a:ext cx="3326324" cy="695656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    </a:t>
            </a:r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</a:t>
            </a:r>
            <a:r>
              <a:rPr lang="bn-IN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(খ</a:t>
            </a:r>
            <a:r>
              <a:rPr lang="bn-IN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) স্বাধীনতা  </a:t>
            </a:r>
            <a:endParaRPr lang="en-GB" sz="32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6787675" y="5814241"/>
            <a:ext cx="2505844" cy="673912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   (</a:t>
            </a:r>
            <a:r>
              <a:rPr lang="bn-IN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</a:t>
            </a:r>
            <a:r>
              <a:rPr lang="bn-IN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) 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বর্ণমালা</a:t>
            </a:r>
            <a:r>
              <a:rPr lang="bn-IN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 </a:t>
            </a:r>
            <a:endParaRPr lang="en-GB" sz="32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9517487" y="5800863"/>
            <a:ext cx="2351806" cy="687290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    (ঘ) 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কার্তুজ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</a:t>
            </a:r>
            <a:endParaRPr lang="en-GB" sz="32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0" name="Rounded Rectangle 29"/>
              <p:cNvSpPr/>
              <p:nvPr/>
            </p:nvSpPr>
            <p:spPr>
              <a:xfrm>
                <a:off x="3138191" y="5837187"/>
                <a:ext cx="1248241" cy="562708"/>
              </a:xfrm>
              <a:prstGeom prst="roundRect">
                <a:avLst/>
              </a:prstGeom>
              <a:noFill/>
              <a:ln w="38100">
                <a:solidFill>
                  <a:srgbClr val="7030A0"/>
                </a:solidFill>
                <a:prstDash val="sys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lvl="2" algn="ctr"/>
                <a:r>
                  <a:rPr lang="bn-IN" dirty="0" smtClean="0"/>
                  <a:t> </a:t>
                </a:r>
                <a14:m>
                  <m:oMath xmlns:m="http://schemas.openxmlformats.org/officeDocument/2006/math">
                    <m:r>
                      <a:rPr lang="en-GB" sz="28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√</m:t>
                    </m:r>
                  </m:oMath>
                </a14:m>
                <a:r>
                  <a:rPr lang="bn-IN" sz="2800" dirty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১০০%</a:t>
                </a:r>
                <a:endParaRPr lang="en-GB" sz="2800" dirty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  <a:p>
                <a:pPr algn="ctr"/>
                <a:endParaRPr lang="en-GB" dirty="0"/>
              </a:p>
            </p:txBody>
          </p:sp>
        </mc:Choice>
        <mc:Fallback xmlns="">
          <p:sp>
            <p:nvSpPr>
              <p:cNvPr id="30" name="Rounded Rectangle 2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38191" y="5837187"/>
                <a:ext cx="1248241" cy="562708"/>
              </a:xfrm>
              <a:prstGeom prst="roundRect">
                <a:avLst/>
              </a:prstGeom>
              <a:blipFill rotWithShape="0">
                <a:blip r:embed="rId13"/>
                <a:stretch>
                  <a:fillRect t="-47959" r="-5213" b="-26531"/>
                </a:stretch>
              </a:blipFill>
              <a:ln w="38100">
                <a:solidFill>
                  <a:srgbClr val="7030A0"/>
                </a:solidFill>
                <a:prstDash val="sysDash"/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Rounded Rectangle 30"/>
              <p:cNvSpPr/>
              <p:nvPr/>
            </p:nvSpPr>
            <p:spPr>
              <a:xfrm>
                <a:off x="6903673" y="5858640"/>
                <a:ext cx="745017" cy="562708"/>
              </a:xfrm>
              <a:prstGeom prst="roundRect">
                <a:avLst/>
              </a:prstGeom>
              <a:noFill/>
              <a:ln w="38100">
                <a:solidFill>
                  <a:srgbClr val="7030A0"/>
                </a:solidFill>
                <a:prstDash val="sys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lvl="2"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bn-IN" sz="36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NikoshBAN" panose="02000000000000000000" pitchFamily="2" charset="0"/>
                        </a:rPr>
                        <m:t>×</m:t>
                      </m:r>
                    </m:oMath>
                  </m:oMathPara>
                </a14:m>
                <a:endParaRPr lang="en-GB" sz="3600" dirty="0"/>
              </a:p>
            </p:txBody>
          </p:sp>
        </mc:Choice>
        <mc:Fallback xmlns="">
          <p:sp>
            <p:nvSpPr>
              <p:cNvPr id="31" name="Rounded Rectangle 3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03673" y="5858640"/>
                <a:ext cx="745017" cy="562708"/>
              </a:xfrm>
              <a:prstGeom prst="roundRect">
                <a:avLst/>
              </a:prstGeom>
              <a:blipFill rotWithShape="0">
                <a:blip r:embed="rId14"/>
                <a:stretch>
                  <a:fillRect/>
                </a:stretch>
              </a:blipFill>
              <a:ln w="38100">
                <a:solidFill>
                  <a:srgbClr val="7030A0"/>
                </a:solidFill>
                <a:prstDash val="sysDash"/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Rounded Rectangle 31"/>
              <p:cNvSpPr/>
              <p:nvPr/>
            </p:nvSpPr>
            <p:spPr>
              <a:xfrm>
                <a:off x="9650277" y="5858640"/>
                <a:ext cx="745017" cy="562708"/>
              </a:xfrm>
              <a:prstGeom prst="roundRect">
                <a:avLst/>
              </a:prstGeom>
              <a:noFill/>
              <a:ln w="38100">
                <a:solidFill>
                  <a:srgbClr val="7030A0"/>
                </a:solidFill>
                <a:prstDash val="sys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lvl="2"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bn-IN" sz="36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NikoshBAN" panose="02000000000000000000" pitchFamily="2" charset="0"/>
                        </a:rPr>
                        <m:t>×</m:t>
                      </m:r>
                    </m:oMath>
                  </m:oMathPara>
                </a14:m>
                <a:endParaRPr lang="en-GB" sz="3600" dirty="0"/>
              </a:p>
            </p:txBody>
          </p:sp>
        </mc:Choice>
        <mc:Fallback xmlns="">
          <p:sp>
            <p:nvSpPr>
              <p:cNvPr id="32" name="Rounded Rectangle 3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50277" y="5858640"/>
                <a:ext cx="745017" cy="562708"/>
              </a:xfrm>
              <a:prstGeom prst="roundRect">
                <a:avLst/>
              </a:prstGeom>
              <a:blipFill rotWithShape="0">
                <a:blip r:embed="rId15"/>
                <a:stretch>
                  <a:fillRect/>
                </a:stretch>
              </a:blipFill>
              <a:ln w="38100">
                <a:solidFill>
                  <a:srgbClr val="7030A0"/>
                </a:solidFill>
                <a:prstDash val="sysDash"/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3" name="Rectangle 32"/>
          <p:cNvSpPr/>
          <p:nvPr/>
        </p:nvSpPr>
        <p:spPr>
          <a:xfrm>
            <a:off x="3152188" y="6518300"/>
            <a:ext cx="5255413" cy="21806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1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মোঃ</a:t>
            </a:r>
            <a:r>
              <a:rPr lang="bn-IN" sz="1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আব্দুর রাজ্জাক,</a:t>
            </a:r>
            <a:r>
              <a:rPr lang="en-GB" sz="1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1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প্রধান শিক্ষক, ধলহরা পশ্চিমপাড়া মাধ্যমিক বালিকা বিদ্যালয়, মাগুরা।</a:t>
            </a:r>
            <a:endParaRPr lang="en-GB" sz="14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65709054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6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0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3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6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9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60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1" fill="hold">
                      <p:stCondLst>
                        <p:cond delay="0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ukkhit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69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0" fill="hold">
                      <p:stCondLst>
                        <p:cond delay="0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ukkhit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78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9" fill="hold">
                      <p:stCondLst>
                        <p:cond delay="0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Ovinondo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87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8" fill="hold">
                      <p:stCondLst>
                        <p:cond delay="0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5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ukkhit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96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7" fill="hold">
                      <p:stCondLst>
                        <p:cond delay="0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1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4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ukkhit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105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6" fill="hold">
                      <p:stCondLst>
                        <p:cond delay="0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0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3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Ovinondo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114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5" fill="hold">
                      <p:stCondLst>
                        <p:cond delay="0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2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ukkhit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123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4" fill="hold">
                      <p:stCondLst>
                        <p:cond delay="0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1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ukkhit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132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3" fill="hold">
                      <p:stCondLst>
                        <p:cond delay="0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7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9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0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ukkhit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141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2" fill="hold">
                      <p:stCondLst>
                        <p:cond delay="0"/>
                      </p:stCondLst>
                      <p:childTnLst>
                        <p:par>
                          <p:cTn id="143" fill="hold">
                            <p:stCondLst>
                              <p:cond delay="0"/>
                            </p:stCondLst>
                            <p:childTnLst>
                              <p:par>
                                <p:cTn id="144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6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7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9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Ovinondo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150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1" fill="hold">
                      <p:stCondLst>
                        <p:cond delay="0"/>
                      </p:stCondLst>
                      <p:childTnLst>
                        <p:par>
                          <p:cTn id="152" fill="hold">
                            <p:stCondLst>
                              <p:cond delay="0"/>
                            </p:stCondLst>
                            <p:childTnLst>
                              <p:par>
                                <p:cTn id="15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5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6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7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8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ukkhit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159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0" fill="hold">
                      <p:stCondLst>
                        <p:cond delay="0"/>
                      </p:stCondLst>
                      <p:childTnLst>
                        <p:par>
                          <p:cTn id="161" fill="hold">
                            <p:stCondLst>
                              <p:cond delay="0"/>
                            </p:stCondLst>
                            <p:childTnLst>
                              <p:par>
                                <p:cTn id="16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4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5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6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7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ukkhit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2" name="Rectangle 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noFill/>
            <a:ln w="38100">
              <a:solidFill>
                <a:schemeClr val="tx1">
                  <a:lumMod val="75000"/>
                  <a:lumOff val="25000"/>
                </a:schemeClr>
              </a:solidFill>
            </a:ln>
            <a:effectLst>
              <a:outerShdw blurRad="50800" dist="38100" dir="16200000" rotWithShape="0">
                <a:prstClr val="black">
                  <a:alpha val="40000"/>
                </a:prstClr>
              </a:outerShdw>
              <a:softEdge rad="63500"/>
            </a:effectLst>
            <a:scene3d>
              <a:camera prst="orthographicFront"/>
              <a:lightRig rig="threePt" dir="t"/>
            </a:scene3d>
            <a:sp3d>
              <a:bevelT w="139700" prst="cross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" name="Rectangle 2"/>
            <p:cNvSpPr/>
            <p:nvPr/>
          </p:nvSpPr>
          <p:spPr>
            <a:xfrm>
              <a:off x="51517" y="51516"/>
              <a:ext cx="12093262" cy="6761408"/>
            </a:xfrm>
            <a:prstGeom prst="rect">
              <a:avLst/>
            </a:prstGeom>
            <a:noFill/>
            <a:ln w="38100">
              <a:solidFill>
                <a:schemeClr val="tx1">
                  <a:lumMod val="75000"/>
                  <a:lumOff val="25000"/>
                </a:schemeClr>
              </a:solidFill>
            </a:ln>
            <a:effectLst>
              <a:outerShdw blurRad="50800" dist="38100" dir="16200000" rotWithShape="0">
                <a:prstClr val="black">
                  <a:alpha val="40000"/>
                </a:prstClr>
              </a:outerShdw>
              <a:softEdge rad="63500"/>
            </a:effectLst>
            <a:scene3d>
              <a:camera prst="orthographicFront"/>
              <a:lightRig rig="threePt" dir="t"/>
            </a:scene3d>
            <a:sp3d>
              <a:bevelT w="139700" prst="cross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" name="Rectangle 3"/>
            <p:cNvSpPr/>
            <p:nvPr/>
          </p:nvSpPr>
          <p:spPr>
            <a:xfrm>
              <a:off x="100884" y="103030"/>
              <a:ext cx="11992377" cy="6645500"/>
            </a:xfrm>
            <a:prstGeom prst="rect">
              <a:avLst/>
            </a:prstGeom>
            <a:noFill/>
            <a:ln w="38100">
              <a:solidFill>
                <a:schemeClr val="tx1">
                  <a:lumMod val="75000"/>
                  <a:lumOff val="25000"/>
                </a:schemeClr>
              </a:solidFill>
            </a:ln>
            <a:effectLst>
              <a:outerShdw blurRad="50800" dist="38100" dir="16200000" rotWithShape="0">
                <a:prstClr val="black">
                  <a:alpha val="40000"/>
                </a:prstClr>
              </a:outerShdw>
              <a:softEdge rad="63500"/>
            </a:effectLst>
            <a:scene3d>
              <a:camera prst="orthographicFront"/>
              <a:lightRig rig="threePt" dir="t"/>
            </a:scene3d>
            <a:sp3d>
              <a:bevelT w="139700" prst="cross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6" name="Rectangle 5"/>
          <p:cNvSpPr/>
          <p:nvPr/>
        </p:nvSpPr>
        <p:spPr>
          <a:xfrm>
            <a:off x="4378215" y="513710"/>
            <a:ext cx="2902641" cy="528738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বাড়ির কাজ </a:t>
            </a:r>
            <a:endParaRPr lang="en-GB" sz="36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028" name="Picture 4" descr="https://paloimages.prothom-alo.com/contents/cache/images/400x224x1/uploads/media/2018/09/07/ea01711bd25f9346c2cd0818ff1cd99c-5b9299dcc176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744110" y="1551516"/>
            <a:ext cx="4703780" cy="2634118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ctangle 8"/>
          <p:cNvSpPr/>
          <p:nvPr/>
        </p:nvSpPr>
        <p:spPr>
          <a:xfrm>
            <a:off x="913592" y="4884999"/>
            <a:ext cx="10664515" cy="1164166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57200" indent="-457200" algn="ctr">
              <a:buFont typeface="Wingdings" panose="05000000000000000000" pitchFamily="2" charset="2"/>
              <a:buChar char="Ø"/>
            </a:pPr>
            <a:r>
              <a:rPr lang="bn-IN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‘এক সাধারণ যুবকের মুক্তিযোদ্ধা হওয়া এবং যুদ্ধশেষে বাড়ি ফিরে আসা’- সংক্ষেপে এরকম একটি কাহিনী লেখ।  </a:t>
            </a:r>
            <a:endParaRPr lang="en-GB" sz="32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152188" y="6518300"/>
            <a:ext cx="5255413" cy="21806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1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মোঃ</a:t>
            </a:r>
            <a:r>
              <a:rPr lang="bn-IN" sz="1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আব্দুর রাজ্জাক,</a:t>
            </a:r>
            <a:r>
              <a:rPr lang="en-GB" sz="1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1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প্রধান শিক্ষক, ধলহরা পশ্চিমপাড়া মাধ্যমিক বালিকা বিদ্যালয়, মাগুরা।</a:t>
            </a:r>
            <a:endParaRPr lang="en-GB" sz="14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8478664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9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2" name="Rectangle 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noFill/>
            <a:ln w="38100">
              <a:solidFill>
                <a:schemeClr val="tx1">
                  <a:lumMod val="75000"/>
                  <a:lumOff val="25000"/>
                </a:schemeClr>
              </a:solidFill>
            </a:ln>
            <a:effectLst>
              <a:outerShdw blurRad="50800" dist="38100" dir="16200000" rotWithShape="0">
                <a:prstClr val="black">
                  <a:alpha val="40000"/>
                </a:prstClr>
              </a:outerShdw>
              <a:softEdge rad="63500"/>
            </a:effectLst>
            <a:scene3d>
              <a:camera prst="orthographicFront"/>
              <a:lightRig rig="threePt" dir="t"/>
            </a:scene3d>
            <a:sp3d>
              <a:bevelT w="139700" prst="cross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" name="Rectangle 2"/>
            <p:cNvSpPr/>
            <p:nvPr/>
          </p:nvSpPr>
          <p:spPr>
            <a:xfrm>
              <a:off x="51517" y="51516"/>
              <a:ext cx="12093262" cy="6761408"/>
            </a:xfrm>
            <a:prstGeom prst="rect">
              <a:avLst/>
            </a:prstGeom>
            <a:noFill/>
            <a:ln w="38100">
              <a:solidFill>
                <a:schemeClr val="tx1">
                  <a:lumMod val="75000"/>
                  <a:lumOff val="25000"/>
                </a:schemeClr>
              </a:solidFill>
            </a:ln>
            <a:effectLst>
              <a:outerShdw blurRad="50800" dist="38100" dir="16200000" rotWithShape="0">
                <a:prstClr val="black">
                  <a:alpha val="40000"/>
                </a:prstClr>
              </a:outerShdw>
              <a:softEdge rad="63500"/>
            </a:effectLst>
            <a:scene3d>
              <a:camera prst="orthographicFront"/>
              <a:lightRig rig="threePt" dir="t"/>
            </a:scene3d>
            <a:sp3d>
              <a:bevelT w="139700" prst="cross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" name="Rectangle 3"/>
            <p:cNvSpPr/>
            <p:nvPr/>
          </p:nvSpPr>
          <p:spPr>
            <a:xfrm>
              <a:off x="100884" y="103030"/>
              <a:ext cx="11992377" cy="6645500"/>
            </a:xfrm>
            <a:prstGeom prst="rect">
              <a:avLst/>
            </a:prstGeom>
            <a:noFill/>
            <a:ln w="38100">
              <a:solidFill>
                <a:schemeClr val="tx1">
                  <a:lumMod val="75000"/>
                  <a:lumOff val="25000"/>
                </a:schemeClr>
              </a:solidFill>
            </a:ln>
            <a:effectLst>
              <a:outerShdw blurRad="50800" dist="38100" dir="16200000" rotWithShape="0">
                <a:prstClr val="black">
                  <a:alpha val="40000"/>
                </a:prstClr>
              </a:outerShdw>
              <a:softEdge rad="63500"/>
            </a:effectLst>
            <a:scene3d>
              <a:camera prst="orthographicFront"/>
              <a:lightRig rig="threePt" dir="t"/>
            </a:scene3d>
            <a:sp3d>
              <a:bevelT w="139700" prst="cross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pic>
        <p:nvPicPr>
          <p:cNvPr id="25" name="Picture 24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973432" y="1825463"/>
            <a:ext cx="3787812" cy="3313042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26" name="Picture 25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89394" y="1825463"/>
            <a:ext cx="3584038" cy="3313042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grpSp>
        <p:nvGrpSpPr>
          <p:cNvPr id="27" name="Group 26"/>
          <p:cNvGrpSpPr/>
          <p:nvPr/>
        </p:nvGrpSpPr>
        <p:grpSpPr>
          <a:xfrm>
            <a:off x="7761244" y="1825463"/>
            <a:ext cx="4028195" cy="3319652"/>
            <a:chOff x="7734740" y="1295383"/>
            <a:chExt cx="4028195" cy="3319652"/>
          </a:xfrm>
        </p:grpSpPr>
        <p:pic>
          <p:nvPicPr>
            <p:cNvPr id="28" name="Picture 27"/>
            <p:cNvPicPr>
              <a:picLocks noChangeAspect="1"/>
            </p:cNvPicPr>
            <p:nvPr/>
          </p:nvPicPr>
          <p:blipFill rotWithShape="1"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7734740" y="1295383"/>
              <a:ext cx="4028195" cy="3319652"/>
            </a:xfrm>
            <a:prstGeom prst="rect">
              <a:avLst/>
            </a:prstGeom>
            <a:ln w="88900" cap="sq" cmpd="thickThin">
              <a:solidFill>
                <a:srgbClr val="000000"/>
              </a:solidFill>
              <a:prstDash val="solid"/>
              <a:miter lim="800000"/>
            </a:ln>
            <a:effectLst>
              <a:innerShdw blurRad="76200">
                <a:srgbClr val="000000"/>
              </a:innerShdw>
            </a:effectLst>
          </p:spPr>
        </p:pic>
        <p:sp>
          <p:nvSpPr>
            <p:cNvPr id="29" name="TextBox 28"/>
            <p:cNvSpPr txBox="1"/>
            <p:nvPr/>
          </p:nvSpPr>
          <p:spPr>
            <a:xfrm>
              <a:off x="9431629" y="2744260"/>
              <a:ext cx="1275008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IN" dirty="0" smtClean="0"/>
                <a:t> </a:t>
              </a:r>
              <a:r>
                <a:rPr lang="bn-IN" sz="40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বাংলা</a:t>
              </a:r>
              <a:endParaRPr lang="bn-IN" sz="40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7784107" y="2390317"/>
              <a:ext cx="1275008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IN" dirty="0" smtClean="0"/>
                <a:t> </a:t>
              </a:r>
              <a:r>
                <a:rPr lang="bn-IN" sz="40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বাংলা</a:t>
              </a:r>
              <a:endParaRPr lang="bn-IN" sz="40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pic>
        <p:nvPicPr>
          <p:cNvPr id="31" name="Picture 3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69489" y="5138505"/>
            <a:ext cx="2524985" cy="1553837"/>
          </a:xfrm>
          <a:prstGeom prst="rect">
            <a:avLst/>
          </a:prstGeom>
        </p:spPr>
      </p:pic>
      <p:pic>
        <p:nvPicPr>
          <p:cNvPr id="32" name="Picture 3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33668" y="5152552"/>
            <a:ext cx="2524985" cy="1553837"/>
          </a:xfrm>
          <a:prstGeom prst="rect">
            <a:avLst/>
          </a:prstGeom>
        </p:spPr>
      </p:pic>
      <p:pic>
        <p:nvPicPr>
          <p:cNvPr id="33" name="Picture 3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08236" y="5166599"/>
            <a:ext cx="2524985" cy="1553837"/>
          </a:xfrm>
          <a:prstGeom prst="rect">
            <a:avLst/>
          </a:prstGeom>
        </p:spPr>
      </p:pic>
      <p:pic>
        <p:nvPicPr>
          <p:cNvPr id="34" name="Picture 3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39266" y="5190019"/>
            <a:ext cx="2524985" cy="1553837"/>
          </a:xfrm>
          <a:prstGeom prst="rect">
            <a:avLst/>
          </a:prstGeom>
        </p:spPr>
      </p:pic>
      <p:pic>
        <p:nvPicPr>
          <p:cNvPr id="35" name="Picture 3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23126" y="5181939"/>
            <a:ext cx="2524985" cy="1553837"/>
          </a:xfrm>
          <a:prstGeom prst="rect">
            <a:avLst/>
          </a:prstGeom>
        </p:spPr>
      </p:pic>
      <p:pic>
        <p:nvPicPr>
          <p:cNvPr id="36" name="Picture 3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806986" y="5194972"/>
            <a:ext cx="2524985" cy="1553837"/>
          </a:xfrm>
          <a:prstGeom prst="rect">
            <a:avLst/>
          </a:prstGeom>
        </p:spPr>
      </p:pic>
      <p:sp>
        <p:nvSpPr>
          <p:cNvPr id="37" name="Rectangle 36"/>
          <p:cNvSpPr/>
          <p:nvPr/>
        </p:nvSpPr>
        <p:spPr>
          <a:xfrm>
            <a:off x="1299401" y="490686"/>
            <a:ext cx="9079730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bn-IN" sz="7200" b="1" dirty="0" smtClean="0">
                <a:ln w="12700">
                  <a:solidFill>
                    <a:schemeClr val="accent1"/>
                  </a:solidFill>
                  <a:prstDash val="solid"/>
                </a:ln>
                <a:solidFill>
                  <a:srgbClr val="FF00FF"/>
                </a:solidFill>
                <a:effectLst>
                  <a:outerShdw dist="38100" dir="2640000" algn="bl" rotWithShape="0">
                    <a:schemeClr val="accent1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ধন্যবাদ-পরবর্তী ক্লাসে দেখা হবে</a:t>
            </a:r>
            <a:endParaRPr lang="en-GB" sz="7200" b="1" dirty="0">
              <a:ln w="12700">
                <a:solidFill>
                  <a:schemeClr val="accent1"/>
                </a:solidFill>
                <a:prstDash val="solid"/>
              </a:ln>
              <a:solidFill>
                <a:srgbClr val="FF00FF"/>
              </a:solidFill>
              <a:effectLst>
                <a:outerShdw dist="38100" dir="2640000" algn="bl" rotWithShape="0">
                  <a:schemeClr val="accent1"/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8" name="Picture 37"/>
          <p:cNvPicPr>
            <a:picLocks noChangeAspect="1"/>
          </p:cNvPicPr>
          <p:nvPr/>
        </p:nvPicPr>
        <p:blipFill rotWithShape="1">
          <a:blip r:embed="rId6" cstate="email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l="10171" t="-1704" r="31152" b="9101"/>
          <a:stretch/>
        </p:blipFill>
        <p:spPr>
          <a:xfrm>
            <a:off x="1469487" y="-824066"/>
            <a:ext cx="1423851" cy="1802676"/>
          </a:xfrm>
          <a:prstGeom prst="rect">
            <a:avLst/>
          </a:prstGeom>
        </p:spPr>
      </p:pic>
      <p:pic>
        <p:nvPicPr>
          <p:cNvPr id="39" name="Picture 38"/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902424" y="3216699"/>
            <a:ext cx="1673100" cy="2340000"/>
          </a:xfrm>
          <a:prstGeom prst="rect">
            <a:avLst/>
          </a:prstGeom>
        </p:spPr>
      </p:pic>
      <p:grpSp>
        <p:nvGrpSpPr>
          <p:cNvPr id="40" name="Group 39"/>
          <p:cNvGrpSpPr/>
          <p:nvPr/>
        </p:nvGrpSpPr>
        <p:grpSpPr>
          <a:xfrm>
            <a:off x="-6090215" y="-43363"/>
            <a:ext cx="6206498" cy="6758848"/>
            <a:chOff x="1126053" y="152400"/>
            <a:chExt cx="6206498" cy="6758848"/>
          </a:xfrm>
        </p:grpSpPr>
        <p:pic>
          <p:nvPicPr>
            <p:cNvPr id="41" name="Picture 40"/>
            <p:cNvPicPr>
              <a:picLocks noChangeAspect="1"/>
            </p:cNvPicPr>
            <p:nvPr/>
          </p:nvPicPr>
          <p:blipFill rotWithShape="1">
            <a:blip r:embed="rId9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3216588" y="152400"/>
              <a:ext cx="1432864" cy="6758848"/>
            </a:xfrm>
            <a:prstGeom prst="rect">
              <a:avLst/>
            </a:prstGeom>
          </p:spPr>
        </p:pic>
        <p:pic>
          <p:nvPicPr>
            <p:cNvPr id="42" name="Picture 41"/>
            <p:cNvPicPr>
              <a:picLocks noChangeAspect="1"/>
            </p:cNvPicPr>
            <p:nvPr/>
          </p:nvPicPr>
          <p:blipFill rotWithShape="1">
            <a:blip r:embed="rId10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1126053" y="152400"/>
              <a:ext cx="2099122" cy="6758848"/>
            </a:xfrm>
            <a:prstGeom prst="rect">
              <a:avLst/>
            </a:prstGeom>
          </p:spPr>
        </p:pic>
        <p:pic>
          <p:nvPicPr>
            <p:cNvPr id="43" name="Picture 42"/>
            <p:cNvPicPr>
              <a:picLocks noChangeAspect="1"/>
            </p:cNvPicPr>
            <p:nvPr/>
          </p:nvPicPr>
          <p:blipFill rotWithShape="1">
            <a:blip r:embed="rId9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4649452" y="152400"/>
              <a:ext cx="1432864" cy="6758848"/>
            </a:xfrm>
            <a:prstGeom prst="rect">
              <a:avLst/>
            </a:prstGeom>
          </p:spPr>
        </p:pic>
        <p:pic>
          <p:nvPicPr>
            <p:cNvPr id="44" name="Picture 43"/>
            <p:cNvPicPr>
              <a:picLocks noChangeAspect="1"/>
            </p:cNvPicPr>
            <p:nvPr/>
          </p:nvPicPr>
          <p:blipFill rotWithShape="1">
            <a:blip r:embed="rId9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5899687" y="152400"/>
              <a:ext cx="1432864" cy="6758848"/>
            </a:xfrm>
            <a:prstGeom prst="rect">
              <a:avLst/>
            </a:prstGeom>
          </p:spPr>
        </p:pic>
      </p:grpSp>
      <p:grpSp>
        <p:nvGrpSpPr>
          <p:cNvPr id="45" name="Group 44"/>
          <p:cNvGrpSpPr/>
          <p:nvPr/>
        </p:nvGrpSpPr>
        <p:grpSpPr>
          <a:xfrm>
            <a:off x="11974365" y="-57463"/>
            <a:ext cx="6543071" cy="6767848"/>
            <a:chOff x="5648929" y="0"/>
            <a:chExt cx="6543071" cy="6767848"/>
          </a:xfrm>
        </p:grpSpPr>
        <p:pic>
          <p:nvPicPr>
            <p:cNvPr id="46" name="Picture 45"/>
            <p:cNvPicPr>
              <a:picLocks noChangeAspect="1"/>
            </p:cNvPicPr>
            <p:nvPr/>
          </p:nvPicPr>
          <p:blipFill rotWithShape="1">
            <a:blip r:embed="rId11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9994140" y="0"/>
              <a:ext cx="2197860" cy="6767848"/>
            </a:xfrm>
            <a:prstGeom prst="rect">
              <a:avLst/>
            </a:prstGeom>
          </p:spPr>
        </p:pic>
        <p:pic>
          <p:nvPicPr>
            <p:cNvPr id="47" name="Picture 46"/>
            <p:cNvPicPr>
              <a:picLocks noChangeAspect="1"/>
            </p:cNvPicPr>
            <p:nvPr/>
          </p:nvPicPr>
          <p:blipFill rotWithShape="1">
            <a:blip r:embed="rId1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8549694" y="0"/>
              <a:ext cx="1457325" cy="6767848"/>
            </a:xfrm>
            <a:prstGeom prst="rect">
              <a:avLst/>
            </a:prstGeom>
          </p:spPr>
        </p:pic>
        <p:pic>
          <p:nvPicPr>
            <p:cNvPr id="48" name="Picture 47"/>
            <p:cNvPicPr>
              <a:picLocks noChangeAspect="1"/>
            </p:cNvPicPr>
            <p:nvPr/>
          </p:nvPicPr>
          <p:blipFill rotWithShape="1">
            <a:blip r:embed="rId1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5648929" y="0"/>
              <a:ext cx="1457325" cy="6767848"/>
            </a:xfrm>
            <a:prstGeom prst="rect">
              <a:avLst/>
            </a:prstGeom>
          </p:spPr>
        </p:pic>
        <p:pic>
          <p:nvPicPr>
            <p:cNvPr id="49" name="Picture 48"/>
            <p:cNvPicPr>
              <a:picLocks noChangeAspect="1"/>
            </p:cNvPicPr>
            <p:nvPr/>
          </p:nvPicPr>
          <p:blipFill rotWithShape="1">
            <a:blip r:embed="rId1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7098809" y="0"/>
              <a:ext cx="1457325" cy="676784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2574361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zoom/>
      </p:transition>
    </mc:Choice>
    <mc:Fallback xmlns="">
      <p:transition spd="slow">
        <p:zo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75E-6 0.0037 L 0.04531 0.10255 L 0.08789 0.0037 L 0.13333 0.10255 L 0.17903 0.0037 L 0.22174 0.10255 L 0.26731 0.0037 L 0.30989 0.10255 L 0.35599 0.0037 L 0.40156 0.10255 L 0.44401 0.0037 L 0.48958 0.10255 L 0.53242 0.0037 L 0.57799 0.10255 L 0.62343 0.0037 L 0.66601 0.10255 L 0.71224 0.0037 " pathEditMode="relative" rAng="0" ptsTypes="AAAAAAAAAAAAAAAAA">
                                      <p:cBhvr>
                                        <p:cTn id="6" dur="3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5612" y="4931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" dur="3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75599 -0.01736 L -0.50052 -0.00185 " pathEditMode="relative" rAng="0" ptsTypes="AA">
                                      <p:cBhvr>
                                        <p:cTn id="13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2826" y="764"/>
                                    </p:animMotion>
                                  </p:childTnLst>
                                </p:cTn>
                              </p:par>
                              <p:par>
                                <p:cTn id="14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45091 -0.0037 L 0.47747 -0.00879 " pathEditMode="relative" rAng="0" ptsTypes="AA">
                                      <p:cBhvr>
                                        <p:cTn id="15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6419" y="-25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2" name="Rectangle 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noFill/>
            <a:ln w="38100">
              <a:solidFill>
                <a:schemeClr val="tx1">
                  <a:lumMod val="75000"/>
                  <a:lumOff val="25000"/>
                </a:schemeClr>
              </a:solidFill>
            </a:ln>
            <a:effectLst>
              <a:outerShdw blurRad="50800" dist="38100" dir="16200000" rotWithShape="0">
                <a:prstClr val="black">
                  <a:alpha val="40000"/>
                </a:prstClr>
              </a:outerShdw>
              <a:softEdge rad="63500"/>
            </a:effectLst>
            <a:scene3d>
              <a:camera prst="orthographicFront"/>
              <a:lightRig rig="threePt" dir="t"/>
            </a:scene3d>
            <a:sp3d>
              <a:bevelT w="139700" prst="cross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" name="Rectangle 2"/>
            <p:cNvSpPr/>
            <p:nvPr/>
          </p:nvSpPr>
          <p:spPr>
            <a:xfrm>
              <a:off x="51517" y="51516"/>
              <a:ext cx="12093262" cy="6761408"/>
            </a:xfrm>
            <a:prstGeom prst="rect">
              <a:avLst/>
            </a:prstGeom>
            <a:noFill/>
            <a:ln w="38100">
              <a:solidFill>
                <a:schemeClr val="tx1">
                  <a:lumMod val="75000"/>
                  <a:lumOff val="25000"/>
                </a:schemeClr>
              </a:solidFill>
            </a:ln>
            <a:effectLst>
              <a:outerShdw blurRad="50800" dist="38100" dir="16200000" rotWithShape="0">
                <a:prstClr val="black">
                  <a:alpha val="40000"/>
                </a:prstClr>
              </a:outerShdw>
              <a:softEdge rad="63500"/>
            </a:effectLst>
            <a:scene3d>
              <a:camera prst="orthographicFront"/>
              <a:lightRig rig="threePt" dir="t"/>
            </a:scene3d>
            <a:sp3d>
              <a:bevelT w="139700" prst="cross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" name="Rectangle 3"/>
            <p:cNvSpPr/>
            <p:nvPr/>
          </p:nvSpPr>
          <p:spPr>
            <a:xfrm>
              <a:off x="100884" y="103030"/>
              <a:ext cx="11992377" cy="6645500"/>
            </a:xfrm>
            <a:prstGeom prst="rect">
              <a:avLst/>
            </a:prstGeom>
            <a:noFill/>
            <a:ln w="38100">
              <a:solidFill>
                <a:schemeClr val="tx1">
                  <a:lumMod val="75000"/>
                  <a:lumOff val="25000"/>
                </a:schemeClr>
              </a:solidFill>
            </a:ln>
            <a:effectLst>
              <a:outerShdw blurRad="50800" dist="38100" dir="16200000" rotWithShape="0">
                <a:prstClr val="black">
                  <a:alpha val="40000"/>
                </a:prstClr>
              </a:outerShdw>
              <a:softEdge rad="63500"/>
            </a:effectLst>
            <a:scene3d>
              <a:camera prst="orthographicFront"/>
              <a:lightRig rig="threePt" dir="t"/>
            </a:scene3d>
            <a:sp3d>
              <a:bevelT w="139700" prst="cross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41055" y="1651120"/>
            <a:ext cx="6833987" cy="414324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10" name="Rounded Rectangle 9"/>
          <p:cNvSpPr/>
          <p:nvPr/>
        </p:nvSpPr>
        <p:spPr>
          <a:xfrm>
            <a:off x="2741055" y="271947"/>
            <a:ext cx="6284890" cy="425003"/>
          </a:xfrm>
          <a:prstGeom prst="round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ছবিগুলো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দেখো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এবং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চিন্তা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বল</a:t>
            </a:r>
            <a:endParaRPr lang="en-US" sz="36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4230990" y="987858"/>
            <a:ext cx="3305019" cy="425003"/>
          </a:xfrm>
          <a:prstGeom prst="round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কীসের  ছবি ? </a:t>
            </a:r>
            <a:endParaRPr lang="en-US" sz="36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4910803" y="6058943"/>
            <a:ext cx="2494489" cy="425003"/>
          </a:xfrm>
          <a:prstGeom prst="round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মায়ের ছবি   </a:t>
            </a:r>
            <a:endParaRPr lang="en-US" sz="36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3" name="Rounded Rectangle 12"/>
          <p:cNvSpPr/>
          <p:nvPr/>
        </p:nvSpPr>
        <p:spPr>
          <a:xfrm>
            <a:off x="5217579" y="6075541"/>
            <a:ext cx="1880936" cy="425003"/>
          </a:xfrm>
          <a:prstGeom prst="round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জননী</a:t>
            </a:r>
            <a:endParaRPr lang="en-US" sz="36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4" name="Rounded Rectangle 13"/>
          <p:cNvSpPr/>
          <p:nvPr/>
        </p:nvSpPr>
        <p:spPr>
          <a:xfrm>
            <a:off x="4230990" y="969844"/>
            <a:ext cx="3572954" cy="425003"/>
          </a:xfrm>
          <a:prstGeom prst="round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‘মা’ এর প্রতি শব্দ কী? </a:t>
            </a:r>
            <a:endParaRPr lang="en-US" sz="36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3152188" y="6518300"/>
            <a:ext cx="5255413" cy="21806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1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মোঃ</a:t>
            </a:r>
            <a:r>
              <a:rPr lang="bn-IN" sz="1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আব্দুর রাজ্জাক,</a:t>
            </a:r>
            <a:r>
              <a:rPr lang="en-GB" sz="1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1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প্রধান শিক্ষক, ধলহরা পশ্চিমপাড়া মাধ্যমিক বালিকা বিদ্যালয়, মাগুরা।</a:t>
            </a:r>
            <a:endParaRPr lang="en-GB" sz="14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3262562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2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7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000"/>
                            </p:stCondLst>
                            <p:childTnLst>
                              <p:par>
                                <p:cTn id="4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1" grpId="1" animBg="1"/>
      <p:bldP spid="12" grpId="0" animBg="1"/>
      <p:bldP spid="12" grpId="1" animBg="1"/>
      <p:bldP spid="13" grpId="0" animBg="1"/>
      <p:bldP spid="1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2" name="Rectangle 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noFill/>
            <a:ln w="38100">
              <a:solidFill>
                <a:schemeClr val="tx1">
                  <a:lumMod val="75000"/>
                  <a:lumOff val="25000"/>
                </a:schemeClr>
              </a:solidFill>
            </a:ln>
            <a:effectLst>
              <a:outerShdw blurRad="50800" dist="38100" dir="16200000" rotWithShape="0">
                <a:prstClr val="black">
                  <a:alpha val="40000"/>
                </a:prstClr>
              </a:outerShdw>
              <a:softEdge rad="63500"/>
            </a:effectLst>
            <a:scene3d>
              <a:camera prst="orthographicFront"/>
              <a:lightRig rig="threePt" dir="t"/>
            </a:scene3d>
            <a:sp3d>
              <a:bevelT w="139700" prst="cross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" name="Rectangle 2"/>
            <p:cNvSpPr/>
            <p:nvPr/>
          </p:nvSpPr>
          <p:spPr>
            <a:xfrm>
              <a:off x="51517" y="51516"/>
              <a:ext cx="12093262" cy="6761408"/>
            </a:xfrm>
            <a:prstGeom prst="rect">
              <a:avLst/>
            </a:prstGeom>
            <a:noFill/>
            <a:ln w="38100">
              <a:solidFill>
                <a:schemeClr val="tx1">
                  <a:lumMod val="75000"/>
                  <a:lumOff val="25000"/>
                </a:schemeClr>
              </a:solidFill>
            </a:ln>
            <a:effectLst>
              <a:outerShdw blurRad="50800" dist="38100" dir="16200000" rotWithShape="0">
                <a:prstClr val="black">
                  <a:alpha val="40000"/>
                </a:prstClr>
              </a:outerShdw>
              <a:softEdge rad="63500"/>
            </a:effectLst>
            <a:scene3d>
              <a:camera prst="orthographicFront"/>
              <a:lightRig rig="threePt" dir="t"/>
            </a:scene3d>
            <a:sp3d>
              <a:bevelT w="139700" prst="cross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" name="Rectangle 3"/>
            <p:cNvSpPr/>
            <p:nvPr/>
          </p:nvSpPr>
          <p:spPr>
            <a:xfrm>
              <a:off x="100884" y="103030"/>
              <a:ext cx="11992377" cy="6645500"/>
            </a:xfrm>
            <a:prstGeom prst="rect">
              <a:avLst/>
            </a:prstGeom>
            <a:noFill/>
            <a:ln w="38100">
              <a:solidFill>
                <a:schemeClr val="tx1">
                  <a:lumMod val="75000"/>
                  <a:lumOff val="25000"/>
                </a:schemeClr>
              </a:solidFill>
            </a:ln>
            <a:effectLst>
              <a:outerShdw blurRad="50800" dist="38100" dir="16200000" rotWithShape="0">
                <a:prstClr val="black">
                  <a:alpha val="40000"/>
                </a:prstClr>
              </a:outerShdw>
              <a:softEdge rad="63500"/>
            </a:effectLst>
            <a:scene3d>
              <a:camera prst="orthographicFront"/>
              <a:lightRig rig="threePt" dir="t"/>
            </a:scene3d>
            <a:sp3d>
              <a:bevelT w="139700" prst="cross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80880" y="1219199"/>
            <a:ext cx="3774285" cy="4050177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7" name="Picture 6" descr="https://lh3.googleusercontent.com/proxy/xbGWaHwrNmdrX7mXsJP4pYyFLsVYVb6dUR9QuqzS-1YvfwZTauDXxyMQDdvF5wx9HVBmsEtL5YxhiocUMwn4YbbhLOiI2eYqMghVPpuxkp3zuhWfP6_gMZ1WJrRBp2sU2pWl6Y7R8KfdpQI6bjzQbP8kPeT9bkXtowie2bLaIngxnyHEN3p-utgqLXUIrRhnAyBFT4aUiM4PQPvJQ3pqEXyXbYch5vr5BJiiUE5mv1EQsX1sBdavmK1TMQdd38dW4puXIuG-hCqxk74fv1sJlnWZYUhjuUI9dB7I2h5WzcOWvt12U12ABTazM3rqIGjDBba3VA2EWpyTVO7SPmk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282827" y="1228168"/>
            <a:ext cx="3624688" cy="4041208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064777" y="1228168"/>
            <a:ext cx="4111816" cy="4041208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9" name="Rounded Rectangle 8"/>
          <p:cNvSpPr/>
          <p:nvPr/>
        </p:nvSpPr>
        <p:spPr>
          <a:xfrm>
            <a:off x="2953555" y="298221"/>
            <a:ext cx="5713367" cy="602793"/>
          </a:xfrm>
          <a:prstGeom prst="round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ছবিতে কোন ধরণের জননী দেখছ? </a:t>
            </a:r>
            <a:endParaRPr lang="en-US" sz="36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4055165" y="5587561"/>
            <a:ext cx="2842870" cy="602793"/>
          </a:xfrm>
          <a:prstGeom prst="round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সাহসী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জননী</a:t>
            </a:r>
            <a:endParaRPr lang="en-US" sz="36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3152188" y="6518300"/>
            <a:ext cx="5255413" cy="21806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1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মোঃ</a:t>
            </a:r>
            <a:r>
              <a:rPr lang="bn-IN" sz="1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আব্দুর রাজ্জাক,</a:t>
            </a:r>
            <a:r>
              <a:rPr lang="en-GB" sz="1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1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প্রধান শিক্ষক, ধলহরা পশ্চিমপাড়া মাধ্যমিক বালিকা বিদ্যালয়, মাগুরা।</a:t>
            </a:r>
            <a:endParaRPr lang="en-GB" sz="14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720444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2" name="Rectangle 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noFill/>
            <a:ln w="38100">
              <a:solidFill>
                <a:schemeClr val="tx1">
                  <a:lumMod val="75000"/>
                  <a:lumOff val="25000"/>
                </a:schemeClr>
              </a:solidFill>
            </a:ln>
            <a:effectLst>
              <a:outerShdw blurRad="50800" dist="38100" dir="16200000" rotWithShape="0">
                <a:prstClr val="black">
                  <a:alpha val="40000"/>
                </a:prstClr>
              </a:outerShdw>
              <a:softEdge rad="63500"/>
            </a:effectLst>
            <a:scene3d>
              <a:camera prst="orthographicFront"/>
              <a:lightRig rig="threePt" dir="t"/>
            </a:scene3d>
            <a:sp3d>
              <a:bevelT w="139700" prst="cross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" name="Rectangle 2"/>
            <p:cNvSpPr/>
            <p:nvPr/>
          </p:nvSpPr>
          <p:spPr>
            <a:xfrm>
              <a:off x="51517" y="51516"/>
              <a:ext cx="12093262" cy="6761408"/>
            </a:xfrm>
            <a:prstGeom prst="rect">
              <a:avLst/>
            </a:prstGeom>
            <a:noFill/>
            <a:ln w="38100">
              <a:solidFill>
                <a:schemeClr val="tx1">
                  <a:lumMod val="75000"/>
                  <a:lumOff val="25000"/>
                </a:schemeClr>
              </a:solidFill>
            </a:ln>
            <a:effectLst>
              <a:outerShdw blurRad="50800" dist="38100" dir="16200000" rotWithShape="0">
                <a:prstClr val="black">
                  <a:alpha val="40000"/>
                </a:prstClr>
              </a:outerShdw>
              <a:softEdge rad="63500"/>
            </a:effectLst>
            <a:scene3d>
              <a:camera prst="orthographicFront"/>
              <a:lightRig rig="threePt" dir="t"/>
            </a:scene3d>
            <a:sp3d>
              <a:bevelT w="139700" prst="cross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" name="Rectangle 3"/>
            <p:cNvSpPr/>
            <p:nvPr/>
          </p:nvSpPr>
          <p:spPr>
            <a:xfrm>
              <a:off x="100884" y="103030"/>
              <a:ext cx="11992377" cy="6645500"/>
            </a:xfrm>
            <a:prstGeom prst="rect">
              <a:avLst/>
            </a:prstGeom>
            <a:noFill/>
            <a:ln w="38100">
              <a:solidFill>
                <a:schemeClr val="tx1">
                  <a:lumMod val="75000"/>
                  <a:lumOff val="25000"/>
                </a:schemeClr>
              </a:solidFill>
            </a:ln>
            <a:effectLst>
              <a:outerShdw blurRad="50800" dist="38100" dir="16200000" rotWithShape="0">
                <a:prstClr val="black">
                  <a:alpha val="40000"/>
                </a:prstClr>
              </a:outerShdw>
              <a:softEdge rad="63500"/>
            </a:effectLst>
            <a:scene3d>
              <a:camera prst="orthographicFront"/>
              <a:lightRig rig="threePt" dir="t"/>
            </a:scene3d>
            <a:sp3d>
              <a:bevelT w="139700" prst="cross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55263" y="844169"/>
            <a:ext cx="8773641" cy="4935173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7" name="Rounded Rectangle 6"/>
          <p:cNvSpPr/>
          <p:nvPr/>
        </p:nvSpPr>
        <p:spPr>
          <a:xfrm>
            <a:off x="2953555" y="206061"/>
            <a:ext cx="4679697" cy="476519"/>
          </a:xfrm>
          <a:prstGeom prst="round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তারা কোন </a:t>
            </a:r>
            <a:r>
              <a:rPr lang="bn-IN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ভাষার জননী? </a:t>
            </a:r>
            <a:endParaRPr lang="en-US" sz="36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5173294" y="6059156"/>
            <a:ext cx="2208167" cy="409560"/>
          </a:xfrm>
          <a:prstGeom prst="round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বাংলা</a:t>
            </a:r>
            <a:endParaRPr lang="en-US" sz="36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49989" y="886349"/>
            <a:ext cx="3439336" cy="481026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3152188" y="6518300"/>
            <a:ext cx="5255413" cy="21806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1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মোঃ</a:t>
            </a:r>
            <a:r>
              <a:rPr lang="bn-IN" sz="1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আব্দুর রাজ্জাক,</a:t>
            </a:r>
            <a:r>
              <a:rPr lang="en-GB" sz="1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1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প্রধান শিক্ষক, ধলহরা পশ্চিমপাড়া মাধ্যমিক বালিকা বিদ্যালয়, মাগুরা।</a:t>
            </a:r>
            <a:endParaRPr lang="en-GB" sz="14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135917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2" name="Rectangle 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noFill/>
            <a:ln w="38100">
              <a:solidFill>
                <a:schemeClr val="tx1">
                  <a:lumMod val="75000"/>
                  <a:lumOff val="25000"/>
                </a:schemeClr>
              </a:solidFill>
            </a:ln>
            <a:effectLst>
              <a:outerShdw blurRad="50800" dist="38100" dir="16200000" rotWithShape="0">
                <a:prstClr val="black">
                  <a:alpha val="40000"/>
                </a:prstClr>
              </a:outerShdw>
              <a:softEdge rad="63500"/>
            </a:effectLst>
            <a:scene3d>
              <a:camera prst="orthographicFront"/>
              <a:lightRig rig="threePt" dir="t"/>
            </a:scene3d>
            <a:sp3d>
              <a:bevelT w="139700" prst="cross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" name="Rectangle 2"/>
            <p:cNvSpPr/>
            <p:nvPr/>
          </p:nvSpPr>
          <p:spPr>
            <a:xfrm>
              <a:off x="51517" y="51516"/>
              <a:ext cx="12093262" cy="6761408"/>
            </a:xfrm>
            <a:prstGeom prst="rect">
              <a:avLst/>
            </a:prstGeom>
            <a:noFill/>
            <a:ln w="38100">
              <a:solidFill>
                <a:schemeClr val="tx1">
                  <a:lumMod val="75000"/>
                  <a:lumOff val="25000"/>
                </a:schemeClr>
              </a:solidFill>
            </a:ln>
            <a:effectLst>
              <a:outerShdw blurRad="50800" dist="38100" dir="16200000" rotWithShape="0">
                <a:prstClr val="black">
                  <a:alpha val="40000"/>
                </a:prstClr>
              </a:outerShdw>
              <a:softEdge rad="63500"/>
            </a:effectLst>
            <a:scene3d>
              <a:camera prst="orthographicFront"/>
              <a:lightRig rig="threePt" dir="t"/>
            </a:scene3d>
            <a:sp3d>
              <a:bevelT w="139700" prst="cross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" name="Rectangle 3"/>
            <p:cNvSpPr/>
            <p:nvPr/>
          </p:nvSpPr>
          <p:spPr>
            <a:xfrm>
              <a:off x="100884" y="103030"/>
              <a:ext cx="11992377" cy="6645500"/>
            </a:xfrm>
            <a:prstGeom prst="rect">
              <a:avLst/>
            </a:prstGeom>
            <a:noFill/>
            <a:ln w="38100">
              <a:solidFill>
                <a:schemeClr val="tx1">
                  <a:lumMod val="75000"/>
                  <a:lumOff val="25000"/>
                </a:schemeClr>
              </a:solidFill>
            </a:ln>
            <a:effectLst>
              <a:outerShdw blurRad="50800" dist="38100" dir="16200000" rotWithShape="0">
                <a:prstClr val="black">
                  <a:alpha val="40000"/>
                </a:prstClr>
              </a:outerShdw>
              <a:softEdge rad="63500"/>
            </a:effectLst>
            <a:scene3d>
              <a:camera prst="orthographicFront"/>
              <a:lightRig rig="threePt" dir="t"/>
            </a:scene3d>
            <a:sp3d>
              <a:bevelT w="139700" prst="cross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pic>
        <p:nvPicPr>
          <p:cNvPr id="11" name="Picture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H="1">
            <a:off x="2107095" y="218753"/>
            <a:ext cx="8163337" cy="6361045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13" name="Rounded Rectangle 12"/>
          <p:cNvSpPr/>
          <p:nvPr/>
        </p:nvSpPr>
        <p:spPr>
          <a:xfrm>
            <a:off x="4534716" y="702365"/>
            <a:ext cx="2435927" cy="530087"/>
          </a:xfrm>
          <a:prstGeom prst="round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ঘোষণা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GB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5" name="Rounded Rectangle 14"/>
          <p:cNvSpPr/>
          <p:nvPr/>
        </p:nvSpPr>
        <p:spPr>
          <a:xfrm>
            <a:off x="4605130" y="566263"/>
            <a:ext cx="4572001" cy="1236022"/>
          </a:xfrm>
          <a:prstGeom prst="round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 </a:t>
            </a:r>
            <a:r>
              <a:rPr lang="bn-IN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সাহসী জননী বাংলা</a:t>
            </a:r>
          </a:p>
          <a:p>
            <a:pPr algn="ctr"/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                   কামাল চৌধুরী </a:t>
            </a:r>
            <a:endParaRPr lang="en-GB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43187" y="2255292"/>
            <a:ext cx="6905625" cy="381000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sp>
        <p:nvSpPr>
          <p:cNvPr id="18" name="Rectangle 17"/>
          <p:cNvSpPr/>
          <p:nvPr/>
        </p:nvSpPr>
        <p:spPr>
          <a:xfrm>
            <a:off x="3152188" y="6518300"/>
            <a:ext cx="5255413" cy="21806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1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মোঃ</a:t>
            </a:r>
            <a:r>
              <a:rPr lang="bn-IN" sz="1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আব্দুর রাজ্জাক,</a:t>
            </a:r>
            <a:r>
              <a:rPr lang="en-GB" sz="1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1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প্রধান শিক্ষক, ধলহরা পশ্চিমপাড়া মাধ্যমিক বালিকা বিদ্যালয়, মাগুরা।</a:t>
            </a:r>
            <a:endParaRPr lang="en-GB" sz="14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707424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3" grpId="1" animBg="1"/>
      <p:bldP spid="1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2" name="Rectangle 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noFill/>
            <a:ln w="38100">
              <a:solidFill>
                <a:schemeClr val="tx1">
                  <a:lumMod val="75000"/>
                  <a:lumOff val="25000"/>
                </a:schemeClr>
              </a:solidFill>
            </a:ln>
            <a:effectLst>
              <a:outerShdw blurRad="50800" dist="38100" dir="16200000" rotWithShape="0">
                <a:prstClr val="black">
                  <a:alpha val="40000"/>
                </a:prstClr>
              </a:outerShdw>
              <a:softEdge rad="63500"/>
            </a:effectLst>
            <a:scene3d>
              <a:camera prst="orthographicFront"/>
              <a:lightRig rig="threePt" dir="t"/>
            </a:scene3d>
            <a:sp3d>
              <a:bevelT w="139700" prst="cross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" name="Rectangle 2"/>
            <p:cNvSpPr/>
            <p:nvPr/>
          </p:nvSpPr>
          <p:spPr>
            <a:xfrm>
              <a:off x="51517" y="51516"/>
              <a:ext cx="12093262" cy="6761408"/>
            </a:xfrm>
            <a:prstGeom prst="rect">
              <a:avLst/>
            </a:prstGeom>
            <a:noFill/>
            <a:ln w="38100">
              <a:solidFill>
                <a:schemeClr val="tx1">
                  <a:lumMod val="75000"/>
                  <a:lumOff val="25000"/>
                </a:schemeClr>
              </a:solidFill>
            </a:ln>
            <a:effectLst>
              <a:outerShdw blurRad="50800" dist="38100" dir="16200000" rotWithShape="0">
                <a:prstClr val="black">
                  <a:alpha val="40000"/>
                </a:prstClr>
              </a:outerShdw>
              <a:softEdge rad="63500"/>
            </a:effectLst>
            <a:scene3d>
              <a:camera prst="orthographicFront"/>
              <a:lightRig rig="threePt" dir="t"/>
            </a:scene3d>
            <a:sp3d>
              <a:bevelT w="139700" prst="cross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" name="Rectangle 3"/>
            <p:cNvSpPr/>
            <p:nvPr/>
          </p:nvSpPr>
          <p:spPr>
            <a:xfrm>
              <a:off x="100884" y="103030"/>
              <a:ext cx="11992377" cy="6645500"/>
            </a:xfrm>
            <a:prstGeom prst="rect">
              <a:avLst/>
            </a:prstGeom>
            <a:noFill/>
            <a:ln w="38100">
              <a:solidFill>
                <a:schemeClr val="tx1">
                  <a:lumMod val="75000"/>
                  <a:lumOff val="25000"/>
                </a:schemeClr>
              </a:solidFill>
            </a:ln>
            <a:effectLst>
              <a:outerShdw blurRad="50800" dist="38100" dir="16200000" rotWithShape="0">
                <a:prstClr val="black">
                  <a:alpha val="40000"/>
                </a:prstClr>
              </a:outerShdw>
              <a:softEdge rad="63500"/>
            </a:effectLst>
            <a:scene3d>
              <a:camera prst="orthographicFront"/>
              <a:lightRig rig="threePt" dir="t"/>
            </a:scene3d>
            <a:sp3d>
              <a:bevelT w="139700" prst="cross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6" name="Rounded Rectangle 5"/>
          <p:cNvSpPr/>
          <p:nvPr/>
        </p:nvSpPr>
        <p:spPr>
          <a:xfrm>
            <a:off x="3439020" y="535341"/>
            <a:ext cx="4393601" cy="761298"/>
          </a:xfrm>
          <a:prstGeom prst="round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bn-IN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শিখনফল </a:t>
            </a:r>
            <a:endParaRPr lang="en-GB" sz="36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474059" y="1728950"/>
            <a:ext cx="11168441" cy="4149179"/>
            <a:chOff x="1599649" y="1731270"/>
            <a:chExt cx="9906312" cy="4149179"/>
          </a:xfrm>
        </p:grpSpPr>
        <p:grpSp>
          <p:nvGrpSpPr>
            <p:cNvPr id="10" name="Group 9"/>
            <p:cNvGrpSpPr/>
            <p:nvPr/>
          </p:nvGrpSpPr>
          <p:grpSpPr>
            <a:xfrm>
              <a:off x="1634388" y="1731270"/>
              <a:ext cx="9871572" cy="946598"/>
              <a:chOff x="1788936" y="2606031"/>
              <a:chExt cx="9871572" cy="946598"/>
            </a:xfrm>
          </p:grpSpPr>
          <p:sp>
            <p:nvSpPr>
              <p:cNvPr id="46" name="Down Arrow Callout 45"/>
              <p:cNvSpPr/>
              <p:nvPr/>
            </p:nvSpPr>
            <p:spPr>
              <a:xfrm>
                <a:off x="1788936" y="2609694"/>
                <a:ext cx="1339403" cy="942935"/>
              </a:xfrm>
              <a:prstGeom prst="downArrowCallout">
                <a:avLst>
                  <a:gd name="adj1" fmla="val 32017"/>
                  <a:gd name="adj2" fmla="val 25000"/>
                  <a:gd name="adj3" fmla="val 39035"/>
                  <a:gd name="adj4" fmla="val 64977"/>
                </a:avLst>
              </a:prstGeom>
              <a:solidFill>
                <a:schemeClr val="bg1">
                  <a:lumMod val="95000"/>
                </a:schemeClr>
              </a:solidFill>
              <a:ln w="28575">
                <a:solidFill>
                  <a:schemeClr val="tx1">
                    <a:lumMod val="95000"/>
                    <a:lumOff val="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571500" indent="-571500" algn="ctr">
                  <a:buFont typeface="Wingdings" panose="05000000000000000000" pitchFamily="2" charset="2"/>
                  <a:buChar char="v"/>
                </a:pPr>
                <a:r>
                  <a:rPr lang="bn-IN" sz="3600" dirty="0" smtClean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endParaRPr lang="en-GB" sz="3600" dirty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  <p:sp>
            <p:nvSpPr>
              <p:cNvPr id="47" name="Isosceles Triangle 46"/>
              <p:cNvSpPr/>
              <p:nvPr/>
            </p:nvSpPr>
            <p:spPr>
              <a:xfrm>
                <a:off x="1803184" y="2609694"/>
                <a:ext cx="584209" cy="562452"/>
              </a:xfrm>
              <a:prstGeom prst="triangle">
                <a:avLst>
                  <a:gd name="adj" fmla="val 0"/>
                </a:avLst>
              </a:prstGeom>
              <a:solidFill>
                <a:schemeClr val="accent5">
                  <a:lumMod val="20000"/>
                  <a:lumOff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48" name="Isosceles Triangle 47"/>
              <p:cNvSpPr/>
              <p:nvPr/>
            </p:nvSpPr>
            <p:spPr>
              <a:xfrm>
                <a:off x="2529882" y="2606031"/>
                <a:ext cx="584209" cy="562452"/>
              </a:xfrm>
              <a:prstGeom prst="triangle">
                <a:avLst>
                  <a:gd name="adj" fmla="val 100000"/>
                </a:avLst>
              </a:prstGeom>
              <a:solidFill>
                <a:schemeClr val="tx2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49" name="Isosceles Triangle 48"/>
              <p:cNvSpPr/>
              <p:nvPr/>
            </p:nvSpPr>
            <p:spPr>
              <a:xfrm rot="10800000">
                <a:off x="1803185" y="2626237"/>
                <a:ext cx="455967" cy="413567"/>
              </a:xfrm>
              <a:prstGeom prst="triangle">
                <a:avLst>
                  <a:gd name="adj" fmla="val 100000"/>
                </a:avLst>
              </a:prstGeom>
              <a:solidFill>
                <a:schemeClr val="accent4">
                  <a:lumMod val="20000"/>
                  <a:lumOff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50" name="Isosceles Triangle 49"/>
              <p:cNvSpPr/>
              <p:nvPr/>
            </p:nvSpPr>
            <p:spPr>
              <a:xfrm rot="10800000">
                <a:off x="2643873" y="2626237"/>
                <a:ext cx="455967" cy="413567"/>
              </a:xfrm>
              <a:prstGeom prst="triangle">
                <a:avLst>
                  <a:gd name="adj" fmla="val 0"/>
                </a:avLst>
              </a:prstGeom>
              <a:solidFill>
                <a:schemeClr val="accent6">
                  <a:lumMod val="40000"/>
                  <a:lumOff val="6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51" name="Rounded Rectangle 50"/>
              <p:cNvSpPr/>
              <p:nvPr/>
            </p:nvSpPr>
            <p:spPr>
              <a:xfrm>
                <a:off x="3119155" y="2626756"/>
                <a:ext cx="8541353" cy="542246"/>
              </a:xfrm>
              <a:prstGeom prst="roundRect">
                <a:avLst/>
              </a:prstGeom>
              <a:no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bn-IN" sz="3200" dirty="0" smtClean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bn-IN" sz="3200" dirty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এই পাঠ শেষে শিক্ষার্থীরা------</a:t>
                </a:r>
                <a:endParaRPr lang="en-GB" sz="3200" dirty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p:grpSp>
        <p:grpSp>
          <p:nvGrpSpPr>
            <p:cNvPr id="12" name="Group 11"/>
            <p:cNvGrpSpPr/>
            <p:nvPr/>
          </p:nvGrpSpPr>
          <p:grpSpPr>
            <a:xfrm>
              <a:off x="1599649" y="2453631"/>
              <a:ext cx="9906312" cy="3426818"/>
              <a:chOff x="504018" y="2395471"/>
              <a:chExt cx="9906312" cy="3426818"/>
            </a:xfrm>
          </p:grpSpPr>
          <p:grpSp>
            <p:nvGrpSpPr>
              <p:cNvPr id="17" name="Group 16"/>
              <p:cNvGrpSpPr/>
              <p:nvPr/>
            </p:nvGrpSpPr>
            <p:grpSpPr>
              <a:xfrm>
                <a:off x="504018" y="2395471"/>
                <a:ext cx="1434638" cy="3426818"/>
                <a:chOff x="594170" y="2408350"/>
                <a:chExt cx="1434638" cy="3426818"/>
              </a:xfrm>
            </p:grpSpPr>
            <p:grpSp>
              <p:nvGrpSpPr>
                <p:cNvPr id="22" name="Group 21"/>
                <p:cNvGrpSpPr/>
                <p:nvPr/>
              </p:nvGrpSpPr>
              <p:grpSpPr>
                <a:xfrm>
                  <a:off x="631057" y="2408350"/>
                  <a:ext cx="1339403" cy="946598"/>
                  <a:chOff x="759853" y="1851705"/>
                  <a:chExt cx="1210614" cy="736949"/>
                </a:xfrm>
              </p:grpSpPr>
              <p:sp>
                <p:nvSpPr>
                  <p:cNvPr id="41" name="Down Arrow Callout 40"/>
                  <p:cNvSpPr/>
                  <p:nvPr/>
                </p:nvSpPr>
                <p:spPr>
                  <a:xfrm>
                    <a:off x="759853" y="1854557"/>
                    <a:ext cx="1210614" cy="734097"/>
                  </a:xfrm>
                  <a:prstGeom prst="downArrowCallout">
                    <a:avLst>
                      <a:gd name="adj1" fmla="val 32017"/>
                      <a:gd name="adj2" fmla="val 25000"/>
                      <a:gd name="adj3" fmla="val 39035"/>
                      <a:gd name="adj4" fmla="val 64977"/>
                    </a:avLst>
                  </a:prstGeom>
                  <a:solidFill>
                    <a:schemeClr val="bg1">
                      <a:lumMod val="95000"/>
                    </a:schemeClr>
                  </a:solidFill>
                  <a:ln w="28575">
                    <a:solidFill>
                      <a:schemeClr val="tx1">
                        <a:lumMod val="95000"/>
                        <a:lumOff val="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bn-IN" sz="3600" dirty="0" smtClean="0">
                        <a:solidFill>
                          <a:schemeClr val="tx1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rPr>
                      <a:t>১।</a:t>
                    </a:r>
                    <a:endParaRPr lang="en-GB" sz="3600" dirty="0">
                      <a:solidFill>
                        <a:schemeClr val="tx1"/>
                      </a:solidFill>
                      <a:latin typeface="NikoshBAN" panose="02000000000000000000" pitchFamily="2" charset="0"/>
                      <a:cs typeface="NikoshBAN" panose="02000000000000000000" pitchFamily="2" charset="0"/>
                    </a:endParaRPr>
                  </a:p>
                </p:txBody>
              </p:sp>
              <p:sp>
                <p:nvSpPr>
                  <p:cNvPr id="42" name="Isosceles Triangle 41"/>
                  <p:cNvSpPr/>
                  <p:nvPr/>
                </p:nvSpPr>
                <p:spPr>
                  <a:xfrm>
                    <a:off x="772731" y="1854557"/>
                    <a:ext cx="528035" cy="437882"/>
                  </a:xfrm>
                  <a:prstGeom prst="triangle">
                    <a:avLst>
                      <a:gd name="adj" fmla="val 0"/>
                    </a:avLst>
                  </a:prstGeom>
                  <a:solidFill>
                    <a:schemeClr val="accent5">
                      <a:lumMod val="20000"/>
                      <a:lumOff val="80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43" name="Isosceles Triangle 42"/>
                  <p:cNvSpPr/>
                  <p:nvPr/>
                </p:nvSpPr>
                <p:spPr>
                  <a:xfrm>
                    <a:off x="1429554" y="1851705"/>
                    <a:ext cx="528035" cy="437882"/>
                  </a:xfrm>
                  <a:prstGeom prst="triangle">
                    <a:avLst>
                      <a:gd name="adj" fmla="val 100000"/>
                    </a:avLst>
                  </a:prstGeom>
                  <a:solidFill>
                    <a:schemeClr val="tx2">
                      <a:lumMod val="60000"/>
                      <a:lumOff val="40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44" name="Isosceles Triangle 43"/>
                  <p:cNvSpPr/>
                  <p:nvPr/>
                </p:nvSpPr>
                <p:spPr>
                  <a:xfrm rot="10800000">
                    <a:off x="772732" y="1867436"/>
                    <a:ext cx="412124" cy="321972"/>
                  </a:xfrm>
                  <a:prstGeom prst="triangle">
                    <a:avLst>
                      <a:gd name="adj" fmla="val 100000"/>
                    </a:avLst>
                  </a:prstGeom>
                  <a:solidFill>
                    <a:schemeClr val="accent4">
                      <a:lumMod val="20000"/>
                      <a:lumOff val="80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45" name="Isosceles Triangle 44"/>
                  <p:cNvSpPr/>
                  <p:nvPr/>
                </p:nvSpPr>
                <p:spPr>
                  <a:xfrm rot="10800000">
                    <a:off x="1532584" y="1867436"/>
                    <a:ext cx="412124" cy="321972"/>
                  </a:xfrm>
                  <a:prstGeom prst="triangle">
                    <a:avLst>
                      <a:gd name="adj" fmla="val 0"/>
                    </a:avLst>
                  </a:prstGeom>
                  <a:solidFill>
                    <a:schemeClr val="accent6">
                      <a:lumMod val="40000"/>
                      <a:lumOff val="60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</p:grpSp>
            <p:grpSp>
              <p:nvGrpSpPr>
                <p:cNvPr id="23" name="Group 22"/>
                <p:cNvGrpSpPr/>
                <p:nvPr/>
              </p:nvGrpSpPr>
              <p:grpSpPr>
                <a:xfrm>
                  <a:off x="628909" y="3137104"/>
                  <a:ext cx="1339403" cy="946598"/>
                  <a:chOff x="759853" y="1851705"/>
                  <a:chExt cx="1210614" cy="736949"/>
                </a:xfrm>
              </p:grpSpPr>
              <p:sp>
                <p:nvSpPr>
                  <p:cNvPr id="36" name="Down Arrow Callout 35"/>
                  <p:cNvSpPr/>
                  <p:nvPr/>
                </p:nvSpPr>
                <p:spPr>
                  <a:xfrm>
                    <a:off x="759853" y="1854557"/>
                    <a:ext cx="1210614" cy="734097"/>
                  </a:xfrm>
                  <a:prstGeom prst="downArrowCallout">
                    <a:avLst>
                      <a:gd name="adj1" fmla="val 32017"/>
                      <a:gd name="adj2" fmla="val 25000"/>
                      <a:gd name="adj3" fmla="val 39035"/>
                      <a:gd name="adj4" fmla="val 64977"/>
                    </a:avLst>
                  </a:prstGeom>
                  <a:solidFill>
                    <a:schemeClr val="bg1">
                      <a:lumMod val="95000"/>
                    </a:schemeClr>
                  </a:solidFill>
                  <a:ln w="28575">
                    <a:solidFill>
                      <a:schemeClr val="tx1">
                        <a:lumMod val="95000"/>
                        <a:lumOff val="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bn-IN" sz="3600" dirty="0">
                        <a:solidFill>
                          <a:schemeClr val="tx1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rPr>
                      <a:t>২</a:t>
                    </a:r>
                    <a:r>
                      <a:rPr lang="bn-IN" sz="3600" dirty="0" smtClean="0">
                        <a:solidFill>
                          <a:schemeClr val="tx1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rPr>
                      <a:t>।</a:t>
                    </a:r>
                    <a:endParaRPr lang="en-GB" sz="3600" dirty="0">
                      <a:solidFill>
                        <a:schemeClr val="tx1"/>
                      </a:solidFill>
                      <a:latin typeface="NikoshBAN" panose="02000000000000000000" pitchFamily="2" charset="0"/>
                      <a:cs typeface="NikoshBAN" panose="02000000000000000000" pitchFamily="2" charset="0"/>
                    </a:endParaRPr>
                  </a:p>
                </p:txBody>
              </p:sp>
              <p:sp>
                <p:nvSpPr>
                  <p:cNvPr id="37" name="Isosceles Triangle 36"/>
                  <p:cNvSpPr/>
                  <p:nvPr/>
                </p:nvSpPr>
                <p:spPr>
                  <a:xfrm>
                    <a:off x="772731" y="1854557"/>
                    <a:ext cx="528035" cy="437882"/>
                  </a:xfrm>
                  <a:prstGeom prst="triangle">
                    <a:avLst>
                      <a:gd name="adj" fmla="val 0"/>
                    </a:avLst>
                  </a:prstGeom>
                  <a:solidFill>
                    <a:schemeClr val="accent5">
                      <a:lumMod val="20000"/>
                      <a:lumOff val="80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38" name="Isosceles Triangle 37"/>
                  <p:cNvSpPr/>
                  <p:nvPr/>
                </p:nvSpPr>
                <p:spPr>
                  <a:xfrm>
                    <a:off x="1429554" y="1851705"/>
                    <a:ext cx="528035" cy="437882"/>
                  </a:xfrm>
                  <a:prstGeom prst="triangle">
                    <a:avLst>
                      <a:gd name="adj" fmla="val 100000"/>
                    </a:avLst>
                  </a:prstGeom>
                  <a:solidFill>
                    <a:schemeClr val="tx2">
                      <a:lumMod val="60000"/>
                      <a:lumOff val="40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39" name="Isosceles Triangle 38"/>
                  <p:cNvSpPr/>
                  <p:nvPr/>
                </p:nvSpPr>
                <p:spPr>
                  <a:xfrm rot="10800000">
                    <a:off x="772732" y="1867436"/>
                    <a:ext cx="412124" cy="321972"/>
                  </a:xfrm>
                  <a:prstGeom prst="triangle">
                    <a:avLst>
                      <a:gd name="adj" fmla="val 100000"/>
                    </a:avLst>
                  </a:prstGeom>
                  <a:solidFill>
                    <a:schemeClr val="accent4">
                      <a:lumMod val="20000"/>
                      <a:lumOff val="80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40" name="Isosceles Triangle 39"/>
                  <p:cNvSpPr/>
                  <p:nvPr/>
                </p:nvSpPr>
                <p:spPr>
                  <a:xfrm rot="10800000">
                    <a:off x="1532584" y="1867436"/>
                    <a:ext cx="412124" cy="321972"/>
                  </a:xfrm>
                  <a:prstGeom prst="triangle">
                    <a:avLst>
                      <a:gd name="adj" fmla="val 0"/>
                    </a:avLst>
                  </a:prstGeom>
                  <a:solidFill>
                    <a:schemeClr val="accent6">
                      <a:lumMod val="40000"/>
                      <a:lumOff val="60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</p:grpSp>
            <p:grpSp>
              <p:nvGrpSpPr>
                <p:cNvPr id="24" name="Group 23"/>
                <p:cNvGrpSpPr/>
                <p:nvPr/>
              </p:nvGrpSpPr>
              <p:grpSpPr>
                <a:xfrm>
                  <a:off x="639640" y="3859296"/>
                  <a:ext cx="1339403" cy="946598"/>
                  <a:chOff x="759853" y="1851705"/>
                  <a:chExt cx="1210614" cy="736949"/>
                </a:xfrm>
              </p:grpSpPr>
              <p:sp>
                <p:nvSpPr>
                  <p:cNvPr id="31" name="Down Arrow Callout 30"/>
                  <p:cNvSpPr/>
                  <p:nvPr/>
                </p:nvSpPr>
                <p:spPr>
                  <a:xfrm>
                    <a:off x="759853" y="1854557"/>
                    <a:ext cx="1210614" cy="734097"/>
                  </a:xfrm>
                  <a:prstGeom prst="downArrowCallout">
                    <a:avLst>
                      <a:gd name="adj1" fmla="val 32017"/>
                      <a:gd name="adj2" fmla="val 25000"/>
                      <a:gd name="adj3" fmla="val 39035"/>
                      <a:gd name="adj4" fmla="val 64977"/>
                    </a:avLst>
                  </a:prstGeom>
                  <a:solidFill>
                    <a:schemeClr val="bg1">
                      <a:lumMod val="95000"/>
                    </a:schemeClr>
                  </a:solidFill>
                  <a:ln w="28575">
                    <a:solidFill>
                      <a:schemeClr val="tx1">
                        <a:lumMod val="95000"/>
                        <a:lumOff val="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bn-IN" sz="3600" dirty="0">
                        <a:solidFill>
                          <a:schemeClr val="tx1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rPr>
                      <a:t>৩</a:t>
                    </a:r>
                    <a:r>
                      <a:rPr lang="bn-IN" sz="3600" dirty="0" smtClean="0">
                        <a:solidFill>
                          <a:schemeClr val="tx1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rPr>
                      <a:t>।</a:t>
                    </a:r>
                    <a:endParaRPr lang="en-GB" sz="3600" dirty="0">
                      <a:solidFill>
                        <a:schemeClr val="tx1"/>
                      </a:solidFill>
                      <a:latin typeface="NikoshBAN" panose="02000000000000000000" pitchFamily="2" charset="0"/>
                      <a:cs typeface="NikoshBAN" panose="02000000000000000000" pitchFamily="2" charset="0"/>
                    </a:endParaRPr>
                  </a:p>
                </p:txBody>
              </p:sp>
              <p:sp>
                <p:nvSpPr>
                  <p:cNvPr id="32" name="Isosceles Triangle 31"/>
                  <p:cNvSpPr/>
                  <p:nvPr/>
                </p:nvSpPr>
                <p:spPr>
                  <a:xfrm>
                    <a:off x="772731" y="1854557"/>
                    <a:ext cx="528035" cy="437882"/>
                  </a:xfrm>
                  <a:prstGeom prst="triangle">
                    <a:avLst>
                      <a:gd name="adj" fmla="val 0"/>
                    </a:avLst>
                  </a:prstGeom>
                  <a:solidFill>
                    <a:schemeClr val="accent5">
                      <a:lumMod val="20000"/>
                      <a:lumOff val="80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33" name="Isosceles Triangle 32"/>
                  <p:cNvSpPr/>
                  <p:nvPr/>
                </p:nvSpPr>
                <p:spPr>
                  <a:xfrm>
                    <a:off x="1429554" y="1851705"/>
                    <a:ext cx="528035" cy="437882"/>
                  </a:xfrm>
                  <a:prstGeom prst="triangle">
                    <a:avLst>
                      <a:gd name="adj" fmla="val 100000"/>
                    </a:avLst>
                  </a:prstGeom>
                  <a:solidFill>
                    <a:schemeClr val="tx2">
                      <a:lumMod val="60000"/>
                      <a:lumOff val="40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34" name="Isosceles Triangle 33"/>
                  <p:cNvSpPr/>
                  <p:nvPr/>
                </p:nvSpPr>
                <p:spPr>
                  <a:xfrm rot="10800000">
                    <a:off x="772732" y="1867436"/>
                    <a:ext cx="412124" cy="321972"/>
                  </a:xfrm>
                  <a:prstGeom prst="triangle">
                    <a:avLst>
                      <a:gd name="adj" fmla="val 100000"/>
                    </a:avLst>
                  </a:prstGeom>
                  <a:solidFill>
                    <a:schemeClr val="accent4">
                      <a:lumMod val="20000"/>
                      <a:lumOff val="80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35" name="Isosceles Triangle 34"/>
                  <p:cNvSpPr/>
                  <p:nvPr/>
                </p:nvSpPr>
                <p:spPr>
                  <a:xfrm rot="10800000">
                    <a:off x="1532584" y="1867436"/>
                    <a:ext cx="412124" cy="321972"/>
                  </a:xfrm>
                  <a:prstGeom prst="triangle">
                    <a:avLst>
                      <a:gd name="adj" fmla="val 0"/>
                    </a:avLst>
                  </a:prstGeom>
                  <a:solidFill>
                    <a:schemeClr val="accent6">
                      <a:lumMod val="40000"/>
                      <a:lumOff val="60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</p:grpSp>
            <p:sp>
              <p:nvSpPr>
                <p:cNvPr id="25" name="Down Arrow Callout 24"/>
                <p:cNvSpPr/>
                <p:nvPr/>
              </p:nvSpPr>
              <p:spPr>
                <a:xfrm>
                  <a:off x="650371" y="4587622"/>
                  <a:ext cx="1339403" cy="942935"/>
                </a:xfrm>
                <a:prstGeom prst="downArrowCallout">
                  <a:avLst>
                    <a:gd name="adj1" fmla="val 32017"/>
                    <a:gd name="adj2" fmla="val 0"/>
                    <a:gd name="adj3" fmla="val 39035"/>
                    <a:gd name="adj4" fmla="val 64977"/>
                  </a:avLst>
                </a:prstGeom>
                <a:solidFill>
                  <a:schemeClr val="bg1">
                    <a:lumMod val="95000"/>
                  </a:schemeClr>
                </a:solidFill>
                <a:ln w="28575">
                  <a:solidFill>
                    <a:schemeClr val="tx1">
                      <a:lumMod val="95000"/>
                      <a:lumOff val="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bn-IN" sz="3600" dirty="0">
                      <a:solidFill>
                        <a:schemeClr val="tx1"/>
                      </a:solidFill>
                      <a:latin typeface="NikoshBAN" panose="02000000000000000000" pitchFamily="2" charset="0"/>
                      <a:cs typeface="NikoshBAN" panose="02000000000000000000" pitchFamily="2" charset="0"/>
                    </a:rPr>
                    <a:t>৪</a:t>
                  </a:r>
                  <a:r>
                    <a:rPr lang="bn-IN" sz="3600" dirty="0" smtClean="0">
                      <a:solidFill>
                        <a:schemeClr val="tx1"/>
                      </a:solidFill>
                      <a:latin typeface="NikoshBAN" panose="02000000000000000000" pitchFamily="2" charset="0"/>
                      <a:cs typeface="NikoshBAN" panose="02000000000000000000" pitchFamily="2" charset="0"/>
                    </a:rPr>
                    <a:t>।</a:t>
                  </a:r>
                  <a:endParaRPr lang="en-GB" sz="3600" dirty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endParaRPr>
                </a:p>
              </p:txBody>
            </p:sp>
            <p:sp>
              <p:nvSpPr>
                <p:cNvPr id="26" name="Isosceles Triangle 25"/>
                <p:cNvSpPr/>
                <p:nvPr/>
              </p:nvSpPr>
              <p:spPr>
                <a:xfrm>
                  <a:off x="664619" y="4587622"/>
                  <a:ext cx="584209" cy="562452"/>
                </a:xfrm>
                <a:prstGeom prst="triangle">
                  <a:avLst>
                    <a:gd name="adj" fmla="val 0"/>
                  </a:avLst>
                </a:prstGeom>
                <a:solidFill>
                  <a:schemeClr val="accent5">
                    <a:lumMod val="20000"/>
                    <a:lumOff val="8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27" name="Isosceles Triangle 26"/>
                <p:cNvSpPr/>
                <p:nvPr/>
              </p:nvSpPr>
              <p:spPr>
                <a:xfrm>
                  <a:off x="1391317" y="4583959"/>
                  <a:ext cx="584209" cy="562452"/>
                </a:xfrm>
                <a:prstGeom prst="triangle">
                  <a:avLst>
                    <a:gd name="adj" fmla="val 100000"/>
                  </a:avLst>
                </a:prstGeom>
                <a:solidFill>
                  <a:schemeClr val="tx2">
                    <a:lumMod val="60000"/>
                    <a:lumOff val="4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28" name="Isosceles Triangle 27"/>
                <p:cNvSpPr/>
                <p:nvPr/>
              </p:nvSpPr>
              <p:spPr>
                <a:xfrm rot="10800000">
                  <a:off x="664620" y="4604165"/>
                  <a:ext cx="455967" cy="413567"/>
                </a:xfrm>
                <a:prstGeom prst="triangle">
                  <a:avLst>
                    <a:gd name="adj" fmla="val 100000"/>
                  </a:avLst>
                </a:prstGeom>
                <a:solidFill>
                  <a:schemeClr val="accent4">
                    <a:lumMod val="20000"/>
                    <a:lumOff val="8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29" name="Isosceles Triangle 28"/>
                <p:cNvSpPr/>
                <p:nvPr/>
              </p:nvSpPr>
              <p:spPr>
                <a:xfrm rot="10800000">
                  <a:off x="1505308" y="4604165"/>
                  <a:ext cx="455967" cy="413567"/>
                </a:xfrm>
                <a:prstGeom prst="triangle">
                  <a:avLst>
                    <a:gd name="adj" fmla="val 0"/>
                  </a:avLst>
                </a:prstGeom>
                <a:solidFill>
                  <a:schemeClr val="accent6">
                    <a:lumMod val="40000"/>
                    <a:lumOff val="6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30" name="Rectangle 29"/>
                <p:cNvSpPr/>
                <p:nvPr/>
              </p:nvSpPr>
              <p:spPr>
                <a:xfrm>
                  <a:off x="594170" y="5557352"/>
                  <a:ext cx="1434638" cy="277816"/>
                </a:xfrm>
                <a:prstGeom prst="rect">
                  <a:avLst/>
                </a:prstGeom>
                <a:solidFill>
                  <a:srgbClr val="00B050"/>
                </a:solidFill>
                <a:ln>
                  <a:noFill/>
                </a:ln>
                <a:scene3d>
                  <a:camera prst="perspectiveRelaxedModerately"/>
                  <a:lightRig rig="threePt" dir="t"/>
                </a:scene3d>
                <a:sp3d>
                  <a:bevelT prst="angle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</p:grpSp>
          <p:sp>
            <p:nvSpPr>
              <p:cNvPr id="18" name="Rounded Rectangle 17"/>
              <p:cNvSpPr/>
              <p:nvPr/>
            </p:nvSpPr>
            <p:spPr>
              <a:xfrm>
                <a:off x="1871123" y="2416196"/>
                <a:ext cx="8539206" cy="542246"/>
              </a:xfrm>
              <a:prstGeom prst="roundRect">
                <a:avLst/>
              </a:prstGeom>
              <a:no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bn-IN" sz="3200" dirty="0" smtClean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</a:p>
              <a:p>
                <a:r>
                  <a:rPr lang="bn-IN" sz="3200" dirty="0" smtClean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কবি </a:t>
                </a:r>
                <a:r>
                  <a:rPr lang="bn-IN" sz="3200" dirty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পরিচিতি বলতে পারবে। </a:t>
                </a:r>
                <a:endParaRPr lang="en-GB" sz="3200" dirty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  <a:p>
                <a:pPr algn="ctr"/>
                <a:endParaRPr lang="en-GB" sz="3200" dirty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  <p:sp>
            <p:nvSpPr>
              <p:cNvPr id="19" name="Rounded Rectangle 18"/>
              <p:cNvSpPr/>
              <p:nvPr/>
            </p:nvSpPr>
            <p:spPr>
              <a:xfrm>
                <a:off x="1862540" y="3161222"/>
                <a:ext cx="8547790" cy="542246"/>
              </a:xfrm>
              <a:prstGeom prst="roundRect">
                <a:avLst/>
              </a:prstGeom>
              <a:no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bn-IN" sz="3200" dirty="0" smtClean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</a:p>
              <a:p>
                <a:r>
                  <a:rPr lang="bn-IN" sz="3200" dirty="0" smtClean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প্রমিত </a:t>
                </a:r>
                <a:r>
                  <a:rPr lang="bn-IN" sz="3200" dirty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উচ্চারণে কবিতাটি পড়তে পারবে। </a:t>
                </a:r>
                <a:endParaRPr lang="en-GB" sz="3200" dirty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  <a:p>
                <a:pPr algn="ctr"/>
                <a:endParaRPr lang="en-GB" sz="3200" dirty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  <p:sp>
            <p:nvSpPr>
              <p:cNvPr id="20" name="Rounded Rectangle 19"/>
              <p:cNvSpPr/>
              <p:nvPr/>
            </p:nvSpPr>
            <p:spPr>
              <a:xfrm>
                <a:off x="1884002" y="3866623"/>
                <a:ext cx="8526328" cy="542246"/>
              </a:xfrm>
              <a:prstGeom prst="roundRect">
                <a:avLst/>
              </a:prstGeom>
              <a:no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3200" dirty="0" smtClean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endParaRPr lang="bn-IN" sz="3200" dirty="0" smtClean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  <a:p>
                <a:r>
                  <a:rPr lang="bn-IN" sz="3200" dirty="0" smtClean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স্বাধীনতা যুদ্ধে </a:t>
                </a:r>
                <a:r>
                  <a:rPr lang="en-US" sz="3200" dirty="0" err="1" smtClean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পাকিস্থানী</a:t>
                </a:r>
                <a:r>
                  <a:rPr lang="en-US" sz="3200" dirty="0" smtClean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200" dirty="0" err="1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সেনাদের</a:t>
                </a:r>
                <a:r>
                  <a:rPr lang="en-US" sz="3200" dirty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bn-IN" sz="3200" dirty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আসুরিক আচরণবিশ্লেষণ করতে পরাবে। </a:t>
                </a:r>
                <a:endParaRPr lang="en-GB" sz="3200" dirty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  <a:p>
                <a:pPr algn="ctr"/>
                <a:r>
                  <a:rPr lang="bn-IN" sz="3200" dirty="0" smtClean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endParaRPr lang="en-GB" sz="3200" dirty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  <p:sp>
            <p:nvSpPr>
              <p:cNvPr id="21" name="Rounded Rectangle 20"/>
              <p:cNvSpPr/>
              <p:nvPr/>
            </p:nvSpPr>
            <p:spPr>
              <a:xfrm>
                <a:off x="1878160" y="4584492"/>
                <a:ext cx="8532169" cy="542246"/>
              </a:xfrm>
              <a:prstGeom prst="roundRect">
                <a:avLst/>
              </a:prstGeom>
              <a:no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bn-IN" sz="3200" dirty="0" smtClean="0">
                    <a:solidFill>
                      <a:schemeClr val="tx1"/>
                    </a:solidFill>
                  </a:rPr>
                  <a:t> </a:t>
                </a:r>
              </a:p>
              <a:p>
                <a:r>
                  <a:rPr lang="bn-IN" sz="3200" dirty="0" smtClean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কবিতাটির </a:t>
                </a:r>
                <a:r>
                  <a:rPr lang="bn-IN" sz="3200" dirty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ভাবার্থ ব্যাখ্যা করতে পারবে। </a:t>
                </a:r>
                <a:endParaRPr lang="en-GB" sz="3200" dirty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  <a:p>
                <a:pPr algn="ctr"/>
                <a:endParaRPr lang="en-GB" sz="3200" dirty="0">
                  <a:solidFill>
                    <a:schemeClr val="tx1"/>
                  </a:solidFill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32791153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2" name="Rectangle 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noFill/>
            <a:ln w="38100">
              <a:solidFill>
                <a:schemeClr val="tx1">
                  <a:lumMod val="75000"/>
                  <a:lumOff val="25000"/>
                </a:schemeClr>
              </a:solidFill>
            </a:ln>
            <a:effectLst>
              <a:outerShdw blurRad="50800" dist="38100" dir="16200000" rotWithShape="0">
                <a:prstClr val="black">
                  <a:alpha val="40000"/>
                </a:prstClr>
              </a:outerShdw>
              <a:softEdge rad="63500"/>
            </a:effectLst>
            <a:scene3d>
              <a:camera prst="orthographicFront"/>
              <a:lightRig rig="threePt" dir="t"/>
            </a:scene3d>
            <a:sp3d>
              <a:bevelT w="139700" prst="cross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" name="Rectangle 2"/>
            <p:cNvSpPr/>
            <p:nvPr/>
          </p:nvSpPr>
          <p:spPr>
            <a:xfrm>
              <a:off x="51517" y="51516"/>
              <a:ext cx="12093262" cy="6761408"/>
            </a:xfrm>
            <a:prstGeom prst="rect">
              <a:avLst/>
            </a:prstGeom>
            <a:noFill/>
            <a:ln w="38100">
              <a:solidFill>
                <a:schemeClr val="tx1">
                  <a:lumMod val="75000"/>
                  <a:lumOff val="25000"/>
                </a:schemeClr>
              </a:solidFill>
            </a:ln>
            <a:effectLst>
              <a:outerShdw blurRad="50800" dist="38100" dir="16200000" rotWithShape="0">
                <a:prstClr val="black">
                  <a:alpha val="40000"/>
                </a:prstClr>
              </a:outerShdw>
              <a:softEdge rad="63500"/>
            </a:effectLst>
            <a:scene3d>
              <a:camera prst="orthographicFront"/>
              <a:lightRig rig="threePt" dir="t"/>
            </a:scene3d>
            <a:sp3d>
              <a:bevelT w="139700" prst="cross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" name="Rectangle 3"/>
            <p:cNvSpPr/>
            <p:nvPr/>
          </p:nvSpPr>
          <p:spPr>
            <a:xfrm>
              <a:off x="100884" y="103030"/>
              <a:ext cx="11992377" cy="6645500"/>
            </a:xfrm>
            <a:prstGeom prst="rect">
              <a:avLst/>
            </a:prstGeom>
            <a:noFill/>
            <a:ln w="38100">
              <a:solidFill>
                <a:schemeClr val="tx1">
                  <a:lumMod val="75000"/>
                  <a:lumOff val="25000"/>
                </a:schemeClr>
              </a:solidFill>
            </a:ln>
            <a:effectLst>
              <a:outerShdw blurRad="50800" dist="38100" dir="16200000" rotWithShape="0">
                <a:prstClr val="black">
                  <a:alpha val="40000"/>
                </a:prstClr>
              </a:outerShdw>
              <a:softEdge rad="63500"/>
            </a:effectLst>
            <a:scene3d>
              <a:camera prst="orthographicFront"/>
              <a:lightRig rig="threePt" dir="t"/>
            </a:scene3d>
            <a:sp3d>
              <a:bevelT w="139700" prst="cross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1503" r="6244"/>
          <a:stretch/>
        </p:blipFill>
        <p:spPr>
          <a:xfrm>
            <a:off x="4987286" y="4038898"/>
            <a:ext cx="1967270" cy="2000250"/>
          </a:xfrm>
          <a:prstGeom prst="roundRect">
            <a:avLst>
              <a:gd name="adj" fmla="val 50000"/>
            </a:avLst>
          </a:prstGeom>
          <a:solidFill>
            <a:srgbClr val="FFFFFF"/>
          </a:solidFill>
          <a:ln w="38100" cap="sq">
            <a:solidFill>
              <a:schemeClr val="tx1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sp>
        <p:nvSpPr>
          <p:cNvPr id="7" name="Rectangle 6"/>
          <p:cNvSpPr/>
          <p:nvPr/>
        </p:nvSpPr>
        <p:spPr>
          <a:xfrm>
            <a:off x="4541487" y="234615"/>
            <a:ext cx="2771335" cy="492369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কবি</a:t>
            </a:r>
            <a:r>
              <a:rPr lang="en-US" sz="3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পরিচিতি</a:t>
            </a:r>
            <a:endParaRPr lang="en-US" sz="36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4686128" y="6014026"/>
            <a:ext cx="2654686" cy="492369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কামাল চৌধুরীকে</a:t>
            </a:r>
            <a:endParaRPr lang="en-US" sz="36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8445152" y="5019775"/>
            <a:ext cx="3181082" cy="1381722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GB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2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১৯৫৭ সালের ২৮শে জানুয়ারি কুমিল্লা জেলার চৌদ্দগ্রাম উপজেলার বিজয়করা গ্রামে  </a:t>
            </a:r>
            <a:endParaRPr lang="en-GB" sz="24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3" name="Rounded Rectangle 12"/>
          <p:cNvSpPr/>
          <p:nvPr/>
        </p:nvSpPr>
        <p:spPr>
          <a:xfrm>
            <a:off x="4415607" y="772344"/>
            <a:ext cx="3195728" cy="2254702"/>
          </a:xfrm>
          <a:prstGeom prst="round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GB" sz="2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2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২০০৬ সালে তিনি গারো জনগোষ্ঠীর মাতৃসূত্রীয় আবাস </a:t>
            </a:r>
            <a:r>
              <a:rPr lang="bn-IN" sz="2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</a:t>
            </a:r>
            <a:r>
              <a:rPr lang="en-US" sz="24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থা</a:t>
            </a:r>
            <a:r>
              <a:rPr lang="bn-IN" sz="2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2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নিয়ে গবেষণা করে পিএইচডি ডিগ্রি অর্জন করেন। বর্তমানে তিনি সরকারি চাকরিতে নিয়োজিত আছেন।</a:t>
            </a:r>
            <a:endParaRPr lang="en-GB" sz="24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4" name="Rounded Rectangle 13"/>
          <p:cNvSpPr/>
          <p:nvPr/>
        </p:nvSpPr>
        <p:spPr>
          <a:xfrm>
            <a:off x="8079635" y="405708"/>
            <a:ext cx="3640035" cy="2978147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en-GB" sz="2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2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১৯৭৩ </a:t>
            </a:r>
            <a:r>
              <a:rPr lang="bn-IN" sz="2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তিনি </a:t>
            </a:r>
            <a:r>
              <a:rPr lang="bn-IN" sz="2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নারায়ণগঞ্জের গোদনাইল হাইস্কুল থেকে এসএসসি এবং ১৯৭৫ সালে ঢাকা কলেজ থেকে এইচএসসি পাস করেন। এবং ঢাকা বিশ্ববিদ্যালয় থেকে  সমাজবিজ্ঞানে সম্মানসহ স্নাতক ও স্নাতকোত্তর ডিগ্রি লাভ করেন। </a:t>
            </a:r>
            <a:endParaRPr lang="en-GB" sz="24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5" name="Rounded Rectangle 14"/>
          <p:cNvSpPr/>
          <p:nvPr/>
        </p:nvSpPr>
        <p:spPr>
          <a:xfrm>
            <a:off x="8349093" y="3750201"/>
            <a:ext cx="3059596" cy="895082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bn-IN" sz="2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পিতা </a:t>
            </a:r>
            <a:r>
              <a:rPr lang="bn-IN" sz="2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আহমদ হোসেন চৌধুরী ও মাতা বেগম তাহেরা হোসেন</a:t>
            </a:r>
            <a:endParaRPr lang="en-GB" sz="24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394664" y="596413"/>
            <a:ext cx="3294143" cy="2158712"/>
          </a:xfrm>
          <a:prstGeom prst="round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en-GB" sz="2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2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মিছিলের </a:t>
            </a:r>
            <a:r>
              <a:rPr lang="bn-IN" sz="2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সমান বয়সী</a:t>
            </a:r>
            <a:r>
              <a:rPr lang="en-GB" sz="2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bn-IN" sz="2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টানাপোড়েনের দিন</a:t>
            </a:r>
            <a:r>
              <a:rPr lang="en-GB" sz="2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bn-IN" sz="2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এই পথ এই কোলাহল</a:t>
            </a:r>
            <a:r>
              <a:rPr lang="en-GB" sz="2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bn-IN" sz="2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এসেছি নিজের ভোরে</a:t>
            </a:r>
            <a:r>
              <a:rPr lang="en-GB" sz="2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bn-IN" sz="2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ধূলি ও সাগর দৃশ্য</a:t>
            </a:r>
            <a:r>
              <a:rPr lang="en-GB" sz="2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bn-IN" sz="2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হে মাটি পৃথিবীপুত্র</a:t>
            </a:r>
            <a:r>
              <a:rPr lang="en-GB" sz="2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bn-IN" sz="2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পান্থশালার ঘোড়া ইত্যাদি। </a:t>
            </a:r>
            <a:r>
              <a:rPr lang="bn-IN" sz="2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endParaRPr lang="en-GB" sz="24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7" name="Rounded Rectangle 16"/>
          <p:cNvSpPr/>
          <p:nvPr/>
        </p:nvSpPr>
        <p:spPr>
          <a:xfrm>
            <a:off x="551007" y="3291991"/>
            <a:ext cx="2809541" cy="783523"/>
          </a:xfrm>
          <a:prstGeom prst="round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2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কিশোর কবিতা : আপন মনের পাঠশালাতে।</a:t>
            </a:r>
            <a:endParaRPr lang="en-GB" sz="24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8" name="Rounded Rectangle 17"/>
          <p:cNvSpPr/>
          <p:nvPr/>
        </p:nvSpPr>
        <p:spPr>
          <a:xfrm>
            <a:off x="534687" y="4728633"/>
            <a:ext cx="3137800" cy="1399109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2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bn-IN" sz="24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just"/>
            <a:r>
              <a:rPr lang="bn-IN" sz="2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সাহিত্যে </a:t>
            </a:r>
            <a:r>
              <a:rPr lang="bn-IN" sz="2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তাৎপর্যময় অবদানের জন্য তিনি বাংলা একাডেমী পুরস্কারসহ অনেক পুরস্কার ও সম্মাননায় ভূষিত হন।</a:t>
            </a:r>
            <a:endParaRPr lang="en-GB" sz="24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endParaRPr lang="en-GB" sz="24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7" name="Right Arrow 26"/>
          <p:cNvSpPr/>
          <p:nvPr/>
        </p:nvSpPr>
        <p:spPr>
          <a:xfrm rot="1468310">
            <a:off x="6930043" y="5268231"/>
            <a:ext cx="1476497" cy="737679"/>
          </a:xfrm>
          <a:prstGeom prst="rightArrow">
            <a:avLst/>
          </a:prstGeom>
          <a:noFill/>
          <a:ln w="28575">
            <a:solidFill>
              <a:schemeClr val="accent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জন্ম</a:t>
            </a:r>
            <a:endParaRPr lang="en-GB" sz="28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8" name="Right Arrow 27"/>
          <p:cNvSpPr/>
          <p:nvPr/>
        </p:nvSpPr>
        <p:spPr>
          <a:xfrm rot="20767481">
            <a:off x="6968423" y="4194465"/>
            <a:ext cx="1392195" cy="778899"/>
          </a:xfrm>
          <a:prstGeom prst="rightArrow">
            <a:avLst/>
          </a:prstGeom>
          <a:noFill/>
          <a:ln w="28575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পিতৃকুল </a:t>
            </a:r>
            <a:endParaRPr lang="en-GB" sz="28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9" name="Right Arrow 28"/>
          <p:cNvSpPr/>
          <p:nvPr/>
        </p:nvSpPr>
        <p:spPr>
          <a:xfrm rot="19219126">
            <a:off x="6592874" y="3370073"/>
            <a:ext cx="1745858" cy="778899"/>
          </a:xfrm>
          <a:prstGeom prst="rightArrow">
            <a:avLst/>
          </a:prstGeom>
          <a:noFill/>
          <a:ln w="28575"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শিক্ষা </a:t>
            </a:r>
            <a:endParaRPr lang="en-GB" sz="28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0" name="Right Arrow 29"/>
          <p:cNvSpPr/>
          <p:nvPr/>
        </p:nvSpPr>
        <p:spPr>
          <a:xfrm rot="16200000">
            <a:off x="5421032" y="3093625"/>
            <a:ext cx="1184878" cy="778899"/>
          </a:xfrm>
          <a:prstGeom prst="rightArrow">
            <a:avLst/>
          </a:prstGeom>
          <a:noFill/>
          <a:ln w="28575"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গবেষণা </a:t>
            </a:r>
            <a:r>
              <a:rPr lang="bn-IN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GB" sz="28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1" name="Left Arrow 30"/>
          <p:cNvSpPr/>
          <p:nvPr/>
        </p:nvSpPr>
        <p:spPr>
          <a:xfrm rot="2354735">
            <a:off x="3218931" y="3101098"/>
            <a:ext cx="2285643" cy="802987"/>
          </a:xfrm>
          <a:prstGeom prst="leftArrow">
            <a:avLst/>
          </a:prstGeom>
          <a:noFill/>
          <a:ln w="28575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dirty="0" smtClean="0"/>
              <a:t> </a:t>
            </a:r>
            <a:r>
              <a:rPr lang="bn-IN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কাব্যগ্রন্থ </a:t>
            </a:r>
            <a:endParaRPr lang="en-GB" sz="2800" dirty="0"/>
          </a:p>
        </p:txBody>
      </p:sp>
      <p:sp>
        <p:nvSpPr>
          <p:cNvPr id="32" name="Left Arrow 31"/>
          <p:cNvSpPr/>
          <p:nvPr/>
        </p:nvSpPr>
        <p:spPr>
          <a:xfrm rot="1526685">
            <a:off x="3258709" y="4059780"/>
            <a:ext cx="1689200" cy="802987"/>
          </a:xfrm>
          <a:prstGeom prst="leftArrow">
            <a:avLst/>
          </a:prstGeom>
          <a:noFill/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dirty="0" smtClean="0"/>
              <a:t> </a:t>
            </a:r>
            <a:r>
              <a:rPr lang="bn-IN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কবিতা  </a:t>
            </a:r>
            <a:endParaRPr lang="en-GB" sz="2800" dirty="0"/>
          </a:p>
        </p:txBody>
      </p:sp>
      <p:sp>
        <p:nvSpPr>
          <p:cNvPr id="33" name="Left Arrow 32"/>
          <p:cNvSpPr/>
          <p:nvPr/>
        </p:nvSpPr>
        <p:spPr>
          <a:xfrm rot="20368834">
            <a:off x="3728994" y="5238388"/>
            <a:ext cx="1265360" cy="802987"/>
          </a:xfrm>
          <a:prstGeom prst="leftArrow">
            <a:avLst/>
          </a:prstGeom>
          <a:noFill/>
          <a:ln w="28575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dirty="0" smtClean="0"/>
              <a:t> </a:t>
            </a:r>
            <a:r>
              <a:rPr lang="bn-IN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পুরস্কার   </a:t>
            </a:r>
            <a:endParaRPr lang="en-GB" sz="2800" dirty="0"/>
          </a:p>
        </p:txBody>
      </p:sp>
      <p:sp>
        <p:nvSpPr>
          <p:cNvPr id="23" name="Rectangle 22"/>
          <p:cNvSpPr/>
          <p:nvPr/>
        </p:nvSpPr>
        <p:spPr>
          <a:xfrm>
            <a:off x="3152188" y="6518300"/>
            <a:ext cx="5255413" cy="21806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1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মোঃ</a:t>
            </a:r>
            <a:r>
              <a:rPr lang="bn-IN" sz="1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আব্দুর রাজ্জাক,</a:t>
            </a:r>
            <a:r>
              <a:rPr lang="en-GB" sz="1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1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প্রধান শিক্ষক, ধলহরা পশ্চিমপাড়া মাধ্যমিক বালিকা বিদ্যালয়, মাগুরা।</a:t>
            </a:r>
            <a:endParaRPr lang="en-GB" sz="14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10487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4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5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0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3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33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1154</TotalTime>
  <Words>1596</Words>
  <Application>Microsoft Office PowerPoint</Application>
  <PresentationFormat>Widescreen</PresentationFormat>
  <Paragraphs>215</Paragraphs>
  <Slides>34</Slides>
  <Notes>0</Notes>
  <HiddenSlides>0</HiddenSlides>
  <MMClips>1</MMClips>
  <ScaleCrop>false</ScaleCrop>
  <HeadingPairs>
    <vt:vector size="8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34</vt:i4>
      </vt:variant>
    </vt:vector>
  </HeadingPairs>
  <TitlesOfParts>
    <vt:vector size="45" baseType="lpstr">
      <vt:lpstr>Arial Unicode MS</vt:lpstr>
      <vt:lpstr>Arial</vt:lpstr>
      <vt:lpstr>Calibri</vt:lpstr>
      <vt:lpstr>Calibri Light</vt:lpstr>
      <vt:lpstr>Cambria Math</vt:lpstr>
      <vt:lpstr>NikoshBAN</vt:lpstr>
      <vt:lpstr>Times New Roman</vt:lpstr>
      <vt:lpstr>Vrinda</vt:lpstr>
      <vt:lpstr>Wingdings</vt:lpstr>
      <vt:lpstr>Office Theme</vt:lpstr>
      <vt:lpstr>Package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Windows User</dc:creator>
  <cp:lastModifiedBy>ABDUR RAZZAK</cp:lastModifiedBy>
  <cp:revision>132</cp:revision>
  <dcterms:created xsi:type="dcterms:W3CDTF">2020-05-04T14:37:54Z</dcterms:created>
  <dcterms:modified xsi:type="dcterms:W3CDTF">2020-05-29T09:55:58Z</dcterms:modified>
</cp:coreProperties>
</file>