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2" r:id="rId2"/>
    <p:sldId id="263" r:id="rId3"/>
    <p:sldId id="264" r:id="rId4"/>
    <p:sldId id="273" r:id="rId5"/>
    <p:sldId id="265" r:id="rId6"/>
    <p:sldId id="266" r:id="rId7"/>
    <p:sldId id="274" r:id="rId8"/>
    <p:sldId id="275" r:id="rId9"/>
    <p:sldId id="267" r:id="rId10"/>
    <p:sldId id="276" r:id="rId11"/>
    <p:sldId id="277" r:id="rId12"/>
    <p:sldId id="279" r:id="rId13"/>
    <p:sldId id="278" r:id="rId14"/>
    <p:sldId id="268" r:id="rId15"/>
    <p:sldId id="283" r:id="rId16"/>
    <p:sldId id="280" r:id="rId17"/>
    <p:sldId id="281" r:id="rId18"/>
    <p:sldId id="284" r:id="rId19"/>
    <p:sldId id="285" r:id="rId20"/>
    <p:sldId id="286" r:id="rId21"/>
    <p:sldId id="269" r:id="rId22"/>
    <p:sldId id="270" r:id="rId23"/>
    <p:sldId id="271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CC00"/>
    <a:srgbClr val="FF9900"/>
    <a:srgbClr val="3366FF"/>
    <a:srgbClr val="00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580B7-3C51-46C3-8D43-8CFE44DA4754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0418-24B6-4D28-BDA6-E6A414BE7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0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DF48F-A480-4C8E-A59A-EEE1D2DEAA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56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8D8B-7839-4D64-93C4-986D0B51AE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6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58D8B-7839-4D64-93C4-986D0B51AE8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77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350">
              <a:srgbClr val="FF3399"/>
            </a:gs>
            <a:gs pos="4000">
              <a:srgbClr val="00CC00"/>
            </a:gs>
            <a:gs pos="41000">
              <a:schemeClr val="accent1">
                <a:tint val="44500"/>
                <a:satMod val="160000"/>
              </a:schemeClr>
            </a:gs>
            <a:gs pos="99000">
              <a:schemeClr val="tx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0" y="533400"/>
            <a:ext cx="5638800" cy="5943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77568" y="609600"/>
            <a:ext cx="357501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1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914400"/>
            <a:ext cx="8610600" cy="2057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স্বল্পকালে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সবটাই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152400"/>
            <a:ext cx="27432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971800"/>
            <a:ext cx="8610600" cy="1905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একারনে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স্যালভেটর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পরিবর্তনীয়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বিয়োগফল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।”</a:t>
            </a: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ৎ,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=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TR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পরিবর্তনীয়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TVC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TR 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TVC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876800"/>
            <a:ext cx="8610600" cy="1524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AR)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পরিবর্তনীয়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AVC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AFC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)+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12297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7800" y="152400"/>
            <a:ext cx="59436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8200" y="1524000"/>
            <a:ext cx="4419600" cy="4724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953000" y="5638800"/>
            <a:ext cx="381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62500" y="4191000"/>
            <a:ext cx="381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48600" y="3962400"/>
            <a:ext cx="381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239000" y="44196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72400" y="4419600"/>
            <a:ext cx="609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239000" y="3276600"/>
            <a:ext cx="6858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772400" y="3581400"/>
            <a:ext cx="6858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781800" y="2971800"/>
            <a:ext cx="6858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486400" y="3962400"/>
            <a:ext cx="0" cy="4017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80109" y="1524000"/>
            <a:ext cx="4412672" cy="4572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OR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80109" y="1330036"/>
            <a:ext cx="4495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0109" y="2209800"/>
            <a:ext cx="4468091" cy="1219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পূর্ণপ্রতিযোগীতায়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RL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(AR)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প্রান্তিক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(MR)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109" y="3629891"/>
            <a:ext cx="4475018" cy="533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স্বল্পকালীন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(SAC)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110835" y="4343400"/>
            <a:ext cx="4468091" cy="609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200" dirty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পরিবর্তনীয়</a:t>
            </a:r>
            <a:r>
              <a:rPr lang="en-US" sz="3200" dirty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4000" dirty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2400" dirty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(AVC</a:t>
            </a:r>
            <a:r>
              <a:rPr lang="en-US" sz="2800" dirty="0" smtClean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110835" y="5112327"/>
            <a:ext cx="4391891" cy="113607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স্বল্পকালীন</a:t>
            </a:r>
            <a:r>
              <a:rPr lang="en-US" sz="3200" dirty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প্রান্তিক</a:t>
            </a:r>
            <a:r>
              <a:rPr lang="en-US" sz="3200" dirty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200" dirty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2800" dirty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(SMC</a:t>
            </a:r>
            <a:r>
              <a:rPr lang="en-US" sz="2400" dirty="0" smtClean="0">
                <a:solidFill>
                  <a:srgbClr val="33CC33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05826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" grpId="0" animBg="1"/>
      <p:bldP spid="6" grpId="0" animBg="1"/>
      <p:bldP spid="7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52400"/>
            <a:ext cx="59436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524000"/>
            <a:ext cx="4419600" cy="1981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স্বল্পকালে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OR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সবোর্চ্চ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শর্তানুযায়ী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Q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অর্জিত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1273" y="1524000"/>
            <a:ext cx="4495800" cy="4724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5527" y="3574473"/>
            <a:ext cx="4419600" cy="1485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MR=SMC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SMC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MR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105400" y="4495800"/>
            <a:ext cx="0" cy="114300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019800" y="3962400"/>
            <a:ext cx="304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848600" y="4419600"/>
            <a:ext cx="5334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781800" y="2895600"/>
            <a:ext cx="7620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324600" y="4419600"/>
            <a:ext cx="564573" cy="6477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562600" y="5067300"/>
            <a:ext cx="76200" cy="2667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35527" y="5081155"/>
            <a:ext cx="4412673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OR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OM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953000" y="5638800"/>
            <a:ext cx="381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96000" y="5638800"/>
            <a:ext cx="381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800600" y="4191000"/>
            <a:ext cx="381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257800" y="5715000"/>
            <a:ext cx="86937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6174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0" grpId="0" animBg="1"/>
      <p:bldP spid="11" grpId="0" animBg="1"/>
      <p:bldP spid="16" grpId="0" animBg="1"/>
      <p:bldP spid="17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00199"/>
            <a:ext cx="4800600" cy="44196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সেক্ষেত্রে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OR </a:t>
            </a:r>
            <a:r>
              <a:rPr lang="en-US" sz="3200" dirty="0" smtClean="0">
                <a:latin typeface="Sylfaen"/>
                <a:cs typeface="NikoshBAN" pitchFamily="2" charset="0"/>
              </a:rPr>
              <a:t>×</a:t>
            </a:r>
            <a:r>
              <a:rPr lang="en-US" sz="2400" dirty="0" smtClean="0">
                <a:latin typeface="Sylfaen"/>
                <a:cs typeface="NikoshBAN" pitchFamily="2" charset="0"/>
              </a:rPr>
              <a:t> OM = </a:t>
            </a:r>
            <a:r>
              <a:rPr lang="en-US" sz="2400" dirty="0" smtClean="0">
                <a:solidFill>
                  <a:srgbClr val="FF0000"/>
                </a:solidFill>
                <a:latin typeface="Sylfaen"/>
                <a:cs typeface="NikoshBAN" pitchFamily="2" charset="0"/>
              </a:rPr>
              <a:t>OMQR</a:t>
            </a:r>
            <a:r>
              <a:rPr lang="en-US" sz="2400" dirty="0" smtClean="0">
                <a:latin typeface="Sylfaen"/>
                <a:cs typeface="NikoshBAN" pitchFamily="2" charset="0"/>
              </a:rPr>
              <a:t> </a:t>
            </a:r>
            <a:r>
              <a:rPr lang="en-US" sz="3200" dirty="0" err="1" smtClean="0">
                <a:latin typeface="Sylfaen"/>
                <a:cs typeface="NikoshBAN" pitchFamily="2" charset="0"/>
              </a:rPr>
              <a:t>আয়তক্ষেত্র</a:t>
            </a:r>
            <a:r>
              <a:rPr lang="en-US" sz="3200" dirty="0" smtClean="0">
                <a:latin typeface="Sylfaen"/>
                <a:cs typeface="NikoshBAN" pitchFamily="2" charset="0"/>
              </a:rPr>
              <a:t> </a:t>
            </a:r>
            <a:r>
              <a:rPr lang="en-US" sz="3200" dirty="0" err="1" smtClean="0">
                <a:latin typeface="Sylfaen"/>
                <a:cs typeface="NikoshBAN" pitchFamily="2" charset="0"/>
              </a:rPr>
              <a:t>এবং</a:t>
            </a:r>
            <a:r>
              <a:rPr lang="en-US" sz="3200" dirty="0" smtClean="0">
                <a:latin typeface="Sylfaen"/>
                <a:cs typeface="NikoshBAN" pitchFamily="2" charset="0"/>
              </a:rPr>
              <a:t> </a:t>
            </a:r>
            <a:r>
              <a:rPr lang="en-US" sz="3200" dirty="0" err="1" smtClean="0">
                <a:latin typeface="Sylfaen"/>
                <a:cs typeface="NikoshBAN" pitchFamily="2" charset="0"/>
              </a:rPr>
              <a:t>মোট</a:t>
            </a:r>
            <a:r>
              <a:rPr lang="en-US" sz="3200" dirty="0" smtClean="0">
                <a:latin typeface="Sylfaen"/>
                <a:cs typeface="NikoshBAN" pitchFamily="2" charset="0"/>
              </a:rPr>
              <a:t> </a:t>
            </a:r>
            <a:r>
              <a:rPr lang="en-US" sz="3200" dirty="0" err="1" smtClean="0">
                <a:latin typeface="Sylfaen"/>
                <a:cs typeface="NikoshBAN" pitchFamily="2" charset="0"/>
              </a:rPr>
              <a:t>পরিবর্তনীয়</a:t>
            </a:r>
            <a:r>
              <a:rPr lang="en-US" sz="3200" dirty="0" smtClean="0">
                <a:latin typeface="Sylfaen"/>
                <a:cs typeface="NikoshBAN" pitchFamily="2" charset="0"/>
              </a:rPr>
              <a:t> </a:t>
            </a:r>
            <a:r>
              <a:rPr lang="en-US" sz="3200" dirty="0" err="1" smtClean="0">
                <a:latin typeface="Sylfaen"/>
                <a:cs typeface="NikoshBAN" pitchFamily="2" charset="0"/>
              </a:rPr>
              <a:t>খরচ</a:t>
            </a:r>
            <a:r>
              <a:rPr lang="en-US" sz="3200" dirty="0" smtClean="0">
                <a:latin typeface="Sylfaen"/>
                <a:cs typeface="NikoshBAN" pitchFamily="2" charset="0"/>
              </a:rPr>
              <a:t> </a:t>
            </a:r>
            <a:r>
              <a:rPr lang="en-US" sz="3200" dirty="0" err="1" smtClean="0">
                <a:latin typeface="Sylfaen"/>
                <a:cs typeface="NikoshBAN" pitchFamily="2" charset="0"/>
              </a:rPr>
              <a:t>হয়</a:t>
            </a:r>
            <a:r>
              <a:rPr lang="en-US" sz="2400" dirty="0" smtClean="0">
                <a:latin typeface="Sylfaen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smtClean="0">
                <a:latin typeface="Sylfaen"/>
                <a:cs typeface="NikoshBAN" pitchFamily="2" charset="0"/>
              </a:rPr>
              <a:t>OF</a:t>
            </a:r>
            <a:r>
              <a:rPr lang="en-US" sz="3200" dirty="0" smtClean="0">
                <a:latin typeface="Sylfaen"/>
                <a:cs typeface="NikoshBAN" pitchFamily="2" charset="0"/>
              </a:rPr>
              <a:t>× </a:t>
            </a:r>
            <a:r>
              <a:rPr lang="en-US" sz="2400" dirty="0" smtClean="0">
                <a:latin typeface="Sylfaen"/>
                <a:cs typeface="NikoshBAN" pitchFamily="2" charset="0"/>
              </a:rPr>
              <a:t>OM =</a:t>
            </a:r>
            <a:r>
              <a:rPr lang="en-US" sz="2400" dirty="0" smtClean="0">
                <a:solidFill>
                  <a:srgbClr val="33CC33"/>
                </a:solidFill>
                <a:latin typeface="Sylfaen"/>
                <a:cs typeface="NikoshBAN" pitchFamily="2" charset="0"/>
              </a:rPr>
              <a:t> OMEF</a:t>
            </a:r>
          </a:p>
          <a:p>
            <a:pPr algn="ctr"/>
            <a:r>
              <a:rPr lang="en-US" sz="3200" dirty="0" err="1" smtClean="0">
                <a:latin typeface="Sylfaen"/>
                <a:cs typeface="NikoshBAN" pitchFamily="2" charset="0"/>
              </a:rPr>
              <a:t>আয়তক্ষেত্রের</a:t>
            </a:r>
            <a:r>
              <a:rPr lang="en-US" sz="3200" dirty="0" smtClean="0">
                <a:latin typeface="Sylfaen"/>
                <a:cs typeface="NikoshBAN" pitchFamily="2" charset="0"/>
              </a:rPr>
              <a:t> </a:t>
            </a:r>
            <a:r>
              <a:rPr lang="en-US" sz="3200" dirty="0" err="1" smtClean="0">
                <a:latin typeface="Sylfaen"/>
                <a:cs typeface="NikoshBAN" pitchFamily="2" charset="0"/>
              </a:rPr>
              <a:t>সমান</a:t>
            </a:r>
            <a:r>
              <a:rPr lang="en-US" sz="3200" dirty="0" smtClean="0">
                <a:latin typeface="Sylfaen"/>
                <a:cs typeface="NikoshBAN" pitchFamily="2" charset="0"/>
              </a:rPr>
              <a:t>। </a:t>
            </a:r>
          </a:p>
          <a:p>
            <a:pPr algn="ctr"/>
            <a:r>
              <a:rPr lang="en-US" sz="3200" dirty="0" err="1" smtClean="0">
                <a:latin typeface="Sylfaen"/>
                <a:cs typeface="NikoshBAN" pitchFamily="2" charset="0"/>
              </a:rPr>
              <a:t>সুতরং</a:t>
            </a:r>
            <a:r>
              <a:rPr lang="en-US" sz="3200" dirty="0" smtClean="0">
                <a:latin typeface="Sylfaen"/>
                <a:cs typeface="NikoshBAN" pitchFamily="2" charset="0"/>
              </a:rPr>
              <a:t> </a:t>
            </a:r>
            <a:r>
              <a:rPr lang="en-US" sz="3200" dirty="0" err="1" smtClean="0">
                <a:latin typeface="Sylfaen"/>
                <a:cs typeface="NikoshBAN" pitchFamily="2" charset="0"/>
              </a:rPr>
              <a:t>নিম</a:t>
            </a:r>
            <a:r>
              <a:rPr lang="en-US" sz="3200" dirty="0" smtClean="0">
                <a:latin typeface="Sylfaen"/>
                <a:cs typeface="NikoshBAN" pitchFamily="2" charset="0"/>
              </a:rPr>
              <a:t> </a:t>
            </a:r>
            <a:r>
              <a:rPr lang="en-US" sz="3200" dirty="0" err="1" smtClean="0">
                <a:latin typeface="Sylfaen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Sylfaen"/>
                <a:cs typeface="NikoshBAN" pitchFamily="2" charset="0"/>
              </a:rPr>
              <a:t> </a:t>
            </a:r>
            <a:r>
              <a:rPr lang="en-US" sz="3200" dirty="0" err="1" smtClean="0">
                <a:latin typeface="Sylfaen"/>
                <a:cs typeface="NikoshBAN" pitchFamily="2" charset="0"/>
              </a:rPr>
              <a:t>হবে</a:t>
            </a:r>
            <a:endParaRPr lang="en-US" sz="2400" dirty="0" smtClean="0">
              <a:latin typeface="Sylfaen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Sylfaen"/>
                <a:cs typeface="NikoshBAN" pitchFamily="2" charset="0"/>
              </a:rPr>
              <a:t>TR</a:t>
            </a:r>
            <a:r>
              <a:rPr lang="en-US" sz="3200" dirty="0" smtClean="0">
                <a:latin typeface="Sylfaen"/>
                <a:cs typeface="NikoshBAN" pitchFamily="2" charset="0"/>
              </a:rPr>
              <a:t>-</a:t>
            </a:r>
            <a:r>
              <a:rPr lang="en-US" sz="2400" dirty="0" smtClean="0">
                <a:latin typeface="Sylfaen"/>
                <a:cs typeface="NikoshBAN" pitchFamily="2" charset="0"/>
              </a:rPr>
              <a:t>TVC = </a:t>
            </a:r>
            <a:r>
              <a:rPr lang="en-US" sz="2400" dirty="0" smtClean="0">
                <a:solidFill>
                  <a:srgbClr val="FF0000"/>
                </a:solidFill>
                <a:latin typeface="Sylfaen"/>
                <a:cs typeface="NikoshBAN" pitchFamily="2" charset="0"/>
              </a:rPr>
              <a:t>OMQR</a:t>
            </a:r>
            <a:r>
              <a:rPr lang="en-US" sz="3200" dirty="0" smtClean="0">
                <a:latin typeface="Sylfaen"/>
                <a:cs typeface="NikoshBAN" pitchFamily="2" charset="0"/>
              </a:rPr>
              <a:t>-</a:t>
            </a:r>
            <a:r>
              <a:rPr lang="en-US" sz="2400" dirty="0" smtClean="0">
                <a:latin typeface="Sylfaen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33CC33"/>
                </a:solidFill>
                <a:latin typeface="Sylfaen"/>
                <a:cs typeface="NikoshBAN" pitchFamily="2" charset="0"/>
              </a:rPr>
              <a:t>OMEF</a:t>
            </a:r>
            <a:r>
              <a:rPr lang="en-US" sz="2400" dirty="0" smtClean="0">
                <a:latin typeface="Sylfaen"/>
                <a:cs typeface="NikoshBAN" pitchFamily="2" charset="0"/>
              </a:rPr>
              <a:t> = </a:t>
            </a:r>
            <a:r>
              <a:rPr lang="en-US" sz="2400" dirty="0" smtClean="0">
                <a:solidFill>
                  <a:srgbClr val="FF3399"/>
                </a:solidFill>
                <a:latin typeface="Sylfaen"/>
                <a:cs typeface="NikoshBAN" pitchFamily="2" charset="0"/>
              </a:rPr>
              <a:t>FEQR</a:t>
            </a:r>
            <a:endParaRPr lang="en-US" sz="32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152400"/>
            <a:ext cx="59436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9200" y="1600199"/>
            <a:ext cx="4038600" cy="441960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324600" y="5486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81600" y="4114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34000" y="5486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524500" y="4305300"/>
            <a:ext cx="990600" cy="1181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410200" y="4648200"/>
            <a:ext cx="0" cy="838199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62600" y="5562600"/>
            <a:ext cx="7620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6172200" y="1905000"/>
            <a:ext cx="1371600" cy="457200"/>
          </a:xfrm>
          <a:prstGeom prst="wedgeRoundRectCallout">
            <a:avLst>
              <a:gd name="adj1" fmla="val -57197"/>
              <a:gd name="adj2" fmla="val 489773"/>
              <a:gd name="adj3" fmla="val 16667"/>
            </a:avLst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খাজনা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62600" y="4610102"/>
            <a:ext cx="914400" cy="876298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826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4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381000"/>
            <a:ext cx="4038600" cy="6461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267200"/>
            <a:ext cx="80010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পরিবর্তনীয়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বিয়োগফল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2" name="Rounded Rectangle 1"/>
          <p:cNvSpPr/>
          <p:nvPr/>
        </p:nvSpPr>
        <p:spPr>
          <a:xfrm>
            <a:off x="2362200" y="1447801"/>
            <a:ext cx="4038600" cy="2590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705600" y="704056"/>
            <a:ext cx="1828800" cy="43894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০৩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76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28600"/>
            <a:ext cx="61722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খাজনার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52400" y="3352800"/>
            <a:ext cx="4457700" cy="1295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(১)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4400" y="3352800"/>
            <a:ext cx="4343400" cy="2057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যেমন-যন্ত্রপাতি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দালানকোঠা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990600"/>
            <a:ext cx="18288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খাজনা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981700" y="938645"/>
            <a:ext cx="18288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endParaRPr lang="en-US" sz="3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83177" y="1752600"/>
            <a:ext cx="1828800" cy="1600200"/>
            <a:chOff x="483177" y="1752600"/>
            <a:chExt cx="1828800" cy="1600200"/>
          </a:xfrm>
        </p:grpSpPr>
        <p:sp>
          <p:nvSpPr>
            <p:cNvPr id="7" name="Rectangle 6"/>
            <p:cNvSpPr/>
            <p:nvPr/>
          </p:nvSpPr>
          <p:spPr>
            <a:xfrm>
              <a:off x="483177" y="1752600"/>
              <a:ext cx="1828800" cy="16002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62000" y="1752600"/>
              <a:ext cx="1066800" cy="381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ভূমি</a:t>
              </a:r>
              <a:endParaRPr lang="en-US" sz="2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67000" y="1752600"/>
            <a:ext cx="1828800" cy="1631373"/>
            <a:chOff x="2667000" y="1752600"/>
            <a:chExt cx="1828800" cy="1631373"/>
          </a:xfrm>
        </p:grpSpPr>
        <p:sp>
          <p:nvSpPr>
            <p:cNvPr id="8" name="Rectangle 7"/>
            <p:cNvSpPr/>
            <p:nvPr/>
          </p:nvSpPr>
          <p:spPr>
            <a:xfrm>
              <a:off x="2667000" y="1783773"/>
              <a:ext cx="1828800" cy="1600200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34145" y="1752600"/>
              <a:ext cx="1066800" cy="381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জলাভূমি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76800" y="1752600"/>
            <a:ext cx="1828800" cy="1600200"/>
            <a:chOff x="4876800" y="1752600"/>
            <a:chExt cx="1828800" cy="1600200"/>
          </a:xfrm>
        </p:grpSpPr>
        <p:sp>
          <p:nvSpPr>
            <p:cNvPr id="9" name="Rectangle 8"/>
            <p:cNvSpPr/>
            <p:nvPr/>
          </p:nvSpPr>
          <p:spPr>
            <a:xfrm>
              <a:off x="4876800" y="1752600"/>
              <a:ext cx="1828800" cy="16002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76800" y="1752601"/>
              <a:ext cx="1828800" cy="381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ধান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কাটা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যন্ত্র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86600" y="1714501"/>
            <a:ext cx="1828800" cy="1669472"/>
            <a:chOff x="7086600" y="1714501"/>
            <a:chExt cx="1828800" cy="1669472"/>
          </a:xfrm>
        </p:grpSpPr>
        <p:sp>
          <p:nvSpPr>
            <p:cNvPr id="10" name="Rectangle 9"/>
            <p:cNvSpPr/>
            <p:nvPr/>
          </p:nvSpPr>
          <p:spPr>
            <a:xfrm>
              <a:off x="7086600" y="1783773"/>
              <a:ext cx="1828800" cy="1600200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86600" y="1714501"/>
              <a:ext cx="1828800" cy="381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দালান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52400" y="4648200"/>
            <a:ext cx="4457700" cy="2057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স্বল্পকাল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দীর্ঘকাল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মেয়াদের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খাজনার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অস্তিত্ব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4724400" y="5257800"/>
            <a:ext cx="4343400" cy="1447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(২)  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শুধুমাত্র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স্বল্পকালে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খাজনার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অস্তিত্ব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0" y="990600"/>
            <a:ext cx="4610100" cy="5867400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710545" y="952500"/>
            <a:ext cx="4433455" cy="5867400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899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28600"/>
            <a:ext cx="61722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খাজনার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6200" y="1066800"/>
            <a:ext cx="4533900" cy="5715000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24400" y="1066800"/>
            <a:ext cx="4378036" cy="5715000"/>
          </a:xfrm>
          <a:prstGeom prst="rect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066800"/>
            <a:ext cx="3810000" cy="28575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62200" y="990600"/>
            <a:ext cx="18288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খাজনা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5181600" y="1066800"/>
            <a:ext cx="3505200" cy="28575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58000" y="938645"/>
            <a:ext cx="1828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76200" y="3924300"/>
            <a:ext cx="4533900" cy="28575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ভূমিসহ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চিরকালের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24400" y="3924300"/>
            <a:ext cx="4419600" cy="2857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উপকরণের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স্বল্পকালের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দীর্ঘকালে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3319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28600"/>
            <a:ext cx="61722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খাজনার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52400" y="914400"/>
            <a:ext cx="4343400" cy="579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10100" y="914400"/>
            <a:ext cx="4381500" cy="579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914400"/>
            <a:ext cx="3733800" cy="31242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90800" y="744681"/>
            <a:ext cx="18288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খাজনা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933950" y="914400"/>
            <a:ext cx="3733800" cy="3124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53200" y="765463"/>
            <a:ext cx="1828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152400" y="4038600"/>
            <a:ext cx="4343400" cy="2667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(৪)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পরিমানের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8200" y="4038600"/>
            <a:ext cx="4343400" cy="2667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দেখনো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স্বল্পকালে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32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28600"/>
            <a:ext cx="61722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খাজনার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52400" y="914400"/>
            <a:ext cx="4343400" cy="579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10100" y="914400"/>
            <a:ext cx="4381500" cy="579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6450" y="914400"/>
            <a:ext cx="1828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25136" y="2008909"/>
            <a:ext cx="4343400" cy="2667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(৫)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ভূমিসহ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আবশ্যকীয়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29150" y="1981200"/>
            <a:ext cx="4343400" cy="2667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(৫)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স্বল্পকালে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অনাবশ্যক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দীর্ঘকালে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আবশ্যকীয়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59082" y="914400"/>
            <a:ext cx="18288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খাজনা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61730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52400"/>
            <a:ext cx="7467600" cy="6477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atin typeface="NikoshBAN" pitchFamily="2" charset="0"/>
                <a:cs typeface="NikoshBAN" pitchFamily="2" charset="0"/>
              </a:rPr>
              <a:t>খাজনার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দামের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953000" y="1905000"/>
            <a:ext cx="4191000" cy="4038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914400"/>
            <a:ext cx="4953000" cy="5867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ডেভিড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রিকার্ডোর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প্রান্তিক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প্রান্তিক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প্রভাবিত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পার্শ্বের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D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খরচের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A, B, C,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শ্রেনির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উদ্বৃত্ত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8001000" y="1524000"/>
            <a:ext cx="990600" cy="685800"/>
          </a:xfrm>
          <a:prstGeom prst="wedgeRectCallout">
            <a:avLst>
              <a:gd name="adj1" fmla="val -40413"/>
              <a:gd name="adj2" fmla="val 13522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প্রান্তিক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জমি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871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72256"/>
            <a:ext cx="29718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447800"/>
            <a:ext cx="3657600" cy="48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আলিমুল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রাজি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।(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 ০১৭৪৬৯৬৯৯৯৮।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NikoshBAN" pitchFamily="2" charset="0"/>
                <a:cs typeface="NikoshBAN" pitchFamily="2" charset="0"/>
              </a:rPr>
              <a:t>Email: razibsirap@gmail.com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দাউদপুর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0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NikoshBAN" pitchFamily="2" charset="0"/>
                <a:cs typeface="NikoshBAN" pitchFamily="2" charset="0"/>
              </a:rPr>
              <a:t>দাউদপুর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1447800"/>
            <a:ext cx="3733800" cy="48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১ম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2৫/04/2020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66800" y="457200"/>
            <a:ext cx="2057400" cy="19812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6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52400"/>
            <a:ext cx="7467600" cy="6477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latin typeface="NikoshBAN" pitchFamily="2" charset="0"/>
                <a:cs typeface="NikoshBAN" pitchFamily="2" charset="0"/>
              </a:rPr>
              <a:t>খাজনার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দামের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545" y="1011382"/>
            <a:ext cx="8763000" cy="457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অর্থনীতিবিদগন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খরচের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</a:p>
          <a:p>
            <a:pPr marL="514350" indent="-514350" algn="ctr">
              <a:buAutoNum type="arabicParenBoth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মালিকেরা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প্রান্তিক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চাষীদের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চাষীরা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খরচের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চাষীরা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 algn="ctr">
              <a:buAutoNum type="arabicParenBoth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চাষীরা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নেওয়ার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চাষীদের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প্রতিযোগিতা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মালিকেরা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বাড়ানোর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একারনে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চাষীরা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বাধ্য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প্রভাবিত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545" y="4648200"/>
            <a:ext cx="8763000" cy="1981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একারনে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ডেভেনপোর্ট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যথার্থই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উভয়ই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আপেক্ষিক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দুস্প্রাপ্যতা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8151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3637" y="228600"/>
            <a:ext cx="3962400" cy="6004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52562" y="1219200"/>
            <a:ext cx="5476875" cy="2743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010400" y="609600"/>
            <a:ext cx="1828800" cy="4389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০৬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800600"/>
            <a:ext cx="8534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ডেভিড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রিকার্ডোর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957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1800" y="214745"/>
            <a:ext cx="2667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838200"/>
            <a:ext cx="8236527" cy="2438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Tx/>
              <a:buAutoNum type="arabicParenBoth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স্বল্পকালে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উৎপকরণের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TR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TVC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(ঘ)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562442" y="2057400"/>
            <a:ext cx="719138" cy="645936"/>
          </a:xfrm>
          <a:custGeom>
            <a:avLst/>
            <a:gdLst>
              <a:gd name="connsiteX0" fmla="*/ 0 w 719138"/>
              <a:gd name="connsiteY0" fmla="*/ 389239 h 645936"/>
              <a:gd name="connsiteX1" fmla="*/ 180109 w 719138"/>
              <a:gd name="connsiteY1" fmla="*/ 597057 h 645936"/>
              <a:gd name="connsiteX2" fmla="*/ 207818 w 719138"/>
              <a:gd name="connsiteY2" fmla="*/ 597057 h 645936"/>
              <a:gd name="connsiteX3" fmla="*/ 665018 w 719138"/>
              <a:gd name="connsiteY3" fmla="*/ 56730 h 645936"/>
              <a:gd name="connsiteX4" fmla="*/ 692727 w 719138"/>
              <a:gd name="connsiteY4" fmla="*/ 42875 h 64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645936">
                <a:moveTo>
                  <a:pt x="0" y="389239"/>
                </a:moveTo>
                <a:cubicBezTo>
                  <a:pt x="60036" y="458512"/>
                  <a:pt x="145473" y="562421"/>
                  <a:pt x="180109" y="597057"/>
                </a:cubicBezTo>
                <a:cubicBezTo>
                  <a:pt x="214745" y="631693"/>
                  <a:pt x="127000" y="687111"/>
                  <a:pt x="207818" y="597057"/>
                </a:cubicBezTo>
                <a:cubicBezTo>
                  <a:pt x="288636" y="507003"/>
                  <a:pt x="584200" y="149094"/>
                  <a:pt x="665018" y="56730"/>
                </a:cubicBezTo>
                <a:cubicBezTo>
                  <a:pt x="745836" y="-35634"/>
                  <a:pt x="719281" y="3620"/>
                  <a:pt x="692727" y="4287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3505200"/>
            <a:ext cx="8229600" cy="2895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অর্থনীতিবিদ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মার্শালের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-- </a:t>
            </a:r>
          </a:p>
          <a:p>
            <a:pPr marL="571500" indent="-571500">
              <a:buFontTx/>
              <a:buAutoNum type="romanLcParenBoth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স্বল্পকালে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  <a:p>
            <a:pPr marL="571500" indent="-571500">
              <a:buFontTx/>
              <a:buAutoNum type="romanLcParenBoth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দীর্ঘকালে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Tx/>
              <a:buAutoNum type="romanLcParenBoth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(ক) i  		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খ) ii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	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iii  	(ঘ)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ii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 iii 	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09600" y="5678664"/>
            <a:ext cx="719138" cy="645936"/>
          </a:xfrm>
          <a:custGeom>
            <a:avLst/>
            <a:gdLst>
              <a:gd name="connsiteX0" fmla="*/ 0 w 719138"/>
              <a:gd name="connsiteY0" fmla="*/ 389239 h 645936"/>
              <a:gd name="connsiteX1" fmla="*/ 180109 w 719138"/>
              <a:gd name="connsiteY1" fmla="*/ 597057 h 645936"/>
              <a:gd name="connsiteX2" fmla="*/ 207818 w 719138"/>
              <a:gd name="connsiteY2" fmla="*/ 597057 h 645936"/>
              <a:gd name="connsiteX3" fmla="*/ 665018 w 719138"/>
              <a:gd name="connsiteY3" fmla="*/ 56730 h 645936"/>
              <a:gd name="connsiteX4" fmla="*/ 692727 w 719138"/>
              <a:gd name="connsiteY4" fmla="*/ 42875 h 64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645936">
                <a:moveTo>
                  <a:pt x="0" y="389239"/>
                </a:moveTo>
                <a:cubicBezTo>
                  <a:pt x="60036" y="458512"/>
                  <a:pt x="145473" y="562421"/>
                  <a:pt x="180109" y="597057"/>
                </a:cubicBezTo>
                <a:cubicBezTo>
                  <a:pt x="214745" y="631693"/>
                  <a:pt x="127000" y="687111"/>
                  <a:pt x="207818" y="597057"/>
                </a:cubicBezTo>
                <a:cubicBezTo>
                  <a:pt x="288636" y="507003"/>
                  <a:pt x="584200" y="149094"/>
                  <a:pt x="665018" y="56730"/>
                </a:cubicBezTo>
                <a:cubicBezTo>
                  <a:pt x="745836" y="-35634"/>
                  <a:pt x="719281" y="3620"/>
                  <a:pt x="692727" y="4287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5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19300" y="304800"/>
            <a:ext cx="48768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62200" y="1371600"/>
            <a:ext cx="4114800" cy="2209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4800600"/>
            <a:ext cx="8001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চিত্রসহ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373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2057400"/>
            <a:ext cx="6858000" cy="33528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52600" y="533400"/>
            <a:ext cx="57912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99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solidFill>
                <a:srgbClr val="FF99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10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228600"/>
            <a:ext cx="5715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যাচাই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672936"/>
            <a:ext cx="8001000" cy="6165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3200400"/>
            <a:ext cx="70104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সীমাবদ্ধ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বিশিষ্ঠ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255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0943" y="457201"/>
            <a:ext cx="8388931" cy="2362200"/>
            <a:chOff x="290943" y="3661063"/>
            <a:chExt cx="8686804" cy="2705100"/>
          </a:xfrm>
        </p:grpSpPr>
        <p:sp>
          <p:nvSpPr>
            <p:cNvPr id="3" name="Oval 2"/>
            <p:cNvSpPr/>
            <p:nvPr/>
          </p:nvSpPr>
          <p:spPr>
            <a:xfrm>
              <a:off x="408708" y="3664527"/>
              <a:ext cx="1953490" cy="1981200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90943" y="5465618"/>
              <a:ext cx="2071255" cy="838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আলফ্রেড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মার্শাল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১৮৪২-১৯২৪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376053" y="3661063"/>
              <a:ext cx="6601694" cy="27051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অধুনিক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অর্থনীতিবিদ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অধ্যাপক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মার্শাল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বলেন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      “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ভূমি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অন্যান্য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প্রাকৃতিক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সম্পদের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মালিকানা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আয়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তাকে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খাজনা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”।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90943" y="3200400"/>
            <a:ext cx="8548257" cy="2819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অর্থনীতিবিদ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মার্শালের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মতে,স্বল্পকালে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জিনিসের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সীমাবদ্ধ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কলকারখানা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সিমেন্ট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দালানকোঠা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স্বল্পকালে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অস্থিতিস্তাপক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দীর্ঘকালে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স্থিতিস্থাপক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দ্রব্যসামগ্রী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968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743200" y="990600"/>
            <a:ext cx="3657600" cy="137160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14500" y="2895600"/>
            <a:ext cx="5715000" cy="1524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0087" y="2967335"/>
            <a:ext cx="2723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Quasi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rent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)</a:t>
            </a: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99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2819400" y="685800"/>
            <a:ext cx="3200400" cy="121920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286000"/>
            <a:ext cx="8077200" cy="2971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খাজনার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২)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খাজনার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৩)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খাজনার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arenR"/>
              <a:defRPr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91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52400"/>
            <a:ext cx="27432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905000"/>
            <a:ext cx="8382000" cy="2514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অধুনিক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অর্থনীতিবিদ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মার্শাল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ধারণাটি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প্রবর্তন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মার্শালের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স্বল্পমেয়াদে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সীমাবদ্ধ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যোগানবিশিষ্ঠ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মনুষ্য-সৃষ্ট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কলকারখানার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অর্জিত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উদ্বৃত্ত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523302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152400"/>
            <a:ext cx="27432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71500" y="1143000"/>
            <a:ext cx="2286000" cy="20574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505200" y="1149927"/>
            <a:ext cx="2286000" cy="2057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629400" y="1143000"/>
            <a:ext cx="2286000" cy="20574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3200400"/>
            <a:ext cx="8153400" cy="3429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সাময়িকভাবে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স্বাভাবিকের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যেমন-যন্ত্রপাতি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কলকারখানা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দালানকোঠা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স্বল্পকালে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অস্থিতিস্থাপক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দীর্ঘকালে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স্থিতিস্থাপক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দ্রব্য-সামগ্রির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স্বল্পকালীন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665018"/>
            <a:ext cx="17526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হারভেস্টিং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মেশিন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47655" y="845127"/>
            <a:ext cx="1752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61464" y="741218"/>
            <a:ext cx="1752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বাড়ি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8494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314699" y="152400"/>
            <a:ext cx="2514600" cy="762000"/>
          </a:xfrm>
          <a:prstGeom prst="down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6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09800" y="914400"/>
            <a:ext cx="4267200" cy="2590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162800" y="304800"/>
            <a:ext cx="1600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০৩মি</a:t>
            </a:r>
            <a:r>
              <a:rPr lang="en-US" sz="2400" dirty="0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2400" dirty="0">
              <a:ln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995" y="3505200"/>
            <a:ext cx="7620001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1995" y="4495800"/>
            <a:ext cx="7620002" cy="1752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সাময়িকভাবে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উপাদানটি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238110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1096</Words>
  <Application>Microsoft Office PowerPoint</Application>
  <PresentationFormat>On-screen Show (4:3)</PresentationFormat>
  <Paragraphs>131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Razib</dc:creator>
  <cp:lastModifiedBy>Razib</cp:lastModifiedBy>
  <cp:revision>63</cp:revision>
  <dcterms:created xsi:type="dcterms:W3CDTF">2006-08-16T00:00:00Z</dcterms:created>
  <dcterms:modified xsi:type="dcterms:W3CDTF">2020-05-02T18:05:35Z</dcterms:modified>
</cp:coreProperties>
</file>