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22"/>
  </p:notesMasterIdLst>
  <p:sldIdLst>
    <p:sldId id="314" r:id="rId2"/>
    <p:sldId id="342" r:id="rId3"/>
    <p:sldId id="340" r:id="rId4"/>
    <p:sldId id="316" r:id="rId5"/>
    <p:sldId id="344" r:id="rId6"/>
    <p:sldId id="345" r:id="rId7"/>
    <p:sldId id="320" r:id="rId8"/>
    <p:sldId id="327" r:id="rId9"/>
    <p:sldId id="339" r:id="rId10"/>
    <p:sldId id="330" r:id="rId11"/>
    <p:sldId id="336" r:id="rId12"/>
    <p:sldId id="328" r:id="rId13"/>
    <p:sldId id="329" r:id="rId14"/>
    <p:sldId id="331" r:id="rId15"/>
    <p:sldId id="341" r:id="rId16"/>
    <p:sldId id="332" r:id="rId17"/>
    <p:sldId id="324" r:id="rId18"/>
    <p:sldId id="325" r:id="rId19"/>
    <p:sldId id="343" r:id="rId20"/>
    <p:sldId id="32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autoAdjust="0"/>
    <p:restoredTop sz="94660"/>
  </p:normalViewPr>
  <p:slideViewPr>
    <p:cSldViewPr>
      <p:cViewPr varScale="1">
        <p:scale>
          <a:sx n="65" d="100"/>
          <a:sy n="65" d="100"/>
        </p:scale>
        <p:origin x="7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02-May-20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46907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14240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8227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39099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0194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4554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56829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41106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9498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2766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93581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7" name="Frame 6"/>
          <p:cNvSpPr/>
          <p:nvPr userDrawn="1"/>
        </p:nvSpPr>
        <p:spPr>
          <a:xfrm>
            <a:off x="0" y="0"/>
            <a:ext cx="9144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2927889"/>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7970" y="5562600"/>
            <a:ext cx="5638799" cy="92333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AE" sz="5400" b="1" dirty="0">
                <a:latin typeface="NikoshBAN" panose="02000000000000000000" pitchFamily="2" charset="0"/>
              </a:rPr>
              <a:t>اَلسَلامُ عَلَيْكُم وَرَحْمَةُ </a:t>
            </a:r>
            <a:r>
              <a:rPr lang="ar-AE" sz="5400" b="1" dirty="0" smtClean="0">
                <a:latin typeface="NikoshBAN" panose="02000000000000000000" pitchFamily="2" charset="0"/>
              </a:rPr>
              <a:t>اَللهُ</a:t>
            </a:r>
            <a:r>
              <a:rPr lang="en-US" sz="5400" b="1" dirty="0" smtClean="0">
                <a:latin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5" name="Rectangle 4"/>
          <p:cNvSpPr/>
          <p:nvPr/>
        </p:nvSpPr>
        <p:spPr>
          <a:xfrm>
            <a:off x="304800" y="5580185"/>
            <a:ext cx="2514600" cy="92333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ar-AE" sz="5400" b="1" dirty="0">
                <a:latin typeface="Arial" panose="020B0604020202020204" pitchFamily="34" charset="0"/>
                <a:cs typeface="Arial" panose="020B0604020202020204" pitchFamily="34" charset="0"/>
              </a:rPr>
              <a:t>كيف حالك</a:t>
            </a:r>
            <a:endParaRPr lang="en-US" sz="5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04800" y="304800"/>
            <a:ext cx="8534400" cy="5029200"/>
          </a:xfrm>
          <a:prstGeom prst="rect">
            <a:avLst/>
          </a:prstGeom>
          <a:ln w="228600" cap="sq" cmpd="thickThin">
            <a:solidFill>
              <a:srgbClr val="000000"/>
            </a:solidFill>
            <a:prstDash val="solid"/>
            <a:miter lim="800000"/>
          </a:ln>
          <a:effectLst>
            <a:innerShdw blurRad="76200">
              <a:srgbClr val="000000"/>
            </a:innerShdw>
          </a:effec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307870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92" y="3276600"/>
            <a:ext cx="8534400"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dirty="0"/>
              <a:t>ইসলামে, বিবাহ (আরবি: </a:t>
            </a:r>
            <a:r>
              <a:rPr lang="ar-AE" dirty="0"/>
              <a:t>نِكَاح‎, </a:t>
            </a:r>
            <a:r>
              <a:rPr lang="as-IN" dirty="0"/>
              <a:t>প্রতিবর্ণী. নিকাহ‎) হল বিবাহযোগ্য দুইজন নারী ও পুরুষের মধ্যে দাম্পত্য সম্পর্ক প্রনয়নের বৈধ আইনি চুক্তি ও তার স্বীকারোক্তি।[১][২] ইসলামে কনে তার নিজের ইচ্ছানুযায়ী বিয়েতে মত বা অমত দিতে পারে| একটি আনুষ্ঠানিক এবং দৃঢ় বৈবাহিক চুক্তিকে ইসলামে বিবাহ হিসেবে গণ্য করা হয়, যা বর ও কনের পারষ্পারিক অধিকার ও কর্তব্যের সীমারেখা নির্ধারণ করে| বিয়েতে অবশ্যই দুজন মুসলিম স্বাক্ষী উপস্থিত থাকতে হবে| ইসলামে বিয়ে হল একটি সুন্নাহ বা মুহাম্মাদ (সাল্লাল্লাহু আলাইহি ওয়াসাল্লাম)-এর আদর্শ এবং ইসলামে বিয়ে করার জন্য অত্যন্ত জোরালোভাবে পরামর্শ দেয়া হয়েছে।[৩][৪]বিয়ে ইসলামী বিবাহের মৌলিক বিধিবিধান অনুযায়ী সম্পন্ন করতে হয়। পাশাপাশি, ইসলামে সন্ন্যাসজীবন এবং কৌমার্যেরও কঠোর বিরোধিতা করা হয়েছে।[৪] ইসলামে তালাক অপছন্দনীয় হলেও এর অনুমতি আছে এবং তা যে কোন পক্ষ হতে দেওয়া যেতে পারে অর্থাৎ ইসলামে স্বামী-স্ত্রী উভয়েই তালাক দেওয়ার অধিকার রাখে।</a:t>
            </a:r>
            <a:endParaRPr lang="en-US" dirty="0"/>
          </a:p>
        </p:txBody>
      </p:sp>
      <p:pic>
        <p:nvPicPr>
          <p:cNvPr id="3" name="Picture 2"/>
          <p:cNvPicPr>
            <a:picLocks noChangeAspect="1"/>
          </p:cNvPicPr>
          <p:nvPr/>
        </p:nvPicPr>
        <p:blipFill>
          <a:blip r:embed="rId2"/>
          <a:stretch>
            <a:fillRect/>
          </a:stretch>
        </p:blipFill>
        <p:spPr>
          <a:xfrm>
            <a:off x="5233189" y="381000"/>
            <a:ext cx="3576703" cy="23622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75492" y="871835"/>
            <a:ext cx="4495800" cy="92333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5400" dirty="0" err="1" smtClean="0">
                <a:latin typeface="NikoshBAN" panose="02000000000000000000" pitchFamily="2" charset="0"/>
                <a:cs typeface="NikoshBAN" panose="02000000000000000000" pitchFamily="2" charset="0"/>
              </a:rPr>
              <a:t>বিবাহ</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কাহাকে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বলে</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5752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2286000"/>
            <a:ext cx="5257801"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খুতবা পাঠ করার পর বিয়ে কিভাবে পড়াবে?</a:t>
            </a:r>
          </a:p>
          <a:p>
            <a:r>
              <a:rPr lang="as-IN" sz="2800" dirty="0">
                <a:latin typeface="NikoshBAN" panose="02000000000000000000" pitchFamily="2" charset="0"/>
                <a:cs typeface="NikoshBAN" panose="02000000000000000000" pitchFamily="2" charset="0"/>
              </a:rPr>
              <a:t>খুতবা পাঠ করার পর দুজন স্বাক্ষীর সম্মুখে তাদেরকে শুনিয়ে উকিল (বা পাত্রী) পাত্রকে বা তার নিযুক্ত প্রতিনিধিকে পাত্রীর পরিচয় প্রদান পূর্বক বিয়ের প্রস্তাব পেশ করবে এবং পাত্র বা তার প্রতিনিধি তার পক্ষ হয়ে আমি কবুল করলাম বা আমি গ্রহণ করলাম বা এরকম কোন বাক্য বলে সে প্রস্তাব গ্রহণ করবে। এ‌তেই বিবাহ সম্পন্ন হয়ে যায়।</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1926981" y="609600"/>
            <a:ext cx="3635619" cy="101566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বিবাহের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খুতবা</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5867400" y="2478491"/>
            <a:ext cx="2857500" cy="33821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11913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458200" cy="5324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dirty="0" smtClean="0"/>
              <a:t> </a:t>
            </a:r>
            <a:r>
              <a:rPr lang="as-IN" sz="2800" dirty="0" smtClean="0">
                <a:solidFill>
                  <a:srgbClr val="0070C0"/>
                </a:solidFill>
                <a:latin typeface="NikoshBAN" panose="02000000000000000000" pitchFamily="2" charset="0"/>
                <a:cs typeface="NikoshBAN" panose="02000000000000000000" pitchFamily="2" charset="0"/>
              </a:rPr>
              <a:t>শর্ত</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সমূহ</a:t>
            </a:r>
            <a:r>
              <a:rPr lang="en-US" sz="2800" dirty="0" smtClean="0">
                <a:solidFill>
                  <a:srgbClr val="0070C0"/>
                </a:solidFill>
                <a:latin typeface="NikoshBAN" panose="02000000000000000000" pitchFamily="2" charset="0"/>
                <a:cs typeface="NikoshBAN" panose="02000000000000000000" pitchFamily="2" charset="0"/>
              </a:rPr>
              <a:t> </a:t>
            </a:r>
            <a:endParaRPr lang="en-US" sz="2800" dirty="0">
              <a:solidFill>
                <a:srgbClr val="0070C0"/>
              </a:solidFill>
              <a:latin typeface="NikoshBAN" panose="02000000000000000000" pitchFamily="2" charset="0"/>
              <a:cs typeface="NikoshBAN" panose="02000000000000000000" pitchFamily="2" charset="0"/>
            </a:endParaRPr>
          </a:p>
          <a:p>
            <a:r>
              <a:rPr lang="as-IN" sz="2400" b="1" dirty="0" smtClean="0">
                <a:latin typeface="NikoshBAN" panose="02000000000000000000" pitchFamily="2" charset="0"/>
                <a:cs typeface="NikoshBAN" panose="02000000000000000000" pitchFamily="2" charset="0"/>
              </a:rPr>
              <a:t>১</a:t>
            </a:r>
            <a:r>
              <a:rPr lang="as-IN" sz="2400" b="1" dirty="0">
                <a:latin typeface="NikoshBAN" panose="02000000000000000000" pitchFamily="2" charset="0"/>
                <a:cs typeface="NikoshBAN" panose="02000000000000000000" pitchFamily="2" charset="0"/>
              </a:rPr>
              <a:t>. সুস্থ মস্তিষ্কসম্পন্ন হওয়া।</a:t>
            </a:r>
          </a:p>
          <a:p>
            <a:r>
              <a:rPr lang="as-IN" sz="2400" b="1" dirty="0">
                <a:latin typeface="NikoshBAN" panose="02000000000000000000" pitchFamily="2" charset="0"/>
                <a:cs typeface="NikoshBAN" panose="02000000000000000000" pitchFamily="2" charset="0"/>
              </a:rPr>
              <a:t>২. প্রাপ্তবয়স্ক হওয়া।</a:t>
            </a:r>
          </a:p>
          <a:p>
            <a:r>
              <a:rPr lang="as-IN" sz="2400" b="1" dirty="0">
                <a:latin typeface="NikoshBAN" panose="02000000000000000000" pitchFamily="2" charset="0"/>
                <a:cs typeface="NikoshBAN" panose="02000000000000000000" pitchFamily="2" charset="0"/>
              </a:rPr>
              <a:t>৩. দাসত্বের শৃঙ্খল হতে মুক্ত হওয়া।</a:t>
            </a:r>
          </a:p>
          <a:p>
            <a:r>
              <a:rPr lang="as-IN" sz="2400" b="1" dirty="0">
                <a:latin typeface="NikoshBAN" panose="02000000000000000000" pitchFamily="2" charset="0"/>
                <a:cs typeface="NikoshBAN" panose="02000000000000000000" pitchFamily="2" charset="0"/>
              </a:rPr>
              <a:t>৪.অভিভাবক কনের ধর্মানুসারী হওয়া। সুতরাং কোনো অমুসলিম ব্যক্তি মুসলিম নর-নারীর অভিভাবক হতে পারবে না</a:t>
            </a:r>
            <a:r>
              <a:rPr lang="as-IN" sz="2400" b="1" dirty="0" smtClean="0">
                <a:latin typeface="NikoshBAN" panose="02000000000000000000" pitchFamily="2" charset="0"/>
                <a:cs typeface="NikoshBAN" panose="02000000000000000000" pitchFamily="2" charset="0"/>
              </a:rPr>
              <a:t>।</a:t>
            </a:r>
            <a:endParaRPr lang="as-IN" sz="24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৫. ন্যায়পরায়ণ হওয়া। অর্থাৎ ফাসেক না হওয়া। কিছু কিছু আলেম এ শর্তটি আরোপ করেছেন। অন্যেরা বাহ্যিক ‘আদালত’কে (ধর্মভীরুতা) যথেষ্ট বলেছেন। আবার কারো কারো মতে, যাকে তিনি বিয়ে দিচ্ছেন তার কল্যাণ বিবেচনা করার মত যোগ্যতা থাকলেও চলবে</a:t>
            </a:r>
            <a:r>
              <a:rPr lang="as-IN" sz="2400" b="1" dirty="0" smtClean="0">
                <a:latin typeface="NikoshBAN" panose="02000000000000000000" pitchFamily="2" charset="0"/>
                <a:cs typeface="NikoshBAN" panose="02000000000000000000" pitchFamily="2" charset="0"/>
              </a:rPr>
              <a:t>।</a:t>
            </a:r>
            <a:endParaRPr lang="as-IN" sz="24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৬.পুরুষ হওয়া। প্রিয় নবী (সা.) বলেন, ‘এক নারী অন্য নারীকে বিয়ে দিতে পারবে না। অথবা নারী নিজে নিজেকে বিয়ে দিতে পারবে না। ব্যভিচারিনী নিজে নিজেকে বিয়ে দেয়।’ (ইবনে মাজাহ, হাদিস নং : ১৭৮২; সহিহ জামে : ৭২৯৮</a:t>
            </a:r>
            <a:r>
              <a:rPr lang="as-IN" sz="2400" b="1" dirty="0" smtClean="0">
                <a:latin typeface="NikoshBAN" panose="02000000000000000000" pitchFamily="2" charset="0"/>
                <a:cs typeface="NikoshBAN" panose="02000000000000000000" pitchFamily="2" charset="0"/>
              </a:rPr>
              <a:t>)</a:t>
            </a:r>
            <a:endParaRPr lang="as-IN" sz="24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৭. বিয়ের ক্ষেত্রে বর-কনের ‘কুফু’ বা সমতা ও অন্যান্য কল্যাণের দিক বিবেচনা করতে পারার যোগ্যতাবান হওয়া</a:t>
            </a:r>
            <a:r>
              <a:rPr lang="as-IN" sz="2400" b="1" dirty="0" smtClean="0">
                <a:latin typeface="NikoshBAN" panose="02000000000000000000" pitchFamily="2" charset="0"/>
                <a:cs typeface="NikoshBAN" panose="02000000000000000000" pitchFamily="2" charset="0"/>
              </a:rPr>
              <a:t>।</a:t>
            </a:r>
            <a:endParaRPr lang="as-IN" sz="2400" b="1" dirty="0">
              <a:latin typeface="NikoshBAN" panose="02000000000000000000" pitchFamily="2" charset="0"/>
              <a:cs typeface="NikoshBAN" panose="02000000000000000000" pitchFamily="2" charset="0"/>
            </a:endParaRPr>
          </a:p>
        </p:txBody>
      </p:sp>
      <p:sp>
        <p:nvSpPr>
          <p:cNvPr id="3" name="TextBox 2"/>
          <p:cNvSpPr txBox="1"/>
          <p:nvPr/>
        </p:nvSpPr>
        <p:spPr>
          <a:xfrm>
            <a:off x="1524000" y="304800"/>
            <a:ext cx="5867400" cy="70788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000" dirty="0">
                <a:latin typeface="NikoshBAN" panose="02000000000000000000" pitchFamily="2" charset="0"/>
                <a:cs typeface="NikoshBAN" panose="02000000000000000000" pitchFamily="2" charset="0"/>
              </a:rPr>
              <a:t>কনের অভিভাবক হওয়ার জন্য শর্ত</a:t>
            </a:r>
          </a:p>
        </p:txBody>
      </p:sp>
    </p:spTree>
    <p:extLst>
      <p:ext uri="{BB962C8B-B14F-4D97-AF65-F5344CB8AC3E}">
        <p14:creationId xmlns:p14="http://schemas.microsoft.com/office/powerpoint/2010/main" val="67866061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১) বর-কনে উভয়কে গ্রহণযোগ্যভাবে নির্দিষ্ট করে নেয়া।</a:t>
            </a:r>
          </a:p>
          <a:p>
            <a:r>
              <a:rPr lang="as-IN" sz="2400" dirty="0">
                <a:latin typeface="NikoshBAN" panose="02000000000000000000" pitchFamily="2" charset="0"/>
                <a:cs typeface="NikoshBAN" panose="02000000000000000000" pitchFamily="2" charset="0"/>
              </a:rPr>
              <a:t>(২) বর-কনে একে অন্যের প্রতি সন্তুষ্ট হওয়া। রাসুল (সা.) বলেন, ‘স্বামীহারা নারী (বিধবা বা তালাকপ্রাপ্তা)-কে তার সিদ্ধান্ত ছাড়া (অর্থাৎ পরিষ্কারভাবে তাকে বলে তার কাছ থেকে সিদ্ধান্ত নিতে হবে) বিয়ে দেয়া যাবে না। কুমারী মেয়েকে তার সম্মতি (কথার মাধ্যমে অথবা চুপ থাকার মাধ্যমে)  ছাড়া বিয়ে দেয়া যাবে না। লোকেরা জিজ্ঞেস করল, ইয়া রাসুলুল্লাহ (সাঃ)! কেমন করে তার সম্মতি জানব? তিনি বললেন, চুপ করে (লজ্জার দরুন) থাকাটাই তার সম্মতি।’ (বুখারি, হাদিস নং : ৪৭৪১</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(৩) বিয়ের আকদ (চুক্তি) করানোর দায়িত্ব মেয়ের অভিভাবককে পালন করতে হবে। যেহেতু আল্লাহ তাআলা বিয়ে দেয়ার জন্য অভিভাবকদের প্রতি নির্দেশনা জারি করেছেন। আল্লাহ তাআলা বলেন, ‘আর তোমরা তোমাদের মধ্যে অবিবাহিত নারী-পুরুষদের বিবাহ দাও।’ (সুরা নুর, ২৪:৩২</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রাসুল (সা.) বলেন, ‘যে নারী তার অভিভাবকের অনুমতি ছাড়া বিয়ে করবে তার বিবাহ বাতিল, তার বিবাহ বাতিল, তার বিবাহ বাতিল</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(৪) বিয়ের আকদের সময় সাক্ষী রাখতে হবে</a:t>
            </a:r>
            <a:r>
              <a:rPr lang="as-IN" sz="2400" dirty="0" smtClean="0">
                <a:latin typeface="NikoshBAN" panose="02000000000000000000" pitchFamily="2" charset="0"/>
                <a:cs typeface="NikoshBAN" panose="02000000000000000000" pitchFamily="2" charset="0"/>
              </a:rPr>
              <a:t>।</a:t>
            </a:r>
            <a:endParaRPr lang="as-IN" dirty="0" smtClean="0">
              <a:latin typeface="NikoshBAN" panose="02000000000000000000" pitchFamily="2" charset="0"/>
              <a:cs typeface="NikoshBAN" panose="02000000000000000000" pitchFamily="2" charset="0"/>
            </a:endParaRPr>
          </a:p>
        </p:txBody>
      </p:sp>
      <p:sp>
        <p:nvSpPr>
          <p:cNvPr id="3" name="TextBox 2"/>
          <p:cNvSpPr txBox="1"/>
          <p:nvPr/>
        </p:nvSpPr>
        <p:spPr>
          <a:xfrm>
            <a:off x="2057400" y="228600"/>
            <a:ext cx="4038600" cy="76944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400" b="1" dirty="0">
                <a:latin typeface="NikoshBAN" panose="02000000000000000000" pitchFamily="2" charset="0"/>
                <a:cs typeface="NikoshBAN" panose="02000000000000000000" pitchFamily="2" charset="0"/>
              </a:rPr>
              <a:t>বিয়ে শুদ্ধ হওয়ার শর্ত</a:t>
            </a:r>
          </a:p>
        </p:txBody>
      </p:sp>
    </p:spTree>
    <p:extLst>
      <p:ext uri="{BB962C8B-B14F-4D97-AF65-F5344CB8AC3E}">
        <p14:creationId xmlns:p14="http://schemas.microsoft.com/office/powerpoint/2010/main" val="7717619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56388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solidFill>
                  <a:srgbClr val="0070C0"/>
                </a:solidFill>
                <a:latin typeface="NikoshBAN" panose="02000000000000000000" pitchFamily="2" charset="0"/>
                <a:cs typeface="NikoshBAN" panose="02000000000000000000" pitchFamily="2" charset="0"/>
              </a:rPr>
              <a:t> </a:t>
            </a:r>
            <a:r>
              <a:rPr lang="en-US" sz="2400" dirty="0" err="1" smtClean="0">
                <a:solidFill>
                  <a:srgbClr val="0070C0"/>
                </a:solidFill>
                <a:latin typeface="NikoshBAN" panose="02000000000000000000" pitchFamily="2" charset="0"/>
                <a:cs typeface="NikoshBAN" panose="02000000000000000000" pitchFamily="2" charset="0"/>
              </a:rPr>
              <a:t>আল্লাহ</a:t>
            </a:r>
            <a:r>
              <a:rPr lang="en-US" sz="2400" dirty="0" smtClean="0">
                <a:solidFill>
                  <a:srgbClr val="0070C0"/>
                </a:solidFill>
                <a:latin typeface="NikoshBAN" panose="02000000000000000000" pitchFamily="2" charset="0"/>
                <a:cs typeface="NikoshBAN" panose="02000000000000000000" pitchFamily="2" charset="0"/>
              </a:rPr>
              <a:t> </a:t>
            </a:r>
            <a:r>
              <a:rPr lang="en-US" sz="2400" dirty="0" err="1" smtClean="0">
                <a:solidFill>
                  <a:srgbClr val="0070C0"/>
                </a:solidFill>
                <a:latin typeface="NikoshBAN" panose="02000000000000000000" pitchFamily="2" charset="0"/>
                <a:cs typeface="NikoshBAN" panose="02000000000000000000" pitchFamily="2" charset="0"/>
              </a:rPr>
              <a:t>এরশাদ</a:t>
            </a:r>
            <a:r>
              <a:rPr lang="en-US" sz="2400" dirty="0" smtClean="0">
                <a:solidFill>
                  <a:srgbClr val="0070C0"/>
                </a:solidFill>
                <a:latin typeface="NikoshBAN" panose="02000000000000000000" pitchFamily="2" charset="0"/>
                <a:cs typeface="NikoshBAN" panose="02000000000000000000" pitchFamily="2" charset="0"/>
              </a:rPr>
              <a:t> </a:t>
            </a:r>
            <a:r>
              <a:rPr lang="en-US" sz="2400" dirty="0" err="1" smtClean="0">
                <a:solidFill>
                  <a:srgbClr val="0070C0"/>
                </a:solidFill>
                <a:latin typeface="NikoshBAN" panose="02000000000000000000" pitchFamily="2" charset="0"/>
                <a:cs typeface="NikoshBAN" panose="02000000000000000000" pitchFamily="2" charset="0"/>
              </a:rPr>
              <a:t>করেন</a:t>
            </a:r>
            <a:endParaRPr lang="en-US" sz="2400" dirty="0">
              <a:solidFill>
                <a:srgbClr val="0070C0"/>
              </a:solidFill>
              <a:latin typeface="NikoshBAN" panose="02000000000000000000" pitchFamily="2" charset="0"/>
              <a:cs typeface="NikoshBAN" panose="02000000000000000000" pitchFamily="2" charset="0"/>
            </a:endParaRPr>
          </a:p>
          <a:p>
            <a:r>
              <a:rPr lang="ar-AE" sz="2000" dirty="0">
                <a:latin typeface="NikoshBAN" panose="02000000000000000000" pitchFamily="2" charset="0"/>
              </a:rPr>
              <a:t>وَ اٰتُوا النِّسَآءَ صَدُقٰتِہِنَّ نِحۡلَۃً ؕ فَاِنۡ طِبۡنَ لَکُمۡ عَنۡ شَیۡءٍ مِّنۡہُ نَفۡسًا فَکُلُوۡہُ ہَنِیۡٓــًٔا </a:t>
            </a:r>
            <a:r>
              <a:rPr lang="ar-AE" sz="2000" dirty="0" smtClean="0">
                <a:latin typeface="NikoshBAN" panose="02000000000000000000" pitchFamily="2" charset="0"/>
              </a:rPr>
              <a:t>مَّرِیۡٓــًٔا۴</a:t>
            </a:r>
            <a:endParaRPr lang="ar-AE" sz="2000" dirty="0">
              <a:latin typeface="NikoshBAN" panose="02000000000000000000" pitchFamily="2" charset="0"/>
            </a:endParaRPr>
          </a:p>
          <a:p>
            <a:r>
              <a:rPr lang="en-US" sz="2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আর </a:t>
            </a:r>
            <a:r>
              <a:rPr lang="as-IN" sz="2000" dirty="0">
                <a:latin typeface="NikoshBAN" panose="02000000000000000000" pitchFamily="2" charset="0"/>
                <a:cs typeface="NikoshBAN" panose="02000000000000000000" pitchFamily="2" charset="0"/>
              </a:rPr>
              <a:t>তোমরা নারীদেরকে সন্তুষ্টচিত্তে তাদের মোহর দিয়ে দাও, অতঃপর যদি তারা তোমাদের জন্য তা থেকে খুশি হয়ে কিছু ছাড় দেয়, তাহলে তোমরা তা সানন্দে তৃপ্তিসহকারে </a:t>
            </a:r>
            <a:r>
              <a:rPr lang="as-IN" sz="2000" dirty="0" smtClean="0">
                <a:latin typeface="NikoshBAN" panose="02000000000000000000" pitchFamily="2" charset="0"/>
                <a:cs typeface="NikoshBAN" panose="02000000000000000000" pitchFamily="2" charset="0"/>
              </a:rPr>
              <a:t>খাও।</a:t>
            </a:r>
            <a:endParaRPr lang="en-US" sz="2000" dirty="0" smtClean="0">
              <a:latin typeface="NikoshBAN" panose="02000000000000000000" pitchFamily="2" charset="0"/>
              <a:cs typeface="NikoshBAN" panose="02000000000000000000" pitchFamily="2" charset="0"/>
            </a:endParaRPr>
          </a:p>
          <a:p>
            <a:r>
              <a:rPr lang="en-US" sz="2800" dirty="0" err="1" smtClean="0">
                <a:solidFill>
                  <a:srgbClr val="0070C0"/>
                </a:solidFill>
                <a:latin typeface="NikoshBAN" panose="02000000000000000000" pitchFamily="2" charset="0"/>
                <a:cs typeface="NikoshBAN" panose="02000000000000000000" pitchFamily="2" charset="0"/>
              </a:rPr>
              <a:t>দেন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মোহরের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নিম্ন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পরিমাণ</a:t>
            </a:r>
            <a:r>
              <a:rPr lang="en-US" sz="2800" dirty="0" smtClean="0">
                <a:solidFill>
                  <a:srgbClr val="0070C0"/>
                </a:solidFill>
                <a:latin typeface="NikoshBAN" panose="02000000000000000000" pitchFamily="2" charset="0"/>
                <a:cs typeface="NikoshBAN" panose="02000000000000000000" pitchFamily="2" charset="0"/>
              </a:rPr>
              <a:t> </a:t>
            </a:r>
          </a:p>
          <a:p>
            <a:r>
              <a:rPr lang="as-IN" sz="2000" dirty="0">
                <a:latin typeface="NikoshBAN" panose="02000000000000000000" pitchFamily="2" charset="0"/>
                <a:cs typeface="NikoshBAN" panose="02000000000000000000" pitchFamily="2" charset="0"/>
              </a:rPr>
              <a:t>দেনমোহরের সর্বোচ্চ কোনো পরিমাণ নির্ধারণ করা হয়নি। ন্যূনতম পরিমান হানাফি মাজহাবের মতে ১০ দিরহাম। অর্থাৎ ৩০.৬১৮ গ্রাম রুপা অথবা এর সমপরিমাণ মূল্য নির্ধারণ করা। এর চেয়ে কম পরিমাণ মোহর নির্ধারণ করা স্ত্রী রাজি হলেও তা শরিয়তের দৃষ্টিতে বৈধ হবে না।</a:t>
            </a:r>
          </a:p>
          <a:p>
            <a:r>
              <a:rPr lang="as-IN" sz="2000" dirty="0">
                <a:latin typeface="NikoshBAN" panose="02000000000000000000" pitchFamily="2" charset="0"/>
                <a:cs typeface="NikoshBAN" panose="02000000000000000000" pitchFamily="2" charset="0"/>
              </a:rPr>
              <a:t>এ প্রসঙ্গে হাদিস শরীফে বর্ণিত হয়েছে, ১০ দিরহামের কম কোনো মোহর নেই (বায়হাকি শরীফ, ৭/২৪০)। কিন্তু এর উপরে যে কোনো পরিমাণকেই দেনমোহর নির্ধারণ করা যাবে। তবে স্বামী যেহেতু দেনমোহর পরিশোধ করতে </a:t>
            </a:r>
            <a:r>
              <a:rPr lang="as-IN" sz="2000" dirty="0" smtClean="0">
                <a:latin typeface="NikoshBAN" panose="02000000000000000000" pitchFamily="2" charset="0"/>
                <a:cs typeface="NikoshBAN" panose="02000000000000000000" pitchFamily="2" charset="0"/>
              </a:rPr>
              <a:t>বাধ্য</a:t>
            </a:r>
            <a:endParaRPr lang="en-US" sz="2000" dirty="0">
              <a:latin typeface="NikoshBAN" panose="02000000000000000000" pitchFamily="2" charset="0"/>
              <a:cs typeface="NikoshBAN" panose="02000000000000000000" pitchFamily="2" charset="0"/>
            </a:endParaRPr>
          </a:p>
        </p:txBody>
      </p:sp>
      <p:sp>
        <p:nvSpPr>
          <p:cNvPr id="5" name="TextBox 4"/>
          <p:cNvSpPr txBox="1"/>
          <p:nvPr/>
        </p:nvSpPr>
        <p:spPr>
          <a:xfrm>
            <a:off x="2590800" y="304800"/>
            <a:ext cx="29718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দেন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মোহর</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6019800" y="1447800"/>
            <a:ext cx="2857500" cy="1905643"/>
          </a:xfrm>
          <a:prstGeom prst="rect">
            <a:avLst/>
          </a:prstGeom>
        </p:spPr>
      </p:pic>
      <p:pic>
        <p:nvPicPr>
          <p:cNvPr id="7" name="Picture 6"/>
          <p:cNvPicPr>
            <a:picLocks noChangeAspect="1"/>
          </p:cNvPicPr>
          <p:nvPr/>
        </p:nvPicPr>
        <p:blipFill>
          <a:blip r:embed="rId3"/>
          <a:stretch>
            <a:fillRect/>
          </a:stretch>
        </p:blipFill>
        <p:spPr>
          <a:xfrm>
            <a:off x="6019800" y="3657600"/>
            <a:ext cx="2857500" cy="2050197"/>
          </a:xfrm>
          <a:prstGeom prst="rect">
            <a:avLst/>
          </a:prstGeom>
        </p:spPr>
      </p:pic>
    </p:spTree>
    <p:extLst>
      <p:ext uri="{BB962C8B-B14F-4D97-AF65-F5344CB8AC3E}">
        <p14:creationId xmlns:p14="http://schemas.microsoft.com/office/powerpoint/2010/main" val="40164159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বিবাহের সময় মোহর আদায় সম্পর্কে ..."/>
          <p:cNvSpPr>
            <a:spLocks noChangeAspect="1" noChangeArrowheads="1"/>
          </p:cNvSpPr>
          <p:nvPr/>
        </p:nvSpPr>
        <p:spPr bwMode="auto">
          <a:xfrm>
            <a:off x="2743200" y="-304810"/>
            <a:ext cx="3429000" cy="34290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5943600" y="1981200"/>
            <a:ext cx="3029975" cy="46482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228600" y="1805355"/>
            <a:ext cx="52578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000" dirty="0">
                <a:latin typeface="NikoshBAN" panose="02000000000000000000" pitchFamily="2" charset="0"/>
                <a:cs typeface="NikoshBAN" panose="02000000000000000000" pitchFamily="2" charset="0"/>
              </a:rPr>
              <a:t>ইসলাম শুধু যৌতুক প্রথার বিরোধীই নয় বিয়েশাদির ক্ষেত্রে সব ধরনের অপচয়ের বিপক্ষে। রসুলুল্লাহ সাল্লাল্লাহু আলাইহি ওয়াসাল্লাম ইরশাদ করেছেন, সেই বিয়েই সর্বাধিক বরকতময়, যে বিয়েতে ব্যয় খুব সামান্যই হয়। </a:t>
            </a:r>
            <a:endParaRPr lang="en-US" sz="2000" dirty="0" smtClean="0">
              <a:latin typeface="NikoshBAN" panose="02000000000000000000" pitchFamily="2" charset="0"/>
              <a:cs typeface="NikoshBAN" panose="02000000000000000000" pitchFamily="2" charset="0"/>
            </a:endParaRPr>
          </a:p>
          <a:p>
            <a:r>
              <a:rPr lang="as-IN" sz="2000" dirty="0" smtClean="0">
                <a:latin typeface="NikoshBAN" panose="02000000000000000000" pitchFamily="2" charset="0"/>
                <a:cs typeface="NikoshBAN" panose="02000000000000000000" pitchFamily="2" charset="0"/>
              </a:rPr>
              <a:t>রসুলুল্লাহ </a:t>
            </a:r>
            <a:r>
              <a:rPr lang="as-IN" sz="2000" dirty="0">
                <a:latin typeface="NikoshBAN" panose="02000000000000000000" pitchFamily="2" charset="0"/>
                <a:cs typeface="NikoshBAN" panose="02000000000000000000" pitchFamily="2" charset="0"/>
              </a:rPr>
              <a:t>সাল্লাল্লাহু আলাইহি ওয়াসাল্লাম নিজে বিয়ে করেছেন সাধারণভাবে, নিজের প্রিয় কন্যা হজরত ফাতেমা (রা.) কে বিয়ে দিয়েছেন একইভাবে। বিয়েতে অপব্যয় পাত্র-পাত্রীর পরিবারের জন্য কষ্টকর পরিণতি ডেকে আনে। সামাজিক সম্মান রক্ষার অজুহাতে অনেকে বিয়েতে মাত্রাতিরিক্ত ব্যয় করে দেউলিয়া হয়ে পড়ে। যা ইসলাম কোনোভাবেই অনুমোদন করে না।</a:t>
            </a:r>
          </a:p>
          <a:p>
            <a:r>
              <a:rPr lang="as-IN" sz="2000" dirty="0">
                <a:latin typeface="NikoshBAN" panose="02000000000000000000" pitchFamily="2" charset="0"/>
                <a:cs typeface="NikoshBAN" panose="02000000000000000000" pitchFamily="2" charset="0"/>
              </a:rPr>
              <a:t>যৌতুককে শোষণ এবং নারী নিগ্রহের হাতিয়ার হিসেবে ব্যবহার করা হয় আমাদের সমাজে। যৌতুক আদায়ের জন্য স্ত্রীর ওপর দৈহিক নির্যাতন চালানো এমনকি হত্যার ঘটনাও ঘটে। অথচ ইসলামের দৃষ্টিতে এ ধরনের অমানবিক আচরণ হারাম।</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838200" y="368483"/>
            <a:ext cx="5334000" cy="76944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ইসলামে</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যৌতুক</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নেয়া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হারাম</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013449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0"/>
            <a:ext cx="8153400"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dirty="0" smtClean="0">
                <a:solidFill>
                  <a:srgbClr val="0070C0"/>
                </a:solidFill>
                <a:latin typeface="NikoshBAN" panose="02000000000000000000" pitchFamily="2" charset="0"/>
                <a:cs typeface="NikoshBAN" panose="02000000000000000000" pitchFamily="2" charset="0"/>
              </a:rPr>
              <a:t>বিবাহের </a:t>
            </a:r>
            <a:r>
              <a:rPr lang="as-IN" sz="3200" dirty="0">
                <a:solidFill>
                  <a:srgbClr val="0070C0"/>
                </a:solidFill>
                <a:latin typeface="NikoshBAN" panose="02000000000000000000" pitchFamily="2" charset="0"/>
                <a:cs typeface="NikoshBAN" panose="02000000000000000000" pitchFamily="2" charset="0"/>
              </a:rPr>
              <a:t>শর্ত হলো চারটি</a:t>
            </a:r>
            <a:r>
              <a:rPr lang="as-IN" sz="3200" dirty="0" smtClean="0">
                <a:solidFill>
                  <a:srgbClr val="0070C0"/>
                </a:solidFill>
                <a:latin typeface="NikoshBAN" panose="02000000000000000000" pitchFamily="2" charset="0"/>
                <a:cs typeface="NikoshBAN" panose="02000000000000000000" pitchFamily="2" charset="0"/>
              </a:rPr>
              <a:t>।</a:t>
            </a:r>
            <a:endParaRPr lang="as-IN" dirty="0">
              <a:solidFill>
                <a:srgbClr val="0070C0"/>
              </a:solidFill>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১। পরস্পর বিবাহ বৈধ এমন পাত্র-পাত্রী নির্বাচন</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২। উভয়ের সম্মতি</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৩। মেয়ের ওয়ালী (অভিভাবক) থাকা </a:t>
            </a:r>
            <a:r>
              <a:rPr lang="as-IN" sz="2800" dirty="0" smtClean="0">
                <a:latin typeface="NikoshBAN" panose="02000000000000000000" pitchFamily="2" charset="0"/>
                <a:cs typeface="NikoshBAN" panose="02000000000000000000" pitchFamily="2" charset="0"/>
              </a:rPr>
              <a:t>এবং</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৪। দু’জন ন্যায়নিষ্ঠ সাক্ষী থাকা</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সাক্ষীগণ পুরুষই হ’তে হবে। একজন পুরুষ ও দুইজন মহিলা কিংবা চারজন মহিলা হলেও চলবে না। কেননা রাসূল (সা.) বলেছেন, </a:t>
            </a:r>
            <a:r>
              <a:rPr lang="ar-AE" sz="2800" dirty="0">
                <a:latin typeface="NikoshBAN" panose="02000000000000000000" pitchFamily="2" charset="0"/>
              </a:rPr>
              <a:t>ﻻَ ﻧِﻜَﺎﺡَ ﺇِﻻَّ ﺑِﻮَﻟِﻰٍّ ﻭَﺷَﺎﻫِﺪَﻯْ ﻋَﺪْﻝٍ </a:t>
            </a:r>
            <a:r>
              <a:rPr lang="as-IN" sz="2800" dirty="0">
                <a:latin typeface="NikoshBAN" panose="02000000000000000000" pitchFamily="2" charset="0"/>
                <a:cs typeface="NikoshBAN" panose="02000000000000000000" pitchFamily="2" charset="0"/>
              </a:rPr>
              <a:t>অর্থ- ‘বিবাহ সংগঠিত হবে না অভিভাবক ও দু’জন সাক্ষী ব্যতীত</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p:txBody>
      </p:sp>
      <p:sp>
        <p:nvSpPr>
          <p:cNvPr id="3" name="TextBox 2"/>
          <p:cNvSpPr txBox="1"/>
          <p:nvPr/>
        </p:nvSpPr>
        <p:spPr>
          <a:xfrm>
            <a:off x="1905000" y="457200"/>
            <a:ext cx="45720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6000" dirty="0">
                <a:latin typeface="NikoshBAN" panose="02000000000000000000" pitchFamily="2" charset="0"/>
                <a:cs typeface="NikoshBAN" panose="02000000000000000000" pitchFamily="2" charset="0"/>
              </a:rPr>
              <a:t>বিবাহের শর্তাবলী</a:t>
            </a:r>
          </a:p>
        </p:txBody>
      </p:sp>
    </p:spTree>
    <p:extLst>
      <p:ext uri="{BB962C8B-B14F-4D97-AF65-F5344CB8AC3E}">
        <p14:creationId xmlns:p14="http://schemas.microsoft.com/office/powerpoint/2010/main" val="110623222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762000"/>
            <a:ext cx="42672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dirty="0" err="1" smtClean="0"/>
              <a:t>একক</a:t>
            </a:r>
            <a:r>
              <a:rPr lang="en-US" sz="6000" dirty="0" smtClean="0"/>
              <a:t> </a:t>
            </a:r>
            <a:r>
              <a:rPr lang="en-US" sz="6000" dirty="0" err="1" smtClean="0"/>
              <a:t>কাজ</a:t>
            </a:r>
            <a:r>
              <a:rPr lang="en-US" sz="6000" dirty="0" smtClean="0"/>
              <a:t>; </a:t>
            </a:r>
            <a:endParaRPr lang="en-US" sz="6000" dirty="0"/>
          </a:p>
        </p:txBody>
      </p:sp>
      <p:graphicFrame>
        <p:nvGraphicFramePr>
          <p:cNvPr id="3" name="Table 2"/>
          <p:cNvGraphicFramePr>
            <a:graphicFrameLocks noGrp="1"/>
          </p:cNvGraphicFramePr>
          <p:nvPr>
            <p:extLst>
              <p:ext uri="{D42A27DB-BD31-4B8C-83A1-F6EECF244321}">
                <p14:modId xmlns:p14="http://schemas.microsoft.com/office/powerpoint/2010/main" val="1748075046"/>
              </p:ext>
            </p:extLst>
          </p:nvPr>
        </p:nvGraphicFramePr>
        <p:xfrm>
          <a:off x="1600200" y="2743200"/>
          <a:ext cx="6096000" cy="316992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US" baseline="0" dirty="0" smtClean="0"/>
                        <a:t> </a:t>
                      </a:r>
                      <a:r>
                        <a:rPr lang="en-US" sz="4000" baseline="0" dirty="0" err="1" smtClean="0">
                          <a:solidFill>
                            <a:schemeClr val="bg1"/>
                          </a:solidFill>
                          <a:latin typeface="NikoshBAN" panose="02000000000000000000" pitchFamily="2" charset="0"/>
                          <a:cs typeface="NikoshBAN" panose="02000000000000000000" pitchFamily="2" charset="0"/>
                        </a:rPr>
                        <a:t>বাংলা</a:t>
                      </a:r>
                      <a:r>
                        <a:rPr lang="en-US" sz="4000" baseline="0" dirty="0" smtClean="0">
                          <a:solidFill>
                            <a:schemeClr val="bg1"/>
                          </a:solidFill>
                          <a:latin typeface="NikoshBAN" panose="02000000000000000000" pitchFamily="2" charset="0"/>
                          <a:cs typeface="NikoshBAN" panose="02000000000000000000" pitchFamily="2" charset="0"/>
                        </a:rPr>
                        <a:t> </a:t>
                      </a:r>
                      <a:r>
                        <a:rPr lang="en-US" sz="4000" baseline="0" dirty="0" err="1" smtClean="0">
                          <a:solidFill>
                            <a:schemeClr val="bg1"/>
                          </a:solidFill>
                          <a:latin typeface="NikoshBAN" panose="02000000000000000000" pitchFamily="2" charset="0"/>
                          <a:cs typeface="NikoshBAN" panose="02000000000000000000" pitchFamily="2" charset="0"/>
                        </a:rPr>
                        <a:t>অর্থ</a:t>
                      </a:r>
                      <a:r>
                        <a:rPr lang="en-US" sz="4000" baseline="0" dirty="0" smtClean="0">
                          <a:solidFill>
                            <a:schemeClr val="bg1"/>
                          </a:solidFill>
                          <a:latin typeface="NikoshBAN" panose="02000000000000000000" pitchFamily="2" charset="0"/>
                          <a:cs typeface="NikoshBAN" panose="02000000000000000000" pitchFamily="2" charset="0"/>
                        </a:rPr>
                        <a:t> </a:t>
                      </a:r>
                      <a:r>
                        <a:rPr lang="en-US" sz="4000" baseline="0" dirty="0" err="1" smtClean="0">
                          <a:solidFill>
                            <a:schemeClr val="bg1"/>
                          </a:solidFill>
                          <a:latin typeface="NikoshBAN" panose="02000000000000000000" pitchFamily="2" charset="0"/>
                          <a:cs typeface="NikoshBAN" panose="02000000000000000000" pitchFamily="2" charset="0"/>
                        </a:rPr>
                        <a:t>লিখ</a:t>
                      </a:r>
                      <a:r>
                        <a:rPr lang="en-US" sz="4000" baseline="0" dirty="0" smtClean="0">
                          <a:solidFill>
                            <a:schemeClr val="bg1"/>
                          </a:solidFill>
                          <a:latin typeface="NikoshBAN" panose="02000000000000000000" pitchFamily="2" charset="0"/>
                          <a:cs typeface="NikoshBAN" panose="02000000000000000000" pitchFamily="2" charset="0"/>
                        </a:rPr>
                        <a:t> </a:t>
                      </a:r>
                      <a:endParaRPr lang="en-US" sz="4000" dirty="0">
                        <a:solidFill>
                          <a:schemeClr val="bg1"/>
                        </a:solidFill>
                        <a:latin typeface="NikoshBAN" panose="02000000000000000000" pitchFamily="2" charset="0"/>
                        <a:cs typeface="NikoshBAN" panose="02000000000000000000" pitchFamily="2" charset="0"/>
                      </a:endParaRPr>
                    </a:p>
                  </a:txBody>
                  <a:tcPr>
                    <a:solidFill>
                      <a:schemeClr val="accent6"/>
                    </a:solidFill>
                  </a:tcPr>
                </a:tc>
                <a:tc>
                  <a:txBody>
                    <a:bodyPr/>
                    <a:lstStyle/>
                    <a:p>
                      <a:r>
                        <a:rPr lang="en-US" sz="4000" dirty="0" smtClean="0">
                          <a:latin typeface="NikoshBAN" panose="02000000000000000000" pitchFamily="2" charset="0"/>
                          <a:cs typeface="NikoshBAN" panose="02000000000000000000" pitchFamily="2" charset="0"/>
                        </a:rPr>
                        <a:t> </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আরবি</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শব্দ</a:t>
                      </a:r>
                      <a:r>
                        <a:rPr lang="en-US" sz="4000" baseline="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solidFill>
                      <a:schemeClr val="accent1"/>
                    </a:solidFill>
                  </a:tcPr>
                </a:tc>
              </a:tr>
              <a:tr h="467360">
                <a:tc>
                  <a:txBody>
                    <a:bodyPr/>
                    <a:lstStyle/>
                    <a:p>
                      <a:endParaRPr lang="en-US" dirty="0"/>
                    </a:p>
                  </a:txBody>
                  <a:tcPr/>
                </a:tc>
                <a:tc>
                  <a:txBody>
                    <a:bodyPr/>
                    <a:lstStyle/>
                    <a:p>
                      <a:r>
                        <a:rPr lang="ar-AE" sz="4800" dirty="0" smtClean="0">
                          <a:latin typeface="Arial" panose="020B0604020202020204" pitchFamily="34" charset="0"/>
                          <a:cs typeface="Arial" panose="020B0604020202020204" pitchFamily="34" charset="0"/>
                        </a:rPr>
                        <a:t>عقد</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a:txBody>
                  <a:tcPr/>
                </a:tc>
              </a:tr>
              <a:tr h="370840">
                <a:tc>
                  <a:txBody>
                    <a:bodyPr/>
                    <a:lstStyle/>
                    <a:p>
                      <a:endParaRPr lang="en-US"/>
                    </a:p>
                  </a:txBody>
                  <a:tcPr/>
                </a:tc>
                <a:tc>
                  <a:txBody>
                    <a:bodyPr/>
                    <a:lstStyle/>
                    <a:p>
                      <a:r>
                        <a:rPr lang="ar-AE" sz="4800" dirty="0" smtClean="0">
                          <a:latin typeface="Arial" panose="020B0604020202020204" pitchFamily="34" charset="0"/>
                          <a:cs typeface="Arial" panose="020B0604020202020204" pitchFamily="34" charset="0"/>
                        </a:rPr>
                        <a:t>استمتاع</a:t>
                      </a:r>
                      <a:endParaRPr lang="en-US" sz="4800" dirty="0">
                        <a:latin typeface="Arial" panose="020B0604020202020204" pitchFamily="34" charset="0"/>
                        <a:cs typeface="Arial" panose="020B0604020202020204" pitchFamily="34" charset="0"/>
                      </a:endParaRPr>
                    </a:p>
                  </a:txBody>
                  <a:tcPr/>
                </a:tc>
              </a:tr>
              <a:tr h="370840">
                <a:tc>
                  <a:txBody>
                    <a:bodyPr/>
                    <a:lstStyle/>
                    <a:p>
                      <a:endParaRPr lang="en-US"/>
                    </a:p>
                  </a:txBody>
                  <a:tcPr/>
                </a:tc>
                <a:tc>
                  <a:txBody>
                    <a:bodyPr/>
                    <a:lstStyle/>
                    <a:p>
                      <a:r>
                        <a:rPr lang="ar-AE" sz="4800" dirty="0" smtClean="0">
                          <a:latin typeface="Arial" panose="020B0604020202020204" pitchFamily="34" charset="0"/>
                          <a:cs typeface="Arial" panose="020B0604020202020204" pitchFamily="34" charset="0"/>
                        </a:rPr>
                        <a:t>ارید</a:t>
                      </a:r>
                      <a:endParaRPr lang="en-US" sz="4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233400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7571" y="491897"/>
            <a:ext cx="3276600" cy="110799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600" b="1" dirty="0" err="1" smtClean="0">
                <a:latin typeface="NikoshBAN" panose="02000000000000000000" pitchFamily="2" charset="0"/>
                <a:cs typeface="NikoshBAN" panose="02000000000000000000" pitchFamily="2" charset="0"/>
              </a:rPr>
              <a:t>দলীয়</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কাজ</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84847350"/>
              </p:ext>
            </p:extLst>
          </p:nvPr>
        </p:nvGraphicFramePr>
        <p:xfrm>
          <a:off x="422031" y="3428999"/>
          <a:ext cx="7772400" cy="2124498"/>
        </p:xfrm>
        <a:graphic>
          <a:graphicData uri="http://schemas.openxmlformats.org/drawingml/2006/table">
            <a:tbl>
              <a:tblPr firstRow="1" bandRow="1">
                <a:tableStyleId>{5C22544A-7EE6-4342-B048-85BDC9FD1C3A}</a:tableStyleId>
              </a:tblPr>
              <a:tblGrid>
                <a:gridCol w="2590800"/>
                <a:gridCol w="2590800"/>
                <a:gridCol w="2590800"/>
              </a:tblGrid>
              <a:tr h="735291">
                <a:tc>
                  <a:txBody>
                    <a:bodyPr/>
                    <a:lstStyle/>
                    <a:p>
                      <a:r>
                        <a:rPr lang="en-US" sz="4400" dirty="0" smtClean="0">
                          <a:latin typeface="NikoshBAN" panose="02000000000000000000" pitchFamily="2" charset="0"/>
                          <a:cs typeface="NikoshBAN" panose="02000000000000000000" pitchFamily="2" charset="0"/>
                        </a:rPr>
                        <a:t>     ক-</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    খ-</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  </a:t>
                      </a:r>
                      <a:r>
                        <a:rPr lang="en-US" sz="4400" baseline="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গ</a:t>
                      </a:r>
                      <a:r>
                        <a:rPr lang="en-US" sz="4400" baseline="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r>
              <a:tr h="1362498">
                <a:tc>
                  <a:txBody>
                    <a:bodyPr/>
                    <a:lstStyle/>
                    <a:p>
                      <a:endParaRPr lang="en-US" sz="4400" dirty="0">
                        <a:latin typeface="NikoshBAN" panose="02000000000000000000" pitchFamily="2" charset="0"/>
                        <a:cs typeface="NikoshBAN" panose="02000000000000000000" pitchFamily="2" charset="0"/>
                      </a:endParaRPr>
                    </a:p>
                  </a:txBody>
                  <a:tcPr/>
                </a:tc>
                <a:tc>
                  <a:txBody>
                    <a:bodyPr/>
                    <a:lstStyle/>
                    <a:p>
                      <a:endParaRPr lang="en-US" sz="4400" dirty="0">
                        <a:latin typeface="NikoshBAN" panose="02000000000000000000" pitchFamily="2" charset="0"/>
                        <a:cs typeface="NikoshBAN" panose="02000000000000000000" pitchFamily="2" charset="0"/>
                      </a:endParaRPr>
                    </a:p>
                  </a:txBody>
                  <a:tcPr/>
                </a:tc>
                <a:tc>
                  <a:txBody>
                    <a:bodyPr/>
                    <a:lstStyle/>
                    <a:p>
                      <a:endParaRPr lang="en-US" sz="4400" dirty="0">
                        <a:latin typeface="NikoshBAN" panose="02000000000000000000" pitchFamily="2" charset="0"/>
                        <a:cs typeface="NikoshBAN" panose="02000000000000000000" pitchFamily="2" charset="0"/>
                      </a:endParaRPr>
                    </a:p>
                  </a:txBody>
                  <a:tcPr/>
                </a:tc>
              </a:tr>
            </a:tbl>
          </a:graphicData>
        </a:graphic>
      </p:graphicFrame>
      <p:pic>
        <p:nvPicPr>
          <p:cNvPr id="2" name="Picture 1"/>
          <p:cNvPicPr>
            <a:picLocks noChangeAspect="1"/>
          </p:cNvPicPr>
          <p:nvPr/>
        </p:nvPicPr>
        <p:blipFill>
          <a:blip r:embed="rId2"/>
          <a:stretch>
            <a:fillRect/>
          </a:stretch>
        </p:blipFill>
        <p:spPr>
          <a:xfrm>
            <a:off x="2895600" y="4166574"/>
            <a:ext cx="2560542" cy="963251"/>
          </a:xfrm>
          <a:prstGeom prst="rect">
            <a:avLst/>
          </a:prstGeom>
        </p:spPr>
      </p:pic>
      <p:pic>
        <p:nvPicPr>
          <p:cNvPr id="5" name="Picture 4"/>
          <p:cNvPicPr>
            <a:picLocks noChangeAspect="1"/>
          </p:cNvPicPr>
          <p:nvPr/>
        </p:nvPicPr>
        <p:blipFill>
          <a:blip r:embed="rId3"/>
          <a:stretch>
            <a:fillRect/>
          </a:stretch>
        </p:blipFill>
        <p:spPr>
          <a:xfrm>
            <a:off x="5638800" y="4166574"/>
            <a:ext cx="2514600" cy="963251"/>
          </a:xfrm>
          <a:prstGeom prst="rect">
            <a:avLst/>
          </a:prstGeom>
        </p:spPr>
      </p:pic>
      <p:pic>
        <p:nvPicPr>
          <p:cNvPr id="6" name="Picture 5"/>
          <p:cNvPicPr>
            <a:picLocks noChangeAspect="1"/>
          </p:cNvPicPr>
          <p:nvPr/>
        </p:nvPicPr>
        <p:blipFill>
          <a:blip r:embed="rId4"/>
          <a:stretch>
            <a:fillRect/>
          </a:stretch>
        </p:blipFill>
        <p:spPr>
          <a:xfrm>
            <a:off x="381000" y="4172436"/>
            <a:ext cx="2514600" cy="963251"/>
          </a:xfrm>
          <a:prstGeom prst="rect">
            <a:avLst/>
          </a:prstGeom>
        </p:spPr>
      </p:pic>
      <p:sp>
        <p:nvSpPr>
          <p:cNvPr id="7" name="TextBox 6"/>
          <p:cNvSpPr txBox="1"/>
          <p:nvPr/>
        </p:nvSpPr>
        <p:spPr>
          <a:xfrm>
            <a:off x="1524000" y="2286000"/>
            <a:ext cx="602440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b="1" dirty="0" err="1" smtClean="0">
                <a:latin typeface="NikoshBAN" panose="02000000000000000000" pitchFamily="2" charset="0"/>
                <a:cs typeface="NikoshBAN" panose="02000000000000000000" pitchFamily="2" charset="0"/>
              </a:rPr>
              <a:t>নীচের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বাক্যগুলি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দ্বারা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বুঝানো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হয়েছে</a:t>
            </a:r>
            <a:r>
              <a:rPr lang="en-US" sz="3600" b="1" dirty="0" smtClean="0">
                <a:latin typeface="NikoshBAN" panose="02000000000000000000" pitchFamily="2" charset="0"/>
                <a:cs typeface="NikoshBAN" panose="02000000000000000000" pitchFamily="2" charset="0"/>
              </a:rPr>
              <a:t>?</a:t>
            </a:r>
            <a:r>
              <a:rPr lang="en-US" dirty="0" smtClean="0"/>
              <a:t> </a:t>
            </a:r>
            <a:endParaRPr lang="en-US" dirty="0"/>
          </a:p>
        </p:txBody>
      </p:sp>
    </p:spTree>
    <p:extLst>
      <p:ext uri="{BB962C8B-B14F-4D97-AF65-F5344CB8AC3E}">
        <p14:creationId xmlns:p14="http://schemas.microsoft.com/office/powerpoint/2010/main" val="2385658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1856" y="1392311"/>
            <a:ext cx="7096359" cy="4200508"/>
          </a:xfrm>
          <a:prstGeom prst="rect">
            <a:avLst/>
          </a:prstGeom>
        </p:spPr>
      </p:pic>
      <p:sp>
        <p:nvSpPr>
          <p:cNvPr id="3" name="TextBox 2"/>
          <p:cNvSpPr txBox="1"/>
          <p:nvPr/>
        </p:nvSpPr>
        <p:spPr>
          <a:xfrm>
            <a:off x="2895599" y="220750"/>
            <a:ext cx="3352800" cy="1107996"/>
          </a:xfrm>
          <a:prstGeom prst="rect">
            <a:avLst/>
          </a:prstGeom>
          <a:noFill/>
        </p:spPr>
        <p:txBody>
          <a:bodyPr wrap="square" rtlCol="0">
            <a:spAutoFit/>
          </a:bodyPr>
          <a:lstStyle/>
          <a:p>
            <a:r>
              <a:rPr lang="en-US" sz="6600" dirty="0" err="1" smtClean="0">
                <a:latin typeface="NikoshBAN" panose="02000000000000000000" pitchFamily="2" charset="0"/>
                <a:cs typeface="NikoshBAN" panose="02000000000000000000" pitchFamily="2" charset="0"/>
              </a:rPr>
              <a:t>বাড়ির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কাজ</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4" name="TextBox 3"/>
          <p:cNvSpPr txBox="1"/>
          <p:nvPr/>
        </p:nvSpPr>
        <p:spPr>
          <a:xfrm>
            <a:off x="756138" y="5715000"/>
            <a:ext cx="7543800" cy="646331"/>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শরীয়ত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সম্মত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বিবাহের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কার্যাদি</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বিস্তারি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আনবে</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74025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02829"/>
            <a:ext cx="4191000" cy="1015663"/>
          </a:xfrm>
          <a:prstGeom prst="rect">
            <a:avLst/>
          </a:prstGeom>
          <a:solidFill>
            <a:schemeClr val="bg2"/>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শিক্ষক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পরিচিতি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5486400" y="1447800"/>
            <a:ext cx="3432345" cy="4426080"/>
          </a:xfrm>
          <a:prstGeom prst="rect">
            <a:avLst/>
          </a:prstGeom>
        </p:spPr>
      </p:pic>
      <p:sp>
        <p:nvSpPr>
          <p:cNvPr id="6" name="TextBox 5"/>
          <p:cNvSpPr txBox="1"/>
          <p:nvPr/>
        </p:nvSpPr>
        <p:spPr>
          <a:xfrm>
            <a:off x="457200" y="1828800"/>
            <a:ext cx="46482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solidFill>
                  <a:srgbClr val="00B0F0"/>
                </a:solidFill>
              </a:rPr>
              <a:t>কাজী </a:t>
            </a:r>
            <a:r>
              <a:rPr lang="en-US" sz="2800" b="1" dirty="0" err="1" smtClean="0">
                <a:solidFill>
                  <a:srgbClr val="00B0F0"/>
                </a:solidFill>
              </a:rPr>
              <a:t>মোঃ</a:t>
            </a:r>
            <a:r>
              <a:rPr lang="en-US" sz="2800" b="1" dirty="0" smtClean="0">
                <a:solidFill>
                  <a:srgbClr val="00B0F0"/>
                </a:solidFill>
              </a:rPr>
              <a:t> </a:t>
            </a:r>
            <a:r>
              <a:rPr lang="en-US" sz="2800" b="1" dirty="0" err="1" smtClean="0">
                <a:solidFill>
                  <a:srgbClr val="00B0F0"/>
                </a:solidFill>
              </a:rPr>
              <a:t>আবদুল</a:t>
            </a:r>
            <a:r>
              <a:rPr lang="en-US" sz="2800" b="1" dirty="0" smtClean="0">
                <a:solidFill>
                  <a:srgbClr val="00B0F0"/>
                </a:solidFill>
              </a:rPr>
              <a:t> </a:t>
            </a:r>
            <a:r>
              <a:rPr lang="en-US" sz="2800" b="1" dirty="0" err="1" smtClean="0">
                <a:solidFill>
                  <a:srgbClr val="00B0F0"/>
                </a:solidFill>
              </a:rPr>
              <a:t>হান্নান</a:t>
            </a:r>
            <a:endParaRPr lang="en-US" sz="2800" b="1" dirty="0" smtClean="0">
              <a:solidFill>
                <a:srgbClr val="00B0F0"/>
              </a:solidFill>
            </a:endParaRPr>
          </a:p>
          <a:p>
            <a:r>
              <a:rPr lang="en-US" sz="2400" dirty="0" smtClean="0"/>
              <a:t>                        অধ্যক্ষ</a:t>
            </a:r>
          </a:p>
          <a:p>
            <a:pPr algn="ctr"/>
            <a:r>
              <a:rPr lang="en-US" sz="2800" b="1" dirty="0" err="1" smtClean="0">
                <a:latin typeface="NikoshBAN" panose="02000000000000000000" pitchFamily="2" charset="0"/>
                <a:cs typeface="NikoshBAN" panose="02000000000000000000" pitchFamily="2" charset="0"/>
              </a:rPr>
              <a:t>বখতিয়ার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পাড়া</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চারপীর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আউলিয়া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আলিম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মাদ্রাসা</a:t>
            </a:r>
            <a:endParaRPr lang="en-US" sz="2800" b="1" dirty="0" smtClean="0">
              <a:latin typeface="NikoshBAN" panose="02000000000000000000" pitchFamily="2" charset="0"/>
              <a:cs typeface="NikoshBAN" panose="02000000000000000000" pitchFamily="2" charset="0"/>
            </a:endParaRPr>
          </a:p>
          <a:p>
            <a:pPr algn="ctr"/>
            <a:r>
              <a:rPr lang="en-US" sz="2800" b="1" dirty="0" err="1" smtClean="0">
                <a:latin typeface="NikoshBAN" panose="02000000000000000000" pitchFamily="2" charset="0"/>
                <a:cs typeface="NikoshBAN" panose="02000000000000000000" pitchFamily="2" charset="0"/>
              </a:rPr>
              <a:t>আনোয়ারা,চট্রগ্রাম</a:t>
            </a:r>
            <a:endParaRPr lang="en-US" sz="2800" b="1" dirty="0" smtClean="0">
              <a:latin typeface="NikoshBAN" panose="02000000000000000000" pitchFamily="2" charset="0"/>
              <a:cs typeface="NikoshBAN" panose="02000000000000000000" pitchFamily="2" charset="0"/>
            </a:endParaRPr>
          </a:p>
          <a:p>
            <a:pPr algn="ctr"/>
            <a:r>
              <a:rPr lang="en-US" sz="2800" b="1" dirty="0" err="1" smtClean="0">
                <a:latin typeface="NikoshBAN" panose="02000000000000000000" pitchFamily="2" charset="0"/>
                <a:cs typeface="NikoshBAN" panose="02000000000000000000" pitchFamily="2" charset="0"/>
              </a:rPr>
              <a:t>মোবাইল</a:t>
            </a:r>
            <a:r>
              <a:rPr lang="en-US" sz="2800" b="1" dirty="0" smtClean="0">
                <a:latin typeface="NikoshBAN" panose="02000000000000000000" pitchFamily="2" charset="0"/>
                <a:cs typeface="NikoshBAN" panose="02000000000000000000" pitchFamily="2" charset="0"/>
              </a:rPr>
              <a:t>- ০১৮১৯৩৩০৫৪৯</a:t>
            </a:r>
          </a:p>
          <a:p>
            <a:pPr algn="ctr"/>
            <a:endParaRPr lang="en-US" sz="2800" b="1" dirty="0">
              <a:latin typeface="NikoshBAN" panose="02000000000000000000" pitchFamily="2" charset="0"/>
              <a:cs typeface="NikoshBAN" panose="02000000000000000000" pitchFamily="2" charset="0"/>
            </a:endParaRPr>
          </a:p>
          <a:p>
            <a:r>
              <a:rPr lang="en-US" sz="2400" i="1" dirty="0" smtClean="0"/>
              <a:t>ID – kazihannan819@gmail.com</a:t>
            </a:r>
            <a:endParaRPr lang="en-US" sz="2400" i="1" dirty="0"/>
          </a:p>
        </p:txBody>
      </p:sp>
    </p:spTree>
    <p:extLst>
      <p:ext uri="{BB962C8B-B14F-4D97-AF65-F5344CB8AC3E}">
        <p14:creationId xmlns:p14="http://schemas.microsoft.com/office/powerpoint/2010/main" val="11906980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609600"/>
            <a:ext cx="6781800" cy="4267200"/>
          </a:xfrm>
          <a:prstGeom prst="rect">
            <a:avLst/>
          </a:prstGeom>
          <a:ln w="2286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sp>
        <p:nvSpPr>
          <p:cNvPr id="5" name="Rectangle 4"/>
          <p:cNvSpPr/>
          <p:nvPr/>
        </p:nvSpPr>
        <p:spPr>
          <a:xfrm>
            <a:off x="1416953" y="5410200"/>
            <a:ext cx="6349815" cy="11079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ar-AE" sz="6600" b="1" dirty="0">
                <a:latin typeface="Arial" panose="020B0604020202020204" pitchFamily="34" charset="0"/>
                <a:cs typeface="Arial" panose="020B0604020202020204" pitchFamily="34" charset="0"/>
              </a:rPr>
              <a:t>مع </a:t>
            </a:r>
            <a:r>
              <a:rPr lang="ar-AE" sz="6600" b="1" dirty="0" smtClean="0">
                <a:latin typeface="Arial" panose="020B0604020202020204" pitchFamily="34" charset="0"/>
                <a:cs typeface="Arial" panose="020B0604020202020204" pitchFamily="34" charset="0"/>
              </a:rPr>
              <a:t>السلام۔فی </a:t>
            </a:r>
            <a:r>
              <a:rPr lang="ar-AE" sz="6600" b="1" dirty="0">
                <a:latin typeface="Arial" panose="020B0604020202020204" pitchFamily="34" charset="0"/>
                <a:cs typeface="Arial" panose="020B0604020202020204" pitchFamily="34" charset="0"/>
              </a:rPr>
              <a:t>امان الله</a:t>
            </a:r>
          </a:p>
        </p:txBody>
      </p:sp>
      <p:sp>
        <p:nvSpPr>
          <p:cNvPr id="6" name="TextBox 5"/>
          <p:cNvSpPr txBox="1"/>
          <p:nvPr/>
        </p:nvSpPr>
        <p:spPr>
          <a:xfrm>
            <a:off x="3715561" y="457200"/>
            <a:ext cx="1752600" cy="923330"/>
          </a:xfrm>
          <a:prstGeom prst="rect">
            <a:avLst/>
          </a:prstGeom>
          <a:noFill/>
        </p:spPr>
        <p:txBody>
          <a:bodyPr wrap="square" rtlCol="0">
            <a:spAutoFit/>
          </a:bodyPr>
          <a:lstStyle/>
          <a:p>
            <a:r>
              <a:rPr lang="en-US" sz="5400" b="1" dirty="0" err="1" smtClean="0">
                <a:solidFill>
                  <a:srgbClr val="00B0F0"/>
                </a:solidFill>
                <a:latin typeface="NikoshBAN" panose="02000000000000000000" pitchFamily="2" charset="0"/>
                <a:cs typeface="NikoshBAN" panose="02000000000000000000" pitchFamily="2" charset="0"/>
              </a:rPr>
              <a:t>সমাপ্তি</a:t>
            </a:r>
            <a:r>
              <a:rPr lang="en-US" b="1" dirty="0" smtClean="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9075528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1628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পারবে</a:t>
            </a:r>
            <a:r>
              <a:rPr lang="en-US" sz="6000" dirty="0" smtClean="0">
                <a:latin typeface="NikoshBAN" panose="02000000000000000000" pitchFamily="2" charset="0"/>
                <a:cs typeface="NikoshBAN" panose="02000000000000000000" pitchFamily="2" charset="0"/>
              </a:rPr>
              <a:t>। </a:t>
            </a:r>
            <a:r>
              <a:rPr lang="en-US" dirty="0" smtClean="0"/>
              <a:t> </a:t>
            </a:r>
            <a:endParaRPr lang="en-US" dirty="0"/>
          </a:p>
        </p:txBody>
      </p:sp>
      <p:sp>
        <p:nvSpPr>
          <p:cNvPr id="3" name="TextBox 2"/>
          <p:cNvSpPr txBox="1"/>
          <p:nvPr/>
        </p:nvSpPr>
        <p:spPr>
          <a:xfrm>
            <a:off x="1066800" y="2590800"/>
            <a:ext cx="6553200"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anose="02000000000000000000" pitchFamily="2" charset="0"/>
                <a:cs typeface="NikoshBAN" panose="02000000000000000000" pitchFamily="2" charset="0"/>
              </a:rPr>
              <a:t>১/  </a:t>
            </a:r>
            <a:r>
              <a:rPr lang="en-US" sz="2800" dirty="0" err="1" smtClean="0">
                <a:latin typeface="NikoshBAN" panose="02000000000000000000" pitchFamily="2" charset="0"/>
                <a:cs typeface="NikoshBAN" panose="02000000000000000000" pitchFamily="2" charset="0"/>
              </a:rPr>
              <a:t>নিকাহ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শাব্দিক</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পারিভাষিক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পাবে</a:t>
            </a:r>
            <a:r>
              <a:rPr lang="en-US" sz="2800" dirty="0" smtClean="0">
                <a:latin typeface="NikoshBAN" panose="02000000000000000000" pitchFamily="2" charset="0"/>
                <a:cs typeface="NikoshBAN" panose="02000000000000000000" pitchFamily="2" charset="0"/>
              </a:rPr>
              <a:t>।</a:t>
            </a:r>
          </a:p>
          <a:p>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কনের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অভিভাবক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হওয়ার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a:t>
            </a:r>
          </a:p>
          <a:p>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৩/  </a:t>
            </a:r>
            <a:r>
              <a:rPr lang="as-IN" sz="2800" dirty="0">
                <a:latin typeface="NikoshBAN" panose="02000000000000000000" pitchFamily="2" charset="0"/>
                <a:cs typeface="NikoshBAN" panose="02000000000000000000" pitchFamily="2" charset="0"/>
              </a:rPr>
              <a:t>বিয়ে শুদ্ধ হওয়ার </a:t>
            </a:r>
            <a:r>
              <a:rPr lang="as-IN" sz="2800" dirty="0" smtClean="0">
                <a:latin typeface="NikoshBAN" panose="02000000000000000000" pitchFamily="2" charset="0"/>
                <a:cs typeface="NikoshBAN" panose="02000000000000000000" pitchFamily="2" charset="0"/>
              </a:rPr>
              <a:t>শর্ত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p>
          <a:p>
            <a:endParaRPr lang="as-IN" sz="280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৪/   </a:t>
            </a:r>
            <a:r>
              <a:rPr lang="as-IN" sz="2800" dirty="0">
                <a:latin typeface="NikoshBAN" panose="02000000000000000000" pitchFamily="2" charset="0"/>
                <a:cs typeface="NikoshBAN" panose="02000000000000000000" pitchFamily="2" charset="0"/>
              </a:rPr>
              <a:t>মোহর, যৌতুক এবং </a:t>
            </a:r>
            <a:r>
              <a:rPr lang="as-IN" sz="2800" dirty="0" smtClean="0">
                <a:latin typeface="NikoshBAN" panose="02000000000000000000" pitchFamily="2" charset="0"/>
                <a:cs typeface="NikoshBAN" panose="02000000000000000000" pitchFamily="2" charset="0"/>
              </a:rPr>
              <a:t>উপহার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বিষয়ে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677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900" y="304800"/>
            <a:ext cx="3238500" cy="110799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600" dirty="0" err="1" smtClean="0">
                <a:latin typeface="NikoshBAN" panose="02000000000000000000" pitchFamily="2" charset="0"/>
                <a:cs typeface="NikoshBAN" panose="02000000000000000000" pitchFamily="2" charset="0"/>
              </a:rPr>
              <a:t>ছবিটি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দেখ</a:t>
            </a:r>
            <a:r>
              <a:rPr lang="en-US" sz="6600" dirty="0">
                <a:latin typeface="NikoshBAN" panose="02000000000000000000" pitchFamily="2" charset="0"/>
                <a:cs typeface="NikoshBAN" panose="02000000000000000000" pitchFamily="2" charset="0"/>
              </a:rPr>
              <a:t>।</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1714500" y="1905000"/>
            <a:ext cx="6172200" cy="4267200"/>
          </a:xfrm>
          <a:prstGeom prst="rect">
            <a:avLst/>
          </a:prstGeom>
          <a:ln w="2286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700694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3505200" cy="1015663"/>
          </a:xfrm>
          <a:prstGeom prst="rect">
            <a:avLst/>
          </a:prstGeom>
          <a:solidFill>
            <a:schemeClr val="bg2"/>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শিরোনাম</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5410200" y="1905000"/>
            <a:ext cx="3127519" cy="3511600"/>
          </a:xfrm>
          <a:prstGeom prst="rect">
            <a:avLst/>
          </a:prstGeom>
        </p:spPr>
      </p:pic>
      <p:sp>
        <p:nvSpPr>
          <p:cNvPr id="4" name="TextBox 3"/>
          <p:cNvSpPr txBox="1"/>
          <p:nvPr/>
        </p:nvSpPr>
        <p:spPr>
          <a:xfrm>
            <a:off x="304801" y="1875692"/>
            <a:ext cx="49530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dirty="0" err="1" smtClean="0">
                <a:latin typeface="NikoshBAN" panose="02000000000000000000" pitchFamily="2" charset="0"/>
                <a:cs typeface="NikoshBAN" panose="02000000000000000000" pitchFamily="2" charset="0"/>
              </a:rPr>
              <a:t>আলিম</a:t>
            </a:r>
            <a:r>
              <a:rPr lang="en-US" sz="5400" dirty="0" smtClean="0">
                <a:latin typeface="NikoshBAN" panose="02000000000000000000" pitchFamily="2" charset="0"/>
                <a:cs typeface="NikoshBAN" panose="02000000000000000000" pitchFamily="2" charset="0"/>
              </a:rPr>
              <a:t> ১ম – ২য় </a:t>
            </a:r>
            <a:r>
              <a:rPr lang="en-US" sz="5400" dirty="0" err="1" smtClean="0">
                <a:latin typeface="NikoshBAN" panose="02000000000000000000" pitchFamily="2" charset="0"/>
                <a:cs typeface="NikoshBAN" panose="02000000000000000000" pitchFamily="2" charset="0"/>
              </a:rPr>
              <a:t>বর্ষ</a:t>
            </a:r>
            <a:endParaRPr lang="en-US" sz="5400" dirty="0" smtClean="0">
              <a:latin typeface="NikoshBAN" panose="02000000000000000000" pitchFamily="2" charset="0"/>
              <a:cs typeface="NikoshBAN" panose="02000000000000000000" pitchFamily="2" charset="0"/>
            </a:endParaRPr>
          </a:p>
          <a:p>
            <a:r>
              <a:rPr lang="en-US" sz="5400" dirty="0" err="1" smtClean="0">
                <a:latin typeface="NikoshBAN" panose="02000000000000000000" pitchFamily="2" charset="0"/>
                <a:cs typeface="NikoshBAN" panose="02000000000000000000" pitchFamily="2" charset="0"/>
              </a:rPr>
              <a:t>বিষয়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শরহে</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বেকায়া</a:t>
            </a:r>
            <a:endParaRPr lang="en-US" sz="5400" dirty="0" smtClean="0">
              <a:latin typeface="NikoshBAN" panose="02000000000000000000" pitchFamily="2" charset="0"/>
              <a:cs typeface="NikoshBAN" panose="02000000000000000000" pitchFamily="2" charset="0"/>
            </a:endParaRPr>
          </a:p>
          <a:p>
            <a:r>
              <a:rPr lang="en-US" sz="5400" dirty="0" err="1" smtClean="0">
                <a:latin typeface="NikoshBAN" panose="02000000000000000000" pitchFamily="2" charset="0"/>
                <a:cs typeface="NikoshBAN" panose="02000000000000000000" pitchFamily="2" charset="0"/>
              </a:rPr>
              <a:t>সময়</a:t>
            </a:r>
            <a:r>
              <a:rPr lang="en-US" sz="5400" dirty="0" smtClean="0">
                <a:latin typeface="NikoshBAN" panose="02000000000000000000" pitchFamily="2" charset="0"/>
                <a:cs typeface="NikoshBAN" panose="02000000000000000000" pitchFamily="2" charset="0"/>
              </a:rPr>
              <a:t>- ৪৫ </a:t>
            </a:r>
            <a:r>
              <a:rPr lang="en-US" sz="5400" dirty="0" err="1" smtClean="0">
                <a:latin typeface="NikoshBAN" panose="02000000000000000000" pitchFamily="2" charset="0"/>
                <a:cs typeface="NikoshBAN" panose="02000000000000000000" pitchFamily="2" charset="0"/>
              </a:rPr>
              <a:t>মিনিট</a:t>
            </a:r>
            <a:r>
              <a:rPr lang="en-US" sz="5400" dirty="0" smtClean="0">
                <a:latin typeface="NikoshBAN" panose="02000000000000000000" pitchFamily="2" charset="0"/>
                <a:cs typeface="NikoshBAN" panose="02000000000000000000" pitchFamily="2" charset="0"/>
              </a:rPr>
              <a:t> </a:t>
            </a:r>
          </a:p>
          <a:p>
            <a:r>
              <a:rPr lang="en-US" sz="5400" dirty="0" err="1" smtClean="0">
                <a:latin typeface="NikoshBAN" panose="02000000000000000000" pitchFamily="2" charset="0"/>
                <a:cs typeface="NikoshBAN" panose="02000000000000000000" pitchFamily="2" charset="0"/>
              </a:rPr>
              <a:t>তারিখ</a:t>
            </a:r>
            <a:r>
              <a:rPr lang="en-US" sz="5400" dirty="0" smtClean="0">
                <a:latin typeface="NikoshBAN" panose="02000000000000000000" pitchFamily="2" charset="0"/>
                <a:cs typeface="NikoshBAN" panose="02000000000000000000" pitchFamily="2" charset="0"/>
              </a:rPr>
              <a:t>- ০০/০০/২০২০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83654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1232" y="203537"/>
            <a:ext cx="3431368" cy="1015663"/>
          </a:xfrm>
          <a:prstGeom prst="rect">
            <a:avLst/>
          </a:prstGeom>
          <a:solidFill>
            <a:schemeClr val="bg2"/>
          </a:solid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আজকের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586154" y="1339334"/>
            <a:ext cx="7846232" cy="3743268"/>
          </a:xfrm>
          <a:prstGeom prst="rect">
            <a:avLst/>
          </a:prstGeom>
        </p:spPr>
      </p:pic>
      <p:sp>
        <p:nvSpPr>
          <p:cNvPr id="4" name="Rectangle 3"/>
          <p:cNvSpPr/>
          <p:nvPr/>
        </p:nvSpPr>
        <p:spPr>
          <a:xfrm>
            <a:off x="609600" y="5202736"/>
            <a:ext cx="7846232"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AE" sz="6000" dirty="0">
                <a:latin typeface="NikoshBAN" panose="02000000000000000000" pitchFamily="2" charset="0"/>
              </a:rPr>
              <a:t>کتاب النکاح  </a:t>
            </a:r>
            <a:r>
              <a:rPr lang="en-US" sz="6000" dirty="0" smtClean="0">
                <a:latin typeface="NikoshBAN" panose="02000000000000000000" pitchFamily="2" charset="0"/>
                <a:cs typeface="NikoshBAN" panose="02000000000000000000" pitchFamily="2" charset="0"/>
              </a:rPr>
              <a:t>    </a:t>
            </a:r>
            <a:r>
              <a:rPr lang="as-IN" sz="6600" dirty="0" smtClean="0">
                <a:latin typeface="NikoshBAN" panose="02000000000000000000" pitchFamily="2" charset="0"/>
                <a:cs typeface="NikoshBAN" panose="02000000000000000000" pitchFamily="2" charset="0"/>
              </a:rPr>
              <a:t>প্রথম </a:t>
            </a:r>
            <a:r>
              <a:rPr lang="as-IN" sz="6600" dirty="0">
                <a:latin typeface="NikoshBAN" panose="02000000000000000000" pitchFamily="2" charset="0"/>
                <a:cs typeface="NikoshBAN" panose="02000000000000000000" pitchFamily="2" charset="0"/>
              </a:rPr>
              <a:t>অধ্যায়</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49200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71628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পারবে</a:t>
            </a:r>
            <a:r>
              <a:rPr lang="en-US" sz="6000" dirty="0">
                <a:latin typeface="NikoshBAN" panose="02000000000000000000" pitchFamily="2" charset="0"/>
                <a:cs typeface="NikoshBAN" panose="02000000000000000000" pitchFamily="2" charset="0"/>
              </a:rPr>
              <a:t>।</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600200" y="2895600"/>
            <a:ext cx="68580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নিকাহ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নিকাহ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কাহাকে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কনের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অভিভাবক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শর্তসমূহ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৪/ </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বিয়ে শুদ্ধ হওয়ার </a:t>
            </a:r>
            <a:r>
              <a:rPr lang="as-IN" sz="3200" dirty="0" smtClean="0">
                <a:latin typeface="NikoshBAN" panose="02000000000000000000" pitchFamily="2" charset="0"/>
                <a:cs typeface="NikoshBAN" panose="02000000000000000000" pitchFamily="2" charset="0"/>
              </a:rPr>
              <a:t>শর্ত</a:t>
            </a:r>
            <a:r>
              <a:rPr lang="en-US" sz="3200" dirty="0" err="1" smtClean="0">
                <a:latin typeface="NikoshBAN" panose="02000000000000000000" pitchFamily="2" charset="0"/>
                <a:cs typeface="NikoshBAN" panose="02000000000000000000" pitchFamily="2" charset="0"/>
              </a:rPr>
              <a:t>সমুহ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1436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274736"/>
            <a:ext cx="66294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b="1" dirty="0" err="1" smtClean="0">
                <a:solidFill>
                  <a:schemeClr val="tx2">
                    <a:lumMod val="50000"/>
                  </a:schemeClr>
                </a:solidFill>
                <a:latin typeface="NikoshBAN" panose="02000000000000000000" pitchFamily="2" charset="0"/>
                <a:cs typeface="NikoshBAN" panose="02000000000000000000" pitchFamily="2" charset="0"/>
              </a:rPr>
              <a:t>আজকের</a:t>
            </a:r>
            <a:r>
              <a:rPr lang="en-US" sz="6000" b="1" dirty="0" smtClean="0">
                <a:solidFill>
                  <a:schemeClr val="tx2">
                    <a:lumMod val="50000"/>
                  </a:schemeClr>
                </a:solidFill>
                <a:latin typeface="NikoshBAN" panose="02000000000000000000" pitchFamily="2" charset="0"/>
                <a:cs typeface="NikoshBAN" panose="02000000000000000000" pitchFamily="2" charset="0"/>
              </a:rPr>
              <a:t> </a:t>
            </a:r>
            <a:r>
              <a:rPr lang="en-US" sz="6000" b="1" dirty="0" err="1" smtClean="0">
                <a:solidFill>
                  <a:schemeClr val="tx2">
                    <a:lumMod val="50000"/>
                  </a:schemeClr>
                </a:solidFill>
                <a:latin typeface="NikoshBAN" panose="02000000000000000000" pitchFamily="2" charset="0"/>
                <a:cs typeface="NikoshBAN" panose="02000000000000000000" pitchFamily="2" charset="0"/>
              </a:rPr>
              <a:t>আলোচ্য</a:t>
            </a:r>
            <a:r>
              <a:rPr lang="en-US" sz="6000" b="1" dirty="0" smtClean="0">
                <a:solidFill>
                  <a:schemeClr val="tx2">
                    <a:lumMod val="50000"/>
                  </a:schemeClr>
                </a:solidFill>
                <a:latin typeface="NikoshBAN" panose="02000000000000000000" pitchFamily="2" charset="0"/>
                <a:cs typeface="NikoshBAN" panose="02000000000000000000" pitchFamily="2" charset="0"/>
              </a:rPr>
              <a:t> </a:t>
            </a:r>
            <a:r>
              <a:rPr lang="en-US" sz="6000" b="1" dirty="0" err="1">
                <a:solidFill>
                  <a:schemeClr val="tx2">
                    <a:lumMod val="50000"/>
                  </a:schemeClr>
                </a:solidFill>
                <a:latin typeface="NikoshBAN" panose="02000000000000000000" pitchFamily="2" charset="0"/>
                <a:cs typeface="NikoshBAN" panose="02000000000000000000" pitchFamily="2" charset="0"/>
              </a:rPr>
              <a:t>ই</a:t>
            </a:r>
            <a:r>
              <a:rPr lang="en-US" sz="6000" b="1" dirty="0" err="1" smtClean="0">
                <a:solidFill>
                  <a:schemeClr val="tx2">
                    <a:lumMod val="50000"/>
                  </a:schemeClr>
                </a:solidFill>
                <a:latin typeface="NikoshBAN" panose="02000000000000000000" pitchFamily="2" charset="0"/>
                <a:cs typeface="NikoshBAN" panose="02000000000000000000" pitchFamily="2" charset="0"/>
              </a:rPr>
              <a:t>বারত</a:t>
            </a:r>
            <a:r>
              <a:rPr lang="en-US" sz="6000" b="1" dirty="0" smtClean="0">
                <a:solidFill>
                  <a:schemeClr val="tx2">
                    <a:lumMod val="50000"/>
                  </a:schemeClr>
                </a:solidFill>
                <a:latin typeface="NikoshBAN" panose="02000000000000000000" pitchFamily="2" charset="0"/>
                <a:cs typeface="NikoshBAN" panose="02000000000000000000" pitchFamily="2" charset="0"/>
              </a:rPr>
              <a:t>   </a:t>
            </a:r>
            <a:endParaRPr lang="en-US" sz="6000" b="1" dirty="0">
              <a:solidFill>
                <a:schemeClr val="tx2">
                  <a:lumMod val="50000"/>
                </a:schemeClr>
              </a:solidFill>
              <a:latin typeface="NikoshBAN" panose="02000000000000000000" pitchFamily="2" charset="0"/>
              <a:cs typeface="NikoshBAN" panose="02000000000000000000" pitchFamily="2" charset="0"/>
            </a:endParaRPr>
          </a:p>
        </p:txBody>
      </p:sp>
      <p:sp>
        <p:nvSpPr>
          <p:cNvPr id="5" name="Rectangle 4"/>
          <p:cNvSpPr/>
          <p:nvPr/>
        </p:nvSpPr>
        <p:spPr>
          <a:xfrm>
            <a:off x="685800" y="1828800"/>
            <a:ext cx="78486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3600" b="1" dirty="0">
                <a:latin typeface="Arial" panose="020B0604020202020204" pitchFamily="34" charset="0"/>
                <a:cs typeface="Arial" panose="020B0604020202020204" pitchFamily="34" charset="0"/>
              </a:rPr>
              <a:t>هو عقد موضوع لملک المتعة ای حل استمتاع الرجل من المراة فالقعد هو ربط اجزاءالتصرف ای الایجاب والقبول شرعا لکن هنا ارید بالعقد الحاصل بالمصدر م هو الارتباط لکن النکاح هو الایجاب والقبول  مع ذالک الارتباط وانما قلنا هذا لان الشرع یعتبر الایجاب والقبول  ارکان عقد لا امورا خارجیه کا لشراءط ونحوھا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333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7391400"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b="1" dirty="0">
                <a:solidFill>
                  <a:srgbClr val="7030A0"/>
                </a:solidFill>
                <a:latin typeface="NikoshBAN" panose="02000000000000000000" pitchFamily="2" charset="0"/>
              </a:rPr>
              <a:t>ما معنی النکاح لغة </a:t>
            </a:r>
            <a:r>
              <a:rPr lang="as-IN" sz="2800" b="1" dirty="0">
                <a:solidFill>
                  <a:srgbClr val="7030A0"/>
                </a:solidFill>
                <a:latin typeface="NikoshBAN" panose="02000000000000000000" pitchFamily="2" charset="0"/>
                <a:cs typeface="NikoshBAN" panose="02000000000000000000" pitchFamily="2" charset="0"/>
              </a:rPr>
              <a:t>আভিধানিক অর্থ </a:t>
            </a:r>
            <a:r>
              <a:rPr lang="as-IN" sz="2400" dirty="0">
                <a:latin typeface="NikoshBAN" panose="02000000000000000000" pitchFamily="2" charset="0"/>
                <a:cs typeface="NikoshBAN" panose="02000000000000000000" pitchFamily="2" charset="0"/>
              </a:rPr>
              <a:t>- </a:t>
            </a:r>
          </a:p>
          <a:p>
            <a:r>
              <a:rPr lang="en-US" sz="2400" dirty="0" smtClean="0">
                <a:latin typeface="NikoshBAN" panose="02000000000000000000" pitchFamily="2" charset="0"/>
                <a:cs typeface="NikoshBAN" panose="02000000000000000000" pitchFamily="2" charset="0"/>
              </a:rPr>
              <a:t>                                                                                                                                            </a:t>
            </a:r>
            <a:r>
              <a:rPr lang="ar-AE" sz="2400" dirty="0" smtClean="0">
                <a:solidFill>
                  <a:srgbClr val="7030A0"/>
                </a:solidFill>
                <a:latin typeface="NikoshBAN" panose="02000000000000000000" pitchFamily="2" charset="0"/>
              </a:rPr>
              <a:t>نکاح</a:t>
            </a:r>
            <a:r>
              <a:rPr lang="ar-AE" sz="2400" dirty="0" smtClean="0">
                <a:solidFill>
                  <a:srgbClr val="FF0000"/>
                </a:solidFill>
                <a:latin typeface="NikoshBAN" panose="02000000000000000000" pitchFamily="2" charset="0"/>
              </a:rPr>
              <a:t> </a:t>
            </a:r>
            <a:r>
              <a:rPr lang="as-IN" sz="2400" dirty="0">
                <a:latin typeface="NikoshBAN" panose="02000000000000000000" pitchFamily="2" charset="0"/>
                <a:cs typeface="NikoshBAN" panose="02000000000000000000" pitchFamily="2" charset="0"/>
              </a:rPr>
              <a:t>শব্দটি মাসদার</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অর্থ- মিলানো, সহবাস করা, ভালো-মন্দ বিচারের জ্ঞান, মহর ইত্যাদি। </a:t>
            </a:r>
          </a:p>
          <a:p>
            <a:r>
              <a:rPr lang="ar-AE" sz="2400" b="1" dirty="0">
                <a:latin typeface="Arial" panose="020B0604020202020204" pitchFamily="34" charset="0"/>
                <a:cs typeface="Arial" panose="020B0604020202020204" pitchFamily="34" charset="0"/>
              </a:rPr>
              <a:t>معنی النکاح شرعا ۔  </a:t>
            </a:r>
            <a:r>
              <a:rPr lang="en-US" sz="2400" b="1" dirty="0" smtClean="0">
                <a:latin typeface="Arial" panose="020B0604020202020204" pitchFamily="34" charset="0"/>
                <a:cs typeface="Arial" panose="020B0604020202020204" pitchFamily="34" charset="0"/>
              </a:rPr>
              <a:t>                                                                                                             </a:t>
            </a:r>
            <a:r>
              <a:rPr lang="as-IN" sz="2400" dirty="0" smtClean="0">
                <a:latin typeface="NikoshBAN" panose="02000000000000000000" pitchFamily="2" charset="0"/>
                <a:cs typeface="NikoshBAN" panose="02000000000000000000" pitchFamily="2" charset="0"/>
              </a:rPr>
              <a:t>পারিভাষিক </a:t>
            </a:r>
            <a:r>
              <a:rPr lang="as-IN" sz="2400" dirty="0">
                <a:latin typeface="NikoshBAN" panose="02000000000000000000" pitchFamily="2" charset="0"/>
                <a:cs typeface="NikoshBAN" panose="02000000000000000000" pitchFamily="2" charset="0"/>
              </a:rPr>
              <a:t>অর্থ- </a:t>
            </a:r>
          </a:p>
          <a:p>
            <a:r>
              <a:rPr lang="ar-AE" sz="2400" b="1" dirty="0">
                <a:latin typeface="Arial" panose="020B0604020202020204" pitchFamily="34" charset="0"/>
                <a:cs typeface="Arial" panose="020B0604020202020204" pitchFamily="34" charset="0"/>
              </a:rPr>
              <a:t>هو عقد موضوع لملک المتعة ای حل استمتاع الرجل من </a:t>
            </a:r>
            <a:r>
              <a:rPr lang="ar-AE" sz="2400" b="1" dirty="0" smtClean="0">
                <a:latin typeface="Arial" panose="020B0604020202020204" pitchFamily="34" charset="0"/>
                <a:cs typeface="Arial" panose="020B0604020202020204" pitchFamily="34" charset="0"/>
              </a:rPr>
              <a:t>المراة</a:t>
            </a:r>
            <a:endParaRPr lang="en-US" sz="2400" b="1" dirty="0" smtClean="0">
              <a:latin typeface="Arial" panose="020B0604020202020204" pitchFamily="34" charset="0"/>
              <a:cs typeface="Arial" panose="020B0604020202020204" pitchFamily="34" charset="0"/>
            </a:endParaRPr>
          </a:p>
          <a:p>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নিকাহ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সংঘটিত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বন্ধন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পুরুষের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হওয়ার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বন্ধনই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নিকাহ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3200400" y="457200"/>
            <a:ext cx="1905000" cy="1015663"/>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বিবাহ</a:t>
            </a:r>
            <a:r>
              <a:rPr lang="en-US" dirty="0" smtClean="0"/>
              <a:t> </a:t>
            </a:r>
            <a:endParaRPr lang="en-US" dirty="0"/>
          </a:p>
        </p:txBody>
      </p:sp>
    </p:spTree>
    <p:extLst>
      <p:ext uri="{BB962C8B-B14F-4D97-AF65-F5344CB8AC3E}">
        <p14:creationId xmlns:p14="http://schemas.microsoft.com/office/powerpoint/2010/main" val="2455353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3140</TotalTime>
  <Words>1229</Words>
  <Application>Microsoft Office PowerPoint</Application>
  <PresentationFormat>On-screen Show (4:3)</PresentationFormat>
  <Paragraphs>93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366</cp:revision>
  <dcterms:created xsi:type="dcterms:W3CDTF">2019-10-01T01:42:52Z</dcterms:created>
  <dcterms:modified xsi:type="dcterms:W3CDTF">2020-05-02T19:55:54Z</dcterms:modified>
</cp:coreProperties>
</file>