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0" r:id="rId4"/>
    <p:sldId id="262" r:id="rId5"/>
    <p:sldId id="266" r:id="rId6"/>
    <p:sldId id="265" r:id="rId7"/>
    <p:sldId id="268" r:id="rId8"/>
    <p:sldId id="261" r:id="rId9"/>
    <p:sldId id="263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8" r:id="rId18"/>
  </p:sldIdLst>
  <p:sldSz cx="13716000" cy="7772400"/>
  <p:notesSz cx="6858000" cy="9144000"/>
  <p:defaultTextStyle>
    <a:defPPr>
      <a:defRPr lang="en-US"/>
    </a:defPPr>
    <a:lvl1pPr marL="0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44" y="-72"/>
      </p:cViewPr>
      <p:guideLst>
        <p:guide orient="horz" pos="244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A1EB6-005E-44A8-9328-520FC184661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AF1C3-2598-4F6F-95A4-2D5A266F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7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This is just a welcome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A757-C68A-4862-8E81-FFF3ADCA70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29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27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‘Ext.</a:t>
            </a:r>
            <a:r>
              <a:rPr lang="bn-BD" dirty="0" smtClean="0"/>
              <a:t> </a:t>
            </a:r>
            <a:r>
              <a:rPr lang="en-US" dirty="0" smtClean="0"/>
              <a:t>word’ means </a:t>
            </a:r>
            <a:r>
              <a:rPr lang="bn-BD" dirty="0" smtClean="0"/>
              <a:t>বাকী শব্দ।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0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Use of without + gerund shown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76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Details mentioned in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2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May/might also may be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92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Normal rules to change simple</a:t>
            </a:r>
            <a:r>
              <a:rPr lang="en-US" baseline="0" dirty="0" smtClean="0"/>
              <a:t> to complex with ‘too+…+to’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77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option.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07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How to change simple into complex with ‘because/before/after shown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40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Identity of the teacher &amp; class as well as subject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A757-C68A-4862-8E81-FFF3ADCA70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51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This is a slide for suspension and to involve the students’ attention to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A757-C68A-4862-8E81-FFF3ADCA70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51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Only two outcomes will be achieved.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44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discuss only the function</a:t>
            </a:r>
            <a:r>
              <a:rPr lang="en-US" baseline="0" dirty="0" smtClean="0"/>
              <a:t> of coordinating words in our today’s class as we have finished ‘</a:t>
            </a:r>
            <a:r>
              <a:rPr lang="en-US" baseline="0" dirty="0" err="1" smtClean="0"/>
              <a:t>wh</a:t>
            </a:r>
            <a:r>
              <a:rPr lang="en-US" baseline="0" dirty="0" smtClean="0"/>
              <a:t>’ word function in the previous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12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Subject teacher will make it clear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37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and feed 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13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Sample of As/Since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A757-C68A-4862-8E81-FFF3ADCA70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21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Feed back in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F1C3-2598-4F6F-95A4-2D5A266FB2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2"/>
            <a:ext cx="1165860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7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1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5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3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1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6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11257"/>
            <a:ext cx="308610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1257"/>
            <a:ext cx="902970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87"/>
            <a:ext cx="11658600" cy="154368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392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78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417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57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96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3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9749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14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7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13560"/>
            <a:ext cx="6057900" cy="512942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813560"/>
            <a:ext cx="6057900" cy="512942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8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1739795"/>
            <a:ext cx="6062663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464859"/>
            <a:ext cx="6062663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2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3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4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9457"/>
            <a:ext cx="4512470" cy="131699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57"/>
            <a:ext cx="7667625" cy="663352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626447"/>
            <a:ext cx="4512470" cy="5316538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0"/>
            <a:ext cx="8229600" cy="64230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4300"/>
            </a:lvl1pPr>
            <a:lvl2pPr marL="613928" indent="0">
              <a:buNone/>
              <a:defRPr sz="3800"/>
            </a:lvl2pPr>
            <a:lvl3pPr marL="1227856" indent="0">
              <a:buNone/>
              <a:defRPr sz="3200"/>
            </a:lvl3pPr>
            <a:lvl4pPr marL="1841784" indent="0">
              <a:buNone/>
              <a:defRPr sz="2700"/>
            </a:lvl4pPr>
            <a:lvl5pPr marL="2455713" indent="0">
              <a:buNone/>
              <a:defRPr sz="2700"/>
            </a:lvl5pPr>
            <a:lvl6pPr marL="3069641" indent="0">
              <a:buNone/>
              <a:defRPr sz="2700"/>
            </a:lvl6pPr>
            <a:lvl7pPr marL="3683569" indent="0">
              <a:buNone/>
              <a:defRPr sz="2700"/>
            </a:lvl7pPr>
            <a:lvl8pPr marL="4297497" indent="0">
              <a:buNone/>
              <a:defRPr sz="2700"/>
            </a:lvl8pPr>
            <a:lvl9pPr marL="4911425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3"/>
            <a:ext cx="8229600" cy="912177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6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  <a:prstGeom prst="rect">
            <a:avLst/>
          </a:prstGeom>
        </p:spPr>
        <p:txBody>
          <a:bodyPr vert="horz" lIns="122786" tIns="61393" rIns="122786" bIns="613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13560"/>
            <a:ext cx="12344400" cy="5129425"/>
          </a:xfrm>
          <a:prstGeom prst="rect">
            <a:avLst/>
          </a:prstGeom>
        </p:spPr>
        <p:txBody>
          <a:bodyPr vert="horz" lIns="122786" tIns="61393" rIns="122786" bIns="613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2A55F-BBB4-4E0B-94B7-4F855A56583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7203864"/>
            <a:ext cx="4343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A5219-A022-45BD-814E-36E41613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7856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446" indent="-460446" algn="l" defTabSz="1227856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7633" indent="-383705" algn="l" defTabSz="1227856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4820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8749" indent="-306964" algn="l" defTabSz="122785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2677" indent="-306964" algn="l" defTabSz="122785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6605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0533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4461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18389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928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1784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713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9641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3569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97497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1425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223" y="256704"/>
            <a:ext cx="6036129" cy="33802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519" y="3629186"/>
            <a:ext cx="4114800" cy="4114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5548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6858000"/>
            <a:ext cx="13716000" cy="9144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14700" y="243986"/>
            <a:ext cx="6629400" cy="5569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Book Antiqua" pitchFamily="18" charset="0"/>
              </a:rPr>
              <a:t>Simple to complex with ‘If’(1)</a:t>
            </a:r>
            <a:endParaRPr lang="en-US" b="1" u="sng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5234" y="1865532"/>
            <a:ext cx="6477000" cy="127301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By reading  attentively you </a:t>
            </a:r>
          </a:p>
          <a:p>
            <a:r>
              <a:rPr lang="en-US" b="1" dirty="0" smtClean="0">
                <a:latin typeface="Book Antiqua" pitchFamily="18" charset="0"/>
              </a:rPr>
              <a:t>can make a good result.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0" y="1699324"/>
            <a:ext cx="2852060" cy="81098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7086599"/>
            <a:ext cx="12801600" cy="6140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Structure: If +subject + verb +ext. word + principal clause’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4" name="Down Arrow Callout 13"/>
          <p:cNvSpPr/>
          <p:nvPr/>
        </p:nvSpPr>
        <p:spPr>
          <a:xfrm>
            <a:off x="3314700" y="937970"/>
            <a:ext cx="6477000" cy="1061359"/>
          </a:xfrm>
          <a:prstGeom prst="downArrowCallout">
            <a:avLst>
              <a:gd name="adj1" fmla="val 37308"/>
              <a:gd name="adj2" fmla="val 37308"/>
              <a:gd name="adj3" fmla="val 25000"/>
              <a:gd name="adj4" fmla="val 5266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Book Antiqua" pitchFamily="18" charset="0"/>
              </a:rPr>
              <a:t>Simple in affirmative</a:t>
            </a:r>
            <a:endParaRPr lang="en-US" sz="40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92744" y="3676586"/>
            <a:ext cx="6477000" cy="127301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If you read attentively, you </a:t>
            </a:r>
          </a:p>
          <a:p>
            <a:r>
              <a:rPr lang="en-US" b="1" dirty="0" smtClean="0">
                <a:latin typeface="Book Antiqua" pitchFamily="18" charset="0"/>
              </a:rPr>
              <a:t>can make a good result.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01604" y="3502105"/>
            <a:ext cx="2743200" cy="81098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39400" y="522472"/>
            <a:ext cx="3276600" cy="83099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Book Antiqua" pitchFamily="18" charset="0"/>
              </a:rPr>
              <a:t>If there is by + gerund, follow the structure</a:t>
            </a:r>
            <a:endParaRPr lang="en-US" sz="20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79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  <p:bldP spid="3" grpId="0"/>
      <p:bldP spid="6" grpId="0" animBg="1"/>
      <p:bldP spid="6" grpId="1" animBg="1"/>
      <p:bldP spid="13" grpId="0"/>
      <p:bldP spid="14" grpId="0" animBg="1"/>
      <p:bldP spid="15" grpId="0"/>
      <p:bldP spid="17" grpId="0" animBg="1"/>
      <p:bldP spid="17" grpId="1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5135" y="102514"/>
            <a:ext cx="6629400" cy="5569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solidFill>
                  <a:srgbClr val="FFFF00"/>
                </a:solidFill>
                <a:latin typeface="Book Antiqua" pitchFamily="18" charset="0"/>
              </a:rPr>
              <a:t>Simple to complex with ‘If’(2)</a:t>
            </a:r>
            <a:endParaRPr lang="en-US" b="1" u="sng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1335" y="2057400"/>
            <a:ext cx="6324600" cy="144780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Without working   hard </a:t>
            </a:r>
          </a:p>
          <a:p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ou cannot succeed in life.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59258" y="2037561"/>
            <a:ext cx="4376060" cy="81098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858000"/>
            <a:ext cx="13242470" cy="6140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ook Antiqua" pitchFamily="18" charset="0"/>
              </a:rPr>
              <a:t>Structure: If +subject +do not+ verb +ext. word + principal clause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3535135" y="838200"/>
            <a:ext cx="6477000" cy="1061359"/>
          </a:xfrm>
          <a:prstGeom prst="downArrowCallout">
            <a:avLst>
              <a:gd name="adj1" fmla="val 37308"/>
              <a:gd name="adj2" fmla="val 37308"/>
              <a:gd name="adj3" fmla="val 25000"/>
              <a:gd name="adj4" fmla="val 5266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Book Antiqua" pitchFamily="18" charset="0"/>
              </a:rPr>
              <a:t>Simple in negative</a:t>
            </a:r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9258" y="3758340"/>
            <a:ext cx="6248400" cy="126818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Book Antiqua" pitchFamily="18" charset="0"/>
              </a:rPr>
              <a:t>If you do not work  hard, 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Book Antiqua" pitchFamily="18" charset="0"/>
              </a:rPr>
              <a:t>you cannot succeed in life.</a:t>
            </a:r>
            <a:endParaRPr lang="en-US" b="1" dirty="0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61288" y="3581446"/>
            <a:ext cx="4572000" cy="81098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5791200"/>
            <a:ext cx="6096001" cy="9144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Book Antiqua" pitchFamily="18" charset="0"/>
              </a:rPr>
              <a:t>If there is without + gerund,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Book Antiqua" pitchFamily="18" charset="0"/>
              </a:rPr>
              <a:t>follow the structure</a:t>
            </a:r>
            <a:endParaRPr lang="en-US" sz="20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6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5" grpId="1" animBg="1"/>
      <p:bldP spid="6" grpId="0" animBg="1"/>
      <p:bldP spid="7" grpId="0" animBg="1"/>
      <p:bldP spid="8" grpId="0"/>
      <p:bldP spid="9" grpId="0" animBg="1"/>
      <p:bldP spid="9" grpId="1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04800"/>
            <a:ext cx="6629400" cy="5569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n>
                  <a:solidFill>
                    <a:srgbClr val="00B0F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Simple to complex with ‘That</a:t>
            </a:r>
            <a:r>
              <a:rPr lang="en-US" b="1" u="sng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’</a:t>
            </a:r>
            <a:endParaRPr lang="en-US" b="1" u="sng" dirty="0">
              <a:ln>
                <a:solidFill>
                  <a:srgbClr val="00B0F0"/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6857" y="1472882"/>
            <a:ext cx="7935686" cy="54429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We know him the legend of Bangla.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112" y="6858000"/>
            <a:ext cx="12801600" cy="6140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Book Antiqua" pitchFamily="18" charset="0"/>
              </a:rPr>
              <a:t>Structure: Principal clause +that+ subject + verb +extension.</a:t>
            </a:r>
            <a:endParaRPr lang="en-US" b="1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9677400" cy="5569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If there is object + adjective, follow the structure</a:t>
            </a: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2999636"/>
            <a:ext cx="8643257" cy="54429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We know that he is the legend of Bangla.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3691681"/>
            <a:ext cx="8643257" cy="54429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T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hat he is the legend of Bangla we know. 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2743200" y="1189401"/>
            <a:ext cx="8763000" cy="1802486"/>
          </a:xfrm>
          <a:prstGeom prst="downArrowCallout">
            <a:avLst>
              <a:gd name="adj1" fmla="val 39907"/>
              <a:gd name="adj2" fmla="val 40838"/>
              <a:gd name="adj3" fmla="val 25000"/>
              <a:gd name="adj4" fmla="val 57534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Black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3677" y="2777281"/>
            <a:ext cx="9026980" cy="182879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06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0" grpId="0" animBg="1"/>
      <p:bldP spid="11" grpId="0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9630" y="304800"/>
            <a:ext cx="6629400" cy="5569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n>
                  <a:solidFill>
                    <a:srgbClr val="002060"/>
                  </a:solidFill>
                </a:ln>
                <a:latin typeface="Book Antiqua" pitchFamily="18" charset="0"/>
              </a:rPr>
              <a:t>Simple to complex with ‘ so that’</a:t>
            </a:r>
            <a:endParaRPr lang="en-US" b="1" u="sng" dirty="0">
              <a:ln>
                <a:solidFill>
                  <a:srgbClr val="002060"/>
                </a:solidFill>
              </a:ln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8830" y="1222266"/>
            <a:ext cx="4191000" cy="54429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>
                  <a:solidFill>
                    <a:srgbClr val="002060"/>
                  </a:solidFill>
                </a:ln>
                <a:latin typeface="Book Antiqua" pitchFamily="18" charset="0"/>
              </a:rPr>
              <a:t>We eat to live.</a:t>
            </a:r>
            <a:endParaRPr lang="en-US" b="1" dirty="0">
              <a:ln>
                <a:solidFill>
                  <a:srgbClr val="002060"/>
                </a:solidFill>
              </a:ln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7082135"/>
            <a:ext cx="13223104" cy="6140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Structure: Principal clause +so that+ subject + can/could +</a:t>
            </a:r>
            <a:r>
              <a:rPr lang="en-US" b="1" dirty="0" err="1" smtClean="0">
                <a:solidFill>
                  <a:srgbClr val="C00000"/>
                </a:solidFill>
                <a:latin typeface="Book Antiqua" pitchFamily="18" charset="0"/>
              </a:rPr>
              <a:t>verb+ex</a:t>
            </a: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.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400800"/>
            <a:ext cx="13223104" cy="5569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latin typeface="Book Antiqua" pitchFamily="18" charset="0"/>
              </a:rPr>
              <a:t>If there is an infinitive (to +verb) in the sentence, changing  structure will be--</a:t>
            </a:r>
            <a:endParaRPr lang="en-US" sz="20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32514" y="2544296"/>
            <a:ext cx="5464629" cy="39780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We eat so that we can live.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3940629" y="1017712"/>
            <a:ext cx="6248401" cy="1497687"/>
          </a:xfrm>
          <a:prstGeom prst="downArrowCallout">
            <a:avLst>
              <a:gd name="adj1" fmla="val 39907"/>
              <a:gd name="adj2" fmla="val 40838"/>
              <a:gd name="adj3" fmla="val 25000"/>
              <a:gd name="adj4" fmla="val 575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7591" y="2544296"/>
            <a:ext cx="6231439" cy="6055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7591" y="3241357"/>
            <a:ext cx="599803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Farmers go to the field to grow crops.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3603158" y="3613688"/>
            <a:ext cx="6248401" cy="1192887"/>
          </a:xfrm>
          <a:prstGeom prst="downArrowCallout">
            <a:avLst>
              <a:gd name="adj1" fmla="val 39907"/>
              <a:gd name="adj2" fmla="val 40838"/>
              <a:gd name="adj3" fmla="val 25000"/>
              <a:gd name="adj4" fmla="val 5753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40629" y="3809937"/>
            <a:ext cx="5464629" cy="39780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Make it a complex sentence.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65704" y="3750326"/>
            <a:ext cx="6231439" cy="6055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21599" y="4741999"/>
            <a:ext cx="6231439" cy="6055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7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 animBg="1"/>
      <p:bldP spid="9" grpId="0" animBg="1"/>
      <p:bldP spid="12" grpId="0"/>
      <p:bldP spid="13" grpId="0" animBg="1"/>
      <p:bldP spid="14" grpId="0"/>
      <p:bldP spid="15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3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243" y="304800"/>
            <a:ext cx="13217661" cy="5569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Simple to complex with ‘ so + adjective + that’</a:t>
            </a:r>
            <a:endParaRPr lang="en-US" b="1" u="sng" dirty="0">
              <a:ln>
                <a:solidFill>
                  <a:srgbClr val="002060"/>
                </a:solidFill>
              </a:ln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066800"/>
            <a:ext cx="8610599" cy="2590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If the simple sentence is- </a:t>
            </a:r>
          </a:p>
          <a:p>
            <a:pPr algn="ctr"/>
            <a:r>
              <a:rPr lang="en-US" b="1" dirty="0" smtClean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“Subject + verb + too + adjective+ to + verb,” </a:t>
            </a:r>
          </a:p>
          <a:p>
            <a:pPr algn="ctr"/>
            <a:r>
              <a:rPr lang="en-US" b="1" dirty="0" smtClean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complex will be --</a:t>
            </a:r>
          </a:p>
          <a:p>
            <a:pPr algn="ctr"/>
            <a:endParaRPr lang="en-US" b="1" dirty="0">
              <a:ln>
                <a:solidFill>
                  <a:srgbClr val="002060"/>
                </a:solidFill>
              </a:ln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1898" y="6243935"/>
            <a:ext cx="7546204" cy="6140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He is so weak that he cannot walk.</a:t>
            </a:r>
            <a:endParaRPr lang="en-US" b="1" dirty="0">
              <a:ln>
                <a:solidFill>
                  <a:srgbClr val="002060"/>
                </a:solidFill>
              </a:ln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5410200"/>
            <a:ext cx="6096000" cy="5569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He is too weak to walk.</a:t>
            </a:r>
            <a:endParaRPr lang="en-US" sz="2000" b="1" dirty="0">
              <a:ln>
                <a:solidFill>
                  <a:srgbClr val="002060"/>
                </a:solidFill>
              </a:ln>
              <a:latin typeface="Arial Black" pitchFamily="34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2314414" y="737057"/>
            <a:ext cx="8839200" cy="3377743"/>
          </a:xfrm>
          <a:prstGeom prst="downArrowCallout">
            <a:avLst>
              <a:gd name="adj1" fmla="val 39907"/>
              <a:gd name="adj2" fmla="val 40838"/>
              <a:gd name="adj3" fmla="val 25000"/>
              <a:gd name="adj4" fmla="val 650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4484" y="3886200"/>
            <a:ext cx="8893629" cy="1371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          </a:t>
            </a:r>
            <a:endParaRPr lang="en-US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3487" y="3886200"/>
            <a:ext cx="8803503" cy="12191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Subject + verb + s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o </a:t>
            </a:r>
            <a:r>
              <a:rPr lang="en-US" b="1" dirty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+ adjective+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that </a:t>
            </a:r>
          </a:p>
          <a:p>
            <a:r>
              <a:rPr lang="en-US" b="1" dirty="0" smtClean="0">
                <a:ln>
                  <a:solidFill>
                    <a:srgbClr val="002060"/>
                  </a:solidFill>
                </a:ln>
                <a:latin typeface="Arial Black" pitchFamily="34" charset="0"/>
              </a:rPr>
              <a:t>+ subject + cannot/could not + verb.</a:t>
            </a:r>
            <a:endParaRPr lang="en-US" dirty="0">
              <a:ln>
                <a:solidFill>
                  <a:srgbClr val="002060"/>
                </a:solidFill>
              </a:ln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9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animBg="1"/>
      <p:bldP spid="14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381000"/>
            <a:ext cx="31242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Arial Black" pitchFamily="34" charset="0"/>
              </a:rPr>
              <a:t>Class work</a:t>
            </a:r>
            <a:endParaRPr lang="en-US" b="1" u="sng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213757"/>
            <a:ext cx="8839200" cy="69124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chemeClr val="tx2"/>
                </a:solidFill>
                <a:latin typeface="Arial Black" pitchFamily="34" charset="0"/>
              </a:rPr>
              <a:t>Change the sentences from simple to complex</a:t>
            </a:r>
            <a:endParaRPr lang="en-US" b="1" dirty="0">
              <a:ln>
                <a:solidFill>
                  <a:srgbClr val="002060"/>
                </a:solidFill>
              </a:ln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981200"/>
            <a:ext cx="8839200" cy="2209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latin typeface="Arial Black" pitchFamily="34" charset="0"/>
              </a:rPr>
              <a:t>By working hard you can shine in life.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Arial Black" pitchFamily="34" charset="0"/>
              </a:rPr>
              <a:t>You cannot make a good result without reading well.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Arial Black" pitchFamily="34" charset="0"/>
              </a:rPr>
              <a:t>I know him very well.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Arial Black" pitchFamily="34" charset="0"/>
              </a:rPr>
              <a:t>We eat good food to keep us fit for work.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Arial Black" pitchFamily="34" charset="0"/>
              </a:rPr>
              <a:t>He is too little to cross the canal.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1129" y="4419601"/>
            <a:ext cx="3488871" cy="45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  <a:latin typeface="Arial Black" pitchFamily="34" charset="0"/>
              </a:rPr>
              <a:t>Check your answer.</a:t>
            </a:r>
            <a:endParaRPr lang="en-US" b="1" u="sng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4953000"/>
            <a:ext cx="9906000" cy="2209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Book Antiqua" pitchFamily="18" charset="0"/>
              </a:rPr>
              <a:t>If you work hard, you can shine in life.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Book Antiqua" pitchFamily="18" charset="0"/>
              </a:rPr>
              <a:t>You cannot make a good result if you do not read well.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Book Antiqua" pitchFamily="18" charset="0"/>
              </a:rPr>
              <a:t>I know that he is very well.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Book Antiqua" pitchFamily="18" charset="0"/>
              </a:rPr>
              <a:t>We eat good food so that we can/may keep us fit for work.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Book Antiqua" pitchFamily="18" charset="0"/>
              </a:rPr>
              <a:t>He is so little that he cannot cross the canal.</a:t>
            </a:r>
            <a:endParaRPr lang="en-US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64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122682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Use of ‘because/before/after’ to change from simple to complex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2139042"/>
            <a:ext cx="6019800" cy="68035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If the simple sentence is with--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048000"/>
            <a:ext cx="73914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1. Because of + possessive + noun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886200"/>
            <a:ext cx="98298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>
                <a:latin typeface="Arial Black" pitchFamily="34" charset="0"/>
              </a:rPr>
              <a:t>2</a:t>
            </a:r>
            <a:r>
              <a:rPr lang="en-US" b="1" dirty="0" smtClean="0">
                <a:latin typeface="Arial Black" pitchFamily="34" charset="0"/>
              </a:rPr>
              <a:t>. Before/After+ v</a:t>
            </a:r>
            <a:r>
              <a:rPr lang="en-US" b="1" baseline="-25000" dirty="0" smtClean="0">
                <a:latin typeface="Arial Black" pitchFamily="34" charset="0"/>
              </a:rPr>
              <a:t>4</a:t>
            </a:r>
            <a:r>
              <a:rPr lang="en-US" b="1" dirty="0" smtClean="0">
                <a:latin typeface="Arial Black" pitchFamily="34" charset="0"/>
              </a:rPr>
              <a:t> (verb + </a:t>
            </a:r>
            <a:r>
              <a:rPr lang="en-US" b="1" dirty="0" err="1" smtClean="0">
                <a:latin typeface="Arial Black" pitchFamily="34" charset="0"/>
              </a:rPr>
              <a:t>ing</a:t>
            </a:r>
            <a:r>
              <a:rPr lang="en-US" b="1" dirty="0" smtClean="0">
                <a:latin typeface="Arial Black" pitchFamily="34" charset="0"/>
              </a:rPr>
              <a:t> )+ extension,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0" y="4876800"/>
            <a:ext cx="62103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i="1" u="sng" dirty="0" smtClean="0">
                <a:solidFill>
                  <a:srgbClr val="002060"/>
                </a:solidFill>
                <a:latin typeface="Arial Black" pitchFamily="34" charset="0"/>
              </a:rPr>
              <a:t>Changing form </a:t>
            </a:r>
            <a:r>
              <a:rPr lang="en-US" b="1" i="1" u="sng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will</a:t>
            </a:r>
            <a:r>
              <a:rPr lang="en-US" b="1" i="1" u="sng" dirty="0" smtClean="0">
                <a:solidFill>
                  <a:srgbClr val="002060"/>
                </a:solidFill>
                <a:latin typeface="Arial Black" pitchFamily="34" charset="0"/>
              </a:rPr>
              <a:t> be--</a:t>
            </a:r>
            <a:endParaRPr lang="en-US" b="1" i="1" u="sng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6019800"/>
            <a:ext cx="1211580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Principal clause+ because/before/after+ subject + verb + extension</a:t>
            </a:r>
            <a:endParaRPr lang="en-US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34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0743" y="3424535"/>
            <a:ext cx="4794519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ALL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08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609600"/>
            <a:ext cx="3853543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Identity</a:t>
            </a:r>
            <a:endParaRPr lang="en-US" b="1" u="sng" dirty="0">
              <a:ln w="18000">
                <a:solidFill>
                  <a:schemeClr val="tx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743200"/>
            <a:ext cx="2514600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Teacher</a:t>
            </a:r>
            <a:endParaRPr lang="en-US" b="1" u="sng" dirty="0">
              <a:ln>
                <a:solidFill>
                  <a:schemeClr val="tx1"/>
                </a:solidFill>
              </a:ln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2939143"/>
            <a:ext cx="35052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Class &amp; Subject</a:t>
            </a:r>
            <a:endParaRPr lang="en-US" b="1" u="sng" dirty="0">
              <a:ln>
                <a:solidFill>
                  <a:schemeClr val="tx1"/>
                </a:solidFill>
              </a:ln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842657"/>
            <a:ext cx="5867400" cy="228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Md.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Farid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Uddin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Assistant Teacher(English)</a:t>
            </a:r>
          </a:p>
          <a:p>
            <a:r>
              <a:rPr lang="en-US" b="1" dirty="0" err="1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Dupchanchia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D.S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Fazil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Madrasah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0" y="3853543"/>
            <a:ext cx="43434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English 2</a:t>
            </a:r>
            <a:r>
              <a:rPr lang="en-US" b="1" baseline="30000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nd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 paper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Grammar Item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latin typeface="Book Antiqua" pitchFamily="18" charset="0"/>
              </a:rPr>
              <a:t>Class IX &amp; X</a:t>
            </a:r>
            <a:endParaRPr lang="en-US" b="1" dirty="0">
              <a:ln>
                <a:solidFill>
                  <a:schemeClr val="tx1"/>
                </a:solidFill>
              </a:ln>
              <a:latin typeface="Book Antiqu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4765"/>
            <a:ext cx="2438400" cy="272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7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0"/>
            <a:ext cx="126492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The sweet sound of nature makes us charming.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8343" y="762000"/>
            <a:ext cx="12866914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As/Since it is the sweet sound of nature, it makes us charming.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71700" y="1540417"/>
            <a:ext cx="9829800" cy="83099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What kind of change have you followed</a:t>
            </a:r>
            <a:r>
              <a:rPr lang="en-US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?</a:t>
            </a:r>
            <a:endParaRPr lang="en-US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2743200"/>
            <a:ext cx="6019800" cy="99060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Simple to Complex</a:t>
            </a:r>
            <a:endParaRPr lang="en-US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4648200"/>
            <a:ext cx="12496800" cy="990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Let us discuss about it in our today’s class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6019800"/>
            <a:ext cx="12268200" cy="6140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</a:rPr>
              <a:t>We will conduct simple to complex with coordinating words today.</a:t>
            </a:r>
            <a:endParaRPr lang="en-US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1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905000"/>
            <a:ext cx="76200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Arial Black" pitchFamily="34" charset="0"/>
              </a:rPr>
              <a:t>Learning outcomes</a:t>
            </a:r>
            <a:endParaRPr lang="en-US" b="1" u="sng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570514"/>
            <a:ext cx="12801600" cy="1828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At the end of the lesson, we will be able to—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>
                <a:latin typeface="Arial Black" pitchFamily="34" charset="0"/>
              </a:rPr>
              <a:t>b</a:t>
            </a:r>
            <a:r>
              <a:rPr lang="en-US" b="1" dirty="0" smtClean="0">
                <a:latin typeface="Arial Black" pitchFamily="34" charset="0"/>
              </a:rPr>
              <a:t>e introduced with coordinating words.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latin typeface="Arial Black" pitchFamily="34" charset="0"/>
              </a:rPr>
              <a:t>transfer from simple to complex with coordinating words</a:t>
            </a:r>
            <a:endParaRPr lang="en-US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9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685800"/>
            <a:ext cx="5867400" cy="129866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rgbClr val="2020EC"/>
                  </a:solidFill>
                </a:ln>
                <a:solidFill>
                  <a:srgbClr val="7030A0"/>
                </a:solidFill>
                <a:latin typeface="Arial Black" pitchFamily="34" charset="0"/>
              </a:rPr>
              <a:t>Coordinating words</a:t>
            </a:r>
            <a:endParaRPr lang="en-US" dirty="0">
              <a:ln>
                <a:solidFill>
                  <a:srgbClr val="2020EC"/>
                </a:solidFill>
              </a:ln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733800"/>
            <a:ext cx="11658600" cy="267971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just"/>
            <a:r>
              <a:rPr lang="en-US" b="1" dirty="0" smtClean="0">
                <a:latin typeface="Arial Black" pitchFamily="34" charset="0"/>
              </a:rPr>
              <a:t>Though, Although, Since/ As,  If,</a:t>
            </a:r>
            <a:r>
              <a:rPr lang="en-US" b="1" dirty="0">
                <a:latin typeface="Arial Black" pitchFamily="34" charset="0"/>
              </a:rPr>
              <a:t> </a:t>
            </a:r>
            <a:r>
              <a:rPr lang="en-US" b="1" dirty="0" smtClean="0">
                <a:latin typeface="Arial Black" pitchFamily="34" charset="0"/>
              </a:rPr>
              <a:t>that, so that, </a:t>
            </a:r>
          </a:p>
          <a:p>
            <a:pPr algn="just"/>
            <a:r>
              <a:rPr lang="en-US" b="1" dirty="0" smtClean="0">
                <a:latin typeface="Arial Black" pitchFamily="34" charset="0"/>
              </a:rPr>
              <a:t>‘So + adjective +that’, because, etc. are normally </a:t>
            </a:r>
          </a:p>
          <a:p>
            <a:pPr algn="just"/>
            <a:r>
              <a:rPr lang="en-US" b="1" dirty="0" smtClean="0">
                <a:latin typeface="Arial Black" pitchFamily="34" charset="0"/>
              </a:rPr>
              <a:t>used to mention condition. 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465209"/>
            <a:ext cx="12192000" cy="33165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914400" y="381000"/>
            <a:ext cx="12039600" cy="28194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8600"/>
            <a:ext cx="10972800" cy="7093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Arial Black" pitchFamily="34" charset="0"/>
              </a:rPr>
              <a:t>Simple to complex with Though/Although</a:t>
            </a:r>
            <a:endParaRPr lang="en-US" b="1" u="sng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2242457"/>
            <a:ext cx="9258300" cy="533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>
                <a:latin typeface="Book Antiqua" pitchFamily="18" charset="0"/>
              </a:rPr>
              <a:t>No one bought the </a:t>
            </a:r>
            <a:r>
              <a:rPr lang="en-US" b="1" dirty="0" smtClean="0">
                <a:latin typeface="Book Antiqua" pitchFamily="18" charset="0"/>
              </a:rPr>
              <a:t>hen </a:t>
            </a:r>
            <a:r>
              <a:rPr lang="en-US" b="1" i="1" dirty="0">
                <a:latin typeface="Book Antiqua" pitchFamily="18" charset="0"/>
              </a:rPr>
              <a:t>despite</a:t>
            </a:r>
            <a:r>
              <a:rPr lang="en-US" b="1" dirty="0">
                <a:latin typeface="Book Antiqua" pitchFamily="18" charset="0"/>
              </a:rPr>
              <a:t> the reduced price.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1014" y="3025613"/>
            <a:ext cx="9650186" cy="533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>
                <a:latin typeface="Book Antiqua" pitchFamily="18" charset="0"/>
              </a:rPr>
              <a:t>No one bought the </a:t>
            </a:r>
            <a:r>
              <a:rPr lang="en-US" b="1" dirty="0" smtClean="0">
                <a:latin typeface="Book Antiqua" pitchFamily="18" charset="0"/>
              </a:rPr>
              <a:t>hen </a:t>
            </a:r>
            <a:r>
              <a:rPr lang="en-US" b="1" i="1" dirty="0" smtClean="0">
                <a:latin typeface="Book Antiqua" pitchFamily="18" charset="0"/>
              </a:rPr>
              <a:t>though  it was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>
                <a:latin typeface="Book Antiqua" pitchFamily="18" charset="0"/>
              </a:rPr>
              <a:t>the reduced price.</a:t>
            </a:r>
          </a:p>
        </p:txBody>
      </p:sp>
      <p:sp>
        <p:nvSpPr>
          <p:cNvPr id="7" name="Oval 6"/>
          <p:cNvSpPr/>
          <p:nvPr/>
        </p:nvSpPr>
        <p:spPr>
          <a:xfrm>
            <a:off x="8082642" y="2117579"/>
            <a:ext cx="1447800" cy="7831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8166" y="4418368"/>
            <a:ext cx="7016617" cy="70818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i="1" dirty="0" smtClean="0">
                <a:latin typeface="Arial Black" pitchFamily="34" charset="0"/>
              </a:rPr>
              <a:t>In spite of </a:t>
            </a:r>
            <a:r>
              <a:rPr lang="en-US" b="1" dirty="0" smtClean="0">
                <a:latin typeface="Arial Black" pitchFamily="34" charset="0"/>
              </a:rPr>
              <a:t>poverty, he is honest.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8201" y="5278956"/>
            <a:ext cx="7406582" cy="70818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i="1" dirty="0" smtClean="0">
                <a:latin typeface="Arial Black" pitchFamily="34" charset="0"/>
              </a:rPr>
              <a:t>Although </a:t>
            </a:r>
            <a:r>
              <a:rPr lang="en-US" b="1" dirty="0" smtClean="0">
                <a:latin typeface="Arial Black" pitchFamily="34" charset="0"/>
              </a:rPr>
              <a:t>he is poor, he is honest.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737024" y="2868077"/>
            <a:ext cx="1447800" cy="7831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27613" y="4343400"/>
            <a:ext cx="2339787" cy="7831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00401" y="5176774"/>
            <a:ext cx="2209799" cy="7831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5171" y="6850601"/>
            <a:ext cx="10131383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</a:rPr>
              <a:t>Note: Though /Although is used in stead of ‘in spite of/despite’</a:t>
            </a:r>
            <a:endParaRPr lang="en-US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97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chimes.wav"/>
          </p:stSnd>
        </p:sndAc>
      </p:transition>
    </mc:Choice>
    <mc:Fallback xmlns="">
      <p:transition spd="slow">
        <p:checker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 animBg="1"/>
      <p:bldP spid="7" grpId="1" animBg="1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152400"/>
            <a:ext cx="31242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Activities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9300" y="1132114"/>
            <a:ext cx="8839200" cy="69124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Change the sentences from simple to complex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981200"/>
            <a:ext cx="9601200" cy="2209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In spite of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his shortness he made the best performance.</a:t>
            </a:r>
          </a:p>
          <a:p>
            <a:pPr marL="457200" indent="-457200">
              <a:buAutoNum type="arabicPeriod"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I love him </a:t>
            </a:r>
            <a:r>
              <a:rPr lang="en-US" b="1" i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despite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 his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faults.</a:t>
            </a:r>
          </a:p>
          <a:p>
            <a:pPr marL="457200" indent="-457200">
              <a:buAutoNum type="arabicPeriod"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We had a great time </a:t>
            </a:r>
            <a:r>
              <a:rPr lang="en-US" b="1" i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in spite of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the rain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b="1" i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Despite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 our efforts, we failed after all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He enjoys his job </a:t>
            </a:r>
            <a:r>
              <a:rPr lang="en-US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in spite of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the low salary.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1" y="4419600"/>
            <a:ext cx="4648199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Check your answer.</a:t>
            </a:r>
            <a:endParaRPr lang="en-US" b="1" u="sng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257800"/>
            <a:ext cx="10972800" cy="2209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Though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 he was short, he made the best performance.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I love him </a:t>
            </a:r>
            <a:r>
              <a:rPr lang="en-US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though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 he has some faults.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We had a great time </a:t>
            </a:r>
            <a:r>
              <a:rPr lang="en-US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though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 it was rain.</a:t>
            </a:r>
          </a:p>
          <a:p>
            <a:pPr marL="457200" indent="-457200">
              <a:buAutoNum type="arabicPeriod"/>
            </a:pPr>
            <a:r>
              <a:rPr lang="en-US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Although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we adopted/showed/applied our efforts, we failed after all.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He enjoys his job </a:t>
            </a:r>
            <a:r>
              <a:rPr lang="en-US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though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 there is low salary.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5514" y="1371600"/>
            <a:ext cx="10591800" cy="838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She could not go to school for illness.</a:t>
            </a:r>
            <a:endParaRPr lang="en-US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514" y="2264044"/>
            <a:ext cx="10591800" cy="838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latin typeface="Book Antiqua" pitchFamily="18" charset="0"/>
              </a:rPr>
              <a:t>As she was ill, she could not go to school. </a:t>
            </a:r>
            <a:endParaRPr lang="en-US" b="1" dirty="0">
              <a:ln>
                <a:solidFill>
                  <a:sysClr val="windowText" lastClr="000000"/>
                </a:solidFill>
              </a:ln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228600"/>
            <a:ext cx="784860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Simple to complex with As/Since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3352800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latin typeface="Arial Black" pitchFamily="34" charset="0"/>
              </a:rPr>
              <a:t>Important </a:t>
            </a:r>
            <a:r>
              <a:rPr lang="en-US" sz="4400" b="1" u="sng" dirty="0" smtClean="0">
                <a:latin typeface="Arial Black" pitchFamily="34" charset="0"/>
              </a:rPr>
              <a:t>notes</a:t>
            </a:r>
            <a:endParaRPr lang="en-US" sz="4400" b="1" u="sng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5514" y="4267200"/>
            <a:ext cx="10221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 Black" pitchFamily="34" charset="0"/>
              </a:rPr>
              <a:t>Illness, boldness, sickness and such types of nouns will be </a:t>
            </a:r>
          </a:p>
          <a:p>
            <a:pPr algn="ctr"/>
            <a:r>
              <a:rPr lang="en-US" b="1" dirty="0">
                <a:latin typeface="Arial Black" pitchFamily="34" charset="0"/>
              </a:rPr>
              <a:t>turned into adjectives, ‘hard work’ will be ‘work hard</a:t>
            </a:r>
            <a:r>
              <a:rPr lang="en-US" b="1" dirty="0" smtClean="0">
                <a:latin typeface="Arial Black" pitchFamily="34" charset="0"/>
              </a:rPr>
              <a:t>’</a:t>
            </a:r>
            <a:endParaRPr lang="en-US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152400"/>
            <a:ext cx="31242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Arial Black" pitchFamily="34" charset="0"/>
              </a:rPr>
              <a:t>Activities</a:t>
            </a:r>
            <a:endParaRPr lang="en-US" b="1" u="sng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137557"/>
            <a:ext cx="8839200" cy="69124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Change the sentences from simple to complex</a:t>
            </a:r>
            <a:endParaRPr lang="en-US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981200"/>
            <a:ext cx="8382000" cy="2209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latin typeface="Arial Black" pitchFamily="34" charset="0"/>
              </a:rPr>
              <a:t>He obtained golden A+ for hard study.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Arial Black" pitchFamily="34" charset="0"/>
              </a:rPr>
              <a:t>Achieving Scholarship he went to London.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Arial Black" pitchFamily="34" charset="0"/>
              </a:rPr>
              <a:t>Truth is beauty.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Arial Black" pitchFamily="34" charset="0"/>
              </a:rPr>
              <a:t>A mother’s love is divine.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Arial Black" pitchFamily="34" charset="0"/>
              </a:rPr>
              <a:t>He will succeed in life because of hard work.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1129" y="4419601"/>
            <a:ext cx="3488871" cy="45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  <a:latin typeface="Arial Black" pitchFamily="34" charset="0"/>
              </a:rPr>
              <a:t>Check your answer.</a:t>
            </a:r>
            <a:endParaRPr lang="en-US" b="1" u="sng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4953000"/>
            <a:ext cx="8382000" cy="2209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He obtained golden A+ as he studied hard.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As/Since he achieved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s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cholarship, he went to London.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As/Since it is truth, it is beauty.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As it is a mother’s love, it is divine.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He will succeed in life as he works hard.</a:t>
            </a:r>
            <a:endParaRPr lang="en-US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37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1120</Words>
  <Application>Microsoft Office PowerPoint</Application>
  <PresentationFormat>Custom</PresentationFormat>
  <Paragraphs>154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Farid Uddin</dc:creator>
  <cp:lastModifiedBy>TSS</cp:lastModifiedBy>
  <cp:revision>104</cp:revision>
  <dcterms:created xsi:type="dcterms:W3CDTF">2016-04-21T15:46:18Z</dcterms:created>
  <dcterms:modified xsi:type="dcterms:W3CDTF">2020-03-18T15:18:58Z</dcterms:modified>
</cp:coreProperties>
</file>