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219D-1398-4E99-A670-3A321569F64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AC2B8-76E7-4E4D-8CD7-8EB2F2117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AC2B8-76E7-4E4D-8CD7-8EB2F2117B3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1280" y="0"/>
            <a:ext cx="9022080" cy="6553200"/>
            <a:chOff x="81280" y="0"/>
            <a:chExt cx="9022080" cy="6553200"/>
          </a:xfrm>
        </p:grpSpPr>
        <p:sp>
          <p:nvSpPr>
            <p:cNvPr id="5" name="TextBox 4"/>
            <p:cNvSpPr txBox="1"/>
            <p:nvPr/>
          </p:nvSpPr>
          <p:spPr>
            <a:xfrm>
              <a:off x="81280" y="0"/>
              <a:ext cx="9022080" cy="85965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FF0000"/>
                  </a:solidFill>
                </a:rPr>
                <a:t>WELCOME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  <p:pic>
          <p:nvPicPr>
            <p:cNvPr id="8" name="Picture 7" descr="6117406_80597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914400"/>
              <a:ext cx="8839200" cy="5638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534400" cy="491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486400"/>
            <a:ext cx="7848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A </a:t>
            </a:r>
            <a:r>
              <a:rPr lang="en-US" sz="4000" dirty="0" smtClean="0">
                <a:solidFill>
                  <a:srgbClr val="00B050"/>
                </a:solidFill>
              </a:rPr>
              <a:t>poor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7030A0"/>
                </a:solidFill>
              </a:rPr>
              <a:t>farmer</a:t>
            </a:r>
            <a:r>
              <a:rPr lang="en-US" sz="4000" dirty="0" smtClean="0"/>
              <a:t> has a </a:t>
            </a:r>
            <a:r>
              <a:rPr lang="en-US" sz="4000" dirty="0" smtClean="0">
                <a:solidFill>
                  <a:srgbClr val="FF0000"/>
                </a:solidFill>
              </a:rPr>
              <a:t>goose</a:t>
            </a:r>
            <a:r>
              <a:rPr lang="en-US" sz="4000" dirty="0" smtClean="0"/>
              <a:t>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-752x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1"/>
            <a:ext cx="88392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Everyday</a:t>
            </a:r>
            <a:r>
              <a:rPr lang="en-US" sz="3200" dirty="0" smtClean="0"/>
              <a:t> ,the goose </a:t>
            </a:r>
            <a:r>
              <a:rPr lang="en-US" sz="3200" dirty="0" smtClean="0">
                <a:solidFill>
                  <a:srgbClr val="00B050"/>
                </a:solidFill>
              </a:rPr>
              <a:t>lays</a:t>
            </a:r>
            <a:r>
              <a:rPr lang="en-US" sz="3200" dirty="0" smtClean="0"/>
              <a:t>  an egg . It’s a</a:t>
            </a:r>
            <a:r>
              <a:rPr lang="en-US" sz="3200" dirty="0" smtClean="0">
                <a:solidFill>
                  <a:srgbClr val="FF0000"/>
                </a:solidFill>
              </a:rPr>
              <a:t> golden </a:t>
            </a:r>
            <a:r>
              <a:rPr lang="en-US" sz="3200" dirty="0" smtClean="0"/>
              <a:t>egg. 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096000"/>
            <a:ext cx="8763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Everyday the farmer </a:t>
            </a:r>
            <a:r>
              <a:rPr lang="en-US" sz="4000" dirty="0" smtClean="0">
                <a:solidFill>
                  <a:srgbClr val="FF0000"/>
                </a:solidFill>
              </a:rPr>
              <a:t>sells</a:t>
            </a:r>
            <a:r>
              <a:rPr lang="en-US" sz="4000" dirty="0" smtClean="0"/>
              <a:t> the egg.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28600"/>
            <a:ext cx="7010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Group Work</a:t>
            </a:r>
            <a:endParaRPr lang="en-US" sz="48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1371600"/>
            <a:ext cx="8763000" cy="5257799"/>
            <a:chOff x="152400" y="1371600"/>
            <a:chExt cx="8763000" cy="5257799"/>
          </a:xfrm>
        </p:grpSpPr>
        <p:pic>
          <p:nvPicPr>
            <p:cNvPr id="2" name="Picture 1" descr="i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2209800"/>
              <a:ext cx="8763000" cy="44195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2000" y="1371600"/>
              <a:ext cx="7848600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Following Say  this words- Poor , Farmer ,Golden  , Egg . 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381000"/>
            <a:ext cx="8382000" cy="6324600"/>
            <a:chOff x="381000" y="381000"/>
            <a:chExt cx="8382000" cy="6324600"/>
          </a:xfrm>
        </p:grpSpPr>
        <p:pic>
          <p:nvPicPr>
            <p:cNvPr id="4" name="Picture 3" descr="147488416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524000"/>
              <a:ext cx="8382000" cy="5181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24000" y="381000"/>
              <a:ext cx="6019800" cy="7694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Individual Work</a:t>
              </a:r>
              <a:endParaRPr lang="en-US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04800"/>
            <a:ext cx="8001000" cy="3246060"/>
            <a:chOff x="304800" y="304800"/>
            <a:chExt cx="8001000" cy="3246060"/>
          </a:xfrm>
        </p:grpSpPr>
        <p:sp>
          <p:nvSpPr>
            <p:cNvPr id="2" name="TextBox 1"/>
            <p:cNvSpPr txBox="1"/>
            <p:nvPr/>
          </p:nvSpPr>
          <p:spPr>
            <a:xfrm>
              <a:off x="1905000" y="304800"/>
              <a:ext cx="5334000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FF0000"/>
                  </a:solidFill>
                </a:rPr>
                <a:t>Evaluation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" y="1981200"/>
              <a:ext cx="8001000" cy="15696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Say this word meaning -----</a:t>
              </a:r>
              <a:r>
                <a:rPr lang="en-US" sz="4800" dirty="0" smtClean="0">
                  <a:solidFill>
                    <a:srgbClr val="FF0000"/>
                  </a:solidFill>
                </a:rPr>
                <a:t>Poor</a:t>
              </a:r>
              <a:r>
                <a:rPr lang="en-US" sz="4800" dirty="0" smtClean="0"/>
                <a:t> ,</a:t>
              </a:r>
              <a:r>
                <a:rPr lang="en-US" sz="4800" dirty="0" smtClean="0">
                  <a:solidFill>
                    <a:srgbClr val="FF0000"/>
                  </a:solidFill>
                </a:rPr>
                <a:t>Farmer</a:t>
              </a:r>
              <a:r>
                <a:rPr lang="en-US" sz="4800" dirty="0" smtClean="0"/>
                <a:t> , </a:t>
              </a:r>
              <a:r>
                <a:rPr lang="en-US" sz="4800" dirty="0" smtClean="0">
                  <a:solidFill>
                    <a:srgbClr val="FF0000"/>
                  </a:solidFill>
                </a:rPr>
                <a:t>Golden</a:t>
              </a:r>
              <a:r>
                <a:rPr lang="en-US" sz="4800" dirty="0" smtClean="0"/>
                <a:t> , </a:t>
              </a:r>
              <a:r>
                <a:rPr lang="en-US" sz="4800" dirty="0" smtClean="0">
                  <a:solidFill>
                    <a:srgbClr val="FF0000"/>
                  </a:solidFill>
                </a:rPr>
                <a:t>Egg</a:t>
              </a:r>
              <a:r>
                <a:rPr lang="en-US" sz="4800" dirty="0" smtClean="0"/>
                <a:t> .</a:t>
              </a:r>
              <a:endParaRPr lang="en-US" sz="4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152400"/>
            <a:ext cx="8686800" cy="6324600"/>
            <a:chOff x="228600" y="533400"/>
            <a:chExt cx="8686800" cy="59436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533400"/>
              <a:ext cx="8534400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/>
                <a:t>Goodbye  Students</a:t>
              </a:r>
              <a:endParaRPr lang="en-US" sz="5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28600" y="1524000"/>
              <a:ext cx="8686800" cy="4953000"/>
              <a:chOff x="228600" y="1524000"/>
              <a:chExt cx="8686800" cy="4953000"/>
            </a:xfrm>
          </p:grpSpPr>
          <p:pic>
            <p:nvPicPr>
              <p:cNvPr id="2" name="Picture 1" descr="cover20200111082116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600" y="1524000"/>
                <a:ext cx="8686799" cy="4953000"/>
              </a:xfrm>
              <a:prstGeom prst="rect">
                <a:avLst/>
              </a:prstGeom>
            </p:spPr>
          </p:pic>
          <p:pic>
            <p:nvPicPr>
              <p:cNvPr id="4" name="Picture 3" descr="IncomparableZealousIberianmidwifetoad-size_restricted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600" y="4267200"/>
                <a:ext cx="2133600" cy="2057400"/>
              </a:xfrm>
              <a:prstGeom prst="rect">
                <a:avLst/>
              </a:prstGeom>
            </p:spPr>
          </p:pic>
          <p:pic>
            <p:nvPicPr>
              <p:cNvPr id="5" name="Picture 4" descr="IncomparableZealousIberianmidwifetoad-size_restricted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0800" y="1524000"/>
                <a:ext cx="2514600" cy="1981200"/>
              </a:xfrm>
              <a:prstGeom prst="rect">
                <a:avLst/>
              </a:prstGeom>
            </p:spPr>
          </p:pic>
          <p:pic>
            <p:nvPicPr>
              <p:cNvPr id="6" name="Picture 5" descr="IncomparableZealousIberianmidwifetoad-size_restricted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600" y="1524000"/>
                <a:ext cx="2286000" cy="2057400"/>
              </a:xfrm>
              <a:prstGeom prst="rect">
                <a:avLst/>
              </a:prstGeom>
            </p:spPr>
          </p:pic>
          <p:pic>
            <p:nvPicPr>
              <p:cNvPr id="7" name="Picture 6" descr="IncomparableZealousIberianmidwifetoad-size_restricted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1800" y="4343400"/>
                <a:ext cx="2133600" cy="20574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8600" y="381000"/>
            <a:ext cx="8763000" cy="4724400"/>
            <a:chOff x="228600" y="381000"/>
            <a:chExt cx="8763000" cy="4724400"/>
          </a:xfrm>
        </p:grpSpPr>
        <p:sp>
          <p:nvSpPr>
            <p:cNvPr id="2" name="TextBox 1"/>
            <p:cNvSpPr txBox="1"/>
            <p:nvPr/>
          </p:nvSpPr>
          <p:spPr>
            <a:xfrm>
              <a:off x="1600200" y="381000"/>
              <a:ext cx="6172200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Teacher Identification</a:t>
              </a:r>
              <a:endParaRPr lang="en-US" sz="40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28600" y="1600200"/>
              <a:ext cx="3276600" cy="3505200"/>
              <a:chOff x="457200" y="1600200"/>
              <a:chExt cx="3200400" cy="3505200"/>
            </a:xfrm>
          </p:grpSpPr>
          <p:sp>
            <p:nvSpPr>
              <p:cNvPr id="7" name="Bevel 6"/>
              <p:cNvSpPr/>
              <p:nvPr/>
            </p:nvSpPr>
            <p:spPr>
              <a:xfrm>
                <a:off x="457200" y="1600200"/>
                <a:ext cx="3200400" cy="3505200"/>
              </a:xfrm>
              <a:prstGeom prst="bevel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 descr="IMG_20170712_123918.jpg"/>
              <p:cNvPicPr>
                <a:picLocks noChangeAspect="1"/>
              </p:cNvPicPr>
              <p:nvPr/>
            </p:nvPicPr>
            <p:blipFill>
              <a:blip r:embed="rId2" cstate="print"/>
              <a:srcRect t="2778" r="14286"/>
              <a:stretch>
                <a:fillRect/>
              </a:stretch>
            </p:blipFill>
            <p:spPr>
              <a:xfrm>
                <a:off x="914400" y="1981200"/>
                <a:ext cx="2286000" cy="266700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3657600" y="1676400"/>
              <a:ext cx="5334000" cy="255454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0000"/>
                  </a:solidFill>
                </a:rPr>
                <a:t>Bipula</a:t>
              </a:r>
              <a:r>
                <a:rPr lang="en-US" sz="3200" dirty="0" smtClean="0">
                  <a:solidFill>
                    <a:srgbClr val="FF0000"/>
                  </a:solidFill>
                </a:rPr>
                <a:t> 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Rani</a:t>
              </a:r>
              <a:r>
                <a:rPr lang="en-US" sz="3200" dirty="0" smtClean="0">
                  <a:solidFill>
                    <a:srgbClr val="FF0000"/>
                  </a:solidFill>
                </a:rPr>
                <a:t> Deb</a:t>
              </a:r>
            </a:p>
            <a:p>
              <a:r>
                <a:rPr lang="en-US" sz="3200" dirty="0" smtClean="0"/>
                <a:t>Assistant Teacher</a:t>
              </a:r>
            </a:p>
            <a:p>
              <a:r>
                <a:rPr lang="en-US" sz="3200" dirty="0" err="1" smtClean="0"/>
                <a:t>Kharia</a:t>
              </a:r>
              <a:r>
                <a:rPr lang="en-US" sz="3200" dirty="0" smtClean="0"/>
                <a:t> Govt. Primary </a:t>
              </a:r>
              <a:r>
                <a:rPr lang="en-US" sz="3200" dirty="0" err="1" smtClean="0"/>
                <a:t>Schol</a:t>
              </a:r>
              <a:endParaRPr lang="en-US" sz="3200" dirty="0" smtClean="0"/>
            </a:p>
            <a:p>
              <a:r>
                <a:rPr lang="en-US" sz="3200" dirty="0" err="1" smtClean="0"/>
                <a:t>Nabiganj</a:t>
              </a:r>
              <a:r>
                <a:rPr lang="en-US" sz="3200" dirty="0" smtClean="0"/>
                <a:t>, </a:t>
              </a:r>
              <a:r>
                <a:rPr lang="en-US" sz="3200" dirty="0" err="1" smtClean="0"/>
                <a:t>Habiganj</a:t>
              </a:r>
              <a:r>
                <a:rPr lang="en-US" sz="3200" dirty="0" smtClean="0"/>
                <a:t>.</a:t>
              </a:r>
            </a:p>
            <a:p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52400"/>
            <a:ext cx="8991600" cy="6705600"/>
            <a:chOff x="152400" y="152400"/>
            <a:chExt cx="8991600" cy="6705600"/>
          </a:xfrm>
        </p:grpSpPr>
        <p:grpSp>
          <p:nvGrpSpPr>
            <p:cNvPr id="4" name="Group 3"/>
            <p:cNvGrpSpPr/>
            <p:nvPr/>
          </p:nvGrpSpPr>
          <p:grpSpPr>
            <a:xfrm>
              <a:off x="2133600" y="152400"/>
              <a:ext cx="5638800" cy="1447800"/>
              <a:chOff x="2133600" y="152400"/>
              <a:chExt cx="5638800" cy="1447800"/>
            </a:xfrm>
          </p:grpSpPr>
          <p:sp>
            <p:nvSpPr>
              <p:cNvPr id="2" name="Left-Right Arrow 1"/>
              <p:cNvSpPr/>
              <p:nvPr/>
            </p:nvSpPr>
            <p:spPr>
              <a:xfrm>
                <a:off x="2133600" y="152400"/>
                <a:ext cx="5638800" cy="144780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048000" y="533400"/>
                <a:ext cx="4191000" cy="6463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Subject  Introduction</a:t>
                </a:r>
                <a:endParaRPr lang="en-US" sz="3600" dirty="0"/>
              </a:p>
            </p:txBody>
          </p:sp>
        </p:grpSp>
        <p:pic>
          <p:nvPicPr>
            <p:cNvPr id="5" name="Picture 4" descr="y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676400"/>
              <a:ext cx="3810000" cy="5181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19600" y="2514600"/>
              <a:ext cx="4724400" cy="397031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Class – 2</a:t>
              </a:r>
            </a:p>
            <a:p>
              <a:r>
                <a:rPr lang="en-US" sz="2800" dirty="0" smtClean="0"/>
                <a:t>Subject – English</a:t>
              </a:r>
            </a:p>
            <a:p>
              <a:r>
                <a:rPr lang="en-US" sz="2800" dirty="0" smtClean="0"/>
                <a:t>Heading – The Golden Goose</a:t>
              </a:r>
            </a:p>
            <a:p>
              <a:r>
                <a:rPr lang="en-US" sz="2800" dirty="0" smtClean="0"/>
                <a:t>Lessons(4-6)</a:t>
              </a:r>
            </a:p>
            <a:p>
              <a:r>
                <a:rPr lang="en-US" sz="2800" dirty="0" smtClean="0"/>
                <a:t>Unit- 29.Page-59.</a:t>
              </a:r>
            </a:p>
            <a:p>
              <a:r>
                <a:rPr lang="en-US" sz="2800" dirty="0" smtClean="0"/>
                <a:t>Part of the lesson – Look and </a:t>
              </a:r>
              <a:r>
                <a:rPr lang="en-US" sz="2800" dirty="0" err="1" smtClean="0"/>
                <a:t>Listen.A</a:t>
              </a:r>
              <a:r>
                <a:rPr lang="en-US" sz="2800" dirty="0" smtClean="0"/>
                <a:t> Poor farmer-------------the egg.</a:t>
              </a:r>
            </a:p>
            <a:p>
              <a:r>
                <a:rPr lang="en-US" sz="2800" dirty="0" smtClean="0"/>
                <a:t>Time-40 Minutes.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26" y="3352801"/>
            <a:ext cx="704948" cy="142884"/>
          </a:xfrm>
          <a:prstGeom prst="rect">
            <a:avLst/>
          </a:prstGeom>
        </p:spPr>
      </p:pic>
      <p:pic>
        <p:nvPicPr>
          <p:cNvPr id="4" name="Picture 3" descr="VB.PNG"/>
          <p:cNvPicPr>
            <a:picLocks noChangeAspect="1"/>
          </p:cNvPicPr>
          <p:nvPr/>
        </p:nvPicPr>
        <p:blipFill>
          <a:blip r:embed="rId3"/>
          <a:srcRect t="6370" r="-167"/>
          <a:stretch>
            <a:fillRect/>
          </a:stretch>
        </p:blipFill>
        <p:spPr>
          <a:xfrm>
            <a:off x="457200" y="304800"/>
            <a:ext cx="84582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304800"/>
            <a:ext cx="8153400" cy="6324600"/>
            <a:chOff x="457200" y="304800"/>
            <a:chExt cx="8153400" cy="6324600"/>
          </a:xfrm>
        </p:grpSpPr>
        <p:sp>
          <p:nvSpPr>
            <p:cNvPr id="2" name="TextBox 1"/>
            <p:cNvSpPr txBox="1"/>
            <p:nvPr/>
          </p:nvSpPr>
          <p:spPr>
            <a:xfrm>
              <a:off x="2286000" y="304800"/>
              <a:ext cx="4648200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Creat</a:t>
              </a:r>
              <a:r>
                <a:rPr lang="en-US" sz="3200" dirty="0" smtClean="0"/>
                <a:t> safety environment</a:t>
              </a:r>
              <a:endParaRPr lang="en-US" sz="3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71600" y="1219200"/>
              <a:ext cx="624840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Good morning students. How are you?</a:t>
              </a:r>
              <a:endParaRPr lang="en-US" sz="2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71600" y="2133600"/>
              <a:ext cx="6172200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Warmup</a:t>
              </a:r>
              <a:r>
                <a:rPr lang="en-US" sz="2800" dirty="0" smtClean="0"/>
                <a:t> activity- By showing a picture.</a:t>
              </a:r>
              <a:endParaRPr lang="en-US" sz="2800" dirty="0"/>
            </a:p>
          </p:txBody>
        </p:sp>
        <p:pic>
          <p:nvPicPr>
            <p:cNvPr id="5" name="Picture 4" descr="pith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895600"/>
              <a:ext cx="8153400" cy="3733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"/>
            <a:ext cx="6781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Do  you know ,what is the valuable things?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1066800"/>
            <a:ext cx="8686800" cy="4267200"/>
            <a:chOff x="228600" y="1066800"/>
            <a:chExt cx="8686800" cy="4267200"/>
          </a:xfrm>
        </p:grpSpPr>
        <p:pic>
          <p:nvPicPr>
            <p:cNvPr id="3" name="Picture 2" descr="hg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1066800"/>
              <a:ext cx="4343400" cy="4267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4" name="Picture 3" descr="bn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066800"/>
              <a:ext cx="4267200" cy="4267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2057400" y="5486400"/>
            <a:ext cx="4191000" cy="1219200"/>
            <a:chOff x="2057400" y="5486400"/>
            <a:chExt cx="4191000" cy="1219200"/>
          </a:xfrm>
        </p:grpSpPr>
        <p:sp>
          <p:nvSpPr>
            <p:cNvPr id="5" name="Frame 4"/>
            <p:cNvSpPr/>
            <p:nvPr/>
          </p:nvSpPr>
          <p:spPr>
            <a:xfrm>
              <a:off x="2057400" y="5486400"/>
              <a:ext cx="4191000" cy="1219200"/>
            </a:xfrm>
            <a:prstGeom prst="fram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2200" y="5715000"/>
              <a:ext cx="3657600" cy="83099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Gold</a:t>
              </a:r>
              <a:endParaRPr lang="en-US" sz="48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09600"/>
            <a:ext cx="8610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Todays</a:t>
            </a:r>
            <a:r>
              <a:rPr lang="en-US" sz="3600" dirty="0" smtClean="0"/>
              <a:t> We are going to start a new lesson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2057400"/>
            <a:ext cx="5715000" cy="2362200"/>
            <a:chOff x="1524000" y="2057400"/>
            <a:chExt cx="5715000" cy="23622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Cloud Callout 3"/>
            <p:cNvSpPr/>
            <p:nvPr/>
          </p:nvSpPr>
          <p:spPr>
            <a:xfrm>
              <a:off x="1524000" y="2057400"/>
              <a:ext cx="5715000" cy="2362200"/>
            </a:xfrm>
            <a:prstGeom prst="cloudCallout">
              <a:avLst>
                <a:gd name="adj1" fmla="val -20210"/>
                <a:gd name="adj2" fmla="val 112047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7400" y="2743200"/>
              <a:ext cx="4648200" cy="70788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The Golden Goose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hg.PNG"/>
          <p:cNvPicPr>
            <a:picLocks noChangeAspect="1"/>
          </p:cNvPicPr>
          <p:nvPr/>
        </p:nvPicPr>
        <p:blipFill>
          <a:blip r:embed="rId2"/>
          <a:srcRect r="7" b="36268"/>
          <a:stretch>
            <a:fillRect/>
          </a:stretch>
        </p:blipFill>
        <p:spPr>
          <a:xfrm>
            <a:off x="152400" y="304800"/>
            <a:ext cx="8839200" cy="44958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5257800"/>
            <a:ext cx="8534400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Do you thing in this pictures?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152400"/>
            <a:ext cx="8763000" cy="6172200"/>
            <a:chOff x="228600" y="152400"/>
            <a:chExt cx="8763000" cy="6172200"/>
          </a:xfrm>
        </p:grpSpPr>
        <p:grpSp>
          <p:nvGrpSpPr>
            <p:cNvPr id="5" name="Group 4"/>
            <p:cNvGrpSpPr/>
            <p:nvPr/>
          </p:nvGrpSpPr>
          <p:grpSpPr>
            <a:xfrm>
              <a:off x="228600" y="1143000"/>
              <a:ext cx="8763000" cy="5181600"/>
              <a:chOff x="228600" y="1143000"/>
              <a:chExt cx="8763000" cy="5181600"/>
            </a:xfrm>
          </p:grpSpPr>
          <p:pic>
            <p:nvPicPr>
              <p:cNvPr id="2" name="Picture 1" descr="jhg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38600" y="1219200"/>
                <a:ext cx="4953000" cy="5105400"/>
              </a:xfrm>
              <a:prstGeom prst="rect">
                <a:avLst/>
              </a:prstGeom>
            </p:spPr>
          </p:pic>
          <p:pic>
            <p:nvPicPr>
              <p:cNvPr id="3" name="Picture 2" descr="images(10)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600" y="1143000"/>
                <a:ext cx="3733800" cy="5105400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600200" y="152400"/>
              <a:ext cx="6248400" cy="83099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Teachers Lesson</a:t>
              </a:r>
              <a:endParaRPr lang="en-US" sz="4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163</Words>
  <Application>Microsoft Office PowerPoint</Application>
  <PresentationFormat>On-screen Show (4:3)</PresentationFormat>
  <Paragraphs>33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Creation</cp:lastModifiedBy>
  <cp:revision>78</cp:revision>
  <dcterms:created xsi:type="dcterms:W3CDTF">2006-08-16T00:00:00Z</dcterms:created>
  <dcterms:modified xsi:type="dcterms:W3CDTF">2020-05-03T16:49:02Z</dcterms:modified>
</cp:coreProperties>
</file>