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notesMasterIdLst>
    <p:notesMasterId r:id="rId16"/>
  </p:notesMasterIdLst>
  <p:sldIdLst>
    <p:sldId id="265" r:id="rId2"/>
    <p:sldId id="267" r:id="rId3"/>
    <p:sldId id="268" r:id="rId4"/>
    <p:sldId id="269" r:id="rId5"/>
    <p:sldId id="258" r:id="rId6"/>
    <p:sldId id="257" r:id="rId7"/>
    <p:sldId id="261" r:id="rId8"/>
    <p:sldId id="262" r:id="rId9"/>
    <p:sldId id="256" r:id="rId10"/>
    <p:sldId id="259" r:id="rId11"/>
    <p:sldId id="260" r:id="rId12"/>
    <p:sldId id="263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4660"/>
  </p:normalViewPr>
  <p:slideViewPr>
    <p:cSldViewPr snapToGrid="0">
      <p:cViewPr>
        <p:scale>
          <a:sx n="65" d="100"/>
          <a:sy n="65" d="100"/>
        </p:scale>
        <p:origin x="634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1AD48D-4F11-4EF5-B78A-2768DF567C2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7C4465-1BFA-4542-B4EC-C51523693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C4465-1BFA-4542-B4EC-C515236939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7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18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201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974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593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35637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45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0098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1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853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902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66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75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13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F82AB3C-EDA8-4BAD-8D27-980CD02745B5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EEEBA40-282E-47B1-8A37-2D5ACC973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663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954" y="4549676"/>
            <a:ext cx="7116024" cy="2308324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954" y="-98524"/>
            <a:ext cx="7116024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425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8343" y="856918"/>
            <a:ext cx="756869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</a:t>
            </a:r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মুনাফার হার পদ্ধিত (ARR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2598343" y="1591775"/>
            <a:ext cx="7568698" cy="13849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মুনাফার হার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পদ্ধিততে মূলধনের ওপর বার্ষিক শতকরা হার বিবেচনা করা হয় এবং যে প্রকল্পের গড় মুনাফার হার অধিক, সে প্রকল্পটিকে নির্বাচিত করা হয়।</a:t>
            </a:r>
            <a:endParaRPr lang="en-US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598343" y="3102661"/>
                <a:ext cx="7568699" cy="860748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8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গড় মুনাফার হার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s-IN" sz="280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গ</m:t>
                        </m:r>
                        <m:r>
                          <m:rPr>
                            <m:nor/>
                          </m:rPr>
                          <a:rPr lang="bn-BD" sz="2800" b="0" i="0" smtClean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ড়</m:t>
                        </m:r>
                        <m:r>
                          <m:rPr>
                            <m:nor/>
                          </m:rPr>
                          <a:rPr lang="as-IN" sz="280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করপরবর্তী নিট মুনাফা</m:t>
                        </m:r>
                      </m:num>
                      <m:den>
                        <m:r>
                          <m:rPr>
                            <m:nor/>
                          </m:rPr>
                          <a:rPr lang="as-IN" sz="280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গড় বিনিয়োগ</m:t>
                        </m:r>
                      </m:den>
                    </m:f>
                  </m:oMath>
                </a14:m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343" y="3102661"/>
                <a:ext cx="7568699" cy="860748"/>
              </a:xfrm>
              <a:prstGeom prst="rect">
                <a:avLst/>
              </a:prstGeom>
              <a:blipFill rotWithShape="0">
                <a:blip r:embed="rId2"/>
                <a:stretch>
                  <a:fillRect l="-1610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26749" y="3874883"/>
            <a:ext cx="4888871" cy="2154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598343" y="3963409"/>
                <a:ext cx="7568698" cy="2101088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এখানে,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BD" sz="2400" b="0" i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endParaRPr lang="bn-BD" sz="2400" b="0" i="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as-IN" sz="240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গ</m:t>
                    </m:r>
                    <m:r>
                      <m:rPr>
                        <m:nor/>
                      </m:rPr>
                      <a:rPr lang="bn-BD" sz="240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ড়</m:t>
                    </m:r>
                    <m:r>
                      <m:rPr>
                        <m:nor/>
                      </m:rPr>
                      <a:rPr lang="as-IN" sz="240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করপরবর্তী নিট মুনাফা</m:t>
                    </m:r>
                    <m:r>
                      <m:rPr>
                        <m:nor/>
                      </m:rPr>
                      <a:rPr lang="bn-BD" sz="2400" b="0" i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rPr>
                      <m:t> </m:t>
                    </m:r>
                  </m:oMath>
                </a14:m>
                <a:r>
                  <a:rPr lang="bn-BD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মোট কর পরবর্তী </m:t>
                        </m:r>
                        <m:r>
                          <m:rPr>
                            <m:nor/>
                          </m:rPr>
                          <a:rPr lang="bn-BD" sz="2400" b="0" i="0" dirty="0" smtClean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নিট </m:t>
                        </m:r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মুনাফা</m:t>
                        </m:r>
                      </m:num>
                      <m:den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প্রকল্পের মে</m:t>
                        </m:r>
                        <m:r>
                          <m:rPr>
                            <m:nor/>
                          </m:rPr>
                          <a:rPr lang="bn-BD" sz="2400" b="0" i="0" dirty="0" smtClean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য়া</m:t>
                        </m:r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দ</m:t>
                        </m:r>
                      </m:den>
                    </m:f>
                  </m:oMath>
                </a14:m>
                <a:endParaRPr lang="bn-BD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endParaRPr lang="bn-BD" sz="24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/>
                <a:r>
                  <a:rPr lang="bn-BD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গড় বিনিয়োগ = </a:t>
                </a:r>
                <a:r>
                  <a:rPr lang="as-IN" sz="24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কার্যকরী </a:t>
                </a:r>
                <a:r>
                  <a:rPr lang="as-IN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মূলধন</a:t>
                </a:r>
                <a:r>
                  <a:rPr lang="bn-BD" sz="24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প্রাথমিক বিনিয়োগ</m:t>
                        </m:r>
                        <m:r>
                          <m:rPr>
                            <m:nor/>
                          </m:rPr>
                          <a:rPr lang="bn-BD" sz="2400" b="0" i="0" dirty="0" smtClean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bn-BD" sz="2400" b="0" i="0" dirty="0" smtClean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chemeClr val="bg1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ভগ্নাবশেষ মূল্য</m:t>
                        </m:r>
                      </m:num>
                      <m:den>
                        <m:r>
                          <a:rPr lang="bn-BD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২</m:t>
                        </m:r>
                      </m:den>
                    </m:f>
                  </m:oMath>
                </a14:m>
                <a:endParaRPr lang="as-IN" sz="2400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8343" y="3963409"/>
                <a:ext cx="7568698" cy="2101088"/>
              </a:xfrm>
              <a:prstGeom prst="rect">
                <a:avLst/>
              </a:prstGeom>
              <a:blipFill rotWithShape="0">
                <a:blip r:embed="rId3"/>
                <a:stretch>
                  <a:fillRect l="-1208" t="-2029" b="-20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913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0847" y="298304"/>
            <a:ext cx="6303076" cy="5847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২.বিনিয়োগ </a:t>
            </a:r>
            <a:r>
              <a:rPr lang="en-US" sz="320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পরিশোধকাল</a:t>
            </a:r>
            <a:r>
              <a:rPr lang="en-US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(PBP</a:t>
            </a:r>
            <a:r>
              <a:rPr lang="en-US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70848" y="883079"/>
            <a:ext cx="630307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বিনিয়োগকৃত অর্থ যে সময়ের মধ্যে ফেরত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আসে </a:t>
            </a:r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</a:t>
            </a:r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 বলে</a:t>
            </a:r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পরি</a:t>
            </a:r>
            <a:r>
              <a:rPr lang="bn-BD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শোধ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 </a:t>
            </a:r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ভিত্তি করে প্রকল্প নির্বাচনের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</a:t>
            </a:r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বিনিয়োগ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পরিশোধকাল </a:t>
            </a:r>
            <a:r>
              <a:rPr lang="as-IN" sz="24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 </a:t>
            </a:r>
            <a:r>
              <a:rPr lang="as-IN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24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070848" y="3238019"/>
                <a:ext cx="6303075" cy="3202287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buFont typeface="Wingdings" panose="05000000000000000000" pitchFamily="2" charset="2"/>
                  <a:buChar char="Ø"/>
                  <a:defRPr/>
                </a:pP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অর্থের আন্তঃপ্রবাহ 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  <a:r>
                  <a:rPr lang="en-US" sz="2400" dirty="0" err="1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না 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থাকে তবে</a:t>
                </a: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</a:p>
              <a:p>
                <a:pPr lvl="0">
                  <a:defRPr/>
                </a:pPr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বিনিয়োগ </a:t>
                </a:r>
                <a:r>
                  <a:rPr lang="en-US" sz="24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পরিশোধকাল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PBP</a:t>
                </a:r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A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𝑁𝐶𝑂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−</m:t>
                        </m:r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num>
                      <m:den>
                        <m: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𝐷</m:t>
                        </m:r>
                      </m:den>
                    </m:f>
                  </m:oMath>
                </a14:m>
                <a:endParaRPr lang="bn-BD" sz="24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>
                  <a:defRPr/>
                </a:pP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এখানে</a:t>
                </a: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,</a:t>
                </a:r>
              </a:p>
              <a:p>
                <a:pPr lvl="0">
                  <a:defRPr/>
                </a:pP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A = 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যে বছরে ক্রমযোজিত আন্তঃপ্রবাহ প্রাথমিক বিনিয়োগ এর কাছাকাছি </a:t>
                </a:r>
                <a:r>
                  <a:rPr lang="en-US" sz="2400" dirty="0" err="1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BD" sz="24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>
                  <a:defRPr/>
                </a:pP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C= A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বছরে অর্জিত ক্রমযোজিত আন্তঃপ্রবাহ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BD" sz="2400" dirty="0">
                  <a:solidFill>
                    <a:srgbClr val="00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lvl="0">
                  <a:defRPr/>
                </a:pP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D= A 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বছরের পরবর্তী বছরে অর্জিত আন্তঃপ্রবাহ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</a:p>
              <a:p>
                <a:pPr lvl="0">
                  <a:defRPr/>
                </a:pP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NCO/C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f</a:t>
                </a: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 =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প্রাথমিক বিনি</a:t>
                </a:r>
                <a:r>
                  <a:rPr lang="en-US" sz="2400" dirty="0" err="1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য়োগ</a:t>
                </a:r>
                <a:r>
                  <a:rPr lang="en-US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as-IN" dirty="0">
                  <a:solidFill>
                    <a:prstClr val="black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48" y="3238019"/>
                <a:ext cx="6303075" cy="3202287"/>
              </a:xfrm>
              <a:prstGeom prst="rect">
                <a:avLst/>
              </a:prstGeom>
              <a:blipFill rotWithShape="0">
                <a:blip r:embed="rId2"/>
                <a:stretch>
                  <a:fillRect l="-1547" t="-1524" b="-3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070848" y="2083408"/>
                <a:ext cx="6303077" cy="1154611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marL="342900" lvl="0" indent="-342900">
                  <a:buFont typeface="Wingdings" panose="05000000000000000000" pitchFamily="2" charset="2"/>
                  <a:buChar char="Ø"/>
                </a:pP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যদি অর্থের আন্তঃপ্রবাহ 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সমান </a:t>
                </a:r>
                <a:r>
                  <a:rPr lang="en-US" sz="2400" dirty="0" err="1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হয়</a:t>
                </a:r>
                <a:r>
                  <a:rPr lang="en-US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as-IN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তবে</a:t>
                </a:r>
                <a:r>
                  <a:rPr lang="bn-BD" sz="2400" dirty="0">
                    <a:solidFill>
                      <a:srgbClr val="000000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</a:p>
              <a:p>
                <a:pPr lvl="0"/>
                <a:r>
                  <a:rPr lang="en-US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বিনিয়োগ </a:t>
                </a:r>
                <a:r>
                  <a:rPr lang="en-US" sz="2400" dirty="0" err="1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পরিশোধকাল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cs typeface="NikoshBAN" panose="02000000000000000000" pitchFamily="2" charset="0"/>
                  </a:rPr>
                  <a:t>PBP</a:t>
                </a:r>
                <a:r>
                  <a:rPr lang="en-US" sz="2400" dirty="0">
                    <a:solidFill>
                      <a:prstClr val="black"/>
                    </a:solidFill>
                    <a:cs typeface="NikoshBAN" panose="02000000000000000000" pitchFamily="2" charset="0"/>
                  </a:rPr>
                  <a:t> </a:t>
                </a:r>
                <a:r>
                  <a:rPr lang="bn-BD" sz="2400" dirty="0">
                    <a:solidFill>
                      <a:prstClr val="black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as-IN" sz="2400" dirty="0">
                            <a:solidFill>
                              <a:srgbClr val="00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প্রাথমিক বিনিয়োগ</m:t>
                        </m:r>
                        <m:r>
                          <a:rPr lang="bn-BD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/</m:t>
                        </m:r>
                        <m:r>
                          <m:rPr>
                            <m:sty m:val="p"/>
                          </m:rPr>
                          <a:rPr lang="bn-BD" sz="2400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NCO</m:t>
                        </m:r>
                      </m:num>
                      <m:den>
                        <m:r>
                          <m:rPr>
                            <m:nor/>
                          </m:rPr>
                          <a:rPr lang="as-IN" sz="2400">
                            <a:solidFill>
                              <a:srgbClr val="000000"/>
                            </a:solidFill>
                            <a:latin typeface="NikoshBAN" panose="02000000000000000000" pitchFamily="2" charset="0"/>
                            <a:cs typeface="NikoshBAN" panose="02000000000000000000" pitchFamily="2" charset="0"/>
                          </a:rPr>
                          <m:t>বার্ষিক নগদ আন্তঃপ্রবাহ</m:t>
                        </m:r>
                        <m:r>
                          <a:rPr lang="bn-BD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/</m:t>
                        </m:r>
                        <m:r>
                          <a:rPr lang="bn-BD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𝐶𝐹𝐴𝑇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848" y="2083408"/>
                <a:ext cx="6303077" cy="1154611"/>
              </a:xfrm>
              <a:prstGeom prst="rect">
                <a:avLst/>
              </a:prstGeom>
              <a:blipFill rotWithShape="0">
                <a:blip r:embed="rId3"/>
                <a:stretch>
                  <a:fillRect l="-1547" t="-4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214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0940" y="706323"/>
            <a:ext cx="8362193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lvl="0" indent="-342900" algn="ctr">
              <a:buFontTx/>
              <a:buAutoNum type="arabicPeriod"/>
            </a:pPr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বর্তমান মূল্য পদ্ধতি (NPV)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50941" y="1352654"/>
            <a:ext cx="8362194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বাট্টাকৃত বর্তমান মূল্য থেকে প্রাথমিক বিনিয়োগ বাদ দিলে যে মূল্য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</a:t>
            </a:r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যা</a:t>
            </a:r>
            <a:r>
              <a:rPr lang="bn-BD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তাকে </a:t>
            </a:r>
            <a:r>
              <a:rPr lang="bn-BD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 </a:t>
            </a:r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 </a:t>
            </a:r>
            <a:r>
              <a:rPr lang="as-IN" sz="36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as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650940" y="2552983"/>
                <a:ext cx="8362194" cy="181485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bn-BD" sz="3600" dirty="0" smtClean="0">
                    <a:solidFill>
                      <a:schemeClr val="bg1"/>
                    </a:solidFill>
                  </a:rPr>
                  <a:t>NPV=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bn-BD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bn-BD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𝐾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</m:den>
                    </m:f>
                    <m:r>
                      <a:rPr lang="bn-BD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bn-BD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+…+</m:t>
                    </m:r>
                    <m:f>
                      <m:fPr>
                        <m:ctrlP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𝐶𝐹</m:t>
                            </m:r>
                          </m:e>
                          <m:sub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</m:d>
                          </m:e>
                          <m:sup>
                            <m:r>
                              <a:rPr lang="bn-BD" sz="36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bn-BD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bn-BD" sz="3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𝐶𝐹𝑜</m:t>
                    </m:r>
                  </m:oMath>
                </a14:m>
                <a:endParaRPr lang="bn-BD" sz="3600" b="0" dirty="0" smtClean="0">
                  <a:solidFill>
                    <a:schemeClr val="bg1"/>
                  </a:solidFill>
                </a:endParaRPr>
              </a:p>
              <a:p>
                <a:r>
                  <a:rPr lang="en-US" sz="3600" dirty="0" smtClean="0">
                    <a:solidFill>
                      <a:schemeClr val="bg1"/>
                    </a:solidFill>
                  </a:rPr>
                  <a:t>O</a:t>
                </a:r>
                <a:r>
                  <a:rPr lang="bn-BD" sz="3600" dirty="0" smtClean="0">
                    <a:solidFill>
                      <a:schemeClr val="bg1"/>
                    </a:solidFill>
                  </a:rPr>
                  <a:t>r, NPV=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bn-BD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brk m:alnAt="23"/>
                          </m:rP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bn-BD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bn-BD" sz="36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bn-BD" sz="3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𝐶𝐹</m:t>
                                </m:r>
                              </m:e>
                              <m:sub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</m:num>
                          <m:den>
                            <m:sSup>
                              <m:sSupPr>
                                <m:ctrlPr>
                                  <a:rPr lang="bn-BD" sz="360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bn-BD" sz="3600" b="0" i="1" smtClean="0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</m:den>
                        </m:f>
                      </m:e>
                    </m:nary>
                    <m:r>
                      <a:rPr lang="bn-BD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−</m:t>
                    </m:r>
                    <m:r>
                      <m:rPr>
                        <m:sty m:val="p"/>
                      </m:rPr>
                      <a:rPr lang="bn-BD" sz="36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CFo</m:t>
                    </m:r>
                  </m:oMath>
                </a14:m>
                <a:endParaRPr lang="en-US" sz="36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0940" y="2552983"/>
                <a:ext cx="8362194" cy="1814856"/>
              </a:xfrm>
              <a:prstGeom prst="rect">
                <a:avLst/>
              </a:prstGeom>
              <a:blipFill rotWithShape="0">
                <a:blip r:embed="rId2"/>
                <a:stretch>
                  <a:fillRect l="-2259" b="-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296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0649" y="289523"/>
            <a:ext cx="735501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lvl="0" indent="-342900">
              <a:buFontTx/>
              <a:buAutoNum type="arabicPeriod"/>
            </a:pPr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মুনাফার হার পদ্ধতি (IRR)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0648" y="935854"/>
            <a:ext cx="7355014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বাট্টার হারে মোট নগদ আন্তঃপ্রবাহের </a:t>
            </a:r>
            <a:r>
              <a:rPr lang="as-IN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বর্তমান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মূল্য নগদ বহিঃপ্রবাহের</a:t>
            </a:r>
            <a:r>
              <a:rPr lang="as-IN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বর্তমান</a:t>
            </a:r>
            <a:r>
              <a:rPr lang="bn-BD" sz="28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মূল্যের সমান হয় সেই </a:t>
            </a:r>
            <a:r>
              <a:rPr lang="bn-BD" sz="28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বাট্টার হারই হল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মুনাফার হার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480648" y="2320849"/>
                <a:ext cx="7355014" cy="204530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BD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𝐼𝑅𝑅</m:t>
                    </m:r>
                    <m:r>
                      <a:rPr lang="bn-BD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bn-BD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𝐿𝑅</m:t>
                    </m:r>
                    <m:r>
                      <a:rPr lang="bn-BD" sz="32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 </m:t>
                    </m:r>
                    <m:f>
                      <m:fPr>
                        <m:ctrlP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𝑁𝑃𝑉</m:t>
                            </m:r>
                          </m:e>
                          <m:sub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𝐿𝑅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𝑁𝑃𝑉</m:t>
                            </m:r>
                          </m:e>
                          <m:sub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𝐿𝑅</m:t>
                            </m:r>
                          </m:sub>
                        </m:sSub>
                        <m: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𝑁𝑃𝑉</m:t>
                            </m:r>
                          </m:e>
                          <m:sub>
                            <m:r>
                              <a:rPr lang="bn-BD" sz="32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𝐻𝑅</m:t>
                            </m:r>
                          </m:sub>
                        </m:sSub>
                      </m:den>
                    </m:f>
                  </m:oMath>
                </a14:m>
                <a:r>
                  <a:rPr lang="bn-BD" sz="32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chemeClr val="bg1"/>
                    </a:solidFill>
                    <a:latin typeface="+mj-lt"/>
                    <a:cs typeface="NikoshBAN" panose="02000000000000000000" pitchFamily="2" charset="0"/>
                  </a:rPr>
                  <a:t>× (HR –LR)</a:t>
                </a:r>
              </a:p>
              <a:p>
                <a:endPara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BD" sz="32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OR,</a:t>
                </a:r>
                <a:r>
                  <a:rPr lang="bn-BD" sz="3200" dirty="0" smtClean="0">
                    <a:solidFill>
                      <a:schemeClr val="bg1"/>
                    </a:solidFill>
                    <a:latin typeface="+mj-lt"/>
                    <a:cs typeface="NikoshBAN" panose="02000000000000000000" pitchFamily="2" charset="0"/>
                  </a:rPr>
                  <a:t> IRR= A</a:t>
                </a:r>
                <a:r>
                  <a:rPr lang="bn-BD" sz="32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BD" sz="32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bn-BD" sz="32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den>
                    </m:f>
                  </m:oMath>
                </a14:m>
                <a:r>
                  <a:rPr lang="bn-BD" sz="32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2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× </a:t>
                </a:r>
                <a:r>
                  <a:rPr lang="bn-BD" sz="3200" dirty="0" smtClean="0">
                    <a:solidFill>
                      <a:schemeClr val="bg1"/>
                    </a:solidFill>
                    <a:latin typeface="+mj-lt"/>
                    <a:cs typeface="NikoshBAN" panose="02000000000000000000" pitchFamily="2" charset="0"/>
                  </a:rPr>
                  <a:t>(B-A)</a:t>
                </a:r>
                <a:endParaRPr lang="en-US" sz="3200" dirty="0">
                  <a:solidFill>
                    <a:schemeClr val="bg1"/>
                  </a:solidFill>
                  <a:latin typeface="+mj-lt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648" y="2320849"/>
                <a:ext cx="7355014" cy="2045303"/>
              </a:xfrm>
              <a:prstGeom prst="rect">
                <a:avLst/>
              </a:prstGeom>
              <a:blipFill rotWithShape="0">
                <a:blip r:embed="rId2"/>
                <a:stretch>
                  <a:fillRect l="-2156" b="-50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2480648" y="4366152"/>
            <a:ext cx="7355014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Here…..</a:t>
            </a:r>
          </a:p>
          <a:p>
            <a:r>
              <a:rPr lang="bn-BD" sz="2400" dirty="0" smtClean="0">
                <a:solidFill>
                  <a:schemeClr val="bg1"/>
                </a:solidFill>
              </a:rPr>
              <a:t>A= </a:t>
            </a:r>
            <a:r>
              <a:rPr lang="en-US" sz="2400" dirty="0" smtClean="0">
                <a:solidFill>
                  <a:schemeClr val="bg1"/>
                </a:solidFill>
              </a:rPr>
              <a:t>Lower Discount Rate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B= Higher Discount Rate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C= NPV of LDR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D= NPV of HDR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37742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3704" y="2304288"/>
            <a:ext cx="7744968" cy="1569660"/>
          </a:xfrm>
          <a:prstGeom prst="rect">
            <a:avLst/>
          </a:prstGeom>
          <a:gradFill>
            <a:gsLst>
              <a:gs pos="0">
                <a:schemeClr val="accent5">
                  <a:satMod val="103000"/>
                  <a:lumMod val="102000"/>
                  <a:tint val="94000"/>
                </a:schemeClr>
              </a:gs>
              <a:gs pos="100000">
                <a:srgbClr val="00B0F0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ধন্যবাদ</a:t>
            </a:r>
            <a:endParaRPr lang="en-US" sz="9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55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2" y="593772"/>
            <a:ext cx="10768342" cy="132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1" y="1919335"/>
            <a:ext cx="10768342" cy="3790781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আল মাসুদ </a:t>
            </a:r>
            <a:r>
              <a:rPr lang="bn-BD" sz="54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রানা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প্রভাষক, ব্যবস্থাপনা বিভাগ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54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রাউজান সরকারি কলেজ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36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নাম্বারঃ ০১৬২৮৮৪৯০৬৬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bn-BD" sz="2800" b="1" dirty="0" smtClean="0">
                <a:solidFill>
                  <a:prstClr val="black"/>
                </a:solidFill>
                <a:cs typeface="NikoshBAN" panose="02000000000000000000" pitchFamily="2" charset="0"/>
              </a:rPr>
              <a:t>E-mail: m.rana</a:t>
            </a:r>
            <a:r>
              <a:rPr lang="en-US" sz="2800" b="1" dirty="0" smtClean="0">
                <a:solidFill>
                  <a:prstClr val="black"/>
                </a:solidFill>
                <a:cs typeface="NikoshBAN" panose="02000000000000000000" pitchFamily="2" charset="0"/>
              </a:rPr>
              <a:t>19881013</a:t>
            </a:r>
            <a:r>
              <a:rPr lang="bn-BD" sz="2800" b="1" dirty="0" smtClean="0">
                <a:solidFill>
                  <a:prstClr val="black"/>
                </a:solidFill>
                <a:cs typeface="NikoshBAN" panose="02000000000000000000" pitchFamily="2" charset="0"/>
              </a:rPr>
              <a:t>@gmail.com</a:t>
            </a:r>
            <a:endParaRPr lang="bn-BD" sz="2800" b="1" dirty="0">
              <a:solidFill>
                <a:prstClr val="black"/>
              </a:solidFill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537" y="2083960"/>
            <a:ext cx="2282852" cy="23218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154524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36" y="2073696"/>
            <a:ext cx="7496269" cy="37954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3534" y="307546"/>
            <a:ext cx="749626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bg1"/>
                </a:solidFill>
              </a:rPr>
              <a:t>পাঠ</a:t>
            </a:r>
            <a:r>
              <a:rPr lang="en-US" sz="6000" dirty="0" smtClean="0">
                <a:solidFill>
                  <a:schemeClr val="bg1"/>
                </a:solidFill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</a:rPr>
              <a:t>পরিচিতি</a:t>
            </a:r>
            <a:endParaRPr lang="en-US" sz="60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63535" y="1323209"/>
            <a:ext cx="7496269" cy="175432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একাদশ- দ্বাদশ শ্রেণি</a:t>
            </a:r>
          </a:p>
          <a:p>
            <a:pPr lvl="0" algn="ctr"/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,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ব্যাংকিং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বিমা</a:t>
            </a:r>
            <a:r>
              <a:rPr lang="en-US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(প্রথম পত্র) </a:t>
            </a:r>
          </a:p>
          <a:p>
            <a:pPr lvl="0" algn="ctr"/>
            <a:r>
              <a:rPr lang="bn-BD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অষ্টম অধ্যায়ঃ মূলধন বাজেটিং ও বিনিয়োগ সিদ্ধান্ত</a:t>
            </a:r>
            <a:endParaRPr lang="en-US" sz="36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519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08633" y="488990"/>
            <a:ext cx="7758820" cy="76944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as-IN" sz="44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4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8633" y="1258431"/>
            <a:ext cx="7758820" cy="38472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</a:t>
            </a:r>
            <a:r>
              <a:rPr lang="as-IN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 </a:t>
            </a:r>
            <a:r>
              <a:rPr lang="as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</a:t>
            </a:r>
          </a:p>
          <a:p>
            <a:pPr lvl="0"/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১.মূলধন বাজেটিং কি বলতে পারবে।</a:t>
            </a:r>
          </a:p>
          <a:p>
            <a:pPr lvl="0"/>
            <a:r>
              <a:rPr lang="bn-BD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২.প্রকল্প কি বলতে পারবে।</a:t>
            </a:r>
          </a:p>
          <a:p>
            <a:pPr lvl="0"/>
            <a:r>
              <a:rPr lang="bn-BD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৩.স্বাধীন প্রকল্প ও পরস্পর </a:t>
            </a:r>
            <a:r>
              <a:rPr lang="bn-BD" sz="32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বর্জনশীল </a:t>
            </a:r>
            <a:r>
              <a:rPr lang="bn-BD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 চিন্নিহিত করতে পারবে।</a:t>
            </a:r>
          </a:p>
          <a:p>
            <a:pPr lvl="0"/>
            <a:r>
              <a:rPr lang="bn-BD" sz="3200" b="1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৪.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মূলধন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বাজেটিং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 প্রয়োগ করে বিনিয়োগ সিদ্ধান্ত নিতে পারবে।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12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4232" y="1722890"/>
            <a:ext cx="5844988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</a:t>
            </a:r>
            <a:r>
              <a:rPr lang="en-US" sz="32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সায়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প্রতিষ্ঠান</a:t>
            </a:r>
            <a:r>
              <a:rPr lang="bn-BD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দীর্ঘমে</a:t>
            </a:r>
            <a:r>
              <a:rPr lang="bn-BD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প্রকল্পে</a:t>
            </a:r>
            <a:r>
              <a:rPr lang="bn-BD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বিনি</a:t>
            </a:r>
            <a:r>
              <a:rPr lang="bn-BD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য়ো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গের </a:t>
            </a:r>
            <a:r>
              <a:rPr lang="as-IN" sz="32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সিদ্ধান্ত গ্রহণের 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প্রক্রি</a:t>
            </a:r>
            <a:r>
              <a:rPr lang="en-US" sz="3200" dirty="0" err="1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য়া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as-IN" sz="32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 </a:t>
            </a:r>
            <a:r>
              <a:rPr lang="as-IN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 smtClean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4231" y="493853"/>
            <a:ext cx="5844989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sz="3600" dirty="0">
                <a:solidFill>
                  <a:srgbClr val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বাজেটিং</a:t>
            </a:r>
            <a:endParaRPr lang="en-US" sz="3600" dirty="0"/>
          </a:p>
        </p:txBody>
      </p:sp>
      <p:sp>
        <p:nvSpPr>
          <p:cNvPr id="5" name="Down Arrow 4"/>
          <p:cNvSpPr/>
          <p:nvPr/>
        </p:nvSpPr>
        <p:spPr>
          <a:xfrm>
            <a:off x="5150377" y="1140184"/>
            <a:ext cx="796705" cy="480382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927" y="3875256"/>
            <a:ext cx="6382586" cy="27482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9" y="3784919"/>
            <a:ext cx="4586654" cy="296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54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907793" y="1828575"/>
            <a:ext cx="5832078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 (Project)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07793" y="2674105"/>
            <a:ext cx="5894831" cy="10772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বিনিয়োগযোগ্য এক বা একাধিক লাভজনক খাতকে প্রকল্প বলে।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07793" y="3950522"/>
            <a:ext cx="5894832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q"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 মূলত দুই ধরনের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</a:t>
            </a:r>
            <a:endParaRPr lang="bn-BD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bn-BD" sz="32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 বর্জনশীল </a:t>
            </a:r>
            <a:r>
              <a:rPr lang="bn-BD" sz="32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endParaRPr lang="en-US" sz="32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872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8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4755" y="1598677"/>
            <a:ext cx="7353303" cy="13849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গ্রহণ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অন্য আরেকটি প্রকল্প 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</a:t>
            </a:r>
            <a:r>
              <a:rPr lang="en-US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সরাসরি সম্পর্কযুক্ত না থাকলে প্রকল্প দুটিকে পরস্পর স্বাধীন প্রকল্প বলে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4754" y="3525764"/>
            <a:ext cx="7353304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-  MR CO.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দুটি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পরস্পর স্বাধীন প্রকল্প।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4754" y="635622"/>
            <a:ext cx="735330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স্বাধীন প্রকল্প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042212" y="1281953"/>
            <a:ext cx="358588" cy="316724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6042212" y="3047093"/>
            <a:ext cx="358588" cy="316724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30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4988" y="642057"/>
            <a:ext cx="8776447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পরস্পর বর্জনশীল প্রকল্প</a:t>
            </a:r>
            <a:endParaRPr lang="en-US" sz="3600" dirty="0">
              <a:solidFill>
                <a:prstClr val="white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4989" y="1733292"/>
            <a:ext cx="8776447" cy="1384995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প্রকল্প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গ্রহণ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যদি অন্য আরেকটি প্রকল্প 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বর্জন</a:t>
            </a:r>
            <a:r>
              <a:rPr lang="en-US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সরাসরি সম্পর্কযুক্ত থাকে, অর্থাৎ একটি প্রকল্প গ্রহণ করলে যদি অপর প্রকল্পটি বাতিল বলে গণ্য হয় তাহলে প্রকল্প দুটিকে পরস্পর বর্জনশীল প্রকল্প বলে</a:t>
            </a:r>
            <a:r>
              <a:rPr lang="bn-BD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34989" y="3720352"/>
            <a:ext cx="8776446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 -  MR CO. 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চায়। বাজারে Mercedes 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BMW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দুটি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বিদ্যমান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MR CO.  যদি </a:t>
            </a:r>
            <a:r>
              <a:rPr lang="bn-BD" sz="24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Mercedes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 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৫টি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ক্রয়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করে, তাহলে BMW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কোম্পানির</a:t>
            </a:r>
            <a:r>
              <a:rPr lang="en-US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4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 ক্রয় সিদ্ধান্ত বাতিল হয়ে যাবে।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6024282" y="1353671"/>
            <a:ext cx="537883" cy="379621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6024282" y="3183570"/>
            <a:ext cx="537883" cy="379621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03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08998" y="774716"/>
            <a:ext cx="4157582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মূলধন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বাজেটিং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কৌশল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8021" y="2305059"/>
            <a:ext cx="4789768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সনাতন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67012" y="2251199"/>
            <a:ext cx="4689739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খ.বাট্টাকৃত নগদ প্রবাহ পদ্ধতি</a:t>
            </a:r>
            <a:endParaRPr lang="en-US" sz="2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246" y="3193996"/>
            <a:ext cx="5199937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গড় মুনাফার হার পদ্ধিত </a:t>
            </a:r>
            <a:r>
              <a:rPr lang="bn-BD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(ARR)</a:t>
            </a: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বিনিয়োগ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পরিশোধ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(PBP)</a:t>
            </a:r>
            <a:endParaRPr lang="bn-BD" sz="2800" dirty="0" smtClean="0">
              <a:solidFill>
                <a:schemeClr val="bg1"/>
              </a:solidFill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4130" y="3193996"/>
            <a:ext cx="4662622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নিট বর্তমান মূল্য পদ্ধতি </a:t>
            </a:r>
            <a:r>
              <a:rPr lang="bn-BD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(NPV)</a:t>
            </a:r>
          </a:p>
          <a:p>
            <a:pPr marL="342900" indent="-342900">
              <a:buAutoNum type="arabicPeriod"/>
            </a:pPr>
            <a:r>
              <a:rPr lang="bn-BD" sz="28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অভ্যন্তরীণ মুনাফার হার পদ্ধতি </a:t>
            </a:r>
            <a:r>
              <a:rPr lang="bn-BD" sz="2800" dirty="0" smtClean="0">
                <a:solidFill>
                  <a:schemeClr val="bg1"/>
                </a:solidFill>
                <a:cs typeface="NikoshBAN" panose="02000000000000000000" pitchFamily="2" charset="0"/>
              </a:rPr>
              <a:t>(IRR)</a:t>
            </a:r>
            <a:endParaRPr lang="en-US" sz="2800" dirty="0">
              <a:solidFill>
                <a:schemeClr val="bg1"/>
              </a:solidFill>
              <a:cs typeface="NikoshBAN" panose="02000000000000000000" pitchFamily="2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5157636" y="1436954"/>
            <a:ext cx="460306" cy="434353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316577" y="1939343"/>
            <a:ext cx="460306" cy="31185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3078845" y="1954883"/>
            <a:ext cx="460306" cy="31185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176258" y="1882456"/>
            <a:ext cx="4479513" cy="89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7435959" y="2828279"/>
            <a:ext cx="460306" cy="31185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3141465" y="2832120"/>
            <a:ext cx="460306" cy="311856"/>
          </a:xfrm>
          <a:prstGeom prst="down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026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2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422</TotalTime>
  <Words>496</Words>
  <Application>Microsoft Office PowerPoint</Application>
  <PresentationFormat>Widescreen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Calibri</vt:lpstr>
      <vt:lpstr>Cambria Math</vt:lpstr>
      <vt:lpstr>Century Gothic</vt:lpstr>
      <vt:lpstr>NikoshBAN</vt:lpstr>
      <vt:lpstr>Vrinda</vt:lpstr>
      <vt:lpstr>Wingdings</vt:lpstr>
      <vt:lpstr>Wingdings 3</vt:lpstr>
      <vt:lpstr>Slice</vt:lpstr>
      <vt:lpstr>PowerPoint Presentation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Masud Rana</dc:creator>
  <cp:lastModifiedBy>Microsoft account</cp:lastModifiedBy>
  <cp:revision>50</cp:revision>
  <dcterms:created xsi:type="dcterms:W3CDTF">2020-05-02T09:56:10Z</dcterms:created>
  <dcterms:modified xsi:type="dcterms:W3CDTF">2020-05-03T12:15:36Z</dcterms:modified>
</cp:coreProperties>
</file>