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sldIdLst>
    <p:sldId id="289" r:id="rId2"/>
    <p:sldId id="304" r:id="rId3"/>
    <p:sldId id="284" r:id="rId4"/>
    <p:sldId id="317" r:id="rId5"/>
    <p:sldId id="303" r:id="rId6"/>
    <p:sldId id="292" r:id="rId7"/>
    <p:sldId id="256" r:id="rId8"/>
    <p:sldId id="257" r:id="rId9"/>
    <p:sldId id="312" r:id="rId10"/>
    <p:sldId id="295" r:id="rId11"/>
    <p:sldId id="307" r:id="rId12"/>
    <p:sldId id="310" r:id="rId13"/>
    <p:sldId id="314" r:id="rId14"/>
    <p:sldId id="294" r:id="rId15"/>
    <p:sldId id="297" r:id="rId16"/>
    <p:sldId id="265" r:id="rId17"/>
    <p:sldId id="264" r:id="rId18"/>
    <p:sldId id="318" r:id="rId19"/>
    <p:sldId id="266" r:id="rId20"/>
    <p:sldId id="298" r:id="rId21"/>
    <p:sldId id="299" r:id="rId22"/>
    <p:sldId id="31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7CE8E"/>
    <a:srgbClr val="FF00FF"/>
    <a:srgbClr val="FF0066"/>
    <a:srgbClr val="6EF1F8"/>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220CAAF-27C1-411F-A6A4-F9132DEF932E}" type="datetimeFigureOut">
              <a:rPr lang="en-US" smtClean="0"/>
              <a:t>5/2/2020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25EBA84-2B1F-4928-BEA0-39EC34F150E3}" type="slidenum">
              <a:rPr lang="en-US" smtClean="0"/>
              <a:t>‹#›</a:t>
            </a:fld>
            <a:endParaRPr lang="en-US" dirty="0"/>
          </a:p>
        </p:txBody>
      </p:sp>
    </p:spTree>
    <p:extLst>
      <p:ext uri="{BB962C8B-B14F-4D97-AF65-F5344CB8AC3E}">
        <p14:creationId xmlns:p14="http://schemas.microsoft.com/office/powerpoint/2010/main" val="424908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220CAAF-27C1-411F-A6A4-F9132DEF932E}" type="datetimeFigureOut">
              <a:rPr lang="en-US" smtClean="0"/>
              <a:t>5/2/2020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25EBA84-2B1F-4928-BEA0-39EC34F150E3}" type="slidenum">
              <a:rPr lang="en-US" smtClean="0"/>
              <a:t>‹#›</a:t>
            </a:fld>
            <a:endParaRPr lang="en-US" dirty="0"/>
          </a:p>
        </p:txBody>
      </p:sp>
    </p:spTree>
    <p:extLst>
      <p:ext uri="{BB962C8B-B14F-4D97-AF65-F5344CB8AC3E}">
        <p14:creationId xmlns:p14="http://schemas.microsoft.com/office/powerpoint/2010/main" val="102270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220CAAF-27C1-411F-A6A4-F9132DEF932E}" type="datetimeFigureOut">
              <a:rPr lang="en-US" smtClean="0"/>
              <a:t>5/2/2020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25EBA84-2B1F-4928-BEA0-39EC34F150E3}" type="slidenum">
              <a:rPr lang="en-US" smtClean="0"/>
              <a:t>‹#›</a:t>
            </a:fld>
            <a:endParaRPr lang="en-US" dirty="0"/>
          </a:p>
        </p:txBody>
      </p:sp>
    </p:spTree>
    <p:extLst>
      <p:ext uri="{BB962C8B-B14F-4D97-AF65-F5344CB8AC3E}">
        <p14:creationId xmlns:p14="http://schemas.microsoft.com/office/powerpoint/2010/main" val="282069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220CAAF-27C1-411F-A6A4-F9132DEF932E}" type="datetimeFigureOut">
              <a:rPr lang="en-US" smtClean="0"/>
              <a:t>5/2/2020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25EBA84-2B1F-4928-BEA0-39EC34F150E3}" type="slidenum">
              <a:rPr lang="en-US" smtClean="0"/>
              <a:t>‹#›</a:t>
            </a:fld>
            <a:endParaRPr lang="en-US" dirty="0"/>
          </a:p>
        </p:txBody>
      </p:sp>
    </p:spTree>
    <p:extLst>
      <p:ext uri="{BB962C8B-B14F-4D97-AF65-F5344CB8AC3E}">
        <p14:creationId xmlns:p14="http://schemas.microsoft.com/office/powerpoint/2010/main" val="6407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220CAAF-27C1-411F-A6A4-F9132DEF932E}" type="datetimeFigureOut">
              <a:rPr lang="en-US" smtClean="0"/>
              <a:t>5/2/2020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25EBA84-2B1F-4928-BEA0-39EC34F150E3}" type="slidenum">
              <a:rPr lang="en-US" smtClean="0"/>
              <a:t>‹#›</a:t>
            </a:fld>
            <a:endParaRPr lang="en-US" dirty="0"/>
          </a:p>
        </p:txBody>
      </p:sp>
    </p:spTree>
    <p:extLst>
      <p:ext uri="{BB962C8B-B14F-4D97-AF65-F5344CB8AC3E}">
        <p14:creationId xmlns:p14="http://schemas.microsoft.com/office/powerpoint/2010/main" val="390877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220CAAF-27C1-411F-A6A4-F9132DEF932E}" type="datetimeFigureOut">
              <a:rPr lang="en-US" smtClean="0"/>
              <a:t>5/2/2020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25EBA84-2B1F-4928-BEA0-39EC34F150E3}" type="slidenum">
              <a:rPr lang="en-US" smtClean="0"/>
              <a:t>‹#›</a:t>
            </a:fld>
            <a:endParaRPr lang="en-US" dirty="0"/>
          </a:p>
        </p:txBody>
      </p:sp>
    </p:spTree>
    <p:extLst>
      <p:ext uri="{BB962C8B-B14F-4D97-AF65-F5344CB8AC3E}">
        <p14:creationId xmlns:p14="http://schemas.microsoft.com/office/powerpoint/2010/main" val="54123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220CAAF-27C1-411F-A6A4-F9132DEF932E}" type="datetimeFigureOut">
              <a:rPr lang="en-US" smtClean="0"/>
              <a:t>5/2/2020</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25EBA84-2B1F-4928-BEA0-39EC34F150E3}" type="slidenum">
              <a:rPr lang="en-US" smtClean="0"/>
              <a:t>‹#›</a:t>
            </a:fld>
            <a:endParaRPr lang="en-US" dirty="0"/>
          </a:p>
        </p:txBody>
      </p:sp>
    </p:spTree>
    <p:extLst>
      <p:ext uri="{BB962C8B-B14F-4D97-AF65-F5344CB8AC3E}">
        <p14:creationId xmlns:p14="http://schemas.microsoft.com/office/powerpoint/2010/main" val="1069529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220CAAF-27C1-411F-A6A4-F9132DEF932E}" type="datetimeFigureOut">
              <a:rPr lang="en-US" smtClean="0"/>
              <a:t>5/2/2020</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25EBA84-2B1F-4928-BEA0-39EC34F150E3}" type="slidenum">
              <a:rPr lang="en-US" smtClean="0"/>
              <a:t>‹#›</a:t>
            </a:fld>
            <a:endParaRPr lang="en-US" dirty="0"/>
          </a:p>
        </p:txBody>
      </p:sp>
    </p:spTree>
    <p:extLst>
      <p:ext uri="{BB962C8B-B14F-4D97-AF65-F5344CB8AC3E}">
        <p14:creationId xmlns:p14="http://schemas.microsoft.com/office/powerpoint/2010/main" val="413353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220CAAF-27C1-411F-A6A4-F9132DEF932E}" type="datetimeFigureOut">
              <a:rPr lang="en-US" smtClean="0"/>
              <a:t>5/2/2020</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25EBA84-2B1F-4928-BEA0-39EC34F150E3}" type="slidenum">
              <a:rPr lang="en-US" smtClean="0"/>
              <a:t>‹#›</a:t>
            </a:fld>
            <a:endParaRPr lang="en-US" dirty="0"/>
          </a:p>
        </p:txBody>
      </p:sp>
    </p:spTree>
    <p:extLst>
      <p:ext uri="{BB962C8B-B14F-4D97-AF65-F5344CB8AC3E}">
        <p14:creationId xmlns:p14="http://schemas.microsoft.com/office/powerpoint/2010/main" val="3762560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220CAAF-27C1-411F-A6A4-F9132DEF932E}" type="datetimeFigureOut">
              <a:rPr lang="en-US" smtClean="0"/>
              <a:t>5/2/2020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25EBA84-2B1F-4928-BEA0-39EC34F150E3}" type="slidenum">
              <a:rPr lang="en-US" smtClean="0"/>
              <a:t>‹#›</a:t>
            </a:fld>
            <a:endParaRPr lang="en-US" dirty="0"/>
          </a:p>
        </p:txBody>
      </p:sp>
    </p:spTree>
    <p:extLst>
      <p:ext uri="{BB962C8B-B14F-4D97-AF65-F5344CB8AC3E}">
        <p14:creationId xmlns:p14="http://schemas.microsoft.com/office/powerpoint/2010/main" val="84435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220CAAF-27C1-411F-A6A4-F9132DEF932E}" type="datetimeFigureOut">
              <a:rPr lang="en-US" smtClean="0"/>
              <a:t>5/2/2020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25EBA84-2B1F-4928-BEA0-39EC34F150E3}" type="slidenum">
              <a:rPr lang="en-US" smtClean="0"/>
              <a:t>‹#›</a:t>
            </a:fld>
            <a:endParaRPr lang="en-US" dirty="0"/>
          </a:p>
        </p:txBody>
      </p:sp>
    </p:spTree>
    <p:extLst>
      <p:ext uri="{BB962C8B-B14F-4D97-AF65-F5344CB8AC3E}">
        <p14:creationId xmlns:p14="http://schemas.microsoft.com/office/powerpoint/2010/main" val="101855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Frame 6">
            <a:extLst>
              <a:ext uri="{FF2B5EF4-FFF2-40B4-BE49-F238E27FC236}">
                <a16:creationId xmlns:a16="http://schemas.microsoft.com/office/drawing/2014/main" id="{85498CA4-4052-4719-B4CD-D39C5DAA030F}"/>
              </a:ext>
            </a:extLst>
          </p:cNvPr>
          <p:cNvSpPr/>
          <p:nvPr userDrawn="1"/>
        </p:nvSpPr>
        <p:spPr>
          <a:xfrm>
            <a:off x="0" y="0"/>
            <a:ext cx="12192000" cy="6858000"/>
          </a:xfrm>
          <a:prstGeom prst="frame">
            <a:avLst>
              <a:gd name="adj1" fmla="val 1190"/>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8" name="Frame 7"/>
          <p:cNvSpPr/>
          <p:nvPr userDrawn="1"/>
        </p:nvSpPr>
        <p:spPr>
          <a:xfrm>
            <a:off x="95534" y="109182"/>
            <a:ext cx="11996382" cy="6646459"/>
          </a:xfrm>
          <a:prstGeom prst="frame">
            <a:avLst>
              <a:gd name="adj1" fmla="val 1206"/>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userDrawn="1"/>
        </p:nvSpPr>
        <p:spPr>
          <a:xfrm>
            <a:off x="2107547" y="6545211"/>
            <a:ext cx="6513875" cy="261610"/>
          </a:xfrm>
          <a:prstGeom prst="rect">
            <a:avLst/>
          </a:prstGeom>
          <a:noFill/>
        </p:spPr>
        <p:txBody>
          <a:bodyPr wrap="square" rtlCol="0">
            <a:spAutoFit/>
          </a:bodyPr>
          <a:lstStyle/>
          <a:p>
            <a:r>
              <a:rPr lang="en-US" sz="1100" b="1" dirty="0" smtClean="0">
                <a:solidFill>
                  <a:schemeClr val="tx1">
                    <a:lumMod val="85000"/>
                    <a:lumOff val="15000"/>
                  </a:schemeClr>
                </a:solidFill>
                <a:latin typeface="Times New Roman" panose="02020603050405020304" pitchFamily="18" charset="0"/>
                <a:cs typeface="Times New Roman" panose="02020603050405020304" pitchFamily="18" charset="0"/>
              </a:rPr>
              <a:t>Manik Chandra Majumder # Senior Teacher # Gazirhat High School # Senbag # Noakhali # 01717155169 </a:t>
            </a:r>
            <a:endParaRPr lang="en-US" sz="11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1973351" y="58003"/>
            <a:ext cx="161214" cy="214952"/>
          </a:xfrm>
          <a:prstGeom prst="rect">
            <a:avLst/>
          </a:prstGeom>
        </p:spPr>
      </p:pic>
      <p:pic>
        <p:nvPicPr>
          <p:cNvPr id="11" name="Picture 10"/>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2885" y="6592439"/>
            <a:ext cx="161214" cy="214952"/>
          </a:xfrm>
          <a:prstGeom prst="rect">
            <a:avLst/>
          </a:prstGeom>
        </p:spPr>
      </p:pic>
    </p:spTree>
    <p:extLst>
      <p:ext uri="{BB962C8B-B14F-4D97-AF65-F5344CB8AC3E}">
        <p14:creationId xmlns:p14="http://schemas.microsoft.com/office/powerpoint/2010/main" val="55764620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8" Type="http://schemas.openxmlformats.org/officeDocument/2006/relationships/image" Target="../media/image27.jpg"/><Relationship Id="rId13" Type="http://schemas.openxmlformats.org/officeDocument/2006/relationships/image" Target="../media/image32.jpg"/><Relationship Id="rId3" Type="http://schemas.openxmlformats.org/officeDocument/2006/relationships/image" Target="../media/image22.jpg"/><Relationship Id="rId7" Type="http://schemas.openxmlformats.org/officeDocument/2006/relationships/image" Target="../media/image26.jpg"/><Relationship Id="rId12" Type="http://schemas.openxmlformats.org/officeDocument/2006/relationships/image" Target="../media/image31.jp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g"/><Relationship Id="rId11" Type="http://schemas.openxmlformats.org/officeDocument/2006/relationships/image" Target="../media/image30.pn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jpg"/><Relationship Id="rId9" Type="http://schemas.openxmlformats.org/officeDocument/2006/relationships/image" Target="../media/image28.jpg"/></Relationships>
</file>

<file path=ppt/slides/_rels/slide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376" y="1274114"/>
            <a:ext cx="9379973" cy="5359105"/>
          </a:xfrm>
          <a:prstGeom prst="rect">
            <a:avLst/>
          </a:prstGeom>
          <a:ln>
            <a:solidFill>
              <a:srgbClr val="0070C0"/>
            </a:solidFill>
          </a:ln>
        </p:spPr>
      </p:pic>
      <p:sp>
        <p:nvSpPr>
          <p:cNvPr id="5" name="Rectangle 4"/>
          <p:cNvSpPr/>
          <p:nvPr/>
        </p:nvSpPr>
        <p:spPr>
          <a:xfrm>
            <a:off x="2417484" y="311047"/>
            <a:ext cx="7523717" cy="830997"/>
          </a:xfrm>
          <a:prstGeom prst="rect">
            <a:avLst/>
          </a:prstGeom>
          <a:solidFill>
            <a:schemeClr val="accent4">
              <a:lumMod val="20000"/>
              <a:lumOff val="80000"/>
            </a:schemeClr>
          </a:solidFill>
          <a:ln w="38100">
            <a:solidFill>
              <a:srgbClr val="002060"/>
            </a:solidFill>
          </a:ln>
        </p:spPr>
        <p:txBody>
          <a:bodyPr wrap="square">
            <a:spAutoFit/>
          </a:bodyPr>
          <a:lstStyle/>
          <a:p>
            <a:pPr lvl="0" algn="ctr" defTabSz="914400">
              <a:defRPr/>
            </a:pPr>
            <a:r>
              <a:rPr lang="en-US" sz="4800" b="1" dirty="0">
                <a:solidFill>
                  <a:srgbClr val="C00000"/>
                </a:solidFill>
                <a:latin typeface="Times New Roman" pitchFamily="18" charset="0"/>
                <a:cs typeface="Times New Roman" pitchFamily="18" charset="0"/>
              </a:rPr>
              <a:t>W</a:t>
            </a:r>
            <a:r>
              <a:rPr lang="en-US" sz="4800" b="1" dirty="0">
                <a:solidFill>
                  <a:srgbClr val="62A39F">
                    <a:lumMod val="50000"/>
                  </a:srgbClr>
                </a:solidFill>
                <a:latin typeface="Times New Roman" pitchFamily="18" charset="0"/>
                <a:cs typeface="Times New Roman" pitchFamily="18" charset="0"/>
              </a:rPr>
              <a:t>e</a:t>
            </a:r>
            <a:r>
              <a:rPr lang="en-US" sz="4800" b="1" dirty="0">
                <a:solidFill>
                  <a:srgbClr val="00B050"/>
                </a:solidFill>
                <a:latin typeface="Times New Roman" pitchFamily="18" charset="0"/>
                <a:cs typeface="Times New Roman" pitchFamily="18" charset="0"/>
              </a:rPr>
              <a:t>l</a:t>
            </a:r>
            <a:r>
              <a:rPr lang="en-US" sz="4800" b="1" dirty="0">
                <a:solidFill>
                  <a:srgbClr val="003300"/>
                </a:solidFill>
                <a:latin typeface="Times New Roman" pitchFamily="18" charset="0"/>
                <a:cs typeface="Times New Roman" pitchFamily="18" charset="0"/>
              </a:rPr>
              <a:t>c</a:t>
            </a:r>
            <a:r>
              <a:rPr lang="en-US" sz="4800" b="1" dirty="0">
                <a:solidFill>
                  <a:srgbClr val="FF0000"/>
                </a:solidFill>
                <a:latin typeface="Times New Roman" pitchFamily="18" charset="0"/>
                <a:cs typeface="Times New Roman" pitchFamily="18" charset="0"/>
              </a:rPr>
              <a:t>o</a:t>
            </a:r>
            <a:r>
              <a:rPr lang="en-US" sz="4800" b="1" dirty="0">
                <a:solidFill>
                  <a:srgbClr val="002060"/>
                </a:solidFill>
                <a:latin typeface="Times New Roman" pitchFamily="18" charset="0"/>
                <a:cs typeface="Times New Roman" pitchFamily="18" charset="0"/>
              </a:rPr>
              <a:t>m</a:t>
            </a:r>
            <a:r>
              <a:rPr lang="en-US" sz="4800" b="1" dirty="0">
                <a:solidFill>
                  <a:srgbClr val="62A39F">
                    <a:lumMod val="50000"/>
                  </a:srgbClr>
                </a:solidFill>
                <a:latin typeface="Times New Roman" pitchFamily="18" charset="0"/>
                <a:cs typeface="Times New Roman" pitchFamily="18" charset="0"/>
              </a:rPr>
              <a:t>e</a:t>
            </a:r>
            <a:r>
              <a:rPr lang="en-US" sz="4800" b="1" dirty="0">
                <a:solidFill>
                  <a:srgbClr val="003300"/>
                </a:solidFill>
                <a:latin typeface="Times New Roman" pitchFamily="18" charset="0"/>
                <a:cs typeface="Times New Roman" pitchFamily="18" charset="0"/>
              </a:rPr>
              <a:t> </a:t>
            </a:r>
            <a:r>
              <a:rPr lang="en-US" sz="4800" b="1" dirty="0">
                <a:solidFill>
                  <a:srgbClr val="FF0000"/>
                </a:solidFill>
                <a:latin typeface="Times New Roman" pitchFamily="18" charset="0"/>
                <a:cs typeface="Times New Roman" pitchFamily="18" charset="0"/>
              </a:rPr>
              <a:t>t</a:t>
            </a:r>
            <a:r>
              <a:rPr lang="en-US" sz="4800" b="1" dirty="0">
                <a:solidFill>
                  <a:srgbClr val="0070C0"/>
                </a:solidFill>
                <a:latin typeface="Times New Roman" pitchFamily="18" charset="0"/>
                <a:cs typeface="Times New Roman" pitchFamily="18" charset="0"/>
              </a:rPr>
              <a:t>o</a:t>
            </a:r>
            <a:r>
              <a:rPr lang="en-US" sz="4800" b="1" dirty="0">
                <a:solidFill>
                  <a:srgbClr val="003300"/>
                </a:solidFill>
                <a:latin typeface="Times New Roman" pitchFamily="18" charset="0"/>
                <a:cs typeface="Times New Roman" pitchFamily="18" charset="0"/>
              </a:rPr>
              <a:t> </a:t>
            </a:r>
            <a:r>
              <a:rPr lang="en-US" sz="4800" b="1" dirty="0">
                <a:solidFill>
                  <a:srgbClr val="C00000"/>
                </a:solidFill>
                <a:latin typeface="Times New Roman" pitchFamily="18" charset="0"/>
                <a:cs typeface="Times New Roman" pitchFamily="18" charset="0"/>
              </a:rPr>
              <a:t>E</a:t>
            </a:r>
            <a:r>
              <a:rPr lang="en-US" sz="4800" b="1" dirty="0">
                <a:solidFill>
                  <a:srgbClr val="2683C6">
                    <a:lumMod val="50000"/>
                  </a:srgbClr>
                </a:solidFill>
                <a:latin typeface="Times New Roman" pitchFamily="18" charset="0"/>
                <a:cs typeface="Times New Roman" pitchFamily="18" charset="0"/>
              </a:rPr>
              <a:t>n</a:t>
            </a:r>
            <a:r>
              <a:rPr lang="en-US" sz="4800" b="1" dirty="0">
                <a:solidFill>
                  <a:srgbClr val="003300"/>
                </a:solidFill>
                <a:latin typeface="Times New Roman" pitchFamily="18" charset="0"/>
                <a:cs typeface="Times New Roman" pitchFamily="18" charset="0"/>
              </a:rPr>
              <a:t>g</a:t>
            </a:r>
            <a:r>
              <a:rPr lang="en-US" sz="4800" b="1" dirty="0">
                <a:solidFill>
                  <a:srgbClr val="000000"/>
                </a:solidFill>
                <a:latin typeface="Times New Roman" pitchFamily="18" charset="0"/>
                <a:cs typeface="Times New Roman" pitchFamily="18" charset="0"/>
              </a:rPr>
              <a:t>l</a:t>
            </a:r>
            <a:r>
              <a:rPr lang="en-US" sz="4800" b="1" dirty="0">
                <a:solidFill>
                  <a:srgbClr val="C00000"/>
                </a:solidFill>
                <a:latin typeface="Times New Roman" pitchFamily="18" charset="0"/>
                <a:cs typeface="Times New Roman" pitchFamily="18" charset="0"/>
              </a:rPr>
              <a:t>i</a:t>
            </a:r>
            <a:r>
              <a:rPr lang="en-US" sz="4800" b="1" dirty="0">
                <a:solidFill>
                  <a:srgbClr val="003300"/>
                </a:solidFill>
                <a:latin typeface="Times New Roman" pitchFamily="18" charset="0"/>
                <a:cs typeface="Times New Roman" pitchFamily="18" charset="0"/>
              </a:rPr>
              <a:t>s</a:t>
            </a:r>
            <a:r>
              <a:rPr lang="en-US" sz="4800" b="1" dirty="0">
                <a:solidFill>
                  <a:srgbClr val="FF0000"/>
                </a:solidFill>
                <a:latin typeface="Times New Roman" pitchFamily="18" charset="0"/>
                <a:cs typeface="Times New Roman" pitchFamily="18" charset="0"/>
              </a:rPr>
              <a:t>h</a:t>
            </a:r>
            <a:r>
              <a:rPr lang="en-US" sz="4800" b="1" dirty="0">
                <a:solidFill>
                  <a:srgbClr val="003300"/>
                </a:solidFill>
                <a:latin typeface="Times New Roman" pitchFamily="18" charset="0"/>
                <a:cs typeface="Times New Roman" pitchFamily="18" charset="0"/>
              </a:rPr>
              <a:t> </a:t>
            </a:r>
            <a:r>
              <a:rPr lang="en-US" sz="4800" b="1" dirty="0">
                <a:solidFill>
                  <a:srgbClr val="C00000"/>
                </a:solidFill>
                <a:latin typeface="Times New Roman" pitchFamily="18" charset="0"/>
                <a:cs typeface="Times New Roman" pitchFamily="18" charset="0"/>
              </a:rPr>
              <a:t>C</a:t>
            </a:r>
            <a:r>
              <a:rPr lang="en-US" sz="4800" b="1" dirty="0">
                <a:solidFill>
                  <a:srgbClr val="7030A0"/>
                </a:solidFill>
                <a:latin typeface="Times New Roman" pitchFamily="18" charset="0"/>
                <a:cs typeface="Times New Roman" pitchFamily="18" charset="0"/>
              </a:rPr>
              <a:t>l</a:t>
            </a:r>
            <a:r>
              <a:rPr lang="en-US" sz="4800" b="1" dirty="0">
                <a:solidFill>
                  <a:srgbClr val="000000"/>
                </a:solidFill>
                <a:latin typeface="Times New Roman" pitchFamily="18" charset="0"/>
                <a:cs typeface="Times New Roman" pitchFamily="18" charset="0"/>
              </a:rPr>
              <a:t>a</a:t>
            </a:r>
            <a:r>
              <a:rPr lang="en-US" sz="4800" b="1" dirty="0">
                <a:solidFill>
                  <a:srgbClr val="62A39F">
                    <a:lumMod val="50000"/>
                  </a:srgbClr>
                </a:solidFill>
                <a:latin typeface="Times New Roman" pitchFamily="18" charset="0"/>
                <a:cs typeface="Times New Roman" pitchFamily="18" charset="0"/>
              </a:rPr>
              <a:t>s</a:t>
            </a:r>
            <a:r>
              <a:rPr lang="en-US" sz="4800" b="1" dirty="0">
                <a:solidFill>
                  <a:srgbClr val="FF0000"/>
                </a:solidFill>
                <a:latin typeface="Times New Roman" pitchFamily="18" charset="0"/>
                <a:cs typeface="Times New Roman" pitchFamily="18" charset="0"/>
              </a:rPr>
              <a:t>s</a:t>
            </a:r>
          </a:p>
        </p:txBody>
      </p:sp>
    </p:spTree>
    <p:extLst>
      <p:ext uri="{BB962C8B-B14F-4D97-AF65-F5344CB8AC3E}">
        <p14:creationId xmlns:p14="http://schemas.microsoft.com/office/powerpoint/2010/main" val="22056577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out)">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857932" y="657154"/>
            <a:ext cx="3884561" cy="584775"/>
          </a:xfrm>
          <a:prstGeom prst="rect">
            <a:avLst/>
          </a:prstGeom>
          <a:solidFill>
            <a:schemeClr val="accent4">
              <a:lumMod val="20000"/>
              <a:lumOff val="80000"/>
            </a:schemeClr>
          </a:solidFill>
          <a:ln>
            <a:solidFill>
              <a:srgbClr val="002060"/>
            </a:solidFill>
          </a:ln>
        </p:spPr>
        <p:txBody>
          <a:bodyPr wrap="square">
            <a:spAutoFit/>
          </a:bodyPr>
          <a:lstStyle/>
          <a:p>
            <a:r>
              <a:rPr lang="en-US" sz="3200" dirty="0" smtClean="0">
                <a:latin typeface="Times New Roman" panose="02020603050405020304" pitchFamily="18" charset="0"/>
                <a:cs typeface="Times New Roman" panose="02020603050405020304" pitchFamily="18" charset="0"/>
              </a:rPr>
              <a:t> How </a:t>
            </a:r>
            <a:r>
              <a:rPr lang="en-US" sz="3200" dirty="0">
                <a:latin typeface="Times New Roman" panose="02020603050405020304" pitchFamily="18" charset="0"/>
                <a:cs typeface="Times New Roman" panose="02020603050405020304" pitchFamily="18" charset="0"/>
              </a:rPr>
              <a:t>is </a:t>
            </a:r>
            <a:r>
              <a:rPr lang="en-US" sz="3200" dirty="0" smtClean="0">
                <a:latin typeface="Times New Roman" panose="02020603050405020304" pitchFamily="18" charset="0"/>
                <a:cs typeface="Times New Roman" panose="02020603050405020304" pitchFamily="18" charset="0"/>
              </a:rPr>
              <a:t>it decorated?</a:t>
            </a:r>
            <a:endParaRPr lang="en-US" sz="3200" dirty="0">
              <a:latin typeface="Times New Roman" panose="02020603050405020304" pitchFamily="18" charset="0"/>
              <a:cs typeface="Times New Roman" panose="02020603050405020304" pitchFamily="18" charset="0"/>
            </a:endParaRPr>
          </a:p>
        </p:txBody>
      </p:sp>
      <p:sp>
        <p:nvSpPr>
          <p:cNvPr id="3" name="Rectangle 2"/>
          <p:cNvSpPr/>
          <p:nvPr/>
        </p:nvSpPr>
        <p:spPr>
          <a:xfrm>
            <a:off x="1467462" y="5232832"/>
            <a:ext cx="9512710" cy="1077218"/>
          </a:xfrm>
          <a:prstGeom prst="rect">
            <a:avLst/>
          </a:prstGeom>
          <a:solidFill>
            <a:schemeClr val="accent4">
              <a:lumMod val="20000"/>
              <a:lumOff val="80000"/>
            </a:schemeClr>
          </a:solidFill>
          <a:ln>
            <a:solidFill>
              <a:srgbClr val="002060"/>
            </a:solidFill>
          </a:ln>
        </p:spPr>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It is well decorated and ventilated with lights, fans and ventilators. There is a good sitting arrangement in it.</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0299" y="1601141"/>
            <a:ext cx="2013154" cy="2980092"/>
          </a:xfrm>
          <a:prstGeom prst="rect">
            <a:avLst/>
          </a:prstGeom>
          <a:ln>
            <a:solidFill>
              <a:srgbClr val="002060"/>
            </a:solidFill>
          </a:ln>
        </p:spPr>
        <p:style>
          <a:lnRef idx="1">
            <a:schemeClr val="dk1"/>
          </a:lnRef>
          <a:fillRef idx="2">
            <a:schemeClr val="dk1"/>
          </a:fillRef>
          <a:effectRef idx="1">
            <a:schemeClr val="dk1"/>
          </a:effectRef>
          <a:fontRef idx="minor">
            <a:schemeClr val="dk1"/>
          </a:fontRef>
        </p:style>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117" t="10540" r="27287" b="27659"/>
          <a:stretch/>
        </p:blipFill>
        <p:spPr>
          <a:xfrm>
            <a:off x="9756056" y="1601141"/>
            <a:ext cx="2035278" cy="2980092"/>
          </a:xfrm>
          <a:prstGeom prst="rect">
            <a:avLst/>
          </a:prstGeom>
          <a:ln>
            <a:solidFill>
              <a:srgbClr val="002060"/>
            </a:solidFill>
          </a:ln>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4973" b="5141"/>
          <a:stretch/>
        </p:blipFill>
        <p:spPr>
          <a:xfrm>
            <a:off x="4589208" y="1601141"/>
            <a:ext cx="2422011" cy="2980092"/>
          </a:xfrm>
          <a:prstGeom prst="rect">
            <a:avLst/>
          </a:prstGeom>
          <a:ln>
            <a:solidFill>
              <a:srgbClr val="002060"/>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879" y="1601141"/>
            <a:ext cx="4095859" cy="3068582"/>
          </a:xfrm>
          <a:prstGeom prst="rect">
            <a:avLst/>
          </a:prstGeom>
          <a:ln>
            <a:solidFill>
              <a:srgbClr val="002060"/>
            </a:solidFill>
          </a:ln>
        </p:spPr>
      </p:pic>
    </p:spTree>
    <p:extLst>
      <p:ext uri="{BB962C8B-B14F-4D97-AF65-F5344CB8AC3E}">
        <p14:creationId xmlns:p14="http://schemas.microsoft.com/office/powerpoint/2010/main" val="38711495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0-#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58" y="1367657"/>
            <a:ext cx="3691936" cy="2496421"/>
          </a:xfrm>
          <a:prstGeom prst="rect">
            <a:avLst/>
          </a:prstGeom>
          <a:ln>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570" y="1339724"/>
            <a:ext cx="3200400" cy="2524353"/>
          </a:xfrm>
          <a:prstGeom prst="rect">
            <a:avLst/>
          </a:prstGeom>
          <a:ln>
            <a:solidFill>
              <a:schemeClr val="tx1"/>
            </a:solidFill>
          </a:ln>
        </p:spPr>
      </p:pic>
      <p:sp>
        <p:nvSpPr>
          <p:cNvPr id="6" name="Rectangle 5"/>
          <p:cNvSpPr/>
          <p:nvPr/>
        </p:nvSpPr>
        <p:spPr>
          <a:xfrm>
            <a:off x="1091380" y="384258"/>
            <a:ext cx="8981769" cy="584775"/>
          </a:xfrm>
          <a:prstGeom prst="rect">
            <a:avLst/>
          </a:prstGeom>
          <a:solidFill>
            <a:schemeClr val="accent4">
              <a:lumMod val="40000"/>
              <a:lumOff val="60000"/>
            </a:schemeClr>
          </a:solidFill>
          <a:ln>
            <a:solidFill>
              <a:srgbClr val="002060"/>
            </a:solidFill>
          </a:ln>
        </p:spPr>
        <p:txBody>
          <a:bodyPr wrap="square">
            <a:spAutoFit/>
          </a:bodyPr>
          <a:lstStyle/>
          <a:p>
            <a:pPr algn="ctr"/>
            <a:r>
              <a:rPr lang="en-US" sz="3200" dirty="0" smtClean="0">
                <a:latin typeface="Times New Roman" panose="02020603050405020304" pitchFamily="18" charset="0"/>
                <a:cs typeface="Times New Roman" panose="02020603050405020304" pitchFamily="18" charset="0"/>
              </a:rPr>
              <a:t>Is there </a:t>
            </a:r>
            <a:r>
              <a:rPr lang="en-US" sz="3200" dirty="0">
                <a:latin typeface="Times New Roman" panose="02020603050405020304" pitchFamily="18" charset="0"/>
                <a:cs typeface="Times New Roman" panose="02020603050405020304" pitchFamily="18" charset="0"/>
              </a:rPr>
              <a:t>any </a:t>
            </a:r>
            <a:r>
              <a:rPr lang="en-US" sz="3200" dirty="0" smtClean="0">
                <a:latin typeface="Times New Roman" panose="02020603050405020304" pitchFamily="18" charset="0"/>
                <a:cs typeface="Times New Roman" panose="02020603050405020304" pitchFamily="18" charset="0"/>
              </a:rPr>
              <a:t>internet </a:t>
            </a:r>
            <a:r>
              <a:rPr lang="en-US" sz="3200" dirty="0">
                <a:latin typeface="Times New Roman" panose="02020603050405020304" pitchFamily="18" charset="0"/>
                <a:cs typeface="Times New Roman" panose="02020603050405020304" pitchFamily="18" charset="0"/>
              </a:rPr>
              <a:t>facility in your school library?</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0946" y="1339725"/>
            <a:ext cx="3867764" cy="2524352"/>
          </a:xfrm>
          <a:prstGeom prst="rect">
            <a:avLst/>
          </a:prstGeom>
          <a:ln>
            <a:solidFill>
              <a:srgbClr val="002060"/>
            </a:solidFill>
          </a:ln>
        </p:spPr>
      </p:pic>
      <p:sp>
        <p:nvSpPr>
          <p:cNvPr id="8" name="Rectangle 7"/>
          <p:cNvSpPr/>
          <p:nvPr/>
        </p:nvSpPr>
        <p:spPr>
          <a:xfrm>
            <a:off x="309715" y="4605458"/>
            <a:ext cx="11356258" cy="1200329"/>
          </a:xfrm>
          <a:prstGeom prst="rect">
            <a:avLst/>
          </a:prstGeom>
          <a:solidFill>
            <a:schemeClr val="accent4">
              <a:lumMod val="20000"/>
              <a:lumOff val="80000"/>
            </a:schemeClr>
          </a:solidFill>
          <a:ln>
            <a:solidFill>
              <a:schemeClr val="accent4">
                <a:lumMod val="50000"/>
              </a:schemeClr>
            </a:solidFill>
          </a:ln>
        </p:spPr>
        <p:txBody>
          <a:bodyPr wrap="square">
            <a:spAutoFit/>
          </a:bodyPr>
          <a:lstStyle/>
          <a:p>
            <a:pPr algn="just"/>
            <a:r>
              <a:rPr lang="en-US" sz="40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There are two computers,</a:t>
            </a:r>
            <a:r>
              <a:rPr lang="en-US" sz="3200" dirty="0" smtClean="0">
                <a:solidFill>
                  <a:prstClr val="black"/>
                </a:solidFill>
                <a:latin typeface="Andalus" pitchFamily="18" charset="-78"/>
                <a:cs typeface="Andalus" pitchFamily="18" charset="-78"/>
              </a:rPr>
              <a:t> a projector and modern internet facilities</a:t>
            </a:r>
          </a:p>
          <a:p>
            <a:pPr algn="just"/>
            <a:r>
              <a:rPr lang="en-US" sz="3200" dirty="0" smtClean="0">
                <a:solidFill>
                  <a:prstClr val="black"/>
                </a:solidFill>
                <a:latin typeface="Andalus" pitchFamily="18" charset="-78"/>
                <a:cs typeface="Andalus" pitchFamily="18" charset="-78"/>
              </a:rPr>
              <a:t>  in our school library.</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67115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713837" y="378664"/>
            <a:ext cx="10736825" cy="584775"/>
          </a:xfrm>
          <a:prstGeom prst="rect">
            <a:avLst/>
          </a:prstGeom>
          <a:solidFill>
            <a:schemeClr val="accent5">
              <a:lumMod val="20000"/>
              <a:lumOff val="80000"/>
            </a:schemeClr>
          </a:solidFill>
          <a:ln>
            <a:solidFill>
              <a:srgbClr val="002060"/>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r>
              <a:rPr lang="en-US" sz="3200" dirty="0">
                <a:solidFill>
                  <a:prstClr val="black"/>
                </a:solidFill>
                <a:latin typeface="Times New Roman" panose="02020603050405020304" pitchFamily="18" charset="0"/>
                <a:cs typeface="Times New Roman" panose="02020603050405020304" pitchFamily="18" charset="0"/>
              </a:rPr>
              <a:t>How many books are there in your </a:t>
            </a:r>
            <a:r>
              <a:rPr lang="en-US" sz="3200" dirty="0" smtClean="0">
                <a:solidFill>
                  <a:prstClr val="black"/>
                </a:solidFill>
                <a:latin typeface="Times New Roman" panose="02020603050405020304" pitchFamily="18" charset="0"/>
                <a:cs typeface="Times New Roman" panose="02020603050405020304" pitchFamily="18" charset="0"/>
              </a:rPr>
              <a:t>library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and </a:t>
            </a:r>
            <a:r>
              <a:rPr lang="en-US" sz="3200" dirty="0">
                <a:solidFill>
                  <a:prstClr val="black"/>
                </a:solidFill>
                <a:latin typeface="Times New Roman" panose="02020603050405020304" pitchFamily="18" charset="0"/>
                <a:cs typeface="Times New Roman" panose="02020603050405020304" pitchFamily="18" charset="0"/>
              </a:rPr>
              <a:t>how </a:t>
            </a:r>
            <a:r>
              <a:rPr lang="en-US" sz="3200" dirty="0" smtClean="0">
                <a:solidFill>
                  <a:prstClr val="black"/>
                </a:solidFill>
                <a:latin typeface="Times New Roman" panose="02020603050405020304" pitchFamily="18" charset="0"/>
                <a:cs typeface="Times New Roman" panose="02020603050405020304" pitchFamily="18" charset="0"/>
              </a:rPr>
              <a:t>arranged</a:t>
            </a:r>
            <a:r>
              <a:rPr lang="en-US" sz="3200" dirty="0">
                <a:solidFill>
                  <a:prstClr val="black"/>
                </a:solidFill>
                <a:latin typeface="Times New Roman" panose="02020603050405020304" pitchFamily="18" charset="0"/>
                <a:cs typeface="Times New Roman" panose="02020603050405020304" pitchFamily="18" charset="0"/>
              </a:rPr>
              <a:t>?</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3831"/>
          <a:stretch/>
        </p:blipFill>
        <p:spPr>
          <a:xfrm>
            <a:off x="551605" y="1312606"/>
            <a:ext cx="3164989" cy="2595717"/>
          </a:xfrm>
          <a:prstGeom prst="rect">
            <a:avLst/>
          </a:prstGeom>
          <a:ln>
            <a:solidFill>
              <a:srgbClr val="002060"/>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096"/>
          <a:stretch/>
        </p:blipFill>
        <p:spPr>
          <a:xfrm>
            <a:off x="8008373" y="1312606"/>
            <a:ext cx="3673253" cy="2595717"/>
          </a:xfrm>
          <a:prstGeom prst="rect">
            <a:avLst/>
          </a:prstGeom>
          <a:ln>
            <a:solidFill>
              <a:srgbClr val="002060"/>
            </a:solidFill>
          </a:ln>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13518"/>
          <a:stretch/>
        </p:blipFill>
        <p:spPr>
          <a:xfrm>
            <a:off x="3878826" y="1312606"/>
            <a:ext cx="3676314" cy="2595717"/>
          </a:xfrm>
          <a:prstGeom prst="rect">
            <a:avLst/>
          </a:prstGeom>
          <a:ln>
            <a:solidFill>
              <a:srgbClr val="002060"/>
            </a:solidFill>
          </a:ln>
        </p:spPr>
      </p:pic>
      <p:sp>
        <p:nvSpPr>
          <p:cNvPr id="12" name="Rectangle 11"/>
          <p:cNvSpPr/>
          <p:nvPr/>
        </p:nvSpPr>
        <p:spPr>
          <a:xfrm>
            <a:off x="551605" y="4483631"/>
            <a:ext cx="11130021" cy="1077218"/>
          </a:xfrm>
          <a:prstGeom prst="rect">
            <a:avLst/>
          </a:prstGeom>
          <a:solidFill>
            <a:schemeClr val="accent4">
              <a:lumMod val="20000"/>
              <a:lumOff val="80000"/>
            </a:schemeClr>
          </a:solidFill>
          <a:ln>
            <a:solidFill>
              <a:srgbClr val="002060"/>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just"/>
            <a:r>
              <a:rPr lang="en-US" sz="3200" dirty="0" smtClean="0">
                <a:solidFill>
                  <a:prstClr val="black"/>
                </a:solidFill>
                <a:latin typeface="Times New Roman" panose="02020603050405020304" pitchFamily="18" charset="0"/>
                <a:cs typeface="Times New Roman" panose="02020603050405020304" pitchFamily="18" charset="0"/>
              </a:rPr>
              <a:t>There are about 5000 books </a:t>
            </a:r>
            <a:r>
              <a:rPr lang="en-US" sz="3200" dirty="0">
                <a:solidFill>
                  <a:prstClr val="black"/>
                </a:solidFill>
                <a:latin typeface="Times New Roman" panose="02020603050405020304" pitchFamily="18" charset="0"/>
                <a:cs typeface="Times New Roman" panose="02020603050405020304" pitchFamily="18" charset="0"/>
              </a:rPr>
              <a:t>in </a:t>
            </a:r>
            <a:r>
              <a:rPr lang="en-US" sz="3200" dirty="0" smtClean="0">
                <a:solidFill>
                  <a:prstClr val="black"/>
                </a:solidFill>
                <a:latin typeface="Times New Roman" panose="02020603050405020304" pitchFamily="18" charset="0"/>
                <a:cs typeface="Times New Roman" panose="02020603050405020304" pitchFamily="18" charset="0"/>
              </a:rPr>
              <a:t>our library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including many rare collection of books on history and  culture . </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3542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outVertic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5426" y="3711256"/>
            <a:ext cx="11530012" cy="1077218"/>
          </a:xfrm>
          <a:prstGeom prst="rect">
            <a:avLst/>
          </a:prstGeom>
          <a:solidFill>
            <a:schemeClr val="accent4">
              <a:lumMod val="20000"/>
              <a:lumOff val="80000"/>
            </a:schemeClr>
          </a:solidFill>
          <a:ln>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defRPr/>
            </a:pPr>
            <a:r>
              <a:rPr lang="en-US" sz="3200" dirty="0">
                <a:solidFill>
                  <a:prstClr val="black"/>
                </a:solidFill>
                <a:latin typeface="Times New Roman" panose="02020603050405020304" pitchFamily="18" charset="0"/>
                <a:cs typeface="Times New Roman" panose="02020603050405020304" pitchFamily="18" charset="0"/>
              </a:rPr>
              <a:t>text </a:t>
            </a:r>
            <a:r>
              <a:rPr lang="en-US" sz="3200" dirty="0" smtClean="0">
                <a:solidFill>
                  <a:prstClr val="black"/>
                </a:solidFill>
                <a:latin typeface="Times New Roman" panose="02020603050405020304" pitchFamily="18" charset="0"/>
                <a:cs typeface="Times New Roman" panose="02020603050405020304" pitchFamily="18" charset="0"/>
              </a:rPr>
              <a:t>books, </a:t>
            </a:r>
            <a:r>
              <a:rPr lang="en-US" sz="3200" kern="0" dirty="0" smtClean="0">
                <a:solidFill>
                  <a:prstClr val="black"/>
                </a:solidFill>
                <a:latin typeface="Times New Roman" panose="02020603050405020304" pitchFamily="18" charset="0"/>
                <a:cs typeface="Times New Roman" panose="02020603050405020304" pitchFamily="18" charset="0"/>
              </a:rPr>
              <a:t>story books. poetry books, science fictions, ghost books, children books, dramas, stories, novels reference books etc.  </a:t>
            </a:r>
            <a:endParaRPr lang="en-US" sz="3200" kern="0" dirty="0">
              <a:solidFill>
                <a:prstClr val="black"/>
              </a:solidFill>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433200" y="1304770"/>
            <a:ext cx="11369663" cy="5553230"/>
            <a:chOff x="424005" y="284281"/>
            <a:chExt cx="11369663" cy="6125638"/>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962" y="284281"/>
              <a:ext cx="1649876" cy="1950709"/>
            </a:xfrm>
            <a:prstGeom prst="rect">
              <a:avLst/>
            </a:prstGeom>
            <a:ln w="28575">
              <a:solidFill>
                <a:srgbClr val="002060"/>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087" y="300082"/>
              <a:ext cx="1563262" cy="1947767"/>
            </a:xfrm>
            <a:prstGeom prst="rect">
              <a:avLst/>
            </a:prstGeom>
            <a:ln w="28575">
              <a:solidFill>
                <a:srgbClr val="002060"/>
              </a:solidFill>
            </a:ln>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61531"/>
            <a:stretch/>
          </p:blipFill>
          <p:spPr>
            <a:xfrm>
              <a:off x="10296377" y="4191980"/>
              <a:ext cx="1497291" cy="2161158"/>
            </a:xfrm>
            <a:prstGeom prst="rect">
              <a:avLst/>
            </a:prstGeom>
            <a:ln w="28575">
              <a:solidFill>
                <a:srgbClr val="002060"/>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6375" y="284330"/>
              <a:ext cx="1497291" cy="1840211"/>
            </a:xfrm>
            <a:prstGeom prst="rect">
              <a:avLst/>
            </a:prstGeom>
            <a:ln w="28575">
              <a:solidFill>
                <a:srgbClr val="002060"/>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2216" y="4127073"/>
              <a:ext cx="1570936" cy="2194988"/>
            </a:xfrm>
            <a:prstGeom prst="rect">
              <a:avLst/>
            </a:prstGeom>
            <a:ln w="28575">
              <a:solidFill>
                <a:srgbClr val="002060"/>
              </a:solidFill>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005" y="4258620"/>
              <a:ext cx="1608269" cy="2094520"/>
            </a:xfrm>
            <a:prstGeom prst="rect">
              <a:avLst/>
            </a:prstGeom>
            <a:ln w="28575">
              <a:solidFill>
                <a:srgbClr val="002060"/>
              </a:solidFill>
            </a:ln>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4299" y="4191980"/>
              <a:ext cx="1743285" cy="2161159"/>
            </a:xfrm>
            <a:prstGeom prst="rect">
              <a:avLst/>
            </a:prstGeom>
            <a:ln w="28575">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p:cNvPicPr>
              <a:picLocks noChangeAspect="1"/>
            </p:cNvPicPr>
            <p:nvPr/>
          </p:nvPicPr>
          <p:blipFill rotWithShape="1">
            <a:blip r:embed="rId9">
              <a:extLst>
                <a:ext uri="{28A0092B-C50C-407E-A947-70E740481C1C}">
                  <a14:useLocalDpi xmlns:a14="http://schemas.microsoft.com/office/drawing/2010/main" val="0"/>
                </a:ext>
              </a:extLst>
            </a:blip>
            <a:srcRect l="26668" t="-2616" r="30329" b="2616"/>
            <a:stretch/>
          </p:blipFill>
          <p:spPr>
            <a:xfrm>
              <a:off x="8231554" y="332742"/>
              <a:ext cx="1781598" cy="1879503"/>
            </a:xfrm>
            <a:prstGeom prst="rect">
              <a:avLst/>
            </a:prstGeom>
            <a:ln w="28575">
              <a:solidFill>
                <a:srgbClr val="002060"/>
              </a:solidFill>
            </a:ln>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68222" y="4191980"/>
              <a:ext cx="1522866" cy="2161159"/>
            </a:xfrm>
            <a:prstGeom prst="rect">
              <a:avLst/>
            </a:prstGeom>
            <a:ln w="28575">
              <a:solidFill>
                <a:srgbClr val="002060"/>
              </a:solidFill>
            </a:ln>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32089" y="352540"/>
              <a:ext cx="1662114" cy="1814192"/>
            </a:xfrm>
            <a:prstGeom prst="rect">
              <a:avLst/>
            </a:prstGeom>
            <a:ln w="28575">
              <a:solidFill>
                <a:srgbClr val="002060"/>
              </a:solidFill>
            </a:ln>
          </p:spPr>
        </p:pic>
        <p:pic>
          <p:nvPicPr>
            <p:cNvPr id="17" name="Picture 16"/>
            <p:cNvPicPr>
              <a:picLocks noChangeAspect="1"/>
            </p:cNvPicPr>
            <p:nvPr/>
          </p:nvPicPr>
          <p:blipFill rotWithShape="1">
            <a:blip r:embed="rId12">
              <a:extLst>
                <a:ext uri="{28A0092B-C50C-407E-A947-70E740481C1C}">
                  <a14:useLocalDpi xmlns:a14="http://schemas.microsoft.com/office/drawing/2010/main" val="0"/>
                </a:ext>
              </a:extLst>
            </a:blip>
            <a:srcRect l="48359"/>
            <a:stretch/>
          </p:blipFill>
          <p:spPr>
            <a:xfrm>
              <a:off x="4326024" y="327962"/>
              <a:ext cx="1622842" cy="1937066"/>
            </a:xfrm>
            <a:prstGeom prst="rect">
              <a:avLst/>
            </a:prstGeom>
            <a:ln w="28575">
              <a:solidFill>
                <a:srgbClr val="002060"/>
              </a:solidFill>
            </a:ln>
          </p:spPr>
        </p:pic>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66826" y="4135198"/>
              <a:ext cx="1709630" cy="2274721"/>
            </a:xfrm>
            <a:prstGeom prst="rect">
              <a:avLst/>
            </a:prstGeom>
            <a:ln w="28575">
              <a:solidFill>
                <a:srgbClr val="002060"/>
              </a:solidFill>
            </a:ln>
          </p:spPr>
        </p:pic>
      </p:grpSp>
      <p:sp>
        <p:nvSpPr>
          <p:cNvPr id="10" name="Rectangle 9"/>
          <p:cNvSpPr/>
          <p:nvPr/>
        </p:nvSpPr>
        <p:spPr>
          <a:xfrm>
            <a:off x="433200" y="488098"/>
            <a:ext cx="11249705" cy="584775"/>
          </a:xfrm>
          <a:prstGeom prst="rect">
            <a:avLst/>
          </a:prstGeom>
          <a:solidFill>
            <a:schemeClr val="accent4">
              <a:lumMod val="20000"/>
              <a:lumOff val="80000"/>
            </a:schemeClr>
          </a:solidFill>
          <a:ln>
            <a:solidFill>
              <a:srgbClr val="002060"/>
            </a:solidFill>
          </a:ln>
        </p:spPr>
        <p:txBody>
          <a:bodyPr wrap="square">
            <a:spAutoFit/>
          </a:bodyPr>
          <a:lstStyle/>
          <a:p>
            <a:pPr lvl="0" defTabSz="914400"/>
            <a:r>
              <a:rPr lang="en-US" sz="3200" dirty="0">
                <a:solidFill>
                  <a:prstClr val="black"/>
                </a:solidFill>
                <a:latin typeface="Times New Roman" panose="02020603050405020304" pitchFamily="18" charset="0"/>
                <a:cs typeface="Times New Roman" panose="02020603050405020304" pitchFamily="18" charset="0"/>
              </a:rPr>
              <a:t>The books are arranged according to different categories like------</a:t>
            </a:r>
          </a:p>
        </p:txBody>
      </p:sp>
    </p:spTree>
    <p:extLst>
      <p:ext uri="{BB962C8B-B14F-4D97-AF65-F5344CB8AC3E}">
        <p14:creationId xmlns:p14="http://schemas.microsoft.com/office/powerpoint/2010/main" val="28419284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931835" y="494895"/>
            <a:ext cx="6558207" cy="584775"/>
          </a:xfrm>
          <a:prstGeom prst="rect">
            <a:avLst/>
          </a:prstGeom>
          <a:solidFill>
            <a:schemeClr val="accent4">
              <a:lumMod val="20000"/>
              <a:lumOff val="80000"/>
            </a:schemeClr>
          </a:solidFill>
          <a:ln>
            <a:solidFill>
              <a:srgbClr val="002060"/>
            </a:solidFill>
          </a:ln>
        </p:spPr>
        <p:txBody>
          <a:bodyPr wrap="none">
            <a:spAutoFit/>
          </a:bodyPr>
          <a:lstStyle/>
          <a:p>
            <a:pPr lvl="0" algn="ctr"/>
            <a:r>
              <a:rPr lang="en-US" sz="3200" dirty="0">
                <a:solidFill>
                  <a:prstClr val="black"/>
                </a:solidFill>
                <a:latin typeface="Times New Roman" panose="02020603050405020304" pitchFamily="18" charset="0"/>
                <a:cs typeface="Times New Roman" panose="02020603050405020304" pitchFamily="18" charset="0"/>
              </a:rPr>
              <a:t>What do the students do in the library?</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8159"/>
          <a:stretch/>
        </p:blipFill>
        <p:spPr>
          <a:xfrm>
            <a:off x="678223" y="1283110"/>
            <a:ext cx="9601403" cy="2639961"/>
          </a:xfrm>
          <a:prstGeom prst="rect">
            <a:avLst/>
          </a:prstGeom>
          <a:ln>
            <a:solidFill>
              <a:srgbClr val="002060"/>
            </a:solidFill>
          </a:ln>
        </p:spPr>
      </p:pic>
      <p:sp>
        <p:nvSpPr>
          <p:cNvPr id="4" name="Rectangle 3"/>
          <p:cNvSpPr/>
          <p:nvPr/>
        </p:nvSpPr>
        <p:spPr>
          <a:xfrm>
            <a:off x="545690" y="4329951"/>
            <a:ext cx="10722078" cy="1569660"/>
          </a:xfrm>
          <a:prstGeom prst="rect">
            <a:avLst/>
          </a:prstGeom>
          <a:solidFill>
            <a:schemeClr val="accent4">
              <a:lumMod val="40000"/>
              <a:lumOff val="60000"/>
            </a:schemeClr>
          </a:solidFill>
          <a:ln>
            <a:solidFill>
              <a:srgbClr val="002060"/>
            </a:solidFill>
          </a:ln>
        </p:spPr>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Only the students and teachers can </a:t>
            </a:r>
            <a:r>
              <a:rPr lang="en-US" sz="3200" dirty="0">
                <a:latin typeface="Times New Roman" panose="02020603050405020304" pitchFamily="18" charset="0"/>
                <a:cs typeface="Times New Roman" panose="02020603050405020304" pitchFamily="18" charset="0"/>
              </a:rPr>
              <a:t>read </a:t>
            </a:r>
            <a:r>
              <a:rPr lang="en-US" sz="3200" dirty="0" smtClean="0">
                <a:latin typeface="Times New Roman" panose="02020603050405020304" pitchFamily="18" charset="0"/>
                <a:cs typeface="Times New Roman" panose="02020603050405020304" pitchFamily="18" charset="0"/>
              </a:rPr>
              <a:t>books, </a:t>
            </a:r>
            <a:r>
              <a:rPr lang="en-US" sz="3200" dirty="0">
                <a:latin typeface="Times New Roman" panose="02020603050405020304" pitchFamily="18" charset="0"/>
                <a:cs typeface="Times New Roman" panose="02020603050405020304" pitchFamily="18" charset="0"/>
              </a:rPr>
              <a:t>make </a:t>
            </a:r>
            <a:r>
              <a:rPr lang="en-US" sz="3200" dirty="0" smtClean="0">
                <a:latin typeface="Times New Roman" panose="02020603050405020304" pitchFamily="18" charset="0"/>
                <a:cs typeface="Times New Roman" panose="02020603050405020304" pitchFamily="18" charset="0"/>
              </a:rPr>
              <a:t>notes and gather reference </a:t>
            </a:r>
            <a:r>
              <a:rPr lang="en-US" sz="3200" dirty="0">
                <a:latin typeface="Times New Roman" panose="02020603050405020304" pitchFamily="18" charset="0"/>
                <a:cs typeface="Times New Roman" panose="02020603050405020304" pitchFamily="18" charset="0"/>
              </a:rPr>
              <a:t>in the library in their </a:t>
            </a:r>
            <a:r>
              <a:rPr lang="en-US" sz="3200" dirty="0" smtClean="0">
                <a:latin typeface="Times New Roman" panose="02020603050405020304" pitchFamily="18" charset="0"/>
                <a:cs typeface="Times New Roman" panose="02020603050405020304" pitchFamily="18" charset="0"/>
              </a:rPr>
              <a:t>off </a:t>
            </a:r>
            <a:r>
              <a:rPr lang="en-US" sz="3200" dirty="0">
                <a:latin typeface="Times New Roman" panose="02020603050405020304" pitchFamily="18" charset="0"/>
                <a:cs typeface="Times New Roman" panose="02020603050405020304" pitchFamily="18" charset="0"/>
              </a:rPr>
              <a:t>periods</a:t>
            </a:r>
            <a:r>
              <a:rPr lang="en-US" sz="3200" dirty="0" smtClean="0">
                <a:latin typeface="Times New Roman" panose="02020603050405020304" pitchFamily="18" charset="0"/>
                <a:cs typeface="Times New Roman" panose="02020603050405020304" pitchFamily="18" charset="0"/>
              </a:rPr>
              <a:t>. Thus they enrich their knowledge.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7969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449079" y="366707"/>
            <a:ext cx="6410537" cy="584775"/>
          </a:xfrm>
          <a:prstGeom prst="rect">
            <a:avLst/>
          </a:prstGeom>
          <a:solidFill>
            <a:schemeClr val="accent6">
              <a:lumMod val="40000"/>
              <a:lumOff val="60000"/>
            </a:schemeClr>
          </a:solidFill>
          <a:ln>
            <a:solidFill>
              <a:srgbClr val="002060"/>
            </a:solidFill>
          </a:ln>
        </p:spPr>
        <p:txBody>
          <a:bodyPr wrap="none">
            <a:spAutoFit/>
          </a:bodyPr>
          <a:lstStyle/>
          <a:p>
            <a:pPr algn="ctr"/>
            <a:r>
              <a:rPr lang="en-US" sz="3200" dirty="0">
                <a:latin typeface="Times New Roman" panose="02020603050405020304" pitchFamily="18" charset="0"/>
                <a:cs typeface="Times New Roman" panose="02020603050405020304" pitchFamily="18" charset="0"/>
              </a:rPr>
              <a:t>Who conducts the library? And </a:t>
            </a:r>
            <a:r>
              <a:rPr lang="en-US" sz="3200" dirty="0" smtClean="0">
                <a:latin typeface="Times New Roman" panose="02020603050405020304" pitchFamily="18" charset="0"/>
                <a:cs typeface="Times New Roman" panose="02020603050405020304" pitchFamily="18" charset="0"/>
              </a:rPr>
              <a:t>how ?</a:t>
            </a:r>
            <a:endParaRPr lang="en-US" sz="32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466" r="2530" b="2382"/>
          <a:stretch/>
        </p:blipFill>
        <p:spPr>
          <a:xfrm>
            <a:off x="2734165" y="1119666"/>
            <a:ext cx="5840363" cy="3156155"/>
          </a:xfrm>
          <a:prstGeom prst="rect">
            <a:avLst/>
          </a:prstGeom>
        </p:spPr>
      </p:pic>
      <p:sp>
        <p:nvSpPr>
          <p:cNvPr id="6" name="Rectangle 5"/>
          <p:cNvSpPr/>
          <p:nvPr/>
        </p:nvSpPr>
        <p:spPr>
          <a:xfrm>
            <a:off x="398207" y="4444005"/>
            <a:ext cx="11415251" cy="2062103"/>
          </a:xfrm>
          <a:prstGeom prst="rect">
            <a:avLst/>
          </a:prstGeom>
          <a:solidFill>
            <a:schemeClr val="accent4">
              <a:lumMod val="20000"/>
              <a:lumOff val="80000"/>
            </a:schemeClr>
          </a:solidFill>
          <a:ln>
            <a:solidFill>
              <a:srgbClr val="002060"/>
            </a:solidFill>
          </a:ln>
        </p:spPr>
        <p:txBody>
          <a:bodyPr wrap="square">
            <a:spAutoFit/>
          </a:bodyPr>
          <a:lstStyle/>
          <a:p>
            <a:pPr lvl="0" algn="just" defTabSz="914400"/>
            <a:r>
              <a:rPr lang="en-US" sz="3200" dirty="0">
                <a:solidFill>
                  <a:prstClr val="black"/>
                </a:solidFill>
                <a:latin typeface="Times New Roman" panose="02020603050405020304" pitchFamily="18" charset="0"/>
                <a:cs typeface="Times New Roman" panose="02020603050405020304" pitchFamily="18" charset="0"/>
              </a:rPr>
              <a:t>A </a:t>
            </a:r>
            <a:r>
              <a:rPr lang="en-US" sz="3200" dirty="0" smtClean="0">
                <a:solidFill>
                  <a:prstClr val="black"/>
                </a:solidFill>
                <a:latin typeface="Times New Roman" panose="02020603050405020304" pitchFamily="18" charset="0"/>
                <a:cs typeface="Times New Roman" panose="02020603050405020304" pitchFamily="18" charset="0"/>
              </a:rPr>
              <a:t>librarian is appointed to conduct </a:t>
            </a:r>
            <a:r>
              <a:rPr lang="en-US" sz="3200" dirty="0">
                <a:solidFill>
                  <a:prstClr val="black"/>
                </a:solidFill>
                <a:latin typeface="Times New Roman" panose="02020603050405020304" pitchFamily="18" charset="0"/>
                <a:cs typeface="Times New Roman" panose="02020603050405020304" pitchFamily="18" charset="0"/>
              </a:rPr>
              <a:t>the library</a:t>
            </a:r>
            <a:r>
              <a:rPr lang="en-US" sz="3200" dirty="0" smtClean="0">
                <a:solidFill>
                  <a:prstClr val="black"/>
                </a:solidFill>
                <a:latin typeface="Times New Roman" panose="02020603050405020304" pitchFamily="18" charset="0"/>
                <a:cs typeface="Times New Roman" panose="02020603050405020304" pitchFamily="18" charset="0"/>
              </a:rPr>
              <a:t>.</a:t>
            </a:r>
            <a:r>
              <a:rPr lang="en-US" sz="3200" dirty="0">
                <a:solidFill>
                  <a:prstClr val="black"/>
                </a:solidFill>
                <a:latin typeface="Times New Roman" panose="02020603050405020304" pitchFamily="18" charset="0"/>
                <a:cs typeface="Times New Roman" panose="02020603050405020304" pitchFamily="18" charset="0"/>
              </a:rPr>
              <a:t> He helps the students  to deliver the books at home maintaining a register. </a:t>
            </a:r>
            <a:r>
              <a:rPr lang="en-US" sz="3200" dirty="0" smtClean="0">
                <a:solidFill>
                  <a:prstClr val="black"/>
                </a:solidFill>
                <a:latin typeface="Times New Roman" panose="02020603050405020304" pitchFamily="18" charset="0"/>
                <a:cs typeface="Times New Roman" panose="02020603050405020304" pitchFamily="18" charset="0"/>
              </a:rPr>
              <a:t> A student can borrow 2 or 3 books at a time and keep home for a week or two.  But in the </a:t>
            </a:r>
            <a:r>
              <a:rPr lang="en-US" sz="3200" dirty="0">
                <a:solidFill>
                  <a:prstClr val="black"/>
                </a:solidFill>
                <a:latin typeface="Times New Roman" panose="02020603050405020304" pitchFamily="18" charset="0"/>
                <a:cs typeface="Times New Roman" panose="02020603050405020304" pitchFamily="18" charset="0"/>
              </a:rPr>
              <a:t>r</a:t>
            </a:r>
            <a:r>
              <a:rPr lang="en-US" sz="3200" dirty="0" smtClean="0">
                <a:solidFill>
                  <a:prstClr val="black"/>
                </a:solidFill>
                <a:latin typeface="Times New Roman" panose="02020603050405020304" pitchFamily="18" charset="0"/>
                <a:cs typeface="Times New Roman" panose="02020603050405020304" pitchFamily="18" charset="0"/>
              </a:rPr>
              <a:t>eading room he can read as many books he can .</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70268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3339" b="6521"/>
          <a:stretch/>
        </p:blipFill>
        <p:spPr>
          <a:xfrm>
            <a:off x="255540" y="4080842"/>
            <a:ext cx="1740310" cy="2107073"/>
          </a:xfrm>
          <a:prstGeom prst="rect">
            <a:avLst/>
          </a:prstGeom>
          <a:ln>
            <a:solidFill>
              <a:schemeClr val="tx1"/>
            </a:solidFill>
          </a:ln>
        </p:spPr>
      </p:pic>
      <p:sp>
        <p:nvSpPr>
          <p:cNvPr id="5" name="Rectangle 4"/>
          <p:cNvSpPr/>
          <p:nvPr/>
        </p:nvSpPr>
        <p:spPr>
          <a:xfrm>
            <a:off x="2099089" y="4257216"/>
            <a:ext cx="9788111" cy="1754326"/>
          </a:xfrm>
          <a:prstGeom prst="rect">
            <a:avLst/>
          </a:prstGeom>
          <a:solidFill>
            <a:schemeClr val="accent4">
              <a:lumMod val="40000"/>
              <a:lumOff val="60000"/>
            </a:schemeClr>
          </a:solidFill>
          <a:ln>
            <a:solidFill>
              <a:srgbClr val="002060"/>
            </a:solidFill>
          </a:ln>
        </p:spPr>
        <p:txBody>
          <a:bodyPr wrap="square">
            <a:spAutoFit/>
          </a:bodyPr>
          <a:lstStyle/>
          <a:p>
            <a:pPr lvl="0" algn="just"/>
            <a:r>
              <a:rPr lang="en-US" sz="3200" dirty="0">
                <a:solidFill>
                  <a:prstClr val="black"/>
                </a:solidFill>
                <a:latin typeface="Andalus" pitchFamily="18" charset="-78"/>
                <a:cs typeface="Andalus" pitchFamily="18" charset="-78"/>
              </a:rPr>
              <a:t>A pin-drop silence prevails in the </a:t>
            </a:r>
            <a:r>
              <a:rPr lang="en-US" sz="3200" dirty="0" smtClean="0">
                <a:solidFill>
                  <a:prstClr val="black"/>
                </a:solidFill>
                <a:latin typeface="Andalus" pitchFamily="18" charset="-78"/>
                <a:cs typeface="Andalus" pitchFamily="18" charset="-78"/>
              </a:rPr>
              <a:t>library. </a:t>
            </a:r>
            <a:r>
              <a:rPr lang="en-US" sz="3600" dirty="0" smtClean="0">
                <a:solidFill>
                  <a:prstClr val="black"/>
                </a:solidFill>
                <a:latin typeface="Times New Roman" panose="02020603050405020304" pitchFamily="18" charset="0"/>
                <a:cs typeface="Times New Roman" panose="02020603050405020304" pitchFamily="18" charset="0"/>
              </a:rPr>
              <a:t>Our </a:t>
            </a:r>
            <a:r>
              <a:rPr lang="en-US" sz="3600" dirty="0">
                <a:solidFill>
                  <a:prstClr val="black"/>
                </a:solidFill>
                <a:latin typeface="Times New Roman" panose="02020603050405020304" pitchFamily="18" charset="0"/>
                <a:cs typeface="Times New Roman" panose="02020603050405020304" pitchFamily="18" charset="0"/>
              </a:rPr>
              <a:t>school library is a great attraction for us. We are really proud of </a:t>
            </a:r>
            <a:r>
              <a:rPr lang="en-US" sz="3600" dirty="0" smtClean="0">
                <a:solidFill>
                  <a:prstClr val="black"/>
                </a:solidFill>
                <a:latin typeface="Times New Roman" panose="02020603050405020304" pitchFamily="18" charset="0"/>
                <a:cs typeface="Times New Roman" panose="02020603050405020304" pitchFamily="18" charset="0"/>
              </a:rPr>
              <a:t>it</a:t>
            </a:r>
            <a:r>
              <a:rPr lang="en-US" sz="3200" dirty="0" smtClean="0">
                <a:solidFill>
                  <a:prstClr val="black"/>
                </a:solidFill>
                <a:latin typeface="Andalus" pitchFamily="18" charset="-78"/>
                <a:cs typeface="Andalus" pitchFamily="18" charset="-78"/>
              </a:rPr>
              <a:t> .</a:t>
            </a:r>
            <a:endParaRPr lang="en-US" sz="3200" dirty="0">
              <a:solidFill>
                <a:prstClr val="black"/>
              </a:solidFill>
            </a:endParaRPr>
          </a:p>
        </p:txBody>
      </p:sp>
      <p:sp>
        <p:nvSpPr>
          <p:cNvPr id="6" name="Rectangle 5"/>
          <p:cNvSpPr/>
          <p:nvPr/>
        </p:nvSpPr>
        <p:spPr>
          <a:xfrm>
            <a:off x="550507" y="3155143"/>
            <a:ext cx="7340471" cy="646331"/>
          </a:xfrm>
          <a:prstGeom prst="rect">
            <a:avLst/>
          </a:prstGeom>
          <a:solidFill>
            <a:schemeClr val="accent3">
              <a:lumMod val="60000"/>
              <a:lumOff val="40000"/>
            </a:schemeClr>
          </a:solidFill>
          <a:ln>
            <a:solidFill>
              <a:srgbClr val="002060"/>
            </a:solidFill>
          </a:ln>
        </p:spPr>
        <p:txBody>
          <a:bodyPr wrap="none">
            <a:spAutoFit/>
          </a:bodyPr>
          <a:lstStyle/>
          <a:p>
            <a:pPr lvl="0" algn="ctr"/>
            <a:r>
              <a:rPr lang="en-US" sz="3600" dirty="0">
                <a:solidFill>
                  <a:prstClr val="black"/>
                </a:solidFill>
                <a:latin typeface="Times New Roman" panose="02020603050405020304" pitchFamily="18" charset="0"/>
                <a:cs typeface="Times New Roman" panose="02020603050405020304" pitchFamily="18" charset="0"/>
              </a:rPr>
              <a:t>What is your feeling about the library?</a:t>
            </a:r>
          </a:p>
        </p:txBody>
      </p:sp>
      <p:sp>
        <p:nvSpPr>
          <p:cNvPr id="2" name="Rectangle 1"/>
          <p:cNvSpPr/>
          <p:nvPr/>
        </p:nvSpPr>
        <p:spPr>
          <a:xfrm>
            <a:off x="550507" y="1707855"/>
            <a:ext cx="11026977" cy="1200329"/>
          </a:xfrm>
          <a:prstGeom prst="rect">
            <a:avLst/>
          </a:prstGeom>
          <a:solidFill>
            <a:schemeClr val="accent4">
              <a:lumMod val="20000"/>
              <a:lumOff val="80000"/>
            </a:schemeClr>
          </a:solidFill>
          <a:ln>
            <a:solidFill>
              <a:srgbClr val="002060"/>
            </a:solidFill>
          </a:ln>
        </p:spPr>
        <p:txBody>
          <a:bodyPr wrap="square">
            <a:spAutoFit/>
          </a:bodyPr>
          <a:lstStyle/>
          <a:p>
            <a:pPr lvl="0" algn="just"/>
            <a:r>
              <a:rPr lang="en-US" sz="3600" dirty="0" smtClean="0">
                <a:solidFill>
                  <a:prstClr val="black"/>
                </a:solidFill>
                <a:latin typeface="Times New Roman" panose="02020603050405020304" pitchFamily="18" charset="0"/>
                <a:cs typeface="Times New Roman" panose="02020603050405020304" pitchFamily="18" charset="0"/>
              </a:rPr>
              <a:t>It remains open from9 a.m.to 5 p.m. except holidays . A pin-drop silence prevails in the library when it continues.  </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63451" y="383599"/>
            <a:ext cx="10663085" cy="1200329"/>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
            <a:r>
              <a:rPr lang="en-US" sz="3600" dirty="0" smtClean="0">
                <a:solidFill>
                  <a:prstClr val="black"/>
                </a:solidFill>
                <a:latin typeface="Times New Roman" panose="02020603050405020304" pitchFamily="18" charset="0"/>
                <a:cs typeface="Times New Roman" panose="02020603050405020304" pitchFamily="18" charset="0"/>
              </a:rPr>
              <a:t>   When </a:t>
            </a:r>
            <a:r>
              <a:rPr lang="en-US" sz="3600" dirty="0">
                <a:solidFill>
                  <a:prstClr val="black"/>
                </a:solidFill>
                <a:latin typeface="Times New Roman" panose="02020603050405020304" pitchFamily="18" charset="0"/>
                <a:cs typeface="Times New Roman" panose="02020603050405020304" pitchFamily="18" charset="0"/>
              </a:rPr>
              <a:t>does it </a:t>
            </a:r>
            <a:r>
              <a:rPr lang="en-US" sz="3600" dirty="0" smtClean="0">
                <a:solidFill>
                  <a:prstClr val="black"/>
                </a:solidFill>
                <a:latin typeface="Times New Roman" panose="02020603050405020304" pitchFamily="18" charset="0"/>
                <a:cs typeface="Times New Roman" panose="02020603050405020304" pitchFamily="18" charset="0"/>
              </a:rPr>
              <a:t>remain open?</a:t>
            </a:r>
            <a:endParaRPr lang="en-US" sz="3600" dirty="0">
              <a:solidFill>
                <a:prstClr val="black"/>
              </a:solidFill>
              <a:latin typeface="Times New Roman" panose="02020603050405020304" pitchFamily="18" charset="0"/>
              <a:cs typeface="Times New Roman" panose="02020603050405020304" pitchFamily="18" charset="0"/>
            </a:endParaRPr>
          </a:p>
          <a:p>
            <a:pPr lvl="0" algn="just"/>
            <a:r>
              <a:rPr lang="en-US" sz="3600" dirty="0">
                <a:solidFill>
                  <a:prstClr val="black"/>
                </a:solidFill>
                <a:latin typeface="Times New Roman" panose="02020603050405020304" pitchFamily="18" charset="0"/>
                <a:cs typeface="Times New Roman" panose="02020603050405020304" pitchFamily="18" charset="0"/>
              </a:rPr>
              <a:t> </a:t>
            </a:r>
            <a:r>
              <a:rPr lang="en-US" sz="3600" dirty="0" smtClean="0">
                <a:solidFill>
                  <a:prstClr val="black"/>
                </a:solidFill>
                <a:latin typeface="Times New Roman" panose="02020603050405020304" pitchFamily="18" charset="0"/>
                <a:cs typeface="Times New Roman" panose="02020603050405020304" pitchFamily="18" charset="0"/>
              </a:rPr>
              <a:t>   What </a:t>
            </a:r>
            <a:r>
              <a:rPr lang="en-US" sz="3600" dirty="0">
                <a:solidFill>
                  <a:prstClr val="black"/>
                </a:solidFill>
                <a:latin typeface="Times New Roman" panose="02020603050405020304" pitchFamily="18" charset="0"/>
                <a:cs typeface="Times New Roman" panose="02020603050405020304" pitchFamily="18" charset="0"/>
              </a:rPr>
              <a:t>environment does prevail in your library?</a:t>
            </a:r>
          </a:p>
        </p:txBody>
      </p:sp>
      <p:sp>
        <p:nvSpPr>
          <p:cNvPr id="3" name="Rectangle 2"/>
          <p:cNvSpPr/>
          <p:nvPr/>
        </p:nvSpPr>
        <p:spPr>
          <a:xfrm>
            <a:off x="2099089" y="3154828"/>
            <a:ext cx="6096000" cy="646331"/>
          </a:xfrm>
          <a:prstGeom prst="rect">
            <a:avLst/>
          </a:prstGeom>
        </p:spPr>
        <p:txBody>
          <a:bodyPr>
            <a:spAutoFit/>
          </a:bodyPr>
          <a:lstStyle/>
          <a:p>
            <a:pPr lvl="0" algn="just"/>
            <a:r>
              <a:rPr lang="en-US" sz="3600" dirty="0" smtClean="0">
                <a:solidFill>
                  <a:prstClr val="black"/>
                </a:solidFill>
                <a:latin typeface="Times New Roman" panose="02020603050405020304" pitchFamily="18" charset="0"/>
                <a:cs typeface="Times New Roman" panose="02020603050405020304" pitchFamily="18" charset="0"/>
              </a:rPr>
              <a:t> </a:t>
            </a:r>
            <a:endParaRPr lang="en-US" sz="3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3148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out)">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83458" y="3374526"/>
            <a:ext cx="11488994" cy="2062103"/>
          </a:xfrm>
          <a:prstGeom prst="rect">
            <a:avLst/>
          </a:prstGeom>
          <a:solidFill>
            <a:schemeClr val="accent4">
              <a:lumMod val="20000"/>
              <a:lumOff val="80000"/>
            </a:schemeClr>
          </a:solidFill>
          <a:ln>
            <a:solidFill>
              <a:srgbClr val="002060"/>
            </a:solidFill>
          </a:ln>
        </p:spPr>
        <p:txBody>
          <a:bodyPr wrap="square">
            <a:spAutoFit/>
          </a:bodyPr>
          <a:lstStyle/>
          <a:p>
            <a:pPr algn="just"/>
            <a:r>
              <a:rPr lang="en-US" sz="3200" dirty="0">
                <a:latin typeface="Times New Roman" panose="02020603050405020304" pitchFamily="18" charset="0"/>
                <a:cs typeface="Times New Roman" panose="02020603050405020304" pitchFamily="18" charset="0"/>
              </a:rPr>
              <a:t>What items are mentioned as </a:t>
            </a:r>
            <a:r>
              <a:rPr lang="en-US" sz="3200" dirty="0" smtClean="0">
                <a:latin typeface="Times New Roman" panose="02020603050405020304" pitchFamily="18" charset="0"/>
                <a:cs typeface="Times New Roman" panose="02020603050405020304" pitchFamily="18" charset="0"/>
              </a:rPr>
              <a:t>decoration, book arrangement,  electronic facilities, book </a:t>
            </a:r>
            <a:r>
              <a:rPr lang="en-US" sz="3200" dirty="0">
                <a:latin typeface="Times New Roman" panose="02020603050405020304" pitchFamily="18" charset="0"/>
                <a:cs typeface="Times New Roman" panose="02020603050405020304" pitchFamily="18" charset="0"/>
              </a:rPr>
              <a:t>lists and so on. Make a logical assemble with all the things in the library to write a paragraph on “A school Library.”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846" y="870154"/>
            <a:ext cx="3598120" cy="2138517"/>
          </a:xfrm>
          <a:prstGeom prst="rect">
            <a:avLst/>
          </a:prstGeom>
          <a:ln w="38100">
            <a:solidFill>
              <a:srgbClr val="002060"/>
            </a:solidFill>
          </a:ln>
        </p:spPr>
      </p:pic>
    </p:spTree>
    <p:extLst>
      <p:ext uri="{BB962C8B-B14F-4D97-AF65-F5344CB8AC3E}">
        <p14:creationId xmlns:p14="http://schemas.microsoft.com/office/powerpoint/2010/main" val="15147500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2344" y="1049300"/>
            <a:ext cx="8145229" cy="584775"/>
          </a:xfrm>
          <a:prstGeom prst="rect">
            <a:avLst/>
          </a:prstGeom>
          <a:solidFill>
            <a:schemeClr val="accent4">
              <a:lumMod val="40000"/>
              <a:lumOff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200" dirty="0">
                <a:latin typeface="Times New Roman" panose="02020603050405020304" pitchFamily="18" charset="0"/>
                <a:cs typeface="Times New Roman" panose="02020603050405020304" pitchFamily="18" charset="0"/>
              </a:rPr>
              <a:t>What is a </a:t>
            </a:r>
            <a:r>
              <a:rPr lang="en-US" sz="3200" dirty="0" smtClean="0">
                <a:latin typeface="Times New Roman" panose="02020603050405020304" pitchFamily="18" charset="0"/>
                <a:cs typeface="Times New Roman" panose="02020603050405020304" pitchFamily="18" charset="0"/>
              </a:rPr>
              <a:t>Library? </a:t>
            </a:r>
            <a:r>
              <a:rPr lang="en-US" sz="3200" dirty="0">
                <a:latin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cs typeface="Times New Roman" panose="02020603050405020304" pitchFamily="18" charset="0"/>
              </a:rPr>
              <a:t>nd what </a:t>
            </a:r>
            <a:r>
              <a:rPr lang="en-US" sz="3200" dirty="0">
                <a:latin typeface="Times New Roman" panose="02020603050405020304" pitchFamily="18" charset="0"/>
                <a:cs typeface="Times New Roman" panose="02020603050405020304" pitchFamily="18" charset="0"/>
              </a:rPr>
              <a:t>is a school library? </a:t>
            </a:r>
          </a:p>
        </p:txBody>
      </p:sp>
      <p:sp>
        <p:nvSpPr>
          <p:cNvPr id="3" name="TextBox 2"/>
          <p:cNvSpPr txBox="1"/>
          <p:nvPr/>
        </p:nvSpPr>
        <p:spPr>
          <a:xfrm>
            <a:off x="265471" y="257353"/>
            <a:ext cx="11371006" cy="646331"/>
          </a:xfrm>
          <a:prstGeom prst="rect">
            <a:avLst/>
          </a:prstGeom>
          <a:solidFill>
            <a:schemeClr val="accent2">
              <a:lumMod val="20000"/>
              <a:lumOff val="8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Work in pair. Ask the following questions to your partners.</a:t>
            </a:r>
            <a:endParaRPr lang="en-US"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462344" y="1750130"/>
            <a:ext cx="10413428" cy="584775"/>
          </a:xfrm>
          <a:prstGeom prst="rect">
            <a:avLst/>
          </a:prstGeom>
          <a:solidFill>
            <a:schemeClr val="accent2">
              <a:lumMod val="40000"/>
              <a:lumOff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n-US" sz="3200" dirty="0">
                <a:latin typeface="Times New Roman" panose="02020603050405020304" pitchFamily="18" charset="0"/>
                <a:cs typeface="Times New Roman" panose="02020603050405020304" pitchFamily="18" charset="0"/>
              </a:rPr>
              <a:t>Where and how is your school library </a:t>
            </a:r>
            <a:r>
              <a:rPr lang="en-US" sz="3200" dirty="0" smtClean="0">
                <a:latin typeface="Times New Roman" panose="02020603050405020304" pitchFamily="18" charset="0"/>
                <a:cs typeface="Times New Roman" panose="02020603050405020304" pitchFamily="18" charset="0"/>
              </a:rPr>
              <a:t>housed and decorated?</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462344" y="2480521"/>
            <a:ext cx="10736825" cy="584775"/>
          </a:xfrm>
          <a:prstGeom prst="rect">
            <a:avLst/>
          </a:prstGeom>
          <a:solidFill>
            <a:schemeClr val="accent4">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r>
              <a:rPr lang="en-US" sz="3200" dirty="0">
                <a:solidFill>
                  <a:prstClr val="black"/>
                </a:solidFill>
                <a:latin typeface="Times New Roman" panose="02020603050405020304" pitchFamily="18" charset="0"/>
                <a:cs typeface="Times New Roman" panose="02020603050405020304" pitchFamily="18" charset="0"/>
              </a:rPr>
              <a:t>How many books are there in your </a:t>
            </a:r>
            <a:r>
              <a:rPr lang="en-US" sz="3200" dirty="0" smtClean="0">
                <a:solidFill>
                  <a:prstClr val="black"/>
                </a:solidFill>
                <a:latin typeface="Times New Roman" panose="02020603050405020304" pitchFamily="18" charset="0"/>
                <a:cs typeface="Times New Roman" panose="02020603050405020304" pitchFamily="18" charset="0"/>
              </a:rPr>
              <a:t>library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and </a:t>
            </a:r>
            <a:r>
              <a:rPr lang="en-US" sz="3200" dirty="0">
                <a:solidFill>
                  <a:prstClr val="black"/>
                </a:solidFill>
                <a:latin typeface="Times New Roman" panose="02020603050405020304" pitchFamily="18" charset="0"/>
                <a:cs typeface="Times New Roman" panose="02020603050405020304" pitchFamily="18" charset="0"/>
              </a:rPr>
              <a:t>how </a:t>
            </a:r>
            <a:r>
              <a:rPr lang="en-US" sz="3200" dirty="0" smtClean="0">
                <a:solidFill>
                  <a:prstClr val="black"/>
                </a:solidFill>
                <a:latin typeface="Times New Roman" panose="02020603050405020304" pitchFamily="18" charset="0"/>
                <a:cs typeface="Times New Roman" panose="02020603050405020304" pitchFamily="18" charset="0"/>
              </a:rPr>
              <a:t>arranged</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6" name="Rectangle 5"/>
          <p:cNvSpPr/>
          <p:nvPr/>
        </p:nvSpPr>
        <p:spPr>
          <a:xfrm>
            <a:off x="462344" y="3197408"/>
            <a:ext cx="8550739" cy="584775"/>
          </a:xfrm>
          <a:prstGeom prst="rect">
            <a:avLst/>
          </a:prstGeom>
          <a:solidFill>
            <a:schemeClr val="accent5">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sz="3200" dirty="0" smtClean="0">
                <a:latin typeface="Times New Roman" panose="02020603050405020304" pitchFamily="18" charset="0"/>
                <a:cs typeface="Times New Roman" panose="02020603050405020304" pitchFamily="18" charset="0"/>
              </a:rPr>
              <a:t>Is there </a:t>
            </a:r>
            <a:r>
              <a:rPr lang="en-US" sz="3200" dirty="0">
                <a:latin typeface="Times New Roman" panose="02020603050405020304" pitchFamily="18" charset="0"/>
                <a:cs typeface="Times New Roman" panose="02020603050405020304" pitchFamily="18" charset="0"/>
              </a:rPr>
              <a:t>any </a:t>
            </a:r>
            <a:r>
              <a:rPr lang="en-US" sz="3200" dirty="0" smtClean="0">
                <a:latin typeface="Times New Roman" panose="02020603050405020304" pitchFamily="18" charset="0"/>
                <a:cs typeface="Times New Roman" panose="02020603050405020304" pitchFamily="18" charset="0"/>
              </a:rPr>
              <a:t>internet </a:t>
            </a:r>
            <a:r>
              <a:rPr lang="en-US" sz="3200" dirty="0">
                <a:latin typeface="Times New Roman" panose="02020603050405020304" pitchFamily="18" charset="0"/>
                <a:cs typeface="Times New Roman" panose="02020603050405020304" pitchFamily="18" charset="0"/>
              </a:rPr>
              <a:t>facility in your school library?</a:t>
            </a:r>
          </a:p>
        </p:txBody>
      </p:sp>
      <p:sp>
        <p:nvSpPr>
          <p:cNvPr id="7" name="Rectangle 6"/>
          <p:cNvSpPr/>
          <p:nvPr/>
        </p:nvSpPr>
        <p:spPr>
          <a:xfrm>
            <a:off x="442248" y="3855532"/>
            <a:ext cx="6558207" cy="584775"/>
          </a:xfrm>
          <a:prstGeom prst="rect">
            <a:avLst/>
          </a:prstGeom>
          <a:solidFill>
            <a:schemeClr val="accent4">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lvl="0" algn="ctr"/>
            <a:r>
              <a:rPr lang="en-US" sz="3200" dirty="0">
                <a:solidFill>
                  <a:prstClr val="black"/>
                </a:solidFill>
                <a:latin typeface="Times New Roman" panose="02020603050405020304" pitchFamily="18" charset="0"/>
                <a:cs typeface="Times New Roman" panose="02020603050405020304" pitchFamily="18" charset="0"/>
              </a:rPr>
              <a:t>What do the students do in the library?</a:t>
            </a:r>
          </a:p>
        </p:txBody>
      </p:sp>
      <p:sp>
        <p:nvSpPr>
          <p:cNvPr id="8" name="Rectangle 7"/>
          <p:cNvSpPr/>
          <p:nvPr/>
        </p:nvSpPr>
        <p:spPr>
          <a:xfrm>
            <a:off x="446774" y="4572419"/>
            <a:ext cx="6410537" cy="584775"/>
          </a:xfrm>
          <a:prstGeom prst="rect">
            <a:avLst/>
          </a:prstGeom>
          <a:solidFill>
            <a:schemeClr val="accent5">
              <a:lumMod val="40000"/>
              <a:lumOff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sz="3200" dirty="0">
                <a:latin typeface="Times New Roman" panose="02020603050405020304" pitchFamily="18" charset="0"/>
                <a:cs typeface="Times New Roman" panose="02020603050405020304" pitchFamily="18" charset="0"/>
              </a:rPr>
              <a:t>Who conducts the library? And </a:t>
            </a:r>
            <a:r>
              <a:rPr lang="en-US" sz="3200" dirty="0" smtClean="0">
                <a:latin typeface="Times New Roman" panose="02020603050405020304" pitchFamily="18" charset="0"/>
                <a:cs typeface="Times New Roman" panose="02020603050405020304" pitchFamily="18" charset="0"/>
              </a:rPr>
              <a:t>how ?</a:t>
            </a:r>
            <a:endParaRPr 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442248" y="5266357"/>
            <a:ext cx="8106707" cy="584775"/>
          </a:xfrm>
          <a:prstGeom prst="rect">
            <a:avLst/>
          </a:prstGeom>
          <a:solidFill>
            <a:srgbClr val="E7CE8E"/>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lvl="0" algn="ctr"/>
            <a:r>
              <a:rPr lang="en-US" sz="3200" dirty="0">
                <a:solidFill>
                  <a:prstClr val="black"/>
                </a:solidFill>
                <a:latin typeface="Times New Roman" panose="02020603050405020304" pitchFamily="18" charset="0"/>
                <a:cs typeface="Times New Roman" panose="02020603050405020304" pitchFamily="18" charset="0"/>
              </a:rPr>
              <a:t>What  environment does </a:t>
            </a:r>
            <a:r>
              <a:rPr lang="en-US" sz="3200" dirty="0" smtClean="0">
                <a:solidFill>
                  <a:prstClr val="black"/>
                </a:solidFill>
                <a:latin typeface="Times New Roman" panose="02020603050405020304" pitchFamily="18" charset="0"/>
                <a:cs typeface="Times New Roman" panose="02020603050405020304" pitchFamily="18" charset="0"/>
              </a:rPr>
              <a:t>prevail </a:t>
            </a:r>
            <a:r>
              <a:rPr lang="en-US" sz="3200" dirty="0">
                <a:solidFill>
                  <a:prstClr val="black"/>
                </a:solidFill>
                <a:latin typeface="Times New Roman" panose="02020603050405020304" pitchFamily="18" charset="0"/>
                <a:cs typeface="Times New Roman" panose="02020603050405020304" pitchFamily="18" charset="0"/>
              </a:rPr>
              <a:t>in your library?</a:t>
            </a:r>
          </a:p>
        </p:txBody>
      </p:sp>
      <p:sp>
        <p:nvSpPr>
          <p:cNvPr id="10" name="Rectangle 9"/>
          <p:cNvSpPr/>
          <p:nvPr/>
        </p:nvSpPr>
        <p:spPr>
          <a:xfrm>
            <a:off x="462344" y="5945693"/>
            <a:ext cx="6545383" cy="584775"/>
          </a:xfrm>
          <a:prstGeom prst="rect">
            <a:avLst/>
          </a:prstGeom>
          <a:solidFill>
            <a:schemeClr val="accent2">
              <a:lumMod val="20000"/>
              <a:lumOff val="8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lvl="0" algn="ctr"/>
            <a:r>
              <a:rPr lang="en-US" sz="3200" dirty="0">
                <a:solidFill>
                  <a:prstClr val="black"/>
                </a:solidFill>
                <a:latin typeface="Times New Roman" panose="02020603050405020304" pitchFamily="18" charset="0"/>
                <a:cs typeface="Times New Roman" panose="02020603050405020304" pitchFamily="18" charset="0"/>
              </a:rPr>
              <a:t>What is your feeling about the library?</a:t>
            </a:r>
          </a:p>
        </p:txBody>
      </p:sp>
    </p:spTree>
    <p:extLst>
      <p:ext uri="{BB962C8B-B14F-4D97-AF65-F5344CB8AC3E}">
        <p14:creationId xmlns:p14="http://schemas.microsoft.com/office/powerpoint/2010/main" val="323668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93174" y="1582874"/>
            <a:ext cx="10278060" cy="3970318"/>
          </a:xfrm>
          <a:prstGeom prst="rect">
            <a:avLst/>
          </a:prstGeom>
          <a:solidFill>
            <a:schemeClr val="accent4">
              <a:lumMod val="40000"/>
              <a:lumOff val="60000"/>
            </a:schemeClr>
          </a:solidFill>
          <a:ln>
            <a:solidFill>
              <a:srgbClr val="000000"/>
            </a:solidFill>
          </a:ln>
        </p:spPr>
        <p:txBody>
          <a:bodyPr wrap="square">
            <a:spAutoFit/>
          </a:bodyPr>
          <a:lstStyle/>
          <a:p>
            <a:pPr marL="285750" indent="-285750">
              <a:buFont typeface="Wingdings" panose="05000000000000000000" pitchFamily="2" charset="2"/>
              <a:buChar char="v"/>
            </a:pPr>
            <a:r>
              <a:rPr lang="en-US" sz="3600" dirty="0" smtClean="0">
                <a:latin typeface="Times New Roman" panose="02020603050405020304" pitchFamily="18" charset="0"/>
                <a:cs typeface="Times New Roman" panose="02020603050405020304" pitchFamily="18" charset="0"/>
              </a:rPr>
              <a:t>What </a:t>
            </a:r>
            <a:r>
              <a:rPr lang="en-US" sz="3600" dirty="0">
                <a:latin typeface="Times New Roman" panose="02020603050405020304" pitchFamily="18" charset="0"/>
                <a:cs typeface="Times New Roman" panose="02020603050405020304" pitchFamily="18" charset="0"/>
              </a:rPr>
              <a:t>do you mean by a school library? </a:t>
            </a:r>
          </a:p>
          <a:p>
            <a:pPr marL="285750" indent="-285750">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What things are needed to make a school library?</a:t>
            </a:r>
          </a:p>
          <a:p>
            <a:pPr marL="285750" indent="-285750">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How should be the arrangement of a school library?</a:t>
            </a:r>
          </a:p>
          <a:p>
            <a:pPr marL="285750" indent="-285750">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Why is it </a:t>
            </a:r>
            <a:r>
              <a:rPr lang="en-US" sz="3600" dirty="0" smtClean="0">
                <a:latin typeface="Times New Roman" panose="02020603050405020304" pitchFamily="18" charset="0"/>
                <a:cs typeface="Times New Roman" panose="02020603050405020304" pitchFamily="18" charset="0"/>
              </a:rPr>
              <a:t>necessary for a school</a:t>
            </a:r>
            <a:r>
              <a:rPr lang="en-US" sz="3600" dirty="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Who are </a:t>
            </a:r>
            <a:r>
              <a:rPr lang="en-US" sz="3600" dirty="0" smtClean="0">
                <a:latin typeface="Times New Roman" panose="02020603050405020304" pitchFamily="18" charset="0"/>
                <a:cs typeface="Times New Roman" panose="02020603050405020304" pitchFamily="18" charset="0"/>
              </a:rPr>
              <a:t>benefited the </a:t>
            </a:r>
            <a:r>
              <a:rPr lang="en-US" sz="3600" dirty="0">
                <a:latin typeface="Times New Roman" panose="02020603050405020304" pitchFamily="18" charset="0"/>
                <a:cs typeface="Times New Roman" panose="02020603050405020304" pitchFamily="18" charset="0"/>
              </a:rPr>
              <a:t>the library?</a:t>
            </a:r>
          </a:p>
          <a:p>
            <a:pPr marL="285750" indent="-285750">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Why is it called the store house of knowledge?</a:t>
            </a:r>
          </a:p>
          <a:p>
            <a:pPr marL="285750" indent="-285750">
              <a:buFont typeface="Wingdings" panose="05000000000000000000" pitchFamily="2" charset="2"/>
              <a:buChar char="v"/>
            </a:pPr>
            <a:r>
              <a:rPr lang="en-US" sz="3600" dirty="0">
                <a:latin typeface="Times New Roman" panose="02020603050405020304" pitchFamily="18" charset="0"/>
                <a:cs typeface="Times New Roman" panose="02020603050405020304" pitchFamily="18" charset="0"/>
              </a:rPr>
              <a:t>Who  conduct the school library?</a:t>
            </a:r>
          </a:p>
        </p:txBody>
      </p:sp>
      <p:sp>
        <p:nvSpPr>
          <p:cNvPr id="3" name="Rectangle 2"/>
          <p:cNvSpPr/>
          <p:nvPr/>
        </p:nvSpPr>
        <p:spPr>
          <a:xfrm>
            <a:off x="4015584" y="437659"/>
            <a:ext cx="2656496" cy="584775"/>
          </a:xfrm>
          <a:prstGeom prst="rect">
            <a:avLst/>
          </a:prstGeom>
          <a:ln>
            <a:solidFill>
              <a:srgbClr val="002060"/>
            </a:solidFill>
          </a:ln>
        </p:spPr>
        <p:txBody>
          <a:bodyPr wrap="none">
            <a:spAutoFit/>
          </a:bodyPr>
          <a:lstStyle/>
          <a:p>
            <a:pPr lvl="0" algn="ctr"/>
            <a:r>
              <a:rPr lang="en-US" sz="3200" b="1" dirty="0">
                <a:solidFill>
                  <a:prstClr val="black"/>
                </a:solidFill>
                <a:latin typeface="Algerian" panose="04020705040A02060702" pitchFamily="82" charset="0"/>
                <a:cs typeface="Andalus" pitchFamily="18" charset="-78"/>
              </a:rPr>
              <a:t>Evaluation</a:t>
            </a:r>
          </a:p>
        </p:txBody>
      </p:sp>
    </p:spTree>
    <p:extLst>
      <p:ext uri="{BB962C8B-B14F-4D97-AF65-F5344CB8AC3E}">
        <p14:creationId xmlns:p14="http://schemas.microsoft.com/office/powerpoint/2010/main" val="1216788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588" y="1265056"/>
            <a:ext cx="2595716" cy="3023420"/>
          </a:xfrm>
          <a:prstGeom prst="rect">
            <a:avLst/>
          </a:prstGeom>
          <a:ln w="88900" cap="sq" cmpd="thickThin">
            <a:solidFill>
              <a:srgbClr val="C00000"/>
            </a:solidFill>
            <a:prstDash val="solid"/>
            <a:miter lim="800000"/>
          </a:ln>
          <a:effectLst>
            <a:innerShdw blurRad="76200">
              <a:srgbClr val="000000"/>
            </a:innerShdw>
          </a:effectLst>
        </p:spPr>
      </p:pic>
      <p:sp>
        <p:nvSpPr>
          <p:cNvPr id="3" name="TextBox 4"/>
          <p:cNvSpPr txBox="1"/>
          <p:nvPr/>
        </p:nvSpPr>
        <p:spPr>
          <a:xfrm>
            <a:off x="3861954" y="1445165"/>
            <a:ext cx="6324600" cy="2862322"/>
          </a:xfrm>
          <a:prstGeom prst="rect">
            <a:avLst/>
          </a:prstGeom>
          <a:solidFill>
            <a:schemeClr val="bg1"/>
          </a:solidFill>
          <a:ln w="28575">
            <a:solidFill>
              <a:srgbClr val="7030A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Times New Roman" pitchFamily="18" charset="0"/>
                <a:cs typeface="Times New Roman" pitchFamily="18" charset="0"/>
              </a:rPr>
              <a:t>     </a:t>
            </a:r>
            <a:r>
              <a:rPr lang="en-US" sz="3600">
                <a:solidFill>
                  <a:srgbClr val="002060"/>
                </a:solidFill>
                <a:latin typeface="Times New Roman" pitchFamily="18" charset="0"/>
                <a:cs typeface="Times New Roman" pitchFamily="18" charset="0"/>
              </a:rPr>
              <a:t>Manik Chandra Majumder</a:t>
            </a:r>
          </a:p>
          <a:p>
            <a:r>
              <a:rPr lang="en-US" sz="3600">
                <a:latin typeface="Times New Roman" pitchFamily="18" charset="0"/>
                <a:cs typeface="Times New Roman" pitchFamily="18" charset="0"/>
              </a:rPr>
              <a:t>           </a:t>
            </a:r>
            <a:r>
              <a:rPr lang="en-US" sz="2800">
                <a:latin typeface="Times New Roman" pitchFamily="18" charset="0"/>
                <a:cs typeface="Times New Roman" pitchFamily="18" charset="0"/>
              </a:rPr>
              <a:t>Senior Teacher</a:t>
            </a:r>
          </a:p>
          <a:p>
            <a:r>
              <a:rPr lang="en-US" sz="2800">
                <a:solidFill>
                  <a:srgbClr val="002060"/>
                </a:solidFill>
                <a:latin typeface="Times New Roman" pitchFamily="18" charset="0"/>
                <a:cs typeface="Times New Roman" pitchFamily="18" charset="0"/>
              </a:rPr>
              <a:t>        </a:t>
            </a:r>
            <a:r>
              <a:rPr lang="en-US" sz="3200">
                <a:solidFill>
                  <a:srgbClr val="C00000"/>
                </a:solidFill>
                <a:latin typeface="Times New Roman" pitchFamily="18" charset="0"/>
                <a:cs typeface="Times New Roman" pitchFamily="18" charset="0"/>
              </a:rPr>
              <a:t>Gazirhat High School</a:t>
            </a:r>
          </a:p>
          <a:p>
            <a:r>
              <a:rPr lang="en-US" sz="2800">
                <a:latin typeface="Times New Roman" pitchFamily="18" charset="0"/>
                <a:cs typeface="Times New Roman" pitchFamily="18" charset="0"/>
              </a:rPr>
              <a:t>              </a:t>
            </a:r>
            <a:r>
              <a:rPr lang="en-US" sz="2400">
                <a:latin typeface="Times New Roman" pitchFamily="18" charset="0"/>
                <a:cs typeface="Times New Roman" pitchFamily="18" charset="0"/>
              </a:rPr>
              <a:t>Senbag, Noakhali.</a:t>
            </a:r>
          </a:p>
          <a:p>
            <a:r>
              <a:rPr lang="en-US" sz="2400">
                <a:latin typeface="Times New Roman" pitchFamily="18" charset="0"/>
                <a:cs typeface="Times New Roman" pitchFamily="18" charset="0"/>
              </a:rPr>
              <a:t>          </a:t>
            </a:r>
            <a:r>
              <a:rPr lang="en-US" sz="2400">
                <a:solidFill>
                  <a:srgbClr val="002060"/>
                </a:solidFill>
                <a:latin typeface="Times New Roman" pitchFamily="18" charset="0"/>
                <a:cs typeface="Times New Roman" pitchFamily="18" charset="0"/>
              </a:rPr>
              <a:t>Contact No: o1717155169</a:t>
            </a:r>
          </a:p>
          <a:p>
            <a:r>
              <a:rPr lang="en-US" sz="2400">
                <a:solidFill>
                  <a:srgbClr val="C00000"/>
                </a:solidFill>
                <a:latin typeface="Times New Roman" pitchFamily="18" charset="0"/>
                <a:cs typeface="Times New Roman" pitchFamily="18" charset="0"/>
              </a:rPr>
              <a:t>    E-mail:manikmajumder01@gmail.com</a:t>
            </a:r>
            <a:endParaRPr lang="en-US" sz="2800">
              <a:solidFill>
                <a:srgbClr val="C00000"/>
              </a:solidFill>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5446" y="4797965"/>
            <a:ext cx="1129779" cy="1524000"/>
          </a:xfrm>
          <a:prstGeom prst="rect">
            <a:avLst/>
          </a:prstGeom>
          <a:ln>
            <a:solidFill>
              <a:srgbClr val="7030A0"/>
            </a:solidFill>
          </a:ln>
        </p:spPr>
      </p:pic>
      <p:sp>
        <p:nvSpPr>
          <p:cNvPr id="5" name="TextBox 6"/>
          <p:cNvSpPr txBox="1"/>
          <p:nvPr/>
        </p:nvSpPr>
        <p:spPr>
          <a:xfrm>
            <a:off x="3861954" y="4418323"/>
            <a:ext cx="6324600" cy="2123658"/>
          </a:xfrm>
          <a:prstGeom prst="rect">
            <a:avLst/>
          </a:prstGeom>
          <a:noFill/>
          <a:ln w="28575">
            <a:solidFill>
              <a:srgbClr val="7030A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latin typeface="Times New Roman" pitchFamily="18" charset="0"/>
                <a:cs typeface="Times New Roman" pitchFamily="18" charset="0"/>
              </a:rPr>
              <a:t>           </a:t>
            </a:r>
            <a:r>
              <a:rPr lang="en-US" sz="3600">
                <a:solidFill>
                  <a:srgbClr val="002060"/>
                </a:solidFill>
                <a:latin typeface="Times New Roman" pitchFamily="18" charset="0"/>
                <a:cs typeface="Times New Roman" pitchFamily="18" charset="0"/>
              </a:rPr>
              <a:t>Class : Nine-Ten</a:t>
            </a:r>
          </a:p>
          <a:p>
            <a:r>
              <a:rPr lang="en-US" sz="3200">
                <a:latin typeface="Times New Roman" pitchFamily="18" charset="0"/>
                <a:cs typeface="Times New Roman" pitchFamily="18" charset="0"/>
              </a:rPr>
              <a:t>         Subject : English  1</a:t>
            </a:r>
            <a:r>
              <a:rPr lang="en-US" sz="3200" baseline="30000">
                <a:latin typeface="Times New Roman" pitchFamily="18" charset="0"/>
                <a:cs typeface="Times New Roman" pitchFamily="18" charset="0"/>
              </a:rPr>
              <a:t>st</a:t>
            </a:r>
            <a:r>
              <a:rPr lang="en-US" sz="3200">
                <a:latin typeface="Times New Roman" pitchFamily="18" charset="0"/>
                <a:cs typeface="Times New Roman" pitchFamily="18" charset="0"/>
              </a:rPr>
              <a:t> paper</a:t>
            </a:r>
          </a:p>
          <a:p>
            <a:r>
              <a:rPr lang="en-US" sz="3200">
                <a:latin typeface="Times New Roman" pitchFamily="18" charset="0"/>
                <a:cs typeface="Times New Roman" pitchFamily="18" charset="0"/>
              </a:rPr>
              <a:t>              </a:t>
            </a:r>
            <a:r>
              <a:rPr lang="en-US" sz="3200">
                <a:solidFill>
                  <a:srgbClr val="002060"/>
                </a:solidFill>
                <a:latin typeface="Times New Roman" pitchFamily="18" charset="0"/>
                <a:cs typeface="Times New Roman" pitchFamily="18" charset="0"/>
              </a:rPr>
              <a:t>Time: 50 Minutes</a:t>
            </a:r>
          </a:p>
          <a:p>
            <a:r>
              <a:rPr lang="en-US" sz="3200">
                <a:latin typeface="Times New Roman" pitchFamily="18" charset="0"/>
                <a:cs typeface="Times New Roman" pitchFamily="18" charset="0"/>
              </a:rPr>
              <a:t>              </a:t>
            </a:r>
            <a:r>
              <a:rPr lang="en-US" sz="3200">
                <a:solidFill>
                  <a:srgbClr val="0070C0"/>
                </a:solidFill>
                <a:latin typeface="Times New Roman" pitchFamily="18" charset="0"/>
                <a:cs typeface="Times New Roman" pitchFamily="18" charset="0"/>
              </a:rPr>
              <a:t>Date  :  00/00/2017</a:t>
            </a:r>
            <a:endParaRPr lang="en-US">
              <a:solidFill>
                <a:srgbClr val="0070C0"/>
              </a:solidFill>
              <a:latin typeface="Times New Roman" pitchFamily="18" charset="0"/>
              <a:cs typeface="Times New Roman" pitchFamily="18" charset="0"/>
            </a:endParaRPr>
          </a:p>
        </p:txBody>
      </p:sp>
      <p:sp>
        <p:nvSpPr>
          <p:cNvPr id="6" name="Oval 5"/>
          <p:cNvSpPr/>
          <p:nvPr/>
        </p:nvSpPr>
        <p:spPr>
          <a:xfrm>
            <a:off x="4048990" y="183285"/>
            <a:ext cx="5029200" cy="949036"/>
          </a:xfrm>
          <a:prstGeom prst="ellipse">
            <a:avLst/>
          </a:prstGeom>
          <a:solidFill>
            <a:schemeClr val="accent3">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b="1" dirty="0" smtClean="0">
                <a:solidFill>
                  <a:srgbClr val="C00000"/>
                </a:solidFill>
                <a:latin typeface="Times New Roman" pitchFamily="18" charset="0"/>
                <a:cs typeface="Times New Roman" pitchFamily="18" charset="0"/>
              </a:rPr>
              <a:t>I</a:t>
            </a:r>
            <a:r>
              <a:rPr lang="en-US" sz="5400" b="1" dirty="0" smtClean="0">
                <a:solidFill>
                  <a:srgbClr val="0070C0"/>
                </a:solidFill>
                <a:latin typeface="Times New Roman" pitchFamily="18" charset="0"/>
                <a:cs typeface="Times New Roman" pitchFamily="18" charset="0"/>
              </a:rPr>
              <a:t>d</a:t>
            </a:r>
            <a:r>
              <a:rPr lang="en-US" sz="5400" b="1" dirty="0" smtClean="0">
                <a:solidFill>
                  <a:schemeClr val="tx1"/>
                </a:solidFill>
                <a:latin typeface="Times New Roman" pitchFamily="18" charset="0"/>
                <a:cs typeface="Times New Roman" pitchFamily="18" charset="0"/>
              </a:rPr>
              <a:t>e</a:t>
            </a:r>
            <a:r>
              <a:rPr lang="en-US" sz="5400" b="1" dirty="0" smtClean="0">
                <a:solidFill>
                  <a:srgbClr val="00B050"/>
                </a:solidFill>
                <a:latin typeface="Times New Roman" pitchFamily="18" charset="0"/>
                <a:cs typeface="Times New Roman" pitchFamily="18" charset="0"/>
              </a:rPr>
              <a:t>n</a:t>
            </a:r>
            <a:r>
              <a:rPr lang="en-US" sz="5400" b="1" dirty="0" smtClean="0">
                <a:solidFill>
                  <a:srgbClr val="FF0000"/>
                </a:solidFill>
                <a:latin typeface="Times New Roman" pitchFamily="18" charset="0"/>
                <a:cs typeface="Times New Roman" pitchFamily="18" charset="0"/>
              </a:rPr>
              <a:t>t</a:t>
            </a:r>
            <a:r>
              <a:rPr lang="en-US" sz="5400" b="1" dirty="0" smtClean="0">
                <a:solidFill>
                  <a:srgbClr val="002060"/>
                </a:solidFill>
                <a:latin typeface="Times New Roman" pitchFamily="18" charset="0"/>
                <a:cs typeface="Times New Roman" pitchFamily="18" charset="0"/>
              </a:rPr>
              <a:t>i</a:t>
            </a:r>
            <a:r>
              <a:rPr lang="en-US" sz="5400" b="1" dirty="0" smtClean="0">
                <a:solidFill>
                  <a:srgbClr val="C00000"/>
                </a:solidFill>
                <a:latin typeface="Times New Roman" pitchFamily="18" charset="0"/>
                <a:cs typeface="Times New Roman" pitchFamily="18" charset="0"/>
              </a:rPr>
              <a:t>ty</a:t>
            </a:r>
            <a:endParaRPr lang="en-US" sz="5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057681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267199" y="393983"/>
            <a:ext cx="4139381" cy="584775"/>
          </a:xfrm>
          <a:prstGeom prst="rect">
            <a:avLst/>
          </a:prstGeom>
          <a:ln w="28575">
            <a:solidFill>
              <a:srgbClr val="FF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latin typeface="Algerian" panose="04020705040A02060702" pitchFamily="82" charset="0"/>
              </a:rPr>
              <a:t>                  </a:t>
            </a:r>
            <a:r>
              <a:rPr lang="en-US" sz="3200" dirty="0">
                <a:latin typeface="Algerian" panose="04020705040A02060702" pitchFamily="82" charset="0"/>
                <a:cs typeface="Times New Roman" pitchFamily="18" charset="0"/>
              </a:rPr>
              <a:t>Home work</a:t>
            </a:r>
          </a:p>
        </p:txBody>
      </p:sp>
      <p:sp>
        <p:nvSpPr>
          <p:cNvPr id="3" name="TextBox 2"/>
          <p:cNvSpPr txBox="1"/>
          <p:nvPr/>
        </p:nvSpPr>
        <p:spPr>
          <a:xfrm>
            <a:off x="2068461" y="3953832"/>
            <a:ext cx="7709719" cy="584775"/>
          </a:xfrm>
          <a:prstGeom prst="rect">
            <a:avLst/>
          </a:prstGeom>
          <a:solidFill>
            <a:schemeClr val="accent4">
              <a:lumMod val="20000"/>
              <a:lumOff val="80000"/>
            </a:schemeClr>
          </a:solidFill>
          <a:ln>
            <a:solidFill>
              <a:schemeClr val="accent6">
                <a:lumMod val="75000"/>
              </a:schemeClr>
            </a:solidFill>
          </a:ln>
        </p:spPr>
        <p:txBody>
          <a:bodyPr wrap="square" rtlCol="0">
            <a:spAutoFit/>
          </a:bodyPr>
          <a:lstStyle/>
          <a:p>
            <a:r>
              <a:rPr lang="en-US" dirty="0"/>
              <a:t> </a:t>
            </a:r>
            <a:r>
              <a:rPr lang="en-US" sz="3200" dirty="0">
                <a:latin typeface="Times New Roman" pitchFamily="18" charset="0"/>
                <a:cs typeface="Times New Roman" pitchFamily="18" charset="0"/>
              </a:rPr>
              <a:t>Write </a:t>
            </a:r>
            <a:r>
              <a:rPr lang="en-US" sz="3200" dirty="0" smtClean="0">
                <a:latin typeface="Times New Roman" pitchFamily="18" charset="0"/>
                <a:cs typeface="Times New Roman" pitchFamily="18" charset="0"/>
              </a:rPr>
              <a:t>in  a paragraph on your School library. </a:t>
            </a:r>
            <a:endParaRPr lang="en-US"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514" y="1494745"/>
            <a:ext cx="2952750" cy="1943100"/>
          </a:xfrm>
          <a:prstGeom prst="rect">
            <a:avLst/>
          </a:prstGeom>
          <a:ln>
            <a:solidFill>
              <a:srgbClr val="FF0066"/>
            </a:solidFill>
          </a:ln>
        </p:spPr>
      </p:pic>
    </p:spTree>
    <p:extLst>
      <p:ext uri="{BB962C8B-B14F-4D97-AF65-F5344CB8AC3E}">
        <p14:creationId xmlns:p14="http://schemas.microsoft.com/office/powerpoint/2010/main" val="1034169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51" y="276045"/>
            <a:ext cx="10938294" cy="5244860"/>
          </a:xfrm>
          <a:prstGeom prst="rect">
            <a:avLst/>
          </a:prstGeom>
        </p:spPr>
      </p:pic>
      <p:sp>
        <p:nvSpPr>
          <p:cNvPr id="3" name="Rectangle 2"/>
          <p:cNvSpPr/>
          <p:nvPr/>
        </p:nvSpPr>
        <p:spPr>
          <a:xfrm>
            <a:off x="3529639" y="5520905"/>
            <a:ext cx="5831458" cy="9144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anose="02020603050405020304" pitchFamily="18" charset="0"/>
                <a:cs typeface="Times New Roman" panose="02020603050405020304" pitchFamily="18" charset="0"/>
              </a:rPr>
              <a:t>GOOD BYE</a:t>
            </a:r>
          </a:p>
        </p:txBody>
      </p:sp>
    </p:spTree>
    <p:extLst>
      <p:ext uri="{BB962C8B-B14F-4D97-AF65-F5344CB8AC3E}">
        <p14:creationId xmlns:p14="http://schemas.microsoft.com/office/powerpoint/2010/main" val="2472301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93291" y="796414"/>
            <a:ext cx="11420167" cy="5847755"/>
          </a:xfrm>
          <a:prstGeom prst="rect">
            <a:avLst/>
          </a:prstGeom>
          <a:ln>
            <a:solidFill>
              <a:srgbClr val="002060"/>
            </a:solidFill>
          </a:ln>
        </p:spPr>
        <p:txBody>
          <a:bodyPr wrap="square">
            <a:spAutoFit/>
          </a:bodyPr>
          <a:lstStyle/>
          <a:p>
            <a:pPr algn="just"/>
            <a:r>
              <a:rPr lang="en-US" sz="2200" dirty="0">
                <a:solidFill>
                  <a:prstClr val="black"/>
                </a:solidFill>
                <a:latin typeface="Times New Roman" panose="02020603050405020304" pitchFamily="18" charset="0"/>
                <a:cs typeface="Times New Roman" panose="02020603050405020304" pitchFamily="18" charset="0"/>
              </a:rPr>
              <a:t>Library is a place where varied collection books are preserved for readers</a:t>
            </a:r>
            <a:r>
              <a:rPr lang="en-US" sz="2200" dirty="0" smtClean="0">
                <a:solidFill>
                  <a:prstClr val="black"/>
                </a:solidFill>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Hence a school library is a place where both students and teachers go to quench their thirst of knowledge .It plays immense contribution to make an educated nation with intellect</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We have an enriched library in our school. It is housed in the second floor of the school building. There are three  big rooms in it. The two rooms are use for  reading purpose. Boys and girls have separate rooms. The other room is used as office </a:t>
            </a:r>
            <a:r>
              <a:rPr lang="en-US" sz="2200" dirty="0" smtClean="0">
                <a:latin typeface="Times New Roman" panose="02020603050405020304" pitchFamily="18" charset="0"/>
                <a:cs typeface="Times New Roman" panose="02020603050405020304" pitchFamily="18" charset="0"/>
              </a:rPr>
              <a:t>room. </a:t>
            </a:r>
            <a:r>
              <a:rPr lang="en-US" sz="2200" dirty="0">
                <a:latin typeface="Times New Roman" panose="02020603050405020304" pitchFamily="18" charset="0"/>
                <a:cs typeface="Times New Roman" panose="02020603050405020304" pitchFamily="18" charset="0"/>
              </a:rPr>
              <a:t>It is well decorated and ventilated with lights, fans and ventilators. There is a good sitting arrangement in it</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There are two computers,</a:t>
            </a:r>
            <a:r>
              <a:rPr lang="en-US" sz="2200" dirty="0">
                <a:solidFill>
                  <a:prstClr val="black"/>
                </a:solidFill>
                <a:latin typeface="Times New Roman" panose="02020603050405020304" pitchFamily="18" charset="0"/>
                <a:cs typeface="Times New Roman" panose="02020603050405020304" pitchFamily="18" charset="0"/>
              </a:rPr>
              <a:t> a projector and modern internet </a:t>
            </a:r>
            <a:r>
              <a:rPr lang="en-US" sz="2200" dirty="0" smtClean="0">
                <a:solidFill>
                  <a:prstClr val="black"/>
                </a:solidFill>
                <a:latin typeface="Times New Roman" panose="02020603050405020304" pitchFamily="18" charset="0"/>
                <a:cs typeface="Times New Roman" panose="02020603050405020304" pitchFamily="18" charset="0"/>
              </a:rPr>
              <a:t>facilities in </a:t>
            </a:r>
            <a:r>
              <a:rPr lang="en-US" sz="2200" dirty="0">
                <a:solidFill>
                  <a:prstClr val="black"/>
                </a:solidFill>
                <a:latin typeface="Times New Roman" panose="02020603050405020304" pitchFamily="18" charset="0"/>
                <a:cs typeface="Times New Roman" panose="02020603050405020304" pitchFamily="18" charset="0"/>
              </a:rPr>
              <a:t>our school library.</a:t>
            </a:r>
            <a:r>
              <a:rPr lang="en-US" sz="2200" dirty="0">
                <a:latin typeface="Times New Roman" panose="02020603050405020304" pitchFamily="18" charset="0"/>
                <a:cs typeface="Times New Roman" panose="02020603050405020304" pitchFamily="18" charset="0"/>
              </a:rPr>
              <a:t> </a:t>
            </a:r>
            <a:r>
              <a:rPr lang="en-US" sz="2200" dirty="0">
                <a:solidFill>
                  <a:prstClr val="black"/>
                </a:solidFill>
                <a:latin typeface="Times New Roman" panose="02020603050405020304" pitchFamily="18" charset="0"/>
                <a:cs typeface="Times New Roman" panose="02020603050405020304" pitchFamily="18" charset="0"/>
              </a:rPr>
              <a:t>There are about 5000 books in our library including many rare collection of books on history and  culture </a:t>
            </a:r>
            <a:r>
              <a:rPr lang="en-US" sz="2200" dirty="0" smtClean="0">
                <a:solidFill>
                  <a:prstClr val="black"/>
                </a:solidFill>
                <a:latin typeface="Times New Roman" panose="02020603050405020304" pitchFamily="18" charset="0"/>
                <a:cs typeface="Times New Roman" panose="02020603050405020304" pitchFamily="18" charset="0"/>
              </a:rPr>
              <a:t>. </a:t>
            </a:r>
            <a:r>
              <a:rPr lang="en-US" sz="2200" dirty="0">
                <a:solidFill>
                  <a:prstClr val="black"/>
                </a:solidFill>
                <a:latin typeface="Times New Roman" panose="02020603050405020304" pitchFamily="18" charset="0"/>
                <a:cs typeface="Times New Roman" panose="02020603050405020304" pitchFamily="18" charset="0"/>
              </a:rPr>
              <a:t>The books are arranged according to different categories </a:t>
            </a:r>
            <a:r>
              <a:rPr lang="en-US" sz="2200" dirty="0" smtClean="0">
                <a:solidFill>
                  <a:prstClr val="black"/>
                </a:solidFill>
                <a:latin typeface="Times New Roman" panose="02020603050405020304" pitchFamily="18" charset="0"/>
                <a:cs typeface="Times New Roman" panose="02020603050405020304" pitchFamily="18" charset="0"/>
              </a:rPr>
              <a:t>like </a:t>
            </a:r>
            <a:r>
              <a:rPr lang="en-US" sz="2200" dirty="0">
                <a:solidFill>
                  <a:prstClr val="black"/>
                </a:solidFill>
                <a:latin typeface="Times New Roman" panose="02020603050405020304" pitchFamily="18" charset="0"/>
                <a:cs typeface="Times New Roman" panose="02020603050405020304" pitchFamily="18" charset="0"/>
              </a:rPr>
              <a:t>text books, </a:t>
            </a:r>
            <a:r>
              <a:rPr lang="en-US" sz="2200" kern="0" dirty="0">
                <a:solidFill>
                  <a:prstClr val="black"/>
                </a:solidFill>
                <a:latin typeface="Times New Roman" panose="02020603050405020304" pitchFamily="18" charset="0"/>
                <a:cs typeface="Times New Roman" panose="02020603050405020304" pitchFamily="18" charset="0"/>
              </a:rPr>
              <a:t>story books. poetry books, science fictions, ghost books, children books, dramas, stories, novels reference books etc. </a:t>
            </a:r>
            <a:r>
              <a:rPr lang="en-US" sz="2200" dirty="0">
                <a:latin typeface="Times New Roman" panose="02020603050405020304" pitchFamily="18" charset="0"/>
                <a:cs typeface="Times New Roman" panose="02020603050405020304" pitchFamily="18" charset="0"/>
              </a:rPr>
              <a:t>Only the students and teachers can read books, make notes and gather reference in the library in their off periods. Thus they enrich their knowledge</a:t>
            </a:r>
            <a:r>
              <a:rPr lang="en-US" sz="2200" dirty="0" smtClean="0">
                <a:latin typeface="Times New Roman" panose="02020603050405020304" pitchFamily="18" charset="0"/>
                <a:cs typeface="Times New Roman" panose="02020603050405020304" pitchFamily="18" charset="0"/>
              </a:rPr>
              <a:t>. </a:t>
            </a:r>
            <a:r>
              <a:rPr lang="en-US" sz="2200" dirty="0">
                <a:solidFill>
                  <a:prstClr val="black"/>
                </a:solidFill>
                <a:latin typeface="Times New Roman" panose="02020603050405020304" pitchFamily="18" charset="0"/>
                <a:cs typeface="Times New Roman" panose="02020603050405020304" pitchFamily="18" charset="0"/>
              </a:rPr>
              <a:t>A librarian is appointed to conduct the library. He helps the students  to deliver the books at home maintaining a register.  A student can borrow 2 or 3 books at a time and keep home for a week or two.  But in the reading room he can read as many books he can </a:t>
            </a:r>
            <a:r>
              <a:rPr lang="en-US" sz="2200" dirty="0" smtClean="0">
                <a:solidFill>
                  <a:prstClr val="black"/>
                </a:solidFill>
                <a:latin typeface="Times New Roman" panose="02020603050405020304" pitchFamily="18" charset="0"/>
                <a:cs typeface="Times New Roman" panose="02020603050405020304" pitchFamily="18" charset="0"/>
              </a:rPr>
              <a:t>. </a:t>
            </a:r>
            <a:r>
              <a:rPr lang="en-US" sz="2200" dirty="0">
                <a:solidFill>
                  <a:prstClr val="black"/>
                </a:solidFill>
                <a:latin typeface="Times New Roman" panose="02020603050405020304" pitchFamily="18" charset="0"/>
                <a:cs typeface="Times New Roman" panose="02020603050405020304" pitchFamily="18" charset="0"/>
              </a:rPr>
              <a:t>It remains open from9 a.m.to 5 p.m. except holidays . A pin-drop silence prevails in the library when it continues. </a:t>
            </a:r>
            <a:r>
              <a:rPr lang="en-US" sz="2200" dirty="0">
                <a:solidFill>
                  <a:prstClr val="black"/>
                </a:solidFill>
                <a:latin typeface="Andalus" pitchFamily="18" charset="-78"/>
                <a:cs typeface="Andalus" pitchFamily="18" charset="-78"/>
              </a:rPr>
              <a:t>A pin-drop silence prevails in the library. </a:t>
            </a:r>
            <a:r>
              <a:rPr lang="en-US" sz="2200" dirty="0">
                <a:solidFill>
                  <a:prstClr val="black"/>
                </a:solidFill>
                <a:latin typeface="Times New Roman" panose="02020603050405020304" pitchFamily="18" charset="0"/>
                <a:cs typeface="Times New Roman" panose="02020603050405020304" pitchFamily="18" charset="0"/>
              </a:rPr>
              <a:t>Our school library is a great attraction for us. We are really proud of it</a:t>
            </a:r>
            <a:r>
              <a:rPr lang="en-US" sz="2200" dirty="0">
                <a:solidFill>
                  <a:prstClr val="black"/>
                </a:solidFill>
                <a:latin typeface="Andalus" pitchFamily="18" charset="-78"/>
                <a:cs typeface="Andalus" pitchFamily="18" charset="-78"/>
              </a:rPr>
              <a:t> </a:t>
            </a:r>
            <a:r>
              <a:rPr lang="en-US" sz="2200" dirty="0" smtClean="0">
                <a:solidFill>
                  <a:prstClr val="black"/>
                </a:solidFill>
                <a:latin typeface="Andalus" pitchFamily="18" charset="-78"/>
                <a:cs typeface="Andalus" pitchFamily="18" charset="-78"/>
              </a:rPr>
              <a:t>.</a:t>
            </a:r>
            <a:endParaRPr lang="en-US" sz="2200"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4281814" y="247539"/>
            <a:ext cx="4304383" cy="430887"/>
          </a:xfrm>
          <a:prstGeom prst="rect">
            <a:avLst/>
          </a:prstGeom>
          <a:ln>
            <a:solidFill>
              <a:schemeClr val="accent5">
                <a:lumMod val="50000"/>
              </a:schemeClr>
            </a:solidFill>
          </a:ln>
        </p:spPr>
        <p:txBody>
          <a:bodyPr wrap="none">
            <a:spAutoFit/>
          </a:bodyPr>
          <a:lstStyle/>
          <a:p>
            <a:r>
              <a:rPr lang="en-US" sz="2200" dirty="0" smtClean="0">
                <a:solidFill>
                  <a:prstClr val="black"/>
                </a:solidFill>
                <a:latin typeface="Times New Roman" panose="02020603050405020304" pitchFamily="18" charset="0"/>
                <a:cs typeface="Times New Roman" panose="02020603050405020304" pitchFamily="18" charset="0"/>
              </a:rPr>
              <a:t>Just have a look on whole paragraph</a:t>
            </a:r>
            <a:endParaRPr lang="en-US" dirty="0"/>
          </a:p>
        </p:txBody>
      </p:sp>
    </p:spTree>
    <p:extLst>
      <p:ext uri="{BB962C8B-B14F-4D97-AF65-F5344CB8AC3E}">
        <p14:creationId xmlns:p14="http://schemas.microsoft.com/office/powerpoint/2010/main" val="37367682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Callout 4"/>
          <p:cNvSpPr/>
          <p:nvPr/>
        </p:nvSpPr>
        <p:spPr>
          <a:xfrm>
            <a:off x="801312" y="947587"/>
            <a:ext cx="3878825" cy="1932040"/>
          </a:xfrm>
          <a:prstGeom prst="wedgeEllipseCallout">
            <a:avLst>
              <a:gd name="adj1" fmla="val 85923"/>
              <a:gd name="adj2" fmla="val 47505"/>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tx1"/>
                </a:solidFill>
                <a:latin typeface="Times New Roman" panose="02020603050405020304" pitchFamily="18" charset="0"/>
                <a:cs typeface="Times New Roman" panose="02020603050405020304" pitchFamily="18" charset="0"/>
              </a:rPr>
              <a:t>What is this?</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47360" y="4727090"/>
            <a:ext cx="4163960" cy="914400"/>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A school Library</a:t>
            </a:r>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6202"/>
          <a:stretch/>
        </p:blipFill>
        <p:spPr>
          <a:xfrm>
            <a:off x="6479455" y="538088"/>
            <a:ext cx="5254966" cy="4646202"/>
          </a:xfrm>
          <a:prstGeom prst="rect">
            <a:avLst/>
          </a:prstGeom>
          <a:ln>
            <a:solidFill>
              <a:srgbClr val="002060"/>
            </a:solidFill>
          </a:ln>
        </p:spPr>
      </p:pic>
      <p:sp>
        <p:nvSpPr>
          <p:cNvPr id="11" name="Oval Callout 10"/>
          <p:cNvSpPr/>
          <p:nvPr/>
        </p:nvSpPr>
        <p:spPr>
          <a:xfrm>
            <a:off x="599764" y="866643"/>
            <a:ext cx="4370437" cy="2772696"/>
          </a:xfrm>
          <a:prstGeom prst="wedgeEllipseCallout">
            <a:avLst>
              <a:gd name="adj1" fmla="val 77502"/>
              <a:gd name="adj2" fmla="val 21039"/>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chemeClr val="tx1"/>
                </a:solidFill>
                <a:latin typeface="Times New Roman" panose="02020603050405020304" pitchFamily="18" charset="0"/>
                <a:cs typeface="Times New Roman" panose="02020603050405020304" pitchFamily="18" charset="0"/>
              </a:rPr>
              <a:t>Are you familiar with it?</a:t>
            </a:r>
            <a:endParaRPr lang="en-US" sz="6000" dirty="0">
              <a:solidFill>
                <a:schemeClr val="tx1"/>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447360" y="4745125"/>
            <a:ext cx="4163960" cy="914400"/>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Yes, we are familiar.</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13" name="Oval Callout 12"/>
          <p:cNvSpPr/>
          <p:nvPr/>
        </p:nvSpPr>
        <p:spPr>
          <a:xfrm>
            <a:off x="599763" y="866643"/>
            <a:ext cx="4370437" cy="2853639"/>
          </a:xfrm>
          <a:prstGeom prst="wedgeEllipseCallout">
            <a:avLst>
              <a:gd name="adj1" fmla="val 76265"/>
              <a:gd name="adj2" fmla="val 18301"/>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Times New Roman" panose="02020603050405020304" pitchFamily="18" charset="0"/>
                <a:cs typeface="Times New Roman" panose="02020603050405020304" pitchFamily="18" charset="0"/>
              </a:rPr>
              <a:t>Have you any library at your school?</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14" name="Rounded Rectangle 13"/>
          <p:cNvSpPr/>
          <p:nvPr/>
        </p:nvSpPr>
        <p:spPr>
          <a:xfrm>
            <a:off x="447360" y="4745125"/>
            <a:ext cx="4163960" cy="914400"/>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Yes, we have.</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188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9"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Rounded Rectangle 2"/>
          <p:cNvSpPr/>
          <p:nvPr/>
        </p:nvSpPr>
        <p:spPr>
          <a:xfrm>
            <a:off x="5114923" y="1253613"/>
            <a:ext cx="6828503" cy="5147186"/>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w="6350" cmpd="dbl">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lvl="0" algn="ct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5" name="Rounded Rectangular Callout 4"/>
          <p:cNvSpPr/>
          <p:nvPr/>
        </p:nvSpPr>
        <p:spPr>
          <a:xfrm>
            <a:off x="943897" y="280219"/>
            <a:ext cx="10220631" cy="612648"/>
          </a:xfrm>
          <a:prstGeom prst="wedgeRoundRectCallout">
            <a:avLst>
              <a:gd name="adj1" fmla="val -11159"/>
              <a:gd name="adj2" fmla="val 122683"/>
              <a:gd name="adj3" fmla="val 16667"/>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srgbClr val="002060"/>
                </a:solidFill>
                <a:latin typeface="Times New Roman" panose="02020603050405020304" pitchFamily="18" charset="0"/>
                <a:cs typeface="Times New Roman" panose="02020603050405020304" pitchFamily="18" charset="0"/>
              </a:rPr>
              <a:t>But what </a:t>
            </a:r>
            <a:r>
              <a:rPr lang="en-US" sz="4800" b="1" dirty="0" smtClean="0">
                <a:solidFill>
                  <a:srgbClr val="002060"/>
                </a:solidFill>
                <a:latin typeface="Times New Roman" panose="02020603050405020304" pitchFamily="18" charset="0"/>
                <a:cs typeface="Times New Roman" panose="02020603050405020304" pitchFamily="18" charset="0"/>
              </a:rPr>
              <a:t>our </a:t>
            </a:r>
            <a:r>
              <a:rPr lang="en-US" sz="4800" b="1" dirty="0">
                <a:solidFill>
                  <a:srgbClr val="002060"/>
                </a:solidFill>
                <a:latin typeface="Times New Roman" panose="02020603050405020304" pitchFamily="18" charset="0"/>
                <a:cs typeface="Times New Roman" panose="02020603050405020304" pitchFamily="18" charset="0"/>
              </a:rPr>
              <a:t>today’s </a:t>
            </a:r>
            <a:r>
              <a:rPr lang="en-US" sz="4800" b="1" dirty="0" smtClean="0">
                <a:solidFill>
                  <a:srgbClr val="002060"/>
                </a:solidFill>
                <a:latin typeface="Times New Roman" panose="02020603050405020304" pitchFamily="18" charset="0"/>
                <a:cs typeface="Times New Roman" panose="02020603050405020304" pitchFamily="18" charset="0"/>
              </a:rPr>
              <a:t>lesson </a:t>
            </a:r>
            <a:r>
              <a:rPr lang="en-US" sz="4800" b="1" dirty="0">
                <a:solidFill>
                  <a:srgbClr val="002060"/>
                </a:solidFill>
                <a:latin typeface="Times New Roman" panose="02020603050405020304" pitchFamily="18" charset="0"/>
                <a:cs typeface="Times New Roman" panose="02020603050405020304" pitchFamily="18" charset="0"/>
              </a:rPr>
              <a:t>is----</a:t>
            </a:r>
          </a:p>
        </p:txBody>
      </p:sp>
      <p:sp>
        <p:nvSpPr>
          <p:cNvPr id="6" name="Rectangular Callout 5"/>
          <p:cNvSpPr/>
          <p:nvPr/>
        </p:nvSpPr>
        <p:spPr>
          <a:xfrm>
            <a:off x="573804" y="2934929"/>
            <a:ext cx="4232786" cy="2639961"/>
          </a:xfrm>
          <a:prstGeom prst="wedgeRectCallout">
            <a:avLst>
              <a:gd name="adj1" fmla="val 60120"/>
              <a:gd name="adj2" fmla="val -25046"/>
            </a:avLst>
          </a:prstGeom>
          <a:solidFill>
            <a:schemeClr val="accent1">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Times New Roman" panose="02020603050405020304" pitchFamily="18" charset="0"/>
                <a:cs typeface="Times New Roman" panose="02020603050405020304" pitchFamily="18" charset="0"/>
              </a:rPr>
              <a:t>It is a paragraph.</a:t>
            </a:r>
          </a:p>
          <a:p>
            <a:pPr lvl="0" algn="ctr"/>
            <a:r>
              <a:rPr lang="en-US" sz="4400" b="1" dirty="0">
                <a:solidFill>
                  <a:srgbClr val="002060"/>
                </a:solidFill>
                <a:latin typeface="Times New Roman" panose="02020603050405020304" pitchFamily="18" charset="0"/>
                <a:cs typeface="Times New Roman" panose="02020603050405020304" pitchFamily="18" charset="0"/>
              </a:rPr>
              <a:t>“ A School Library”</a:t>
            </a:r>
          </a:p>
          <a:p>
            <a:pPr lvl="0" algn="ctr"/>
            <a:r>
              <a:rPr lang="en-US" sz="3600" b="1" dirty="0">
                <a:solidFill>
                  <a:srgbClr val="002060"/>
                </a:solidFill>
                <a:latin typeface="Times New Roman" panose="02020603050405020304" pitchFamily="18" charset="0"/>
                <a:cs typeface="Times New Roman" panose="02020603050405020304" pitchFamily="18" charset="0"/>
              </a:rPr>
              <a:t>Writing Part</a:t>
            </a:r>
          </a:p>
        </p:txBody>
      </p:sp>
    </p:spTree>
    <p:extLst>
      <p:ext uri="{BB962C8B-B14F-4D97-AF65-F5344CB8AC3E}">
        <p14:creationId xmlns:p14="http://schemas.microsoft.com/office/powerpoint/2010/main" val="2903713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32" repeatCount="3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out)">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9" repeatCount="300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000" fill="hold"/>
                                        <p:tgtEl>
                                          <p:spTgt spid="6"/>
                                        </p:tgtEl>
                                        <p:attrNameLst>
                                          <p:attrName>ppt_x</p:attrName>
                                        </p:attrNameLst>
                                      </p:cBhvr>
                                      <p:tavLst>
                                        <p:tav tm="0">
                                          <p:val>
                                            <p:strVal val="0-#ppt_w/2"/>
                                          </p:val>
                                        </p:tav>
                                        <p:tav tm="100000">
                                          <p:val>
                                            <p:strVal val="#ppt_x"/>
                                          </p:val>
                                        </p:tav>
                                      </p:tavLst>
                                    </p:anim>
                                    <p:anim calcmode="lin" valueType="num">
                                      <p:cBhvr additive="base">
                                        <p:cTn id="21"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93174" y="2144006"/>
            <a:ext cx="10176387" cy="2862322"/>
          </a:xfrm>
          <a:prstGeom prst="rect">
            <a:avLst/>
          </a:prstGeom>
          <a:solidFill>
            <a:schemeClr val="accent2">
              <a:lumMod val="20000"/>
              <a:lumOff val="80000"/>
            </a:schemeClr>
          </a:solidFill>
          <a:ln>
            <a:solidFill>
              <a:srgbClr val="002060"/>
            </a:solidFill>
          </a:ln>
        </p:spPr>
        <p:txBody>
          <a:bodyPr wrap="square">
            <a:spAutoFit/>
          </a:bodyPr>
          <a:lstStyle/>
          <a:p>
            <a:pPr lvl="0"/>
            <a:r>
              <a:rPr lang="en-US" sz="3600" dirty="0">
                <a:solidFill>
                  <a:srgbClr val="002060"/>
                </a:solidFill>
                <a:latin typeface="Times New Roman" panose="02020603050405020304" pitchFamily="18" charset="0"/>
                <a:cs typeface="Times New Roman" panose="02020603050405020304" pitchFamily="18" charset="0"/>
              </a:rPr>
              <a:t>After the end of the lesson, learners will be able to :</a:t>
            </a:r>
          </a:p>
          <a:p>
            <a:pPr lvl="0"/>
            <a:r>
              <a:rPr lang="en-US" sz="3600" dirty="0">
                <a:solidFill>
                  <a:prstClr val="black"/>
                </a:solidFill>
                <a:latin typeface="Times New Roman" panose="02020603050405020304" pitchFamily="18" charset="0"/>
                <a:cs typeface="Times New Roman" panose="02020603050405020304" pitchFamily="18" charset="0"/>
              </a:rPr>
              <a:t>a) tell about </a:t>
            </a:r>
            <a:r>
              <a:rPr lang="en-US" sz="3600" dirty="0" smtClean="0">
                <a:solidFill>
                  <a:prstClr val="black"/>
                </a:solidFill>
                <a:latin typeface="Times New Roman" panose="02020603050405020304" pitchFamily="18" charset="0"/>
                <a:cs typeface="Times New Roman" panose="02020603050405020304" pitchFamily="18" charset="0"/>
              </a:rPr>
              <a:t>school library, </a:t>
            </a:r>
            <a:endParaRPr lang="en-US" sz="3600" dirty="0">
              <a:solidFill>
                <a:prstClr val="black"/>
              </a:solidFill>
              <a:latin typeface="Times New Roman" panose="02020603050405020304" pitchFamily="18" charset="0"/>
              <a:cs typeface="Times New Roman" panose="02020603050405020304" pitchFamily="18" charset="0"/>
            </a:endParaRPr>
          </a:p>
          <a:p>
            <a:r>
              <a:rPr lang="en-US" sz="3600" dirty="0" smtClean="0">
                <a:solidFill>
                  <a:prstClr val="black"/>
                </a:solidFill>
                <a:latin typeface="Times New Roman" panose="02020603050405020304" pitchFamily="18" charset="0"/>
                <a:cs typeface="Times New Roman" panose="02020603050405020304" pitchFamily="18" charset="0"/>
              </a:rPr>
              <a:t>b) ask </a:t>
            </a:r>
            <a:r>
              <a:rPr lang="en-US" sz="3600" dirty="0">
                <a:solidFill>
                  <a:prstClr val="black"/>
                </a:solidFill>
                <a:latin typeface="Times New Roman" panose="02020603050405020304" pitchFamily="18" charset="0"/>
                <a:cs typeface="Times New Roman" panose="02020603050405020304" pitchFamily="18" charset="0"/>
              </a:rPr>
              <a:t>and answer questions</a:t>
            </a:r>
            <a:r>
              <a:rPr lang="en-US" sz="3600" dirty="0" smtClean="0">
                <a:solidFill>
                  <a:prstClr val="black"/>
                </a:solidFill>
                <a:latin typeface="Times New Roman" panose="02020603050405020304" pitchFamily="18" charset="0"/>
                <a:cs typeface="Times New Roman" panose="02020603050405020304" pitchFamily="18" charset="0"/>
              </a:rPr>
              <a:t>,</a:t>
            </a:r>
          </a:p>
          <a:p>
            <a:pPr lvl="0"/>
            <a:r>
              <a:rPr lang="en-US" sz="3600" dirty="0">
                <a:solidFill>
                  <a:prstClr val="black"/>
                </a:solidFill>
                <a:latin typeface="Times New Roman" panose="02020603050405020304" pitchFamily="18" charset="0"/>
                <a:cs typeface="Times New Roman" panose="02020603050405020304" pitchFamily="18" charset="0"/>
              </a:rPr>
              <a:t>c) practise speaking and </a:t>
            </a:r>
            <a:r>
              <a:rPr lang="en-US" sz="3600" dirty="0" smtClean="0">
                <a:solidFill>
                  <a:prstClr val="black"/>
                </a:solidFill>
                <a:latin typeface="Times New Roman" panose="02020603050405020304" pitchFamily="18" charset="0"/>
                <a:cs typeface="Times New Roman" panose="02020603050405020304" pitchFamily="18" charset="0"/>
              </a:rPr>
              <a:t>describing </a:t>
            </a:r>
            <a:r>
              <a:rPr lang="en-US" sz="3600" dirty="0">
                <a:solidFill>
                  <a:prstClr val="black"/>
                </a:solidFill>
                <a:latin typeface="Times New Roman" panose="02020603050405020304" pitchFamily="18" charset="0"/>
                <a:cs typeface="Times New Roman" panose="02020603050405020304" pitchFamily="18" charset="0"/>
              </a:rPr>
              <a:t>familiar </a:t>
            </a:r>
            <a:r>
              <a:rPr lang="en-US" sz="3600" dirty="0" smtClean="0">
                <a:solidFill>
                  <a:prstClr val="black"/>
                </a:solidFill>
                <a:latin typeface="Times New Roman" panose="02020603050405020304" pitchFamily="18" charset="0"/>
                <a:cs typeface="Times New Roman" panose="02020603050405020304" pitchFamily="18" charset="0"/>
              </a:rPr>
              <a:t>topic, </a:t>
            </a:r>
          </a:p>
          <a:p>
            <a:pPr lvl="0"/>
            <a:r>
              <a:rPr lang="en-US" sz="3600" dirty="0" smtClean="0">
                <a:solidFill>
                  <a:prstClr val="black"/>
                </a:solidFill>
                <a:latin typeface="Times New Roman" panose="02020603050405020304" pitchFamily="18" charset="0"/>
                <a:cs typeface="Times New Roman" panose="02020603050405020304" pitchFamily="18" charset="0"/>
              </a:rPr>
              <a:t>d) write </a:t>
            </a:r>
            <a:r>
              <a:rPr lang="en-US" sz="3600" dirty="0">
                <a:solidFill>
                  <a:prstClr val="black"/>
                </a:solidFill>
                <a:latin typeface="Times New Roman" panose="02020603050405020304" pitchFamily="18" charset="0"/>
                <a:cs typeface="Times New Roman" panose="02020603050405020304" pitchFamily="18" charset="0"/>
              </a:rPr>
              <a:t>short </a:t>
            </a:r>
            <a:r>
              <a:rPr lang="en-US" sz="3600" dirty="0" smtClean="0">
                <a:solidFill>
                  <a:prstClr val="black"/>
                </a:solidFill>
                <a:latin typeface="Times New Roman" panose="02020603050405020304" pitchFamily="18" charset="0"/>
                <a:cs typeface="Times New Roman" panose="02020603050405020304" pitchFamily="18" charset="0"/>
              </a:rPr>
              <a:t>paragraph.</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4CD23B4-AD27-4311-B3C2-19D532969F52}"/>
              </a:ext>
            </a:extLst>
          </p:cNvPr>
          <p:cNvSpPr txBox="1"/>
          <p:nvPr/>
        </p:nvSpPr>
        <p:spPr>
          <a:xfrm>
            <a:off x="2797804" y="422115"/>
            <a:ext cx="7176189" cy="830997"/>
          </a:xfrm>
          <a:prstGeom prst="rect">
            <a:avLst/>
          </a:prstGeom>
          <a:ln w="28575">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3600" b="1" dirty="0">
                <a:latin typeface="Franklin Gothic Demi Cond" pitchFamily="34" charset="0"/>
              </a:rPr>
              <a:t>         </a:t>
            </a:r>
            <a:r>
              <a:rPr lang="en-US" sz="4800" b="1" dirty="0">
                <a:solidFill>
                  <a:srgbClr val="002060"/>
                </a:solidFill>
                <a:latin typeface="Times New Roman" panose="02020603050405020304" pitchFamily="18" charset="0"/>
                <a:cs typeface="Times New Roman" panose="02020603050405020304" pitchFamily="18" charset="0"/>
              </a:rPr>
              <a:t>Learning Outcomes :</a:t>
            </a:r>
          </a:p>
        </p:txBody>
      </p:sp>
    </p:spTree>
    <p:extLst>
      <p:ext uri="{BB962C8B-B14F-4D97-AF65-F5344CB8AC3E}">
        <p14:creationId xmlns:p14="http://schemas.microsoft.com/office/powerpoint/2010/main" val="2047803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62344" y="1049300"/>
            <a:ext cx="8145229" cy="584775"/>
          </a:xfrm>
          <a:prstGeom prst="rect">
            <a:avLst/>
          </a:prstGeom>
          <a:solidFill>
            <a:schemeClr val="accent4">
              <a:lumMod val="40000"/>
              <a:lumOff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3200" dirty="0">
                <a:latin typeface="Times New Roman" panose="02020603050405020304" pitchFamily="18" charset="0"/>
                <a:cs typeface="Times New Roman" panose="02020603050405020304" pitchFamily="18" charset="0"/>
              </a:rPr>
              <a:t>What is a </a:t>
            </a:r>
            <a:r>
              <a:rPr lang="en-US" sz="3200" dirty="0" smtClean="0">
                <a:latin typeface="Times New Roman" panose="02020603050405020304" pitchFamily="18" charset="0"/>
                <a:cs typeface="Times New Roman" panose="02020603050405020304" pitchFamily="18" charset="0"/>
              </a:rPr>
              <a:t>Library? </a:t>
            </a:r>
            <a:r>
              <a:rPr lang="en-US" sz="3200" dirty="0">
                <a:latin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cs typeface="Times New Roman" panose="02020603050405020304" pitchFamily="18" charset="0"/>
              </a:rPr>
              <a:t>nd what </a:t>
            </a:r>
            <a:r>
              <a:rPr lang="en-US" sz="3200" dirty="0">
                <a:latin typeface="Times New Roman" panose="02020603050405020304" pitchFamily="18" charset="0"/>
                <a:cs typeface="Times New Roman" panose="02020603050405020304" pitchFamily="18" charset="0"/>
              </a:rPr>
              <a:t>is a school library? </a:t>
            </a:r>
          </a:p>
        </p:txBody>
      </p:sp>
      <p:sp>
        <p:nvSpPr>
          <p:cNvPr id="3" name="TextBox 2"/>
          <p:cNvSpPr txBox="1"/>
          <p:nvPr/>
        </p:nvSpPr>
        <p:spPr>
          <a:xfrm>
            <a:off x="398207" y="412955"/>
            <a:ext cx="11282516" cy="523220"/>
          </a:xfrm>
          <a:prstGeom prst="rect">
            <a:avLst/>
          </a:prstGeom>
          <a:solidFill>
            <a:schemeClr val="accent2">
              <a:lumMod val="20000"/>
              <a:lumOff val="8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Before writing this paragraph you have to think over the following questions.</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462344" y="1750130"/>
            <a:ext cx="10413428" cy="584775"/>
          </a:xfrm>
          <a:prstGeom prst="rect">
            <a:avLst/>
          </a:prstGeom>
          <a:solidFill>
            <a:schemeClr val="accent2">
              <a:lumMod val="40000"/>
              <a:lumOff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n-US" sz="3200" dirty="0">
                <a:latin typeface="Times New Roman" panose="02020603050405020304" pitchFamily="18" charset="0"/>
                <a:cs typeface="Times New Roman" panose="02020603050405020304" pitchFamily="18" charset="0"/>
              </a:rPr>
              <a:t>Where and how is your school library </a:t>
            </a:r>
            <a:r>
              <a:rPr lang="en-US" sz="3200" dirty="0" smtClean="0">
                <a:latin typeface="Times New Roman" panose="02020603050405020304" pitchFamily="18" charset="0"/>
                <a:cs typeface="Times New Roman" panose="02020603050405020304" pitchFamily="18" charset="0"/>
              </a:rPr>
              <a:t>housed and decorated?</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462344" y="2480521"/>
            <a:ext cx="10736825" cy="584775"/>
          </a:xfrm>
          <a:prstGeom prst="rect">
            <a:avLst/>
          </a:prstGeom>
          <a:solidFill>
            <a:schemeClr val="accent4">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r>
              <a:rPr lang="en-US" sz="3200" dirty="0">
                <a:solidFill>
                  <a:prstClr val="black"/>
                </a:solidFill>
                <a:latin typeface="Times New Roman" panose="02020603050405020304" pitchFamily="18" charset="0"/>
                <a:cs typeface="Times New Roman" panose="02020603050405020304" pitchFamily="18" charset="0"/>
              </a:rPr>
              <a:t>How many books are there in your </a:t>
            </a:r>
            <a:r>
              <a:rPr lang="en-US" sz="3200" dirty="0" smtClean="0">
                <a:solidFill>
                  <a:prstClr val="black"/>
                </a:solidFill>
                <a:latin typeface="Times New Roman" panose="02020603050405020304" pitchFamily="18" charset="0"/>
                <a:cs typeface="Times New Roman" panose="02020603050405020304" pitchFamily="18" charset="0"/>
              </a:rPr>
              <a:t>library</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and </a:t>
            </a:r>
            <a:r>
              <a:rPr lang="en-US" sz="3200" dirty="0">
                <a:solidFill>
                  <a:prstClr val="black"/>
                </a:solidFill>
                <a:latin typeface="Times New Roman" panose="02020603050405020304" pitchFamily="18" charset="0"/>
                <a:cs typeface="Times New Roman" panose="02020603050405020304" pitchFamily="18" charset="0"/>
              </a:rPr>
              <a:t>how </a:t>
            </a:r>
            <a:r>
              <a:rPr lang="en-US" sz="3200" dirty="0" smtClean="0">
                <a:solidFill>
                  <a:prstClr val="black"/>
                </a:solidFill>
                <a:latin typeface="Times New Roman" panose="02020603050405020304" pitchFamily="18" charset="0"/>
                <a:cs typeface="Times New Roman" panose="02020603050405020304" pitchFamily="18" charset="0"/>
              </a:rPr>
              <a:t>arranged</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6" name="Rectangle 5"/>
          <p:cNvSpPr/>
          <p:nvPr/>
        </p:nvSpPr>
        <p:spPr>
          <a:xfrm>
            <a:off x="462344" y="3197408"/>
            <a:ext cx="8550739" cy="584775"/>
          </a:xfrm>
          <a:prstGeom prst="rect">
            <a:avLst/>
          </a:prstGeom>
          <a:solidFill>
            <a:schemeClr val="accent5">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sz="3200" dirty="0" smtClean="0">
                <a:latin typeface="Times New Roman" panose="02020603050405020304" pitchFamily="18" charset="0"/>
                <a:cs typeface="Times New Roman" panose="02020603050405020304" pitchFamily="18" charset="0"/>
              </a:rPr>
              <a:t>Is there </a:t>
            </a:r>
            <a:r>
              <a:rPr lang="en-US" sz="3200" dirty="0">
                <a:latin typeface="Times New Roman" panose="02020603050405020304" pitchFamily="18" charset="0"/>
                <a:cs typeface="Times New Roman" panose="02020603050405020304" pitchFamily="18" charset="0"/>
              </a:rPr>
              <a:t>any </a:t>
            </a:r>
            <a:r>
              <a:rPr lang="en-US" sz="3200" dirty="0" smtClean="0">
                <a:latin typeface="Times New Roman" panose="02020603050405020304" pitchFamily="18" charset="0"/>
                <a:cs typeface="Times New Roman" panose="02020603050405020304" pitchFamily="18" charset="0"/>
              </a:rPr>
              <a:t>internet </a:t>
            </a:r>
            <a:r>
              <a:rPr lang="en-US" sz="3200" dirty="0">
                <a:latin typeface="Times New Roman" panose="02020603050405020304" pitchFamily="18" charset="0"/>
                <a:cs typeface="Times New Roman" panose="02020603050405020304" pitchFamily="18" charset="0"/>
              </a:rPr>
              <a:t>facility in your school library?</a:t>
            </a:r>
          </a:p>
        </p:txBody>
      </p:sp>
      <p:sp>
        <p:nvSpPr>
          <p:cNvPr id="7" name="Rectangle 6"/>
          <p:cNvSpPr/>
          <p:nvPr/>
        </p:nvSpPr>
        <p:spPr>
          <a:xfrm>
            <a:off x="442248" y="3855532"/>
            <a:ext cx="6558207" cy="584775"/>
          </a:xfrm>
          <a:prstGeom prst="rect">
            <a:avLst/>
          </a:prstGeom>
          <a:solidFill>
            <a:schemeClr val="accent4">
              <a:lumMod val="60000"/>
              <a:lumOff val="4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lvl="0" algn="ctr"/>
            <a:r>
              <a:rPr lang="en-US" sz="3200" dirty="0">
                <a:solidFill>
                  <a:prstClr val="black"/>
                </a:solidFill>
                <a:latin typeface="Times New Roman" panose="02020603050405020304" pitchFamily="18" charset="0"/>
                <a:cs typeface="Times New Roman" panose="02020603050405020304" pitchFamily="18" charset="0"/>
              </a:rPr>
              <a:t>What do the students do in the library?</a:t>
            </a:r>
          </a:p>
        </p:txBody>
      </p:sp>
      <p:sp>
        <p:nvSpPr>
          <p:cNvPr id="8" name="Rectangle 7"/>
          <p:cNvSpPr/>
          <p:nvPr/>
        </p:nvSpPr>
        <p:spPr>
          <a:xfrm>
            <a:off x="446774" y="4572419"/>
            <a:ext cx="6410537" cy="584775"/>
          </a:xfrm>
          <a:prstGeom prst="rect">
            <a:avLst/>
          </a:prstGeom>
          <a:solidFill>
            <a:schemeClr val="accent5">
              <a:lumMod val="40000"/>
              <a:lumOff val="6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sz="3200" dirty="0">
                <a:latin typeface="Times New Roman" panose="02020603050405020304" pitchFamily="18" charset="0"/>
                <a:cs typeface="Times New Roman" panose="02020603050405020304" pitchFamily="18" charset="0"/>
              </a:rPr>
              <a:t>Who conducts the library? And </a:t>
            </a:r>
            <a:r>
              <a:rPr lang="en-US" sz="3200" dirty="0" smtClean="0">
                <a:latin typeface="Times New Roman" panose="02020603050405020304" pitchFamily="18" charset="0"/>
                <a:cs typeface="Times New Roman" panose="02020603050405020304" pitchFamily="18" charset="0"/>
              </a:rPr>
              <a:t>how ?</a:t>
            </a:r>
            <a:endParaRPr lang="en-US" sz="3200" dirty="0">
              <a:latin typeface="Times New Roman" panose="02020603050405020304" pitchFamily="18" charset="0"/>
              <a:cs typeface="Times New Roman" panose="02020603050405020304" pitchFamily="18" charset="0"/>
            </a:endParaRPr>
          </a:p>
        </p:txBody>
      </p:sp>
      <p:sp>
        <p:nvSpPr>
          <p:cNvPr id="9" name="Rectangle 8"/>
          <p:cNvSpPr/>
          <p:nvPr/>
        </p:nvSpPr>
        <p:spPr>
          <a:xfrm>
            <a:off x="442248" y="5266357"/>
            <a:ext cx="8106707" cy="584775"/>
          </a:xfrm>
          <a:prstGeom prst="rect">
            <a:avLst/>
          </a:prstGeom>
          <a:solidFill>
            <a:srgbClr val="E7CE8E"/>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lvl="0" algn="ctr"/>
            <a:r>
              <a:rPr lang="en-US" sz="3200" dirty="0">
                <a:solidFill>
                  <a:prstClr val="black"/>
                </a:solidFill>
                <a:latin typeface="Times New Roman" panose="02020603050405020304" pitchFamily="18" charset="0"/>
                <a:cs typeface="Times New Roman" panose="02020603050405020304" pitchFamily="18" charset="0"/>
              </a:rPr>
              <a:t>What  environment does </a:t>
            </a:r>
            <a:r>
              <a:rPr lang="en-US" sz="3200" dirty="0" smtClean="0">
                <a:solidFill>
                  <a:prstClr val="black"/>
                </a:solidFill>
                <a:latin typeface="Times New Roman" panose="02020603050405020304" pitchFamily="18" charset="0"/>
                <a:cs typeface="Times New Roman" panose="02020603050405020304" pitchFamily="18" charset="0"/>
              </a:rPr>
              <a:t>prevail </a:t>
            </a:r>
            <a:r>
              <a:rPr lang="en-US" sz="3200" dirty="0">
                <a:solidFill>
                  <a:prstClr val="black"/>
                </a:solidFill>
                <a:latin typeface="Times New Roman" panose="02020603050405020304" pitchFamily="18" charset="0"/>
                <a:cs typeface="Times New Roman" panose="02020603050405020304" pitchFamily="18" charset="0"/>
              </a:rPr>
              <a:t>in your library?</a:t>
            </a:r>
          </a:p>
        </p:txBody>
      </p:sp>
      <p:sp>
        <p:nvSpPr>
          <p:cNvPr id="10" name="Rectangle 9"/>
          <p:cNvSpPr/>
          <p:nvPr/>
        </p:nvSpPr>
        <p:spPr>
          <a:xfrm>
            <a:off x="462344" y="5945693"/>
            <a:ext cx="6545383" cy="584775"/>
          </a:xfrm>
          <a:prstGeom prst="rect">
            <a:avLst/>
          </a:prstGeom>
          <a:solidFill>
            <a:schemeClr val="accent2">
              <a:lumMod val="20000"/>
              <a:lumOff val="80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lvl="0" algn="ctr"/>
            <a:r>
              <a:rPr lang="en-US" sz="3200" dirty="0">
                <a:solidFill>
                  <a:prstClr val="black"/>
                </a:solidFill>
                <a:latin typeface="Times New Roman" panose="02020603050405020304" pitchFamily="18" charset="0"/>
                <a:cs typeface="Times New Roman" panose="02020603050405020304" pitchFamily="18" charset="0"/>
              </a:rPr>
              <a:t>What is your feeling about the library?</a:t>
            </a:r>
          </a:p>
        </p:txBody>
      </p:sp>
    </p:spTree>
    <p:extLst>
      <p:ext uri="{BB962C8B-B14F-4D97-AF65-F5344CB8AC3E}">
        <p14:creationId xmlns:p14="http://schemas.microsoft.com/office/powerpoint/2010/main" val="3709212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200" y="276387"/>
            <a:ext cx="5220929" cy="769441"/>
          </a:xfrm>
          <a:prstGeom prst="rect">
            <a:avLst/>
          </a:prstGeom>
          <a:ln w="28575">
            <a:solidFill>
              <a:srgbClr val="002060"/>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4400" dirty="0">
                <a:latin typeface="Times New Roman" panose="02020603050405020304" pitchFamily="18" charset="0"/>
                <a:cs typeface="Times New Roman" panose="02020603050405020304" pitchFamily="18" charset="0"/>
              </a:rPr>
              <a:t>What is a </a:t>
            </a:r>
            <a:r>
              <a:rPr lang="en-US" sz="4400" dirty="0" smtClean="0">
                <a:latin typeface="Times New Roman" panose="02020603050405020304" pitchFamily="18" charset="0"/>
                <a:cs typeface="Times New Roman" panose="02020603050405020304" pitchFamily="18" charset="0"/>
              </a:rPr>
              <a:t>Library? </a:t>
            </a:r>
            <a:endParaRPr lang="en-US" sz="4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539"/>
          <a:stretch/>
        </p:blipFill>
        <p:spPr>
          <a:xfrm>
            <a:off x="2020528" y="1330670"/>
            <a:ext cx="7315201" cy="3901097"/>
          </a:xfrm>
          <a:prstGeom prst="rect">
            <a:avLst/>
          </a:prstGeom>
          <a:ln>
            <a:solidFill>
              <a:srgbClr val="002060"/>
            </a:solidFill>
          </a:ln>
        </p:spPr>
      </p:pic>
      <p:sp>
        <p:nvSpPr>
          <p:cNvPr id="5" name="Rectangle 4"/>
          <p:cNvSpPr/>
          <p:nvPr/>
        </p:nvSpPr>
        <p:spPr>
          <a:xfrm>
            <a:off x="294968" y="5354376"/>
            <a:ext cx="11547988" cy="1200329"/>
          </a:xfrm>
          <a:prstGeom prst="rect">
            <a:avLst/>
          </a:prstGeom>
          <a:solidFill>
            <a:schemeClr val="accent5">
              <a:lumMod val="20000"/>
              <a:lumOff val="80000"/>
            </a:schemeClr>
          </a:solidFill>
          <a:ln w="28575">
            <a:solidFill>
              <a:srgbClr val="002060"/>
            </a:solidFill>
          </a:ln>
        </p:spPr>
        <p:txBody>
          <a:bodyPr wrap="square">
            <a:spAutoFit/>
          </a:bodyPr>
          <a:lstStyle/>
          <a:p>
            <a:pPr lvl="0" algn="just" defTabSz="914400"/>
            <a:r>
              <a:rPr lang="en-US" sz="3600" dirty="0">
                <a:solidFill>
                  <a:prstClr val="black"/>
                </a:solidFill>
                <a:latin typeface="Times New Roman" panose="02020603050405020304" pitchFamily="18" charset="0"/>
                <a:cs typeface="Times New Roman" panose="02020603050405020304" pitchFamily="18" charset="0"/>
              </a:rPr>
              <a:t>Library is a place where </a:t>
            </a:r>
            <a:r>
              <a:rPr lang="en-US" sz="3600" dirty="0" smtClean="0">
                <a:solidFill>
                  <a:prstClr val="black"/>
                </a:solidFill>
                <a:latin typeface="Times New Roman" panose="02020603050405020304" pitchFamily="18" charset="0"/>
                <a:cs typeface="Times New Roman" panose="02020603050405020304" pitchFamily="18" charset="0"/>
              </a:rPr>
              <a:t>varied collection books </a:t>
            </a:r>
            <a:r>
              <a:rPr lang="en-US" sz="3600" dirty="0">
                <a:solidFill>
                  <a:prstClr val="black"/>
                </a:solidFill>
                <a:latin typeface="Times New Roman" panose="02020603050405020304" pitchFamily="18" charset="0"/>
                <a:cs typeface="Times New Roman" panose="02020603050405020304" pitchFamily="18" charset="0"/>
              </a:rPr>
              <a:t>are </a:t>
            </a:r>
            <a:r>
              <a:rPr lang="en-US" sz="3600" dirty="0" smtClean="0">
                <a:solidFill>
                  <a:prstClr val="black"/>
                </a:solidFill>
                <a:latin typeface="Times New Roman" panose="02020603050405020304" pitchFamily="18" charset="0"/>
                <a:cs typeface="Times New Roman" panose="02020603050405020304" pitchFamily="18" charset="0"/>
              </a:rPr>
              <a:t>preserved </a:t>
            </a:r>
            <a:r>
              <a:rPr lang="en-US" sz="3600" dirty="0">
                <a:solidFill>
                  <a:prstClr val="black"/>
                </a:solidFill>
                <a:latin typeface="Times New Roman" panose="02020603050405020304" pitchFamily="18" charset="0"/>
                <a:cs typeface="Times New Roman" panose="02020603050405020304" pitchFamily="18" charset="0"/>
              </a:rPr>
              <a:t>for </a:t>
            </a:r>
            <a:r>
              <a:rPr lang="en-US" sz="3600" dirty="0" smtClean="0">
                <a:solidFill>
                  <a:prstClr val="black"/>
                </a:solidFill>
                <a:latin typeface="Times New Roman" panose="02020603050405020304" pitchFamily="18" charset="0"/>
                <a:cs typeface="Times New Roman" panose="02020603050405020304" pitchFamily="18" charset="0"/>
              </a:rPr>
              <a:t>readers.</a:t>
            </a:r>
            <a:endParaRPr lang="en-US" sz="3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5998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out)">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4043"/>
          <a:stretch/>
        </p:blipFill>
        <p:spPr>
          <a:xfrm>
            <a:off x="5181599" y="1154797"/>
            <a:ext cx="6486113" cy="5036574"/>
          </a:xfrm>
          <a:prstGeom prst="rect">
            <a:avLst/>
          </a:prstGeom>
          <a:ln>
            <a:solidFill>
              <a:srgbClr val="000000"/>
            </a:solidFill>
          </a:ln>
        </p:spPr>
      </p:pic>
      <p:sp>
        <p:nvSpPr>
          <p:cNvPr id="3" name="Rectangle 2"/>
          <p:cNvSpPr/>
          <p:nvPr/>
        </p:nvSpPr>
        <p:spPr>
          <a:xfrm>
            <a:off x="1735393" y="324170"/>
            <a:ext cx="4443953" cy="584775"/>
          </a:xfrm>
          <a:prstGeom prst="rect">
            <a:avLst/>
          </a:prstGeom>
          <a:solidFill>
            <a:schemeClr val="accent5">
              <a:lumMod val="40000"/>
              <a:lumOff val="60000"/>
            </a:schemeClr>
          </a:solidFill>
          <a:ln>
            <a:solidFill>
              <a:srgbClr val="002060"/>
            </a:solidFill>
          </a:ln>
        </p:spPr>
        <p:txBody>
          <a:bodyPr wrap="square">
            <a:spAutoFit/>
          </a:bodyPr>
          <a:lstStyle/>
          <a:p>
            <a:pPr algn="ctr"/>
            <a:r>
              <a:rPr lang="en-US" sz="3200" dirty="0" smtClean="0">
                <a:latin typeface="Times New Roman" panose="02020603050405020304" pitchFamily="18" charset="0"/>
                <a:cs typeface="Times New Roman" panose="02020603050405020304" pitchFamily="18" charset="0"/>
              </a:rPr>
              <a:t>What </a:t>
            </a:r>
            <a:r>
              <a:rPr lang="en-US" sz="3200" dirty="0">
                <a:latin typeface="Times New Roman" panose="02020603050405020304" pitchFamily="18" charset="0"/>
                <a:cs typeface="Times New Roman" panose="02020603050405020304" pitchFamily="18" charset="0"/>
              </a:rPr>
              <a:t>is a school library? </a:t>
            </a:r>
          </a:p>
        </p:txBody>
      </p:sp>
      <p:sp>
        <p:nvSpPr>
          <p:cNvPr id="4" name="Rectangle 3"/>
          <p:cNvSpPr/>
          <p:nvPr/>
        </p:nvSpPr>
        <p:spPr>
          <a:xfrm>
            <a:off x="378542" y="1154797"/>
            <a:ext cx="4239178" cy="5078313"/>
          </a:xfrm>
          <a:prstGeom prst="rect">
            <a:avLst/>
          </a:prstGeom>
          <a:solidFill>
            <a:schemeClr val="accent2">
              <a:lumMod val="20000"/>
              <a:lumOff val="80000"/>
            </a:schemeClr>
          </a:solidFill>
          <a:ln>
            <a:solidFill>
              <a:srgbClr val="000000"/>
            </a:solidFill>
          </a:ln>
        </p:spPr>
        <p:txBody>
          <a:bodyPr wrap="square">
            <a:spAutoFit/>
          </a:bodyPr>
          <a:lstStyle/>
          <a:p>
            <a:pPr algn="just"/>
            <a:r>
              <a:rPr lang="en-US" sz="3600" dirty="0" smtClean="0">
                <a:latin typeface="Times New Roman" panose="02020603050405020304" pitchFamily="18" charset="0"/>
                <a:cs typeface="Times New Roman" panose="02020603050405020304" pitchFamily="18" charset="0"/>
              </a:rPr>
              <a:t>Hence a school </a:t>
            </a:r>
            <a:r>
              <a:rPr lang="en-US" sz="3600" dirty="0">
                <a:latin typeface="Times New Roman" panose="02020603050405020304" pitchFamily="18" charset="0"/>
                <a:cs typeface="Times New Roman" panose="02020603050405020304" pitchFamily="18" charset="0"/>
              </a:rPr>
              <a:t>library </a:t>
            </a:r>
            <a:r>
              <a:rPr lang="en-US" sz="3600" dirty="0" smtClean="0">
                <a:latin typeface="Times New Roman" panose="02020603050405020304" pitchFamily="18" charset="0"/>
                <a:cs typeface="Times New Roman" panose="02020603050405020304" pitchFamily="18" charset="0"/>
              </a:rPr>
              <a:t>is a place where both students and teachers go to quench their thirst of knowledge .It plays immense contribution to make an educated nation with intellect.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306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out)">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302377" y="680284"/>
            <a:ext cx="6582772" cy="1077218"/>
          </a:xfrm>
          <a:prstGeom prst="rect">
            <a:avLst/>
          </a:prstGeom>
          <a:solidFill>
            <a:schemeClr val="accent4">
              <a:lumMod val="20000"/>
              <a:lumOff val="80000"/>
            </a:schemeClr>
          </a:solidFill>
          <a:ln>
            <a:solidFill>
              <a:srgbClr val="002060"/>
            </a:solidFill>
          </a:ln>
        </p:spPr>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 Have  you any library in your school? </a:t>
            </a:r>
          </a:p>
          <a:p>
            <a:pPr algn="just"/>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Where is </a:t>
            </a:r>
            <a:r>
              <a:rPr lang="en-US" sz="3200" dirty="0">
                <a:latin typeface="Times New Roman" panose="02020603050405020304" pitchFamily="18" charset="0"/>
                <a:cs typeface="Times New Roman" panose="02020603050405020304" pitchFamily="18" charset="0"/>
              </a:rPr>
              <a:t>your </a:t>
            </a:r>
            <a:r>
              <a:rPr lang="en-US" sz="3200" dirty="0" smtClean="0">
                <a:latin typeface="Times New Roman" panose="02020603050405020304" pitchFamily="18" charset="0"/>
                <a:cs typeface="Times New Roman" panose="02020603050405020304" pitchFamily="18" charset="0"/>
              </a:rPr>
              <a:t>school library housed</a:t>
            </a:r>
            <a:r>
              <a:rPr lang="en-US" sz="3200" dirty="0">
                <a:latin typeface="Times New Roman" panose="02020603050405020304" pitchFamily="18" charset="0"/>
                <a:cs typeface="Times New Roman" panose="02020603050405020304" pitchFamily="18" charset="0"/>
              </a:rPr>
              <a:t>? </a:t>
            </a:r>
          </a:p>
        </p:txBody>
      </p:sp>
      <p:sp>
        <p:nvSpPr>
          <p:cNvPr id="3" name="Rectangle 2"/>
          <p:cNvSpPr/>
          <p:nvPr/>
        </p:nvSpPr>
        <p:spPr>
          <a:xfrm>
            <a:off x="295749" y="4770075"/>
            <a:ext cx="11715095" cy="2062103"/>
          </a:xfrm>
          <a:prstGeom prst="rect">
            <a:avLst/>
          </a:prstGeom>
          <a:ln>
            <a:solidFill>
              <a:srgbClr val="002060"/>
            </a:solidFill>
          </a:ln>
        </p:spPr>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 We have an enriched library in our school. It is housed in the second floor of the school building. There are three  big rooms in it. The two rooms are use for  reading purpose. Boys and girls have separate rooms. The other room is used as office room. </a:t>
            </a:r>
            <a:endParaRPr lang="en-US" sz="36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49" y="235974"/>
            <a:ext cx="4861194" cy="2137149"/>
          </a:xfrm>
          <a:prstGeom prst="rect">
            <a:avLst/>
          </a:prstGeom>
          <a:ln>
            <a:solidFill>
              <a:srgbClr val="00206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123" y="2482708"/>
            <a:ext cx="4681820" cy="2177782"/>
          </a:xfrm>
          <a:prstGeom prst="rect">
            <a:avLst/>
          </a:prstGeom>
          <a:ln>
            <a:solidFill>
              <a:srgbClr val="002060"/>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546" y="2182761"/>
            <a:ext cx="6026435" cy="2477729"/>
          </a:xfrm>
          <a:prstGeom prst="rect">
            <a:avLst/>
          </a:prstGeom>
          <a:ln w="3175">
            <a:solidFill>
              <a:schemeClr val="tx1"/>
            </a:solidFill>
          </a:ln>
        </p:spPr>
      </p:pic>
    </p:spTree>
    <p:extLst>
      <p:ext uri="{BB962C8B-B14F-4D97-AF65-F5344CB8AC3E}">
        <p14:creationId xmlns:p14="http://schemas.microsoft.com/office/powerpoint/2010/main" val="3495136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0-#ppt_w/2"/>
                                          </p:val>
                                        </p:tav>
                                        <p:tav tm="100000">
                                          <p:val>
                                            <p:strVal val="#ppt_x"/>
                                          </p:val>
                                        </p:tav>
                                      </p:tavLst>
                                    </p:anim>
                                    <p:anim calcmode="lin" valueType="num">
                                      <p:cBhvr additive="base">
                                        <p:cTn id="3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1376</TotalTime>
  <Words>1199</Words>
  <Application>Microsoft Office PowerPoint</Application>
  <PresentationFormat>Widescreen</PresentationFormat>
  <Paragraphs>86</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Algerian</vt:lpstr>
      <vt:lpstr>Andalus</vt:lpstr>
      <vt:lpstr>Arial</vt:lpstr>
      <vt:lpstr>Calibri</vt:lpstr>
      <vt:lpstr>Calibri Light</vt:lpstr>
      <vt:lpstr>Franklin Gothic Demi Cond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Majumder</dc:creator>
  <cp:lastModifiedBy>Windows User</cp:lastModifiedBy>
  <cp:revision>254</cp:revision>
  <dcterms:created xsi:type="dcterms:W3CDTF">2017-09-26T15:32:11Z</dcterms:created>
  <dcterms:modified xsi:type="dcterms:W3CDTF">2020-05-02T12:54:03Z</dcterms:modified>
</cp:coreProperties>
</file>