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8" r:id="rId4"/>
    <p:sldId id="320" r:id="rId5"/>
    <p:sldId id="260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309" r:id="rId17"/>
    <p:sldId id="316" r:id="rId18"/>
    <p:sldId id="290" r:id="rId19"/>
    <p:sldId id="291" r:id="rId20"/>
    <p:sldId id="317" r:id="rId21"/>
    <p:sldId id="293" r:id="rId22"/>
    <p:sldId id="294" r:id="rId23"/>
    <p:sldId id="314" r:id="rId24"/>
    <p:sldId id="31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7273" autoAdjust="0"/>
  </p:normalViewPr>
  <p:slideViewPr>
    <p:cSldViewPr>
      <p:cViewPr varScale="1">
        <p:scale>
          <a:sx n="64" d="100"/>
          <a:sy n="64" d="100"/>
        </p:scale>
        <p:origin x="95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8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0F627-D1B3-4961-977D-1DAC38807C0B}" type="datetimeFigureOut">
              <a:rPr lang="en-US" smtClean="0"/>
              <a:t>01-May-20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0F163-12B5-4A53-9AB3-D3A08FC3D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29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0F163-12B5-4A53-9AB3-D3A08FC3D4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87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01-May-20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01-May-20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01-May-20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01-May-20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01-May-20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01-May-20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alf Frame 6"/>
          <p:cNvSpPr/>
          <p:nvPr userDrawn="1"/>
        </p:nvSpPr>
        <p:spPr>
          <a:xfrm rot="10800000">
            <a:off x="6019798" y="1600198"/>
            <a:ext cx="6172202" cy="5257801"/>
          </a:xfrm>
          <a:prstGeom prst="halfFrame">
            <a:avLst>
              <a:gd name="adj1" fmla="val 4114"/>
              <a:gd name="adj2" fmla="val 4379"/>
            </a:avLst>
          </a:prstGeom>
          <a:gradFill flip="none" rotWithShape="1">
            <a:gsLst>
              <a:gs pos="90000">
                <a:srgbClr val="66FFFF"/>
              </a:gs>
              <a:gs pos="100000">
                <a:srgbClr val="002060"/>
              </a:gs>
              <a:gs pos="46000">
                <a:srgbClr val="80D8A8"/>
              </a:gs>
              <a:gs pos="89000">
                <a:srgbClr val="00B050"/>
              </a:gs>
              <a:gs pos="48000">
                <a:srgbClr val="7030A0"/>
              </a:gs>
              <a:gs pos="0">
                <a:schemeClr val="accent6">
                  <a:lumMod val="20000"/>
                  <a:lumOff val="80000"/>
                </a:schemeClr>
              </a:gs>
              <a:gs pos="10000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81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eeform: Shape 13">
            <a:extLst>
              <a:ext uri="{FF2B5EF4-FFF2-40B4-BE49-F238E27FC236}">
                <a16:creationId xmlns:a16="http://schemas.microsoft.com/office/drawing/2014/main" id="{C862A8CC-61EF-4D0E-9DEC-C8812B835C24}"/>
              </a:ext>
            </a:extLst>
          </p:cNvPr>
          <p:cNvSpPr/>
          <p:nvPr userDrawn="1"/>
        </p:nvSpPr>
        <p:spPr>
          <a:xfrm rot="20493223">
            <a:off x="6289565" y="-975521"/>
            <a:ext cx="5861272" cy="2656874"/>
          </a:xfrm>
          <a:custGeom>
            <a:avLst/>
            <a:gdLst>
              <a:gd name="connsiteX0" fmla="*/ 0 w 7556023"/>
              <a:gd name="connsiteY0" fmla="*/ 0 h 3360444"/>
              <a:gd name="connsiteX1" fmla="*/ 7556023 w 7556023"/>
              <a:gd name="connsiteY1" fmla="*/ 2449433 h 3360444"/>
              <a:gd name="connsiteX2" fmla="*/ 7266971 w 7556023"/>
              <a:gd name="connsiteY2" fmla="*/ 3360444 h 3360444"/>
              <a:gd name="connsiteX3" fmla="*/ 7253151 w 7556023"/>
              <a:gd name="connsiteY3" fmla="*/ 3344760 h 3360444"/>
              <a:gd name="connsiteX4" fmla="*/ 6662070 w 7556023"/>
              <a:gd name="connsiteY4" fmla="*/ 2905975 h 3360444"/>
              <a:gd name="connsiteX5" fmla="*/ 3249748 w 7556023"/>
              <a:gd name="connsiteY5" fmla="*/ 1836468 h 3360444"/>
              <a:gd name="connsiteX6" fmla="*/ 808557 w 7556023"/>
              <a:gd name="connsiteY6" fmla="*/ 825301 h 3360444"/>
              <a:gd name="connsiteX7" fmla="*/ 70656 w 7556023"/>
              <a:gd name="connsiteY7" fmla="*/ 92504 h 336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6023" h="3360444">
                <a:moveTo>
                  <a:pt x="0" y="0"/>
                </a:moveTo>
                <a:lnTo>
                  <a:pt x="7556023" y="2449433"/>
                </a:lnTo>
                <a:lnTo>
                  <a:pt x="7266971" y="3360444"/>
                </a:lnTo>
                <a:lnTo>
                  <a:pt x="7253151" y="3344760"/>
                </a:lnTo>
                <a:cubicBezTo>
                  <a:pt x="7183273" y="3256564"/>
                  <a:pt x="7050467" y="3033586"/>
                  <a:pt x="6662070" y="2905975"/>
                </a:cubicBezTo>
                <a:cubicBezTo>
                  <a:pt x="5971587" y="2679110"/>
                  <a:pt x="4225334" y="2183247"/>
                  <a:pt x="3249748" y="1836468"/>
                </a:cubicBezTo>
                <a:cubicBezTo>
                  <a:pt x="2274162" y="1489690"/>
                  <a:pt x="1326791" y="1288752"/>
                  <a:pt x="808557" y="825301"/>
                </a:cubicBezTo>
                <a:cubicBezTo>
                  <a:pt x="614220" y="651507"/>
                  <a:pt x="312342" y="375623"/>
                  <a:pt x="70656" y="92504"/>
                </a:cubicBezTo>
                <a:close/>
              </a:path>
            </a:pathLst>
          </a:custGeom>
          <a:gradFill>
            <a:gsLst>
              <a:gs pos="100000">
                <a:schemeClr val="accent6">
                  <a:lumMod val="60000"/>
                  <a:lumOff val="40000"/>
                </a:schemeClr>
              </a:gs>
              <a:gs pos="1000">
                <a:schemeClr val="bg1"/>
              </a:gs>
              <a:gs pos="69000">
                <a:schemeClr val="bg1"/>
              </a:gs>
              <a:gs pos="54000">
                <a:schemeClr val="accent5">
                  <a:lumMod val="20000"/>
                  <a:lumOff val="80000"/>
                </a:schemeClr>
              </a:gs>
            </a:gsLst>
            <a:lin ang="21594000" scaled="0"/>
          </a:gra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98450" h="6350"/>
            <a:bevelB w="57150" h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C862A8CC-61EF-4D0E-9DEC-C8812B835C24}"/>
              </a:ext>
            </a:extLst>
          </p:cNvPr>
          <p:cNvSpPr/>
          <p:nvPr userDrawn="1"/>
        </p:nvSpPr>
        <p:spPr>
          <a:xfrm rot="1081076" flipH="1">
            <a:off x="36190" y="-925865"/>
            <a:ext cx="5739800" cy="2486462"/>
          </a:xfrm>
          <a:custGeom>
            <a:avLst/>
            <a:gdLst>
              <a:gd name="connsiteX0" fmla="*/ 0 w 7556023"/>
              <a:gd name="connsiteY0" fmla="*/ 0 h 3360444"/>
              <a:gd name="connsiteX1" fmla="*/ 7556023 w 7556023"/>
              <a:gd name="connsiteY1" fmla="*/ 2449433 h 3360444"/>
              <a:gd name="connsiteX2" fmla="*/ 7266971 w 7556023"/>
              <a:gd name="connsiteY2" fmla="*/ 3360444 h 3360444"/>
              <a:gd name="connsiteX3" fmla="*/ 7253151 w 7556023"/>
              <a:gd name="connsiteY3" fmla="*/ 3344760 h 3360444"/>
              <a:gd name="connsiteX4" fmla="*/ 6662070 w 7556023"/>
              <a:gd name="connsiteY4" fmla="*/ 2905975 h 3360444"/>
              <a:gd name="connsiteX5" fmla="*/ 3249748 w 7556023"/>
              <a:gd name="connsiteY5" fmla="*/ 1836468 h 3360444"/>
              <a:gd name="connsiteX6" fmla="*/ 808557 w 7556023"/>
              <a:gd name="connsiteY6" fmla="*/ 825301 h 3360444"/>
              <a:gd name="connsiteX7" fmla="*/ 70656 w 7556023"/>
              <a:gd name="connsiteY7" fmla="*/ 92504 h 336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6023" h="3360444">
                <a:moveTo>
                  <a:pt x="0" y="0"/>
                </a:moveTo>
                <a:lnTo>
                  <a:pt x="7556023" y="2449433"/>
                </a:lnTo>
                <a:lnTo>
                  <a:pt x="7266971" y="3360444"/>
                </a:lnTo>
                <a:lnTo>
                  <a:pt x="7253151" y="3344760"/>
                </a:lnTo>
                <a:cubicBezTo>
                  <a:pt x="7183273" y="3256564"/>
                  <a:pt x="7050467" y="3033586"/>
                  <a:pt x="6662070" y="2905975"/>
                </a:cubicBezTo>
                <a:cubicBezTo>
                  <a:pt x="5971587" y="2679110"/>
                  <a:pt x="4225334" y="2183247"/>
                  <a:pt x="3249748" y="1836468"/>
                </a:cubicBezTo>
                <a:cubicBezTo>
                  <a:pt x="2274162" y="1489690"/>
                  <a:pt x="1326791" y="1288752"/>
                  <a:pt x="808557" y="825301"/>
                </a:cubicBezTo>
                <a:cubicBezTo>
                  <a:pt x="614220" y="651507"/>
                  <a:pt x="312342" y="375623"/>
                  <a:pt x="70656" y="92504"/>
                </a:cubicBezTo>
                <a:close/>
              </a:path>
            </a:pathLst>
          </a:custGeom>
          <a:gradFill>
            <a:gsLst>
              <a:gs pos="100000">
                <a:schemeClr val="accent6">
                  <a:lumMod val="60000"/>
                  <a:lumOff val="40000"/>
                </a:schemeClr>
              </a:gs>
              <a:gs pos="1000">
                <a:schemeClr val="bg1"/>
              </a:gs>
              <a:gs pos="69000">
                <a:schemeClr val="bg1"/>
              </a:gs>
              <a:gs pos="54000">
                <a:schemeClr val="accent5">
                  <a:lumMod val="20000"/>
                  <a:lumOff val="80000"/>
                </a:schemeClr>
              </a:gs>
            </a:gsLst>
            <a:lin ang="21594000" scaled="0"/>
          </a:gra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98450" h="6350"/>
            <a:bevelB w="57150" h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alf Frame 9"/>
          <p:cNvSpPr/>
          <p:nvPr userDrawn="1"/>
        </p:nvSpPr>
        <p:spPr>
          <a:xfrm rot="10800000" flipH="1">
            <a:off x="0" y="1600197"/>
            <a:ext cx="6019797" cy="5257801"/>
          </a:xfrm>
          <a:prstGeom prst="halfFrame">
            <a:avLst>
              <a:gd name="adj1" fmla="val 4114"/>
              <a:gd name="adj2" fmla="val 4379"/>
            </a:avLst>
          </a:prstGeom>
          <a:gradFill flip="none" rotWithShape="1">
            <a:gsLst>
              <a:gs pos="67000">
                <a:srgbClr val="66FFFF"/>
              </a:gs>
              <a:gs pos="42000">
                <a:srgbClr val="002060"/>
              </a:gs>
              <a:gs pos="100000">
                <a:srgbClr val="80D8A8"/>
              </a:gs>
              <a:gs pos="64000">
                <a:srgbClr val="00B050"/>
              </a:gs>
              <a:gs pos="0">
                <a:schemeClr val="accent6">
                  <a:lumMod val="20000"/>
                  <a:lumOff val="80000"/>
                </a:schemeClr>
              </a:gs>
              <a:gs pos="10000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  <a:gs pos="88000">
                <a:schemeClr val="bg1"/>
              </a:gs>
              <a:gs pos="5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D4492A-B4A9-46D3-AC05-5154D285D854}"/>
              </a:ext>
            </a:extLst>
          </p:cNvPr>
          <p:cNvSpPr txBox="1"/>
          <p:nvPr userDrawn="1"/>
        </p:nvSpPr>
        <p:spPr>
          <a:xfrm>
            <a:off x="9937284" y="0"/>
            <a:ext cx="2330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  <a:latin typeface="Blackadder ITC" panose="04020505050007020D02" pitchFamily="82" charset="0"/>
                <a:cs typeface="Times New Roman" panose="02020603050405020304" pitchFamily="18" charset="0"/>
              </a:rPr>
              <a:t>Abul</a:t>
            </a:r>
            <a:r>
              <a:rPr lang="en-US" b="1" baseline="0" dirty="0" smtClean="0">
                <a:solidFill>
                  <a:srgbClr val="7030A0"/>
                </a:solidFill>
                <a:latin typeface="Blackadder ITC" panose="04020505050007020D02" pitchFamily="82" charset="0"/>
                <a:cs typeface="Times New Roman" panose="02020603050405020304" pitchFamily="18" charset="0"/>
              </a:rPr>
              <a:t> </a:t>
            </a:r>
            <a:r>
              <a:rPr lang="en-US" b="1" baseline="0" dirty="0" err="1" smtClean="0">
                <a:solidFill>
                  <a:srgbClr val="7030A0"/>
                </a:solidFill>
                <a:latin typeface="Blackadder ITC" panose="04020505050007020D02" pitchFamily="82" charset="0"/>
                <a:cs typeface="Times New Roman" panose="02020603050405020304" pitchFamily="18" charset="0"/>
              </a:rPr>
              <a:t>Kalam</a:t>
            </a:r>
            <a:r>
              <a:rPr lang="en-US" b="1" baseline="0" dirty="0" smtClean="0">
                <a:solidFill>
                  <a:srgbClr val="7030A0"/>
                </a:solidFill>
                <a:latin typeface="Blackadder ITC" panose="04020505050007020D02" pitchFamily="82" charset="0"/>
                <a:cs typeface="Times New Roman" panose="02020603050405020304" pitchFamily="18" charset="0"/>
              </a:rPr>
              <a:t> Azad</a:t>
            </a:r>
            <a:endParaRPr lang="en-US" b="1" dirty="0">
              <a:solidFill>
                <a:srgbClr val="7030A0"/>
              </a:solidFill>
              <a:latin typeface="Blackadder ITC" panose="04020505050007020D02" pitchFamily="82" charset="0"/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solidFill>
                  <a:srgbClr val="7030A0"/>
                </a:solidFill>
                <a:latin typeface="Blackadder ITC" panose="04020505050007020D02" pitchFamily="82" charset="0"/>
                <a:cs typeface="Times New Roman" panose="02020603050405020304" pitchFamily="18" charset="0"/>
              </a:rPr>
              <a:t>Nachole</a:t>
            </a:r>
            <a:r>
              <a:rPr lang="en-US" b="1" baseline="0" dirty="0" smtClean="0">
                <a:solidFill>
                  <a:srgbClr val="7030A0"/>
                </a:solidFill>
                <a:latin typeface="Blackadder ITC" panose="04020505050007020D02" pitchFamily="82" charset="0"/>
                <a:cs typeface="Times New Roman" panose="02020603050405020304" pitchFamily="18" charset="0"/>
              </a:rPr>
              <a:t> ,</a:t>
            </a:r>
            <a:r>
              <a:rPr lang="en-US" b="1" baseline="0" dirty="0" err="1" smtClean="0">
                <a:solidFill>
                  <a:srgbClr val="7030A0"/>
                </a:solidFill>
                <a:latin typeface="Blackadder ITC" panose="04020505050007020D02" pitchFamily="82" charset="0"/>
                <a:cs typeface="Times New Roman" panose="02020603050405020304" pitchFamily="18" charset="0"/>
              </a:rPr>
              <a:t>Chapainawabganj</a:t>
            </a:r>
            <a:endParaRPr lang="en-US" b="1" dirty="0">
              <a:solidFill>
                <a:srgbClr val="7030A0"/>
              </a:solidFill>
              <a:latin typeface="Blackadder ITC" panose="04020505050007020D02" pitchFamily="82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92103-E430-479B-8556-65871C06AE4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5802" y="654292"/>
            <a:ext cx="836198" cy="8361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792103-E430-479B-8556-65871C06AE4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54292"/>
            <a:ext cx="836198" cy="836198"/>
          </a:xfrm>
          <a:prstGeom prst="rect">
            <a:avLst/>
          </a:prstGeom>
        </p:spPr>
      </p:pic>
      <p:grpSp>
        <p:nvGrpSpPr>
          <p:cNvPr id="14" name="组合 9">
            <a:extLst>
              <a:ext uri="{FF2B5EF4-FFF2-40B4-BE49-F238E27FC236}">
                <a16:creationId xmlns:a16="http://schemas.microsoft.com/office/drawing/2014/main" id="{5E2B3553-0119-4B74-BAE8-042DDFE21CE3}"/>
              </a:ext>
            </a:extLst>
          </p:cNvPr>
          <p:cNvGrpSpPr/>
          <p:nvPr userDrawn="1"/>
        </p:nvGrpSpPr>
        <p:grpSpPr>
          <a:xfrm>
            <a:off x="-1098" y="-51345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0">
              <a:extLst>
                <a:ext uri="{FF2B5EF4-FFF2-40B4-BE49-F238E27FC236}">
                  <a16:creationId xmlns:a16="http://schemas.microsoft.com/office/drawing/2014/main" id="{F869DBB6-E5B3-4E79-8330-7C6344DD947A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16" name="椭圆 11">
              <a:extLst>
                <a:ext uri="{FF2B5EF4-FFF2-40B4-BE49-F238E27FC236}">
                  <a16:creationId xmlns:a16="http://schemas.microsoft.com/office/drawing/2014/main" id="{5FED70C0-C10C-42D3-9068-A05AE6D8DFDD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17" name="Date Placeholder 1"/>
          <p:cNvSpPr txBox="1">
            <a:spLocks/>
          </p:cNvSpPr>
          <p:nvPr userDrawn="1"/>
        </p:nvSpPr>
        <p:spPr>
          <a:xfrm>
            <a:off x="807764" y="13480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FE4688-7E59-4286-BF82-F6B5BE96FA3D}" type="datetime8">
              <a:rPr lang="en-US" b="1" cap="none" spc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pPr/>
              <a:t>01-May-20 8:24 AM</a:t>
            </a:fld>
            <a:endParaRPr lang="en-US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/>
            </a:gs>
            <a:gs pos="98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13630"/>
            <a:ext cx="3429000" cy="3238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0" y="0"/>
            <a:ext cx="537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০১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914400" y="914400"/>
            <a:ext cx="1082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 </a:t>
            </a:r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29600" y="2613630"/>
            <a:ext cx="3200400" cy="3238500"/>
          </a:xfrm>
          <a:prstGeom prst="rect">
            <a:avLst/>
          </a:prstGeom>
        </p:spPr>
      </p:pic>
      <p:pic>
        <p:nvPicPr>
          <p:cNvPr id="7" name="Picture 6" descr="sun-29.png"/>
          <p:cNvPicPr>
            <a:picLocks noChangeAspect="1"/>
          </p:cNvPicPr>
          <p:nvPr/>
        </p:nvPicPr>
        <p:blipFill rotWithShape="1">
          <a:blip r:embed="rId4"/>
          <a:srcRect l="48697"/>
          <a:stretch/>
        </p:blipFill>
        <p:spPr>
          <a:xfrm>
            <a:off x="5943600" y="0"/>
            <a:ext cx="6248400" cy="6858000"/>
          </a:xfrm>
          <a:prstGeom prst="rect">
            <a:avLst/>
          </a:prstGeom>
        </p:spPr>
      </p:pic>
      <p:pic>
        <p:nvPicPr>
          <p:cNvPr id="8" name="Picture 7" descr="sun-29.png"/>
          <p:cNvPicPr>
            <a:picLocks noChangeAspect="1"/>
          </p:cNvPicPr>
          <p:nvPr/>
        </p:nvPicPr>
        <p:blipFill rotWithShape="1">
          <a:blip r:embed="rId4"/>
          <a:srcRect r="50687"/>
          <a:stretch/>
        </p:blipFill>
        <p:spPr>
          <a:xfrm>
            <a:off x="-14989" y="0"/>
            <a:ext cx="60347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4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B11921-81CE-46AC-B888-8E7EF140F4BF}"/>
              </a:ext>
            </a:extLst>
          </p:cNvPr>
          <p:cNvSpPr txBox="1"/>
          <p:nvPr/>
        </p:nvSpPr>
        <p:spPr>
          <a:xfrm>
            <a:off x="1524000" y="4419600"/>
            <a:ext cx="8772526" cy="584775"/>
          </a:xfrm>
          <a:prstGeom prst="rect">
            <a:avLst/>
          </a:prstGeom>
          <a:noFill/>
          <a:ln w="57150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নিয়মিত শরীরচর্চা করলে আমাদের শরীরের কী উপকার হয়?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802515"/>
            <a:ext cx="2090094" cy="21275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95800" y="990600"/>
            <a:ext cx="2971800" cy="914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47484" y="0"/>
            <a:ext cx="638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১০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87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715" y="1447621"/>
            <a:ext cx="4812486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0598C7-4A0A-46E6-BF4F-89B200DF0E89}"/>
              </a:ext>
            </a:extLst>
          </p:cNvPr>
          <p:cNvSpPr txBox="1"/>
          <p:nvPr/>
        </p:nvSpPr>
        <p:spPr>
          <a:xfrm>
            <a:off x="2808453" y="732041"/>
            <a:ext cx="6557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তোমরা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কী দেখতে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32C3FD-0A96-4E9B-B38C-C5151843517A}"/>
              </a:ext>
            </a:extLst>
          </p:cNvPr>
          <p:cNvSpPr txBox="1"/>
          <p:nvPr/>
        </p:nvSpPr>
        <p:spPr>
          <a:xfrm>
            <a:off x="4355243" y="5410200"/>
            <a:ext cx="3463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 দুটি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ঘুমাচ্ছে?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FA6E95-FE1E-4330-8334-80EC6CBAF5DA}"/>
              </a:ext>
            </a:extLst>
          </p:cNvPr>
          <p:cNvSpPr txBox="1"/>
          <p:nvPr/>
        </p:nvSpPr>
        <p:spPr>
          <a:xfrm>
            <a:off x="2699626" y="727470"/>
            <a:ext cx="7536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স্বাস্থ্যের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জন্য ঘুমের প্রয়োজনীয়তা কী?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0339DD-A028-4957-9EFE-A0EFBE6E9BF0}"/>
              </a:ext>
            </a:extLst>
          </p:cNvPr>
          <p:cNvSpPr txBox="1"/>
          <p:nvPr/>
        </p:nvSpPr>
        <p:spPr>
          <a:xfrm>
            <a:off x="940615" y="5456366"/>
            <a:ext cx="1074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শরীরের ক্ষয়পূরণ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বৃদ্ধির জন্য পর্যাপ্ত ঘুম প্রয়োজন। ভালো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ঘুমের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জন্য আমাদের প্রতিদিন নির্দিষ্ট সময়ে ঘুমাতে যাওয়া উচিত।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child-sleeping-with-stuffed-animal.jpg">
            <a:extLst>
              <a:ext uri="{FF2B5EF4-FFF2-40B4-BE49-F238E27FC236}">
                <a16:creationId xmlns:a16="http://schemas.microsoft.com/office/drawing/2014/main" id="{B9DB4E84-AD68-45B1-A64E-C25F0D000AB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5963" y="1447621"/>
            <a:ext cx="4517135" cy="3581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D21B05-12F1-4E8B-B7FD-027B6588D7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5374" y="1447621"/>
            <a:ext cx="784830" cy="7848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47484" y="0"/>
            <a:ext cx="612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১১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47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0"/>
      <p:bldP spid="7" grpId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7462" y="1408284"/>
            <a:ext cx="62484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1CB2C5-482B-496E-BB39-C749F07426B3}"/>
              </a:ext>
            </a:extLst>
          </p:cNvPr>
          <p:cNvSpPr txBox="1"/>
          <p:nvPr/>
        </p:nvSpPr>
        <p:spPr>
          <a:xfrm>
            <a:off x="4499263" y="589679"/>
            <a:ext cx="4111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শ্রমিকগুলো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কী করছে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B6D1A9-9B33-443F-B753-D790ADEB3F5E}"/>
              </a:ext>
            </a:extLst>
          </p:cNvPr>
          <p:cNvSpPr txBox="1"/>
          <p:nvPr/>
        </p:nvSpPr>
        <p:spPr>
          <a:xfrm>
            <a:off x="4081458" y="5604348"/>
            <a:ext cx="3981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কাজের ফাঁকে বিশ্রাম নিচ্ছে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067DA3-63E0-4451-AC30-7580930B920F}"/>
              </a:ext>
            </a:extLst>
          </p:cNvPr>
          <p:cNvSpPr txBox="1"/>
          <p:nvPr/>
        </p:nvSpPr>
        <p:spPr>
          <a:xfrm>
            <a:off x="4391890" y="631195"/>
            <a:ext cx="3654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কেন বিশ্রাম নেই?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E3F0B8-2848-401F-A836-20DCB6D93824}"/>
              </a:ext>
            </a:extLst>
          </p:cNvPr>
          <p:cNvSpPr txBox="1"/>
          <p:nvPr/>
        </p:nvSpPr>
        <p:spPr>
          <a:xfrm>
            <a:off x="4066468" y="5604348"/>
            <a:ext cx="4130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দেহের ক্লান্তি দূর করার জন্য।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C55171-31F5-418C-B68D-251A6C1B0642}"/>
              </a:ext>
            </a:extLst>
          </p:cNvPr>
          <p:cNvSpPr txBox="1"/>
          <p:nvPr/>
        </p:nvSpPr>
        <p:spPr>
          <a:xfrm>
            <a:off x="2983056" y="610437"/>
            <a:ext cx="7143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দেহের ক্লান্তি দূর করার জন্য আমরা আর কী করি?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76400" y="4572001"/>
            <a:ext cx="274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গান শুনি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85747" y="4572000"/>
            <a:ext cx="25732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বই পড়ি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142640" y="4572000"/>
            <a:ext cx="15678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বাগান করি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524001"/>
            <a:ext cx="3581400" cy="2889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7604" y="1524000"/>
            <a:ext cx="3370996" cy="2889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1404" y="1524000"/>
            <a:ext cx="3523396" cy="2889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9E3F0B8-2848-401F-A836-20DCB6D93824}"/>
              </a:ext>
            </a:extLst>
          </p:cNvPr>
          <p:cNvSpPr txBox="1"/>
          <p:nvPr/>
        </p:nvSpPr>
        <p:spPr>
          <a:xfrm>
            <a:off x="1371600" y="5538774"/>
            <a:ext cx="1013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কোনো শখের কাজ যেমন- পছন্দের গান শোনা, বই পড়া, বাগান করা ইত্যাদির মাধ্যমে আমরা দেহের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ক্লান্তি দূর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পারি।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47484" y="0"/>
            <a:ext cx="6335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১২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66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0"/>
      <p:bldP spid="7" grpId="1"/>
      <p:bldP spid="8" grpId="0"/>
      <p:bldP spid="8" grpId="1"/>
      <p:bldP spid="9" grpId="0"/>
      <p:bldP spid="9" grpId="1"/>
      <p:bldP spid="16" grpId="0"/>
      <p:bldP spid="21" grpId="0"/>
      <p:bldP spid="22" grpId="0"/>
      <p:bldP spid="23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EF0544-4AA3-489A-B519-01CF815EAEBC}"/>
              </a:ext>
            </a:extLst>
          </p:cNvPr>
          <p:cNvSpPr txBox="1"/>
          <p:nvPr/>
        </p:nvSpPr>
        <p:spPr>
          <a:xfrm>
            <a:off x="3109912" y="651911"/>
            <a:ext cx="591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তোমরা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কী দেখতে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788FB3-F07C-4093-8A0B-DCF15FECC001}"/>
              </a:ext>
            </a:extLst>
          </p:cNvPr>
          <p:cNvSpPr txBox="1"/>
          <p:nvPr/>
        </p:nvSpPr>
        <p:spPr>
          <a:xfrm>
            <a:off x="4067799" y="5424730"/>
            <a:ext cx="4171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সাবান দিয়ে গোসল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1DC517-018C-4C15-A43A-0AF92CEA0BC6}"/>
              </a:ext>
            </a:extLst>
          </p:cNvPr>
          <p:cNvSpPr txBox="1"/>
          <p:nvPr/>
        </p:nvSpPr>
        <p:spPr>
          <a:xfrm>
            <a:off x="4067799" y="651911"/>
            <a:ext cx="417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কেন গোসল করি?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12056D-41A1-4DD4-8D01-93AC4B55191A}"/>
              </a:ext>
            </a:extLst>
          </p:cNvPr>
          <p:cNvSpPr txBox="1"/>
          <p:nvPr/>
        </p:nvSpPr>
        <p:spPr>
          <a:xfrm>
            <a:off x="1100136" y="5424730"/>
            <a:ext cx="99345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শরীর পরিষ্কার পরিচ্ছন্ন রাখার জন্য আমাদের যত্নবান হতে হবে। এ জন্য প্রতিদিন পরিষ্কার পানি ও সাবান দিয়ে গোসল করতে হবে।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4385" y="1345271"/>
            <a:ext cx="5652654" cy="37309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47484" y="0"/>
            <a:ext cx="6703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১৩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51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  <p:bldP spid="5" grpId="1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ED0A401-5919-4669-8793-C2C6C0A78EAD}"/>
              </a:ext>
            </a:extLst>
          </p:cNvPr>
          <p:cNvSpPr txBox="1"/>
          <p:nvPr/>
        </p:nvSpPr>
        <p:spPr>
          <a:xfrm>
            <a:off x="3613438" y="606350"/>
            <a:ext cx="4987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কী দেখতে পাচ্ছ?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DC9D77-CD0C-41B6-A1AA-C20205C36EF2}"/>
              </a:ext>
            </a:extLst>
          </p:cNvPr>
          <p:cNvSpPr txBox="1"/>
          <p:nvPr/>
        </p:nvSpPr>
        <p:spPr>
          <a:xfrm>
            <a:off x="2274222" y="5117175"/>
            <a:ext cx="2393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দাঁত ব্রাশ করছে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942425-198F-4FC8-B499-3C1FFFE27462}"/>
              </a:ext>
            </a:extLst>
          </p:cNvPr>
          <p:cNvSpPr txBox="1"/>
          <p:nvPr/>
        </p:nvSpPr>
        <p:spPr>
          <a:xfrm>
            <a:off x="8382000" y="5111628"/>
            <a:ext cx="1631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হাত ধুচ্ছে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5EDF7D-A01B-4368-901F-05B8A4E83F1A}"/>
              </a:ext>
            </a:extLst>
          </p:cNvPr>
          <p:cNvSpPr txBox="1"/>
          <p:nvPr/>
        </p:nvSpPr>
        <p:spPr>
          <a:xfrm>
            <a:off x="1015361" y="5867400"/>
            <a:ext cx="10719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খাওয়ার পূর্বে ও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হাত ধুতে হবে। খাওয়ার পর নিয়মিত দাঁত ব্রাশ করতে হবে।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8196" y="1368785"/>
            <a:ext cx="4721803" cy="36389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3B55C8-E84F-4607-8487-56F382FA8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2" y="1368785"/>
            <a:ext cx="4895576" cy="36389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47484" y="0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১৪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8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36C96C-D2FE-4700-819C-8F28284B1D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873" y="1477853"/>
            <a:ext cx="4488527" cy="30914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F6D221-2E38-4854-8D9A-F7BBA29EF0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6837" y="1477853"/>
            <a:ext cx="4672013" cy="30914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3A6CCE-2EEA-476D-B40E-CC8D7DD05277}"/>
              </a:ext>
            </a:extLst>
          </p:cNvPr>
          <p:cNvSpPr txBox="1"/>
          <p:nvPr/>
        </p:nvSpPr>
        <p:spPr>
          <a:xfrm>
            <a:off x="2819400" y="693196"/>
            <a:ext cx="609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দেখতে পাচ্ছ?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667A64-F152-4874-BFF1-7678E7DB0943}"/>
              </a:ext>
            </a:extLst>
          </p:cNvPr>
          <p:cNvSpPr txBox="1"/>
          <p:nvPr/>
        </p:nvSpPr>
        <p:spPr>
          <a:xfrm>
            <a:off x="1828800" y="4684567"/>
            <a:ext cx="2393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নখ ছোট করছে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328B84-D655-46CD-8168-162FFD1F9126}"/>
              </a:ext>
            </a:extLst>
          </p:cNvPr>
          <p:cNvSpPr txBox="1"/>
          <p:nvPr/>
        </p:nvSpPr>
        <p:spPr>
          <a:xfrm>
            <a:off x="6801974" y="4684568"/>
            <a:ext cx="4145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জামা কাপড় পরিষ্কার করছে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6FA063-5CB2-462A-B1CA-05C118248267}"/>
              </a:ext>
            </a:extLst>
          </p:cNvPr>
          <p:cNvSpPr txBox="1"/>
          <p:nvPr/>
        </p:nvSpPr>
        <p:spPr>
          <a:xfrm>
            <a:off x="533400" y="5486400"/>
            <a:ext cx="10782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সুস্থ থাকার জন্য নিয়মিত জামাকাপড় পরিষ্কার করতে হবে। ত্বক, চুল, নখ, চোখ এবং কানের যত্ন নিতে হবে।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47484" y="0"/>
            <a:ext cx="641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১৫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277556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371600"/>
            <a:ext cx="4724400" cy="32191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3A6CCE-2EEA-476D-B40E-CC8D7DD05277}"/>
              </a:ext>
            </a:extLst>
          </p:cNvPr>
          <p:cNvSpPr txBox="1"/>
          <p:nvPr/>
        </p:nvSpPr>
        <p:spPr>
          <a:xfrm>
            <a:off x="3117752" y="600597"/>
            <a:ext cx="609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দেখতে পাচ্ছ?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667A64-F152-4874-BFF1-7678E7DB0943}"/>
              </a:ext>
            </a:extLst>
          </p:cNvPr>
          <p:cNvSpPr txBox="1"/>
          <p:nvPr/>
        </p:nvSpPr>
        <p:spPr>
          <a:xfrm>
            <a:off x="1828800" y="4684567"/>
            <a:ext cx="2393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ছোট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328B84-D655-46CD-8168-162FFD1F9126}"/>
              </a:ext>
            </a:extLst>
          </p:cNvPr>
          <p:cNvSpPr txBox="1"/>
          <p:nvPr/>
        </p:nvSpPr>
        <p:spPr>
          <a:xfrm>
            <a:off x="6801974" y="4684568"/>
            <a:ext cx="4145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পরিষ্কার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6FA063-5CB2-462A-B1CA-05C118248267}"/>
              </a:ext>
            </a:extLst>
          </p:cNvPr>
          <p:cNvSpPr txBox="1"/>
          <p:nvPr/>
        </p:nvSpPr>
        <p:spPr>
          <a:xfrm>
            <a:off x="533400" y="5486400"/>
            <a:ext cx="10782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সুস্থ থাকার জন্য নিয়মিত জামাকাপড় পরিষ্কার করতে হবে। ত্বক, চুল, নখ, চোখ এবং কানের যত্ন নিতে হবে।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09EEC3-2A96-441D-A8C4-F5F51CD00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58" y="1463985"/>
            <a:ext cx="4853742" cy="31323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47484" y="0"/>
            <a:ext cx="6639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১৬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11334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2C5208E-DFC0-47E4-B077-A5838EF6825B}"/>
              </a:ext>
            </a:extLst>
          </p:cNvPr>
          <p:cNvSpPr/>
          <p:nvPr/>
        </p:nvSpPr>
        <p:spPr>
          <a:xfrm>
            <a:off x="5735245" y="1740344"/>
            <a:ext cx="766423" cy="87520"/>
          </a:xfrm>
          <a:custGeom>
            <a:avLst/>
            <a:gdLst>
              <a:gd name="connsiteX0" fmla="*/ 0 w 520738"/>
              <a:gd name="connsiteY0" fmla="*/ 45720 h 91440"/>
              <a:gd name="connsiteX1" fmla="*/ 520738 w 520738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0738" h="91440">
                <a:moveTo>
                  <a:pt x="0" y="45720"/>
                </a:moveTo>
                <a:lnTo>
                  <a:pt x="520738" y="45720"/>
                </a:lnTo>
              </a:path>
            </a:pathLst>
          </a:custGeom>
          <a:noFill/>
          <a:ln w="57150">
            <a:solidFill>
              <a:schemeClr val="tx1"/>
            </a:solidFill>
            <a:tailEnd type="arrow"/>
          </a:ln>
          <a:scene3d>
            <a:camera prst="orthographicFront"/>
            <a:lightRig rig="flat" dir="t"/>
          </a:scene3d>
          <a:sp3d z="-40000" prstMaterial="matte"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9286" tIns="42964" rIns="259286" bIns="4296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8B22957-A149-40C6-A391-22035009C3CD}"/>
              </a:ext>
            </a:extLst>
          </p:cNvPr>
          <p:cNvSpPr/>
          <p:nvPr/>
        </p:nvSpPr>
        <p:spPr>
          <a:xfrm>
            <a:off x="533400" y="1463368"/>
            <a:ext cx="5204495" cy="626679"/>
          </a:xfrm>
          <a:custGeom>
            <a:avLst/>
            <a:gdLst>
              <a:gd name="connsiteX0" fmla="*/ 0 w 2397125"/>
              <a:gd name="connsiteY0" fmla="*/ 0 h 1438275"/>
              <a:gd name="connsiteX1" fmla="*/ 2397125 w 2397125"/>
              <a:gd name="connsiteY1" fmla="*/ 0 h 1438275"/>
              <a:gd name="connsiteX2" fmla="*/ 2397125 w 2397125"/>
              <a:gd name="connsiteY2" fmla="*/ 1438275 h 1438275"/>
              <a:gd name="connsiteX3" fmla="*/ 0 w 2397125"/>
              <a:gd name="connsiteY3" fmla="*/ 1438275 h 1438275"/>
              <a:gd name="connsiteX4" fmla="*/ 0 w 2397125"/>
              <a:gd name="connsiteY4" fmla="*/ 0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7125" h="1438275">
                <a:moveTo>
                  <a:pt x="0" y="0"/>
                </a:moveTo>
                <a:lnTo>
                  <a:pt x="2397125" y="0"/>
                </a:lnTo>
                <a:lnTo>
                  <a:pt x="2397125" y="1438275"/>
                </a:lnTo>
                <a:lnTo>
                  <a:pt x="0" y="1438275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  <a:scene3d>
            <a:camera prst="orthographicFront"/>
            <a:lightRig rig="soft" dir="t"/>
          </a:scene3d>
          <a:sp3d extrusionH="152400" contourW="12700" prstMaterial="dkEdge">
            <a:bevelT w="88900" h="88900" prst="angle"/>
            <a:bevelB prst="angle"/>
            <a:contourClr>
              <a:srgbClr val="92D050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362712" tIns="362712" rIns="362712" bIns="362712" numCol="1" spcCol="1270" anchor="ctr" anchorCtr="0">
            <a:noAutofit/>
          </a:bodyPr>
          <a:lstStyle/>
          <a:p>
            <a:pPr lvl="0"/>
            <a:r>
              <a:rPr lang="bn-BD" sz="28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প্রতিদিন পানি ও সাবান দিয়ে গোসল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02B1A95-DCAF-447B-BEE2-7176D268E19C}"/>
              </a:ext>
            </a:extLst>
          </p:cNvPr>
          <p:cNvSpPr/>
          <p:nvPr/>
        </p:nvSpPr>
        <p:spPr>
          <a:xfrm>
            <a:off x="3973849" y="2057400"/>
            <a:ext cx="4339554" cy="708971"/>
          </a:xfrm>
          <a:custGeom>
            <a:avLst/>
            <a:gdLst>
              <a:gd name="connsiteX0" fmla="*/ 2948463 w 2948463"/>
              <a:gd name="connsiteY0" fmla="*/ 0 h 520738"/>
              <a:gd name="connsiteX1" fmla="*/ 2948463 w 2948463"/>
              <a:gd name="connsiteY1" fmla="*/ 277469 h 520738"/>
              <a:gd name="connsiteX2" fmla="*/ 0 w 2948463"/>
              <a:gd name="connsiteY2" fmla="*/ 277469 h 520738"/>
              <a:gd name="connsiteX3" fmla="*/ 0 w 2948463"/>
              <a:gd name="connsiteY3" fmla="*/ 520738 h 52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8463" h="520738">
                <a:moveTo>
                  <a:pt x="2948463" y="0"/>
                </a:moveTo>
                <a:lnTo>
                  <a:pt x="2948463" y="277469"/>
                </a:lnTo>
                <a:lnTo>
                  <a:pt x="0" y="277469"/>
                </a:lnTo>
                <a:lnTo>
                  <a:pt x="0" y="520738"/>
                </a:lnTo>
              </a:path>
            </a:pathLst>
          </a:custGeom>
          <a:noFill/>
          <a:ln w="57150">
            <a:solidFill>
              <a:schemeClr val="tx1"/>
            </a:solidFill>
            <a:tailEnd type="arrow"/>
          </a:ln>
          <a:scene3d>
            <a:camera prst="orthographicFront"/>
            <a:lightRig rig="flat" dir="t"/>
          </a:scene3d>
          <a:sp3d z="-40000" prstMaterial="matte"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11942" tIns="257612" rIns="1411943" bIns="25761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FE844D0-C874-410A-81C0-697AD9AE859F}"/>
              </a:ext>
            </a:extLst>
          </p:cNvPr>
          <p:cNvSpPr/>
          <p:nvPr/>
        </p:nvSpPr>
        <p:spPr>
          <a:xfrm>
            <a:off x="6549355" y="1463368"/>
            <a:ext cx="4499645" cy="626680"/>
          </a:xfrm>
          <a:custGeom>
            <a:avLst/>
            <a:gdLst>
              <a:gd name="connsiteX0" fmla="*/ 0 w 2397125"/>
              <a:gd name="connsiteY0" fmla="*/ 0 h 1438275"/>
              <a:gd name="connsiteX1" fmla="*/ 2397125 w 2397125"/>
              <a:gd name="connsiteY1" fmla="*/ 0 h 1438275"/>
              <a:gd name="connsiteX2" fmla="*/ 2397125 w 2397125"/>
              <a:gd name="connsiteY2" fmla="*/ 1438275 h 1438275"/>
              <a:gd name="connsiteX3" fmla="*/ 0 w 2397125"/>
              <a:gd name="connsiteY3" fmla="*/ 1438275 h 1438275"/>
              <a:gd name="connsiteX4" fmla="*/ 0 w 2397125"/>
              <a:gd name="connsiteY4" fmla="*/ 0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7125" h="1438275">
                <a:moveTo>
                  <a:pt x="0" y="0"/>
                </a:moveTo>
                <a:lnTo>
                  <a:pt x="2397125" y="0"/>
                </a:lnTo>
                <a:lnTo>
                  <a:pt x="2397125" y="1438275"/>
                </a:lnTo>
                <a:lnTo>
                  <a:pt x="0" y="1438275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  <a:scene3d>
            <a:camera prst="orthographicFront"/>
            <a:lightRig rig="soft" dir="t"/>
          </a:scene3d>
          <a:sp3d extrusionH="152400" contourW="12700" prstMaterial="dkEdge">
            <a:bevelT w="88900" h="88900" prst="angle"/>
            <a:bevelB prst="angle"/>
            <a:contourClr>
              <a:srgbClr val="92D050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362712" tIns="362712" rIns="362712" bIns="362712" numCol="1" spcCol="1270" anchor="ctr" anchorCtr="0">
            <a:noAutofit/>
          </a:bodyPr>
          <a:lstStyle/>
          <a:p>
            <a:pPr lvl="0"/>
            <a:r>
              <a:rPr lang="bn-BD" sz="28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খাওয়ার আগে ও পরে হাত ধুয়া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F0F9747-FE0C-4893-85DA-D90532E61128}"/>
              </a:ext>
            </a:extLst>
          </p:cNvPr>
          <p:cNvSpPr/>
          <p:nvPr/>
        </p:nvSpPr>
        <p:spPr>
          <a:xfrm>
            <a:off x="5735245" y="2954825"/>
            <a:ext cx="766423" cy="87520"/>
          </a:xfrm>
          <a:custGeom>
            <a:avLst/>
            <a:gdLst>
              <a:gd name="connsiteX0" fmla="*/ 0 w 520738"/>
              <a:gd name="connsiteY0" fmla="*/ 45720 h 91440"/>
              <a:gd name="connsiteX1" fmla="*/ 520738 w 520738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0738" h="91440">
                <a:moveTo>
                  <a:pt x="0" y="45720"/>
                </a:moveTo>
                <a:lnTo>
                  <a:pt x="520738" y="45720"/>
                </a:lnTo>
              </a:path>
            </a:pathLst>
          </a:custGeom>
          <a:noFill/>
          <a:ln w="57150">
            <a:solidFill>
              <a:schemeClr val="tx1"/>
            </a:solidFill>
            <a:tailEnd type="arrow"/>
          </a:ln>
          <a:scene3d>
            <a:camera prst="orthographicFront"/>
            <a:lightRig rig="flat" dir="t"/>
          </a:scene3d>
          <a:sp3d z="-40000" prstMaterial="matte"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9286" tIns="42963" rIns="259286" bIns="42964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1810A67-2EF4-43A5-9225-5F5F74F23823}"/>
              </a:ext>
            </a:extLst>
          </p:cNvPr>
          <p:cNvSpPr/>
          <p:nvPr/>
        </p:nvSpPr>
        <p:spPr>
          <a:xfrm>
            <a:off x="533400" y="2813960"/>
            <a:ext cx="5204495" cy="656617"/>
          </a:xfrm>
          <a:custGeom>
            <a:avLst/>
            <a:gdLst>
              <a:gd name="connsiteX0" fmla="*/ 0 w 2397125"/>
              <a:gd name="connsiteY0" fmla="*/ 0 h 1438275"/>
              <a:gd name="connsiteX1" fmla="*/ 2397125 w 2397125"/>
              <a:gd name="connsiteY1" fmla="*/ 0 h 1438275"/>
              <a:gd name="connsiteX2" fmla="*/ 2397125 w 2397125"/>
              <a:gd name="connsiteY2" fmla="*/ 1438275 h 1438275"/>
              <a:gd name="connsiteX3" fmla="*/ 0 w 2397125"/>
              <a:gd name="connsiteY3" fmla="*/ 1438275 h 1438275"/>
              <a:gd name="connsiteX4" fmla="*/ 0 w 2397125"/>
              <a:gd name="connsiteY4" fmla="*/ 0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7125" h="1438275">
                <a:moveTo>
                  <a:pt x="0" y="0"/>
                </a:moveTo>
                <a:lnTo>
                  <a:pt x="2397125" y="0"/>
                </a:lnTo>
                <a:lnTo>
                  <a:pt x="2397125" y="1438275"/>
                </a:lnTo>
                <a:lnTo>
                  <a:pt x="0" y="1438275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  <a:scene3d>
            <a:camera prst="orthographicFront"/>
            <a:lightRig rig="soft" dir="t"/>
          </a:scene3d>
          <a:sp3d extrusionH="152400" contourW="12700" prstMaterial="dkEdge">
            <a:bevelT w="88900" h="88900" prst="angle"/>
            <a:bevelB prst="angle"/>
            <a:contourClr>
              <a:srgbClr val="92D050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362712" tIns="362712" rIns="362712" bIns="362712" numCol="1" spcCol="1270" anchor="ctr" anchorCtr="0">
            <a:noAutofit/>
          </a:bodyPr>
          <a:lstStyle/>
          <a:p>
            <a:pPr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জামা কাপড় পরিষ্কার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9FA3E57-9A37-4BDB-949F-FF06C9F16CA7}"/>
              </a:ext>
            </a:extLst>
          </p:cNvPr>
          <p:cNvSpPr/>
          <p:nvPr/>
        </p:nvSpPr>
        <p:spPr>
          <a:xfrm>
            <a:off x="3973849" y="3457611"/>
            <a:ext cx="4339554" cy="874538"/>
          </a:xfrm>
          <a:custGeom>
            <a:avLst/>
            <a:gdLst>
              <a:gd name="connsiteX0" fmla="*/ 2948463 w 2948463"/>
              <a:gd name="connsiteY0" fmla="*/ 0 h 520738"/>
              <a:gd name="connsiteX1" fmla="*/ 2948463 w 2948463"/>
              <a:gd name="connsiteY1" fmla="*/ 277469 h 520738"/>
              <a:gd name="connsiteX2" fmla="*/ 0 w 2948463"/>
              <a:gd name="connsiteY2" fmla="*/ 277469 h 520738"/>
              <a:gd name="connsiteX3" fmla="*/ 0 w 2948463"/>
              <a:gd name="connsiteY3" fmla="*/ 520738 h 52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8463" h="520738">
                <a:moveTo>
                  <a:pt x="2948463" y="0"/>
                </a:moveTo>
                <a:lnTo>
                  <a:pt x="2948463" y="277469"/>
                </a:lnTo>
                <a:lnTo>
                  <a:pt x="0" y="277469"/>
                </a:lnTo>
                <a:lnTo>
                  <a:pt x="0" y="520738"/>
                </a:lnTo>
              </a:path>
            </a:pathLst>
          </a:custGeom>
          <a:noFill/>
          <a:ln w="57150">
            <a:solidFill>
              <a:schemeClr val="tx1"/>
            </a:solidFill>
            <a:tailEnd type="arrow"/>
          </a:ln>
          <a:scene3d>
            <a:camera prst="orthographicFront"/>
            <a:lightRig rig="flat" dir="t"/>
          </a:scene3d>
          <a:sp3d z="-40000" prstMaterial="matte"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11942" tIns="257612" rIns="1411943" bIns="25761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6E86D0B-1D16-4AE3-8251-CAE21C6D59F6}"/>
              </a:ext>
            </a:extLst>
          </p:cNvPr>
          <p:cNvSpPr/>
          <p:nvPr/>
        </p:nvSpPr>
        <p:spPr>
          <a:xfrm>
            <a:off x="6549356" y="2813960"/>
            <a:ext cx="3528094" cy="643650"/>
          </a:xfrm>
          <a:custGeom>
            <a:avLst/>
            <a:gdLst>
              <a:gd name="connsiteX0" fmla="*/ 0 w 2397125"/>
              <a:gd name="connsiteY0" fmla="*/ 0 h 1438275"/>
              <a:gd name="connsiteX1" fmla="*/ 2397125 w 2397125"/>
              <a:gd name="connsiteY1" fmla="*/ 0 h 1438275"/>
              <a:gd name="connsiteX2" fmla="*/ 2397125 w 2397125"/>
              <a:gd name="connsiteY2" fmla="*/ 1438275 h 1438275"/>
              <a:gd name="connsiteX3" fmla="*/ 0 w 2397125"/>
              <a:gd name="connsiteY3" fmla="*/ 1438275 h 1438275"/>
              <a:gd name="connsiteX4" fmla="*/ 0 w 2397125"/>
              <a:gd name="connsiteY4" fmla="*/ 0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7125" h="1438275">
                <a:moveTo>
                  <a:pt x="0" y="0"/>
                </a:moveTo>
                <a:lnTo>
                  <a:pt x="2397125" y="0"/>
                </a:lnTo>
                <a:lnTo>
                  <a:pt x="2397125" y="1438275"/>
                </a:lnTo>
                <a:lnTo>
                  <a:pt x="0" y="1438275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  <a:scene3d>
            <a:camera prst="orthographicFront"/>
            <a:lightRig rig="soft" dir="t"/>
          </a:scene3d>
          <a:sp3d extrusionH="152400" contourW="12700" prstMaterial="dkEdge">
            <a:bevelT w="88900" h="88900" prst="angle"/>
            <a:bevelB prst="angle"/>
            <a:contourClr>
              <a:srgbClr val="92D050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362712" tIns="362712" rIns="362712" bIns="362712" numCol="1" spcCol="1270" anchor="ctr" anchorCtr="0">
            <a:noAutofit/>
          </a:bodyPr>
          <a:lstStyle/>
          <a:p>
            <a:pPr lvl="0"/>
            <a:r>
              <a:rPr lang="bn-BD" sz="32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চুলের যত্ন </a:t>
            </a:r>
            <a:endParaRPr lang="en-US" sz="32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87DC758-30BD-47BC-8D3E-4E00C7B7679F}"/>
              </a:ext>
            </a:extLst>
          </p:cNvPr>
          <p:cNvSpPr/>
          <p:nvPr/>
        </p:nvSpPr>
        <p:spPr>
          <a:xfrm>
            <a:off x="2209799" y="4345117"/>
            <a:ext cx="3525445" cy="586602"/>
          </a:xfrm>
          <a:custGeom>
            <a:avLst/>
            <a:gdLst>
              <a:gd name="connsiteX0" fmla="*/ 0 w 2397125"/>
              <a:gd name="connsiteY0" fmla="*/ 0 h 1438275"/>
              <a:gd name="connsiteX1" fmla="*/ 2397125 w 2397125"/>
              <a:gd name="connsiteY1" fmla="*/ 0 h 1438275"/>
              <a:gd name="connsiteX2" fmla="*/ 2397125 w 2397125"/>
              <a:gd name="connsiteY2" fmla="*/ 1438275 h 1438275"/>
              <a:gd name="connsiteX3" fmla="*/ 0 w 2397125"/>
              <a:gd name="connsiteY3" fmla="*/ 1438275 h 1438275"/>
              <a:gd name="connsiteX4" fmla="*/ 0 w 2397125"/>
              <a:gd name="connsiteY4" fmla="*/ 0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7125" h="1438275">
                <a:moveTo>
                  <a:pt x="0" y="0"/>
                </a:moveTo>
                <a:lnTo>
                  <a:pt x="2397125" y="0"/>
                </a:lnTo>
                <a:lnTo>
                  <a:pt x="2397125" y="1438275"/>
                </a:lnTo>
                <a:lnTo>
                  <a:pt x="0" y="1438275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  <a:scene3d>
            <a:camera prst="orthographicFront"/>
            <a:lightRig rig="soft" dir="t"/>
          </a:scene3d>
          <a:sp3d extrusionH="152400" contourW="12700" prstMaterial="dkEdge">
            <a:bevelT w="88900" h="88900" prst="angle"/>
            <a:bevelB prst="angle"/>
            <a:contourClr>
              <a:srgbClr val="92D050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362712" tIns="362712" rIns="362712" bIns="362712" numCol="1" spcCol="1270" anchor="ctr" anchorCtr="0">
            <a:noAutofit/>
          </a:bodyPr>
          <a:lstStyle/>
          <a:p>
            <a:pPr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নখের যত্ন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CB7EEF-E7CA-41D7-90D5-88E70D3D1E5E}"/>
              </a:ext>
            </a:extLst>
          </p:cNvPr>
          <p:cNvSpPr txBox="1"/>
          <p:nvPr/>
        </p:nvSpPr>
        <p:spPr>
          <a:xfrm>
            <a:off x="3019425" y="577228"/>
            <a:ext cx="6248401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087DC758-30BD-47BC-8D3E-4E00C7B7679F}"/>
              </a:ext>
            </a:extLst>
          </p:cNvPr>
          <p:cNvSpPr/>
          <p:nvPr/>
        </p:nvSpPr>
        <p:spPr>
          <a:xfrm>
            <a:off x="6536863" y="4332150"/>
            <a:ext cx="2514600" cy="599569"/>
          </a:xfrm>
          <a:custGeom>
            <a:avLst/>
            <a:gdLst>
              <a:gd name="connsiteX0" fmla="*/ 0 w 2397125"/>
              <a:gd name="connsiteY0" fmla="*/ 0 h 1438275"/>
              <a:gd name="connsiteX1" fmla="*/ 2397125 w 2397125"/>
              <a:gd name="connsiteY1" fmla="*/ 0 h 1438275"/>
              <a:gd name="connsiteX2" fmla="*/ 2397125 w 2397125"/>
              <a:gd name="connsiteY2" fmla="*/ 1438275 h 1438275"/>
              <a:gd name="connsiteX3" fmla="*/ 0 w 2397125"/>
              <a:gd name="connsiteY3" fmla="*/ 1438275 h 1438275"/>
              <a:gd name="connsiteX4" fmla="*/ 0 w 2397125"/>
              <a:gd name="connsiteY4" fmla="*/ 0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7125" h="1438275">
                <a:moveTo>
                  <a:pt x="0" y="0"/>
                </a:moveTo>
                <a:lnTo>
                  <a:pt x="2397125" y="0"/>
                </a:lnTo>
                <a:lnTo>
                  <a:pt x="2397125" y="1438275"/>
                </a:lnTo>
                <a:lnTo>
                  <a:pt x="0" y="1438275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  <a:scene3d>
            <a:camera prst="orthographicFront"/>
            <a:lightRig rig="soft" dir="t"/>
          </a:scene3d>
          <a:sp3d extrusionH="152400" contourW="12700" prstMaterial="dkEdge">
            <a:bevelT w="88900" h="88900" prst="angle"/>
            <a:bevelB prst="angle"/>
            <a:contourClr>
              <a:srgbClr val="92D050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362712" tIns="362712" rIns="362712" bIns="362712" numCol="1" spcCol="1270" anchor="ctr" anchorCtr="0">
            <a:noAutofit/>
          </a:bodyPr>
          <a:lstStyle/>
          <a:p>
            <a:pPr lvl="0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কানের যত্ন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eeform: Shape 7">
            <a:extLst>
              <a:ext uri="{FF2B5EF4-FFF2-40B4-BE49-F238E27FC236}">
                <a16:creationId xmlns:a16="http://schemas.microsoft.com/office/drawing/2014/main" id="{7F0F9747-FE0C-4893-85DA-D90532E61128}"/>
              </a:ext>
            </a:extLst>
          </p:cNvPr>
          <p:cNvSpPr/>
          <p:nvPr/>
        </p:nvSpPr>
        <p:spPr>
          <a:xfrm>
            <a:off x="5735245" y="4584926"/>
            <a:ext cx="817956" cy="68288"/>
          </a:xfrm>
          <a:custGeom>
            <a:avLst/>
            <a:gdLst>
              <a:gd name="connsiteX0" fmla="*/ 0 w 520738"/>
              <a:gd name="connsiteY0" fmla="*/ 45720 h 91440"/>
              <a:gd name="connsiteX1" fmla="*/ 520738 w 520738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0738" h="91440">
                <a:moveTo>
                  <a:pt x="0" y="45720"/>
                </a:moveTo>
                <a:lnTo>
                  <a:pt x="520738" y="45720"/>
                </a:lnTo>
              </a:path>
            </a:pathLst>
          </a:custGeom>
          <a:noFill/>
          <a:ln w="57150">
            <a:solidFill>
              <a:schemeClr val="tx1"/>
            </a:solidFill>
            <a:tailEnd type="arrow"/>
          </a:ln>
          <a:scene3d>
            <a:camera prst="orthographicFront"/>
            <a:lightRig rig="flat" dir="t"/>
          </a:scene3d>
          <a:sp3d z="-40000" prstMaterial="matte"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9286" tIns="42963" rIns="259286" bIns="42964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16" name="Freeform: Shape 9">
            <a:extLst>
              <a:ext uri="{FF2B5EF4-FFF2-40B4-BE49-F238E27FC236}">
                <a16:creationId xmlns:a16="http://schemas.microsoft.com/office/drawing/2014/main" id="{F9FA3E57-9A37-4BDB-949F-FF06C9F16CA7}"/>
              </a:ext>
            </a:extLst>
          </p:cNvPr>
          <p:cNvSpPr/>
          <p:nvPr/>
        </p:nvSpPr>
        <p:spPr>
          <a:xfrm>
            <a:off x="3973849" y="4944688"/>
            <a:ext cx="4339554" cy="766564"/>
          </a:xfrm>
          <a:custGeom>
            <a:avLst/>
            <a:gdLst>
              <a:gd name="connsiteX0" fmla="*/ 2948463 w 2948463"/>
              <a:gd name="connsiteY0" fmla="*/ 0 h 520738"/>
              <a:gd name="connsiteX1" fmla="*/ 2948463 w 2948463"/>
              <a:gd name="connsiteY1" fmla="*/ 277469 h 520738"/>
              <a:gd name="connsiteX2" fmla="*/ 0 w 2948463"/>
              <a:gd name="connsiteY2" fmla="*/ 277469 h 520738"/>
              <a:gd name="connsiteX3" fmla="*/ 0 w 2948463"/>
              <a:gd name="connsiteY3" fmla="*/ 520738 h 52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8463" h="520738">
                <a:moveTo>
                  <a:pt x="2948463" y="0"/>
                </a:moveTo>
                <a:lnTo>
                  <a:pt x="2948463" y="277469"/>
                </a:lnTo>
                <a:lnTo>
                  <a:pt x="0" y="277469"/>
                </a:lnTo>
                <a:lnTo>
                  <a:pt x="0" y="520738"/>
                </a:lnTo>
              </a:path>
            </a:pathLst>
          </a:custGeom>
          <a:noFill/>
          <a:ln w="57150">
            <a:solidFill>
              <a:schemeClr val="tx1"/>
            </a:solidFill>
            <a:tailEnd type="arrow"/>
          </a:ln>
          <a:scene3d>
            <a:camera prst="orthographicFront"/>
            <a:lightRig rig="flat" dir="t"/>
          </a:scene3d>
          <a:sp3d z="-40000" prstMaterial="matte"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11942" tIns="257612" rIns="1411943" bIns="25761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087DC758-30BD-47BC-8D3E-4E00C7B7679F}"/>
              </a:ext>
            </a:extLst>
          </p:cNvPr>
          <p:cNvSpPr/>
          <p:nvPr/>
        </p:nvSpPr>
        <p:spPr>
          <a:xfrm>
            <a:off x="2994255" y="5709985"/>
            <a:ext cx="2514600" cy="614615"/>
          </a:xfrm>
          <a:custGeom>
            <a:avLst/>
            <a:gdLst>
              <a:gd name="connsiteX0" fmla="*/ 0 w 2397125"/>
              <a:gd name="connsiteY0" fmla="*/ 0 h 1438275"/>
              <a:gd name="connsiteX1" fmla="*/ 2397125 w 2397125"/>
              <a:gd name="connsiteY1" fmla="*/ 0 h 1438275"/>
              <a:gd name="connsiteX2" fmla="*/ 2397125 w 2397125"/>
              <a:gd name="connsiteY2" fmla="*/ 1438275 h 1438275"/>
              <a:gd name="connsiteX3" fmla="*/ 0 w 2397125"/>
              <a:gd name="connsiteY3" fmla="*/ 1438275 h 1438275"/>
              <a:gd name="connsiteX4" fmla="*/ 0 w 2397125"/>
              <a:gd name="connsiteY4" fmla="*/ 0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7125" h="1438275">
                <a:moveTo>
                  <a:pt x="0" y="0"/>
                </a:moveTo>
                <a:lnTo>
                  <a:pt x="2397125" y="0"/>
                </a:lnTo>
                <a:lnTo>
                  <a:pt x="2397125" y="1438275"/>
                </a:lnTo>
                <a:lnTo>
                  <a:pt x="0" y="1438275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  <a:scene3d>
            <a:camera prst="orthographicFront"/>
            <a:lightRig rig="soft" dir="t"/>
          </a:scene3d>
          <a:sp3d extrusionH="152400" contourW="12700" prstMaterial="dkEdge">
            <a:bevelT w="88900" h="88900" prst="angle"/>
            <a:bevelB prst="angle"/>
            <a:contourClr>
              <a:srgbClr val="92D050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362712" tIns="362712" rIns="362712" bIns="362712" numCol="1" spcCol="1270" anchor="ctr" anchorCtr="0">
            <a:noAutofit/>
          </a:bodyPr>
          <a:lstStyle/>
          <a:p>
            <a:r>
              <a:rPr lang="bn-BD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৭.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চোখের যত্ন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47484" y="0"/>
            <a:ext cx="6238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১৭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6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8518AB-63D9-4225-B09C-90569BB4D316}"/>
              </a:ext>
            </a:extLst>
          </p:cNvPr>
          <p:cNvSpPr txBox="1"/>
          <p:nvPr/>
        </p:nvSpPr>
        <p:spPr>
          <a:xfrm>
            <a:off x="614361" y="4038600"/>
            <a:ext cx="9367839" cy="584775"/>
          </a:xfrm>
          <a:prstGeom prst="rect">
            <a:avLst/>
          </a:prstGeom>
          <a:noFill/>
          <a:ln w="57150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আমরা কীভাবে শরীর পরিষ্কার পরিচ্ছন্ন রাখতে পারি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লেখ।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Image result for জোড়ায় কাজ&quot;">
            <a:extLst>
              <a:ext uri="{FF2B5EF4-FFF2-40B4-BE49-F238E27FC236}">
                <a16:creationId xmlns:a16="http://schemas.microsoft.com/office/drawing/2014/main" id="{B9CF8F8B-CD6E-4BDC-B519-A6876415E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2704422" cy="266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95800" y="914400"/>
            <a:ext cx="3581400" cy="914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জোড়ায়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47484" y="0"/>
            <a:ext cx="6591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১৮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22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2C5208E-DFC0-47E4-B077-A5838EF6825B}"/>
              </a:ext>
            </a:extLst>
          </p:cNvPr>
          <p:cNvSpPr/>
          <p:nvPr/>
        </p:nvSpPr>
        <p:spPr>
          <a:xfrm>
            <a:off x="5735245" y="2241097"/>
            <a:ext cx="766423" cy="87520"/>
          </a:xfrm>
          <a:custGeom>
            <a:avLst/>
            <a:gdLst>
              <a:gd name="connsiteX0" fmla="*/ 0 w 520738"/>
              <a:gd name="connsiteY0" fmla="*/ 45720 h 91440"/>
              <a:gd name="connsiteX1" fmla="*/ 520738 w 520738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0738" h="91440">
                <a:moveTo>
                  <a:pt x="0" y="45720"/>
                </a:moveTo>
                <a:lnTo>
                  <a:pt x="520738" y="45720"/>
                </a:lnTo>
              </a:path>
            </a:pathLst>
          </a:custGeom>
          <a:noFill/>
          <a:ln w="57150">
            <a:solidFill>
              <a:schemeClr val="tx1"/>
            </a:solidFill>
            <a:tailEnd type="arrow"/>
          </a:ln>
          <a:scene3d>
            <a:camera prst="orthographicFront"/>
            <a:lightRig rig="flat" dir="t"/>
          </a:scene3d>
          <a:sp3d z="-40000" prstMaterial="matte"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9286" tIns="42964" rIns="259286" bIns="4296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8B22957-A149-40C6-A391-22035009C3CD}"/>
              </a:ext>
            </a:extLst>
          </p:cNvPr>
          <p:cNvSpPr/>
          <p:nvPr/>
        </p:nvSpPr>
        <p:spPr>
          <a:xfrm>
            <a:off x="2209801" y="1828799"/>
            <a:ext cx="3528094" cy="762001"/>
          </a:xfrm>
          <a:custGeom>
            <a:avLst/>
            <a:gdLst>
              <a:gd name="connsiteX0" fmla="*/ 0 w 2397125"/>
              <a:gd name="connsiteY0" fmla="*/ 0 h 1438275"/>
              <a:gd name="connsiteX1" fmla="*/ 2397125 w 2397125"/>
              <a:gd name="connsiteY1" fmla="*/ 0 h 1438275"/>
              <a:gd name="connsiteX2" fmla="*/ 2397125 w 2397125"/>
              <a:gd name="connsiteY2" fmla="*/ 1438275 h 1438275"/>
              <a:gd name="connsiteX3" fmla="*/ 0 w 2397125"/>
              <a:gd name="connsiteY3" fmla="*/ 1438275 h 1438275"/>
              <a:gd name="connsiteX4" fmla="*/ 0 w 2397125"/>
              <a:gd name="connsiteY4" fmla="*/ 0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7125" h="1438275">
                <a:moveTo>
                  <a:pt x="0" y="0"/>
                </a:moveTo>
                <a:lnTo>
                  <a:pt x="2397125" y="0"/>
                </a:lnTo>
                <a:lnTo>
                  <a:pt x="2397125" y="1438275"/>
                </a:lnTo>
                <a:lnTo>
                  <a:pt x="0" y="143827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soft" dir="t"/>
          </a:scene3d>
          <a:sp3d extrusionH="152400" contourW="12700" prstMaterial="dkEdge">
            <a:bevelT w="88900" h="88900" prst="angle"/>
            <a:bevelB prst="angle"/>
            <a:contourClr>
              <a:srgbClr val="92D050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362712" tIns="362712" rIns="362712" bIns="362712" numCol="1" spcCol="1270" anchor="ctr" anchorCtr="0">
            <a:noAutofit/>
          </a:bodyPr>
          <a:lstStyle/>
          <a:p>
            <a:pPr marL="0" lvl="0" indent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32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সুষম </a:t>
            </a:r>
            <a:r>
              <a:rPr lang="bn-BD" sz="3200" kern="1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গ্রহণ </a:t>
            </a:r>
            <a:endParaRPr lang="en-US" sz="3200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02B1A95-DCAF-447B-BEE2-7176D268E19C}"/>
              </a:ext>
            </a:extLst>
          </p:cNvPr>
          <p:cNvSpPr/>
          <p:nvPr/>
        </p:nvSpPr>
        <p:spPr>
          <a:xfrm>
            <a:off x="3973849" y="2556176"/>
            <a:ext cx="4339554" cy="1377614"/>
          </a:xfrm>
          <a:custGeom>
            <a:avLst/>
            <a:gdLst>
              <a:gd name="connsiteX0" fmla="*/ 2948463 w 2948463"/>
              <a:gd name="connsiteY0" fmla="*/ 0 h 520738"/>
              <a:gd name="connsiteX1" fmla="*/ 2948463 w 2948463"/>
              <a:gd name="connsiteY1" fmla="*/ 277469 h 520738"/>
              <a:gd name="connsiteX2" fmla="*/ 0 w 2948463"/>
              <a:gd name="connsiteY2" fmla="*/ 277469 h 520738"/>
              <a:gd name="connsiteX3" fmla="*/ 0 w 2948463"/>
              <a:gd name="connsiteY3" fmla="*/ 520738 h 52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8463" h="520738">
                <a:moveTo>
                  <a:pt x="2948463" y="0"/>
                </a:moveTo>
                <a:lnTo>
                  <a:pt x="2948463" y="277469"/>
                </a:lnTo>
                <a:lnTo>
                  <a:pt x="0" y="277469"/>
                </a:lnTo>
                <a:lnTo>
                  <a:pt x="0" y="520738"/>
                </a:lnTo>
              </a:path>
            </a:pathLst>
          </a:custGeom>
          <a:noFill/>
          <a:ln w="57150">
            <a:solidFill>
              <a:schemeClr val="tx1"/>
            </a:solidFill>
            <a:tailEnd type="arrow"/>
          </a:ln>
          <a:scene3d>
            <a:camera prst="orthographicFront"/>
            <a:lightRig rig="flat" dir="t"/>
          </a:scene3d>
          <a:sp3d z="-40000" prstMaterial="matte"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11942" tIns="257612" rIns="1411943" bIns="25761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FE844D0-C874-410A-81C0-697AD9AE859F}"/>
              </a:ext>
            </a:extLst>
          </p:cNvPr>
          <p:cNvSpPr/>
          <p:nvPr/>
        </p:nvSpPr>
        <p:spPr>
          <a:xfrm>
            <a:off x="6549356" y="1828799"/>
            <a:ext cx="3528094" cy="762002"/>
          </a:xfrm>
          <a:custGeom>
            <a:avLst/>
            <a:gdLst>
              <a:gd name="connsiteX0" fmla="*/ 0 w 2397125"/>
              <a:gd name="connsiteY0" fmla="*/ 0 h 1438275"/>
              <a:gd name="connsiteX1" fmla="*/ 2397125 w 2397125"/>
              <a:gd name="connsiteY1" fmla="*/ 0 h 1438275"/>
              <a:gd name="connsiteX2" fmla="*/ 2397125 w 2397125"/>
              <a:gd name="connsiteY2" fmla="*/ 1438275 h 1438275"/>
              <a:gd name="connsiteX3" fmla="*/ 0 w 2397125"/>
              <a:gd name="connsiteY3" fmla="*/ 1438275 h 1438275"/>
              <a:gd name="connsiteX4" fmla="*/ 0 w 2397125"/>
              <a:gd name="connsiteY4" fmla="*/ 0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7125" h="1438275">
                <a:moveTo>
                  <a:pt x="0" y="0"/>
                </a:moveTo>
                <a:lnTo>
                  <a:pt x="2397125" y="0"/>
                </a:lnTo>
                <a:lnTo>
                  <a:pt x="2397125" y="1438275"/>
                </a:lnTo>
                <a:lnTo>
                  <a:pt x="0" y="143827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soft" dir="t"/>
          </a:scene3d>
          <a:sp3d extrusionH="152400" contourW="12700" prstMaterial="dkEdge">
            <a:bevelT w="88900" h="88900" prst="angle"/>
            <a:bevelB prst="angle"/>
            <a:contourClr>
              <a:srgbClr val="92D050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362712" tIns="362712" rIns="362712" bIns="362712" numCol="1" spcCol="1270" anchor="ctr" anchorCtr="0">
            <a:noAutofit/>
          </a:bodyPr>
          <a:lstStyle/>
          <a:p>
            <a:pPr marL="0" lvl="0" indent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32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নিয়মিত </a:t>
            </a:r>
            <a:r>
              <a:rPr lang="bn-BD" sz="3200" kern="1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শরীরচর্চা </a:t>
            </a:r>
            <a:endParaRPr lang="en-US" sz="3200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F0F9747-FE0C-4893-85DA-D90532E61128}"/>
              </a:ext>
            </a:extLst>
          </p:cNvPr>
          <p:cNvSpPr/>
          <p:nvPr/>
        </p:nvSpPr>
        <p:spPr>
          <a:xfrm>
            <a:off x="5735245" y="4145415"/>
            <a:ext cx="766423" cy="87520"/>
          </a:xfrm>
          <a:custGeom>
            <a:avLst/>
            <a:gdLst>
              <a:gd name="connsiteX0" fmla="*/ 0 w 520738"/>
              <a:gd name="connsiteY0" fmla="*/ 45720 h 91440"/>
              <a:gd name="connsiteX1" fmla="*/ 520738 w 520738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0738" h="91440">
                <a:moveTo>
                  <a:pt x="0" y="45720"/>
                </a:moveTo>
                <a:lnTo>
                  <a:pt x="520738" y="45720"/>
                </a:lnTo>
              </a:path>
            </a:pathLst>
          </a:custGeom>
          <a:noFill/>
          <a:ln w="57150">
            <a:solidFill>
              <a:schemeClr val="tx1"/>
            </a:solidFill>
            <a:tailEnd type="arrow"/>
          </a:ln>
          <a:scene3d>
            <a:camera prst="orthographicFront"/>
            <a:lightRig rig="flat" dir="t"/>
          </a:scene3d>
          <a:sp3d z="-40000" prstMaterial="matte"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9286" tIns="42963" rIns="259286" bIns="42964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1810A67-2EF4-43A5-9225-5F5F74F23823}"/>
              </a:ext>
            </a:extLst>
          </p:cNvPr>
          <p:cNvSpPr/>
          <p:nvPr/>
        </p:nvSpPr>
        <p:spPr>
          <a:xfrm>
            <a:off x="2209801" y="3850497"/>
            <a:ext cx="3528094" cy="797704"/>
          </a:xfrm>
          <a:custGeom>
            <a:avLst/>
            <a:gdLst>
              <a:gd name="connsiteX0" fmla="*/ 0 w 2397125"/>
              <a:gd name="connsiteY0" fmla="*/ 0 h 1438275"/>
              <a:gd name="connsiteX1" fmla="*/ 2397125 w 2397125"/>
              <a:gd name="connsiteY1" fmla="*/ 0 h 1438275"/>
              <a:gd name="connsiteX2" fmla="*/ 2397125 w 2397125"/>
              <a:gd name="connsiteY2" fmla="*/ 1438275 h 1438275"/>
              <a:gd name="connsiteX3" fmla="*/ 0 w 2397125"/>
              <a:gd name="connsiteY3" fmla="*/ 1438275 h 1438275"/>
              <a:gd name="connsiteX4" fmla="*/ 0 w 2397125"/>
              <a:gd name="connsiteY4" fmla="*/ 0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7125" h="1438275">
                <a:moveTo>
                  <a:pt x="0" y="0"/>
                </a:moveTo>
                <a:lnTo>
                  <a:pt x="2397125" y="0"/>
                </a:lnTo>
                <a:lnTo>
                  <a:pt x="2397125" y="1438275"/>
                </a:lnTo>
                <a:lnTo>
                  <a:pt x="0" y="143827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soft" dir="t"/>
          </a:scene3d>
          <a:sp3d extrusionH="152400" contourW="12700" prstMaterial="dkEdge">
            <a:bevelT w="88900" h="88900" prst="angle"/>
            <a:bevelB prst="angle"/>
            <a:contourClr>
              <a:srgbClr val="92D050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362712" tIns="362712" rIns="362712" bIns="362712" numCol="1" spcCol="1270" anchor="ctr" anchorCtr="0">
            <a:noAutofit/>
          </a:bodyPr>
          <a:lstStyle/>
          <a:p>
            <a:pPr marL="0" lvl="0" indent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32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পর্যাপ্ত </a:t>
            </a:r>
            <a:r>
              <a:rPr lang="bn-BD" sz="3200" kern="1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 </a:t>
            </a:r>
            <a:endParaRPr lang="en-US" sz="3200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9FA3E57-9A37-4BDB-949F-FF06C9F16CA7}"/>
              </a:ext>
            </a:extLst>
          </p:cNvPr>
          <p:cNvSpPr/>
          <p:nvPr/>
        </p:nvSpPr>
        <p:spPr>
          <a:xfrm>
            <a:off x="3973849" y="4581672"/>
            <a:ext cx="4339554" cy="792502"/>
          </a:xfrm>
          <a:custGeom>
            <a:avLst/>
            <a:gdLst>
              <a:gd name="connsiteX0" fmla="*/ 2948463 w 2948463"/>
              <a:gd name="connsiteY0" fmla="*/ 0 h 520738"/>
              <a:gd name="connsiteX1" fmla="*/ 2948463 w 2948463"/>
              <a:gd name="connsiteY1" fmla="*/ 277469 h 520738"/>
              <a:gd name="connsiteX2" fmla="*/ 0 w 2948463"/>
              <a:gd name="connsiteY2" fmla="*/ 277469 h 520738"/>
              <a:gd name="connsiteX3" fmla="*/ 0 w 2948463"/>
              <a:gd name="connsiteY3" fmla="*/ 520738 h 52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8463" h="520738">
                <a:moveTo>
                  <a:pt x="2948463" y="0"/>
                </a:moveTo>
                <a:lnTo>
                  <a:pt x="2948463" y="277469"/>
                </a:lnTo>
                <a:lnTo>
                  <a:pt x="0" y="277469"/>
                </a:lnTo>
                <a:lnTo>
                  <a:pt x="0" y="520738"/>
                </a:lnTo>
              </a:path>
            </a:pathLst>
          </a:custGeom>
          <a:noFill/>
          <a:ln w="57150">
            <a:solidFill>
              <a:schemeClr val="tx1"/>
            </a:solidFill>
            <a:tailEnd type="arrow"/>
          </a:ln>
          <a:scene3d>
            <a:camera prst="orthographicFront"/>
            <a:lightRig rig="flat" dir="t"/>
          </a:scene3d>
          <a:sp3d z="-40000" prstMaterial="matte"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11942" tIns="257612" rIns="1411943" bIns="25761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6E86D0B-1D16-4AE3-8251-CAE21C6D59F6}"/>
              </a:ext>
            </a:extLst>
          </p:cNvPr>
          <p:cNvSpPr/>
          <p:nvPr/>
        </p:nvSpPr>
        <p:spPr>
          <a:xfrm>
            <a:off x="6549356" y="3964801"/>
            <a:ext cx="3528094" cy="683399"/>
          </a:xfrm>
          <a:custGeom>
            <a:avLst/>
            <a:gdLst>
              <a:gd name="connsiteX0" fmla="*/ 0 w 2397125"/>
              <a:gd name="connsiteY0" fmla="*/ 0 h 1438275"/>
              <a:gd name="connsiteX1" fmla="*/ 2397125 w 2397125"/>
              <a:gd name="connsiteY1" fmla="*/ 0 h 1438275"/>
              <a:gd name="connsiteX2" fmla="*/ 2397125 w 2397125"/>
              <a:gd name="connsiteY2" fmla="*/ 1438275 h 1438275"/>
              <a:gd name="connsiteX3" fmla="*/ 0 w 2397125"/>
              <a:gd name="connsiteY3" fmla="*/ 1438275 h 1438275"/>
              <a:gd name="connsiteX4" fmla="*/ 0 w 2397125"/>
              <a:gd name="connsiteY4" fmla="*/ 0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7125" h="1438275">
                <a:moveTo>
                  <a:pt x="0" y="0"/>
                </a:moveTo>
                <a:lnTo>
                  <a:pt x="2397125" y="0"/>
                </a:lnTo>
                <a:lnTo>
                  <a:pt x="2397125" y="1438275"/>
                </a:lnTo>
                <a:lnTo>
                  <a:pt x="0" y="143827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soft" dir="t"/>
          </a:scene3d>
          <a:sp3d extrusionH="152400" contourW="12700" prstMaterial="dkEdge">
            <a:bevelT w="88900" h="88900" prst="angle"/>
            <a:bevelB prst="angle"/>
            <a:contourClr>
              <a:srgbClr val="92D050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362712" tIns="362712" rIns="362712" bIns="362712" numCol="1" spcCol="1270" anchor="ctr" anchorCtr="0">
            <a:noAutofit/>
          </a:bodyPr>
          <a:lstStyle/>
          <a:p>
            <a:pPr marL="0" lvl="0" indent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3200" kern="1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বিশ্রাম </a:t>
            </a:r>
            <a:endParaRPr lang="en-US" sz="3200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87DC758-30BD-47BC-8D3E-4E00C7B7679F}"/>
              </a:ext>
            </a:extLst>
          </p:cNvPr>
          <p:cNvSpPr/>
          <p:nvPr/>
        </p:nvSpPr>
        <p:spPr>
          <a:xfrm>
            <a:off x="2209800" y="5405185"/>
            <a:ext cx="4648200" cy="843215"/>
          </a:xfrm>
          <a:custGeom>
            <a:avLst/>
            <a:gdLst>
              <a:gd name="connsiteX0" fmla="*/ 0 w 2397125"/>
              <a:gd name="connsiteY0" fmla="*/ 0 h 1438275"/>
              <a:gd name="connsiteX1" fmla="*/ 2397125 w 2397125"/>
              <a:gd name="connsiteY1" fmla="*/ 0 h 1438275"/>
              <a:gd name="connsiteX2" fmla="*/ 2397125 w 2397125"/>
              <a:gd name="connsiteY2" fmla="*/ 1438275 h 1438275"/>
              <a:gd name="connsiteX3" fmla="*/ 0 w 2397125"/>
              <a:gd name="connsiteY3" fmla="*/ 1438275 h 1438275"/>
              <a:gd name="connsiteX4" fmla="*/ 0 w 2397125"/>
              <a:gd name="connsiteY4" fmla="*/ 0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7125" h="1438275">
                <a:moveTo>
                  <a:pt x="0" y="0"/>
                </a:moveTo>
                <a:lnTo>
                  <a:pt x="2397125" y="0"/>
                </a:lnTo>
                <a:lnTo>
                  <a:pt x="2397125" y="1438275"/>
                </a:lnTo>
                <a:lnTo>
                  <a:pt x="0" y="143827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soft" dir="t"/>
          </a:scene3d>
          <a:sp3d extrusionH="152400" contourW="12700" prstMaterial="dkEdge">
            <a:bevelT w="88900" h="88900" prst="angle"/>
            <a:bevelB prst="angle"/>
            <a:contourClr>
              <a:srgbClr val="92D050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362712" tIns="362712" rIns="362712" bIns="362712" numCol="1" spcCol="1270" anchor="ctr" anchorCtr="0">
            <a:noAutofit/>
          </a:bodyPr>
          <a:lstStyle/>
          <a:p>
            <a:pPr marL="0" lvl="0" indent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শরীরের </a:t>
            </a:r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পরিষ্কার পরিচ্ছন্নতা </a:t>
            </a:r>
            <a:endParaRPr lang="en-US" sz="3200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CB7EEF-E7CA-41D7-90D5-88E70D3D1E5E}"/>
              </a:ext>
            </a:extLst>
          </p:cNvPr>
          <p:cNvSpPr txBox="1"/>
          <p:nvPr/>
        </p:nvSpPr>
        <p:spPr>
          <a:xfrm>
            <a:off x="1066800" y="818634"/>
            <a:ext cx="10286999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 থাকার জন্য </a:t>
            </a:r>
            <a:r>
              <a:rPr lang="bn-BD" sz="3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কোন কোন অভ্যাসগুলোকে </a:t>
            </a:r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 দিতে </a:t>
            </a:r>
            <a:r>
              <a:rPr lang="bn-BD" sz="3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হবে?  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47484" y="0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১৯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06914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0" y="0"/>
            <a:ext cx="6591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০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২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331836" y="743905"/>
            <a:ext cx="2150572" cy="2408008"/>
            <a:chOff x="1331836" y="743905"/>
            <a:chExt cx="2150572" cy="2408008"/>
          </a:xfrm>
        </p:grpSpPr>
        <p:sp>
          <p:nvSpPr>
            <p:cNvPr id="16" name="Bevel 15"/>
            <p:cNvSpPr/>
            <p:nvPr/>
          </p:nvSpPr>
          <p:spPr>
            <a:xfrm>
              <a:off x="1331836" y="743905"/>
              <a:ext cx="2150572" cy="2408008"/>
            </a:xfrm>
            <a:prstGeom prst="bevel">
              <a:avLst>
                <a:gd name="adj" fmla="val 3974"/>
              </a:avLst>
            </a:prstGeom>
            <a:pattFill prst="pct80">
              <a:fgClr>
                <a:srgbClr val="FF0066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2567" y="882073"/>
              <a:ext cx="1870233" cy="21336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29" b="100000" l="5937" r="898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2792" y="1203388"/>
              <a:ext cx="1115755" cy="1487055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7086600" y="3011596"/>
            <a:ext cx="4876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" panose="02000000000000000000" pitchFamily="2" charset="0"/>
                <a:cs typeface="Nikosh" panose="02000000000000000000" pitchFamily="2" charset="0"/>
              </a:rPr>
              <a:t>সুস্থ জীবন </a:t>
            </a:r>
            <a:r>
              <a:rPr lang="bn-BD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যাপন (</a:t>
            </a:r>
            <a:r>
              <a:rPr lang="bn-BD" sz="2800" dirty="0">
                <a:latin typeface="Nikosh" panose="02000000000000000000" pitchFamily="2" charset="0"/>
                <a:cs typeface="Nikosh" panose="02000000000000000000" pitchFamily="2" charset="0"/>
              </a:rPr>
              <a:t>সুস্থ জীবন যাপন </a:t>
            </a:r>
            <a:r>
              <a:rPr lang="bn-BD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bn-BD" sz="2800" dirty="0">
                <a:latin typeface="Nikosh" panose="02000000000000000000" pitchFamily="2" charset="0"/>
                <a:cs typeface="Nikosh" panose="02000000000000000000" pitchFamily="2" charset="0"/>
              </a:rPr>
              <a:t>............সমান গুরুত্ব দিতে </a:t>
            </a:r>
            <a:r>
              <a:rPr lang="bn-BD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হবে।) 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২৯/০২/২০২০ ইং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3505200"/>
            <a:ext cx="571522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আবুল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কালাম আজাদ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সহকারি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নাসিরাবাদ দুলাহার সরকারি প্রাথমিক বিদ্যালয়,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নাচোল , চাঁপাইনবাবগঞ্জ।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০১৭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১৭-৫৪৮০২০ 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0"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n w="0"/>
                <a:latin typeface="Times New Roman" pitchFamily="18" charset="0"/>
                <a:cs typeface="Times New Roman" pitchFamily="18" charset="0"/>
              </a:rPr>
              <a:t>zad548020@gmail.com</a:t>
            </a:r>
            <a:endParaRPr lang="en-US" sz="2800" dirty="0">
              <a:ln w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7747" y="567286"/>
            <a:ext cx="32766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667717" y="1675282"/>
            <a:ext cx="685800" cy="5097989"/>
            <a:chOff x="5319712" y="2286000"/>
            <a:chExt cx="685800" cy="4114800"/>
          </a:xfrm>
        </p:grpSpPr>
        <p:grpSp>
          <p:nvGrpSpPr>
            <p:cNvPr id="19" name="Group 18"/>
            <p:cNvGrpSpPr/>
            <p:nvPr/>
          </p:nvGrpSpPr>
          <p:grpSpPr>
            <a:xfrm>
              <a:off x="5319712" y="2352192"/>
              <a:ext cx="685800" cy="4048608"/>
              <a:chOff x="5181600" y="2057400"/>
              <a:chExt cx="1066800" cy="4048608"/>
            </a:xfrm>
          </p:grpSpPr>
          <p:sp>
            <p:nvSpPr>
              <p:cNvPr id="21" name="Curved Left Arrow 20"/>
              <p:cNvSpPr/>
              <p:nvPr/>
            </p:nvSpPr>
            <p:spPr>
              <a:xfrm>
                <a:off x="5181600" y="2067408"/>
                <a:ext cx="533400" cy="4038600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Curved Left Arrow 21"/>
              <p:cNvSpPr/>
              <p:nvPr/>
            </p:nvSpPr>
            <p:spPr>
              <a:xfrm flipH="1">
                <a:off x="5715000" y="2057400"/>
                <a:ext cx="533400" cy="4038600"/>
              </a:xfrm>
              <a:prstGeom prst="curvedLeftArrow">
                <a:avLst>
                  <a:gd name="adj1" fmla="val 25296"/>
                  <a:gd name="adj2" fmla="val 50000"/>
                  <a:gd name="adj3" fmla="val 3642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Flowchart: Sort 19"/>
            <p:cNvSpPr/>
            <p:nvPr/>
          </p:nvSpPr>
          <p:spPr>
            <a:xfrm>
              <a:off x="5562600" y="2286000"/>
              <a:ext cx="152400" cy="4081522"/>
            </a:xfrm>
            <a:prstGeom prst="flowChartSort">
              <a:avLst/>
            </a:prstGeom>
            <a:gradFill flip="none" rotWithShape="1">
              <a:gsLst>
                <a:gs pos="0">
                  <a:srgbClr val="FF0000"/>
                </a:gs>
                <a:gs pos="30000">
                  <a:srgbClr val="00B050"/>
                </a:gs>
                <a:gs pos="59000">
                  <a:srgbClr val="FFC000"/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921524" y="743905"/>
            <a:ext cx="2279875" cy="2408008"/>
            <a:chOff x="8921524" y="743905"/>
            <a:chExt cx="2279875" cy="2408008"/>
          </a:xfrm>
        </p:grpSpPr>
        <p:sp>
          <p:nvSpPr>
            <p:cNvPr id="13" name="Bevel 12"/>
            <p:cNvSpPr/>
            <p:nvPr/>
          </p:nvSpPr>
          <p:spPr>
            <a:xfrm>
              <a:off x="8921524" y="743905"/>
              <a:ext cx="2279875" cy="2408008"/>
            </a:xfrm>
            <a:prstGeom prst="bevel">
              <a:avLst>
                <a:gd name="adj" fmla="val 3974"/>
              </a:avLst>
            </a:prstGeom>
            <a:pattFill prst="pct80">
              <a:fgClr>
                <a:srgbClr val="FF0066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24" name="Picture 23" descr="F:\School\New folder (2)\IMG_20160109_121048.jpg"/>
            <p:cNvPicPr>
              <a:picLocks noChangeAspect="1" noChangeArrowheads="1"/>
            </p:cNvPicPr>
            <p:nvPr/>
          </p:nvPicPr>
          <p:blipFill>
            <a:blip r:embed="rId5" cstate="print"/>
            <a:srcRect l="14489" t="15629" r="19251" b="18560"/>
            <a:stretch>
              <a:fillRect/>
            </a:stretch>
          </p:blipFill>
          <p:spPr bwMode="auto">
            <a:xfrm>
              <a:off x="9067800" y="870830"/>
              <a:ext cx="1949970" cy="212952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32" name="Group 31"/>
          <p:cNvGrpSpPr/>
          <p:nvPr/>
        </p:nvGrpSpPr>
        <p:grpSpPr>
          <a:xfrm>
            <a:off x="6096001" y="0"/>
            <a:ext cx="6095999" cy="6870555"/>
            <a:chOff x="6113988" y="838200"/>
            <a:chExt cx="3391962" cy="6019800"/>
          </a:xfrm>
        </p:grpSpPr>
        <p:sp>
          <p:nvSpPr>
            <p:cNvPr id="33" name="Rounded Rectangle 32"/>
            <p:cNvSpPr/>
            <p:nvPr/>
          </p:nvSpPr>
          <p:spPr>
            <a:xfrm>
              <a:off x="6113988" y="838200"/>
              <a:ext cx="39162" cy="6019800"/>
            </a:xfrm>
            <a:prstGeom prst="roundRect">
              <a:avLst>
                <a:gd name="adj" fmla="val 4212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153150" y="838200"/>
              <a:ext cx="3352800" cy="600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 rot="10800000">
            <a:off x="0" y="-1"/>
            <a:ext cx="6096001" cy="6870556"/>
            <a:chOff x="6113988" y="838200"/>
            <a:chExt cx="3434898" cy="6019801"/>
          </a:xfrm>
        </p:grpSpPr>
        <p:sp>
          <p:nvSpPr>
            <p:cNvPr id="36" name="Rounded Rectangle 35"/>
            <p:cNvSpPr/>
            <p:nvPr/>
          </p:nvSpPr>
          <p:spPr>
            <a:xfrm>
              <a:off x="6113988" y="838200"/>
              <a:ext cx="39162" cy="6019800"/>
            </a:xfrm>
            <a:prstGeom prst="roundRect">
              <a:avLst>
                <a:gd name="adj" fmla="val 4212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153152" y="849202"/>
              <a:ext cx="3395734" cy="60087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656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2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8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26645" y="0"/>
            <a:ext cx="6591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২০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03"/>
          <a:stretch/>
        </p:blipFill>
        <p:spPr>
          <a:xfrm>
            <a:off x="914399" y="1066800"/>
            <a:ext cx="5199923" cy="55626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8"/>
          <a:stretch/>
        </p:blipFill>
        <p:spPr>
          <a:xfrm>
            <a:off x="6648356" y="1066800"/>
            <a:ext cx="4705444" cy="55626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514600" y="496669"/>
            <a:ext cx="6629400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সংযোগঃ (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৩৪ ও ৩৫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403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6C4D0D9-FFF6-40C0-AE59-4AF3B893C5D5}"/>
              </a:ext>
            </a:extLst>
          </p:cNvPr>
          <p:cNvSpPr txBox="1"/>
          <p:nvPr/>
        </p:nvSpPr>
        <p:spPr>
          <a:xfrm>
            <a:off x="660152" y="2270107"/>
            <a:ext cx="7216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 দেখানো ছকের মতো একটি ছক তৈরি করি।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8D23ADE-C479-4031-9635-0EFA97168B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831400"/>
              </p:ext>
            </p:extLst>
          </p:nvPr>
        </p:nvGraphicFramePr>
        <p:xfrm>
          <a:off x="838199" y="3049413"/>
          <a:ext cx="8610601" cy="334549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610601">
                  <a:extLst>
                    <a:ext uri="{9D8B030D-6E8A-4147-A177-3AD203B41FA5}">
                      <a16:colId xmlns:a16="http://schemas.microsoft.com/office/drawing/2014/main" val="94427791"/>
                    </a:ext>
                  </a:extLst>
                </a:gridCol>
              </a:tblGrid>
              <a:tr h="684387">
                <a:tc>
                  <a:txBody>
                    <a:bodyPr/>
                    <a:lstStyle/>
                    <a:p>
                      <a:pPr algn="ctr"/>
                      <a:r>
                        <a:rPr lang="bn-BD" sz="32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সুস্থ থাকার জন্য আমাদের </a:t>
                      </a:r>
                      <a:r>
                        <a:rPr lang="bn-BD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 কী করণীয়? </a:t>
                      </a:r>
                      <a:endParaRPr lang="en-US" sz="32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770069"/>
                  </a:ext>
                </a:extLst>
              </a:tr>
              <a:tr h="5322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1095624"/>
                  </a:ext>
                </a:extLst>
              </a:tr>
              <a:tr h="5322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0717454"/>
                  </a:ext>
                </a:extLst>
              </a:tr>
              <a:tr h="5322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5785345"/>
                  </a:ext>
                </a:extLst>
              </a:tr>
              <a:tr h="5322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0411075"/>
                  </a:ext>
                </a:extLst>
              </a:tr>
              <a:tr h="5322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372209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7329" y="735075"/>
            <a:ext cx="1900719" cy="23143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352925" y="735075"/>
            <a:ext cx="3171823" cy="914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দলীয়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C4D0D9-FFF6-40C0-AE59-4AF3B893C5D5}"/>
              </a:ext>
            </a:extLst>
          </p:cNvPr>
          <p:cNvSpPr txBox="1"/>
          <p:nvPr/>
        </p:nvSpPr>
        <p:spPr>
          <a:xfrm>
            <a:off x="1878880" y="3712440"/>
            <a:ext cx="754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টয়লেট ব্যবহারের পর হাত ধোয়া।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C4D0D9-FFF6-40C0-AE59-4AF3B893C5D5}"/>
              </a:ext>
            </a:extLst>
          </p:cNvPr>
          <p:cNvSpPr txBox="1"/>
          <p:nvPr/>
        </p:nvSpPr>
        <p:spPr>
          <a:xfrm>
            <a:off x="1878880" y="4282612"/>
            <a:ext cx="754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নির্দিষ্ট সময় ঘুমাতে যাওয়া ও ঘুম থেকে ওঠা।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C4D0D9-FFF6-40C0-AE59-4AF3B893C5D5}"/>
              </a:ext>
            </a:extLst>
          </p:cNvPr>
          <p:cNvSpPr txBox="1"/>
          <p:nvPr/>
        </p:nvSpPr>
        <p:spPr>
          <a:xfrm>
            <a:off x="1881380" y="4782728"/>
            <a:ext cx="754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প্রতিদিন কিছুসময় খেলাধুলা করা ও বিশ্রাম নেওয়া।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26645" y="0"/>
            <a:ext cx="6335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২১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C4D0D9-FFF6-40C0-AE59-4AF3B893C5D5}"/>
              </a:ext>
            </a:extLst>
          </p:cNvPr>
          <p:cNvSpPr txBox="1"/>
          <p:nvPr/>
        </p:nvSpPr>
        <p:spPr>
          <a:xfrm>
            <a:off x="1878880" y="5317638"/>
            <a:ext cx="754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C4D0D9-FFF6-40C0-AE59-4AF3B893C5D5}"/>
              </a:ext>
            </a:extLst>
          </p:cNvPr>
          <p:cNvSpPr txBox="1"/>
          <p:nvPr/>
        </p:nvSpPr>
        <p:spPr>
          <a:xfrm>
            <a:off x="1876380" y="5791200"/>
            <a:ext cx="754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পরিষ্কার-পরিচ্ছন্ন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ইত্যাদি।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23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10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20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704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3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455BDC-0417-46D4-A478-1AB5D202866E}"/>
              </a:ext>
            </a:extLst>
          </p:cNvPr>
          <p:cNvSpPr txBox="1"/>
          <p:nvPr/>
        </p:nvSpPr>
        <p:spPr>
          <a:xfrm>
            <a:off x="2362200" y="2362200"/>
            <a:ext cx="74771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200" dirty="0"/>
              <a:t>স্বাস্থ্যবিধি কাকে বলে?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200" dirty="0" err="1"/>
              <a:t>সুস্থ</a:t>
            </a:r>
            <a:r>
              <a:rPr lang="en-US" sz="3200" dirty="0"/>
              <a:t> </a:t>
            </a:r>
            <a:r>
              <a:rPr lang="en-US" sz="3200" dirty="0" err="1"/>
              <a:t>থাকার</a:t>
            </a:r>
            <a:r>
              <a:rPr lang="en-US" sz="3200" dirty="0"/>
              <a:t> </a:t>
            </a:r>
            <a:r>
              <a:rPr lang="en-US" sz="3200" dirty="0" err="1"/>
              <a:t>জন্য</a:t>
            </a:r>
            <a:r>
              <a:rPr lang="en-US" sz="3200" dirty="0"/>
              <a:t> </a:t>
            </a:r>
            <a:r>
              <a:rPr lang="en-US" sz="3200" dirty="0" err="1"/>
              <a:t>আমাদের</a:t>
            </a:r>
            <a:r>
              <a:rPr lang="en-US" sz="3200" dirty="0"/>
              <a:t> </a:t>
            </a:r>
            <a:r>
              <a:rPr lang="en-US" sz="3200" dirty="0" err="1"/>
              <a:t>কী</a:t>
            </a:r>
            <a:r>
              <a:rPr lang="en-US" sz="3200" dirty="0"/>
              <a:t> </a:t>
            </a:r>
            <a:r>
              <a:rPr lang="en-US" sz="3200" dirty="0" err="1"/>
              <a:t>কী</a:t>
            </a:r>
            <a:r>
              <a:rPr lang="en-US" sz="3200" dirty="0"/>
              <a:t> </a:t>
            </a:r>
            <a:r>
              <a:rPr lang="en-US" sz="3200" dirty="0" err="1"/>
              <a:t>করা</a:t>
            </a:r>
            <a:r>
              <a:rPr lang="en-US" sz="3200" dirty="0"/>
              <a:t> </a:t>
            </a:r>
            <a:r>
              <a:rPr lang="en-US" sz="3200" dirty="0" err="1"/>
              <a:t>প্রয়োজন</a:t>
            </a:r>
            <a:r>
              <a:rPr lang="en-US" sz="3200" dirty="0"/>
              <a:t>?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200" dirty="0" err="1"/>
              <a:t>শরীরকে</a:t>
            </a:r>
            <a:r>
              <a:rPr lang="en-US" sz="3200" dirty="0"/>
              <a:t> </a:t>
            </a:r>
            <a:r>
              <a:rPr lang="en-US" sz="3200" dirty="0" err="1"/>
              <a:t>কীভাবে</a:t>
            </a:r>
            <a:r>
              <a:rPr lang="en-US" sz="3200" dirty="0"/>
              <a:t> </a:t>
            </a:r>
            <a:r>
              <a:rPr lang="en-US" sz="3200" dirty="0" err="1"/>
              <a:t>পরিষ্কার</a:t>
            </a:r>
            <a:r>
              <a:rPr lang="en-US" sz="3200" dirty="0"/>
              <a:t> </a:t>
            </a:r>
            <a:r>
              <a:rPr lang="en-US" sz="3200" dirty="0" err="1"/>
              <a:t>রাখবে</a:t>
            </a:r>
            <a:r>
              <a:rPr lang="en-US" sz="3200" dirty="0"/>
              <a:t>?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200" dirty="0" err="1"/>
              <a:t>নিয়মিত</a:t>
            </a:r>
            <a:r>
              <a:rPr lang="en-US" sz="3200" dirty="0"/>
              <a:t> </a:t>
            </a:r>
            <a:r>
              <a:rPr lang="en-US" sz="3200" dirty="0" err="1"/>
              <a:t>শরীরচর্চা</a:t>
            </a:r>
            <a:r>
              <a:rPr lang="en-US" sz="3200" dirty="0"/>
              <a:t> </a:t>
            </a:r>
            <a:r>
              <a:rPr lang="en-US" sz="3200" dirty="0" err="1"/>
              <a:t>কেন</a:t>
            </a:r>
            <a:r>
              <a:rPr lang="en-US" sz="3200" dirty="0"/>
              <a:t> </a:t>
            </a:r>
            <a:r>
              <a:rPr lang="en-US" sz="3200" dirty="0" err="1"/>
              <a:t>প্রয়োজন</a:t>
            </a:r>
            <a:r>
              <a:rPr lang="en-US" sz="32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4800600" y="735075"/>
            <a:ext cx="2438400" cy="914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26645" y="0"/>
            <a:ext cx="654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২২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31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149548"/>
            <a:ext cx="1104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অবলম্বন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ystem-Home-ic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3433" y="3733800"/>
            <a:ext cx="28194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67" b="100000" l="0" r="99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25" y="3733800"/>
            <a:ext cx="2743200" cy="2743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48100" y="728114"/>
            <a:ext cx="4267200" cy="914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পরিকল্পিত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26645" y="0"/>
            <a:ext cx="691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২৩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75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2915611"/>
            <a:ext cx="4538866" cy="3401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7"/>
          <p:cNvSpPr txBox="1"/>
          <p:nvPr/>
        </p:nvSpPr>
        <p:spPr>
          <a:xfrm>
            <a:off x="1066800" y="565246"/>
            <a:ext cx="10058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82"/>
          <a:stretch/>
        </p:blipFill>
        <p:spPr>
          <a:xfrm>
            <a:off x="6019800" y="0"/>
            <a:ext cx="6172200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418"/>
          <a:stretch/>
        </p:blipFill>
        <p:spPr>
          <a:xfrm>
            <a:off x="1" y="0"/>
            <a:ext cx="601979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09900" y="4940029"/>
            <a:ext cx="667041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ভালো থেকো </a:t>
            </a:r>
            <a:r>
              <a:rPr lang="bn-BD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সবাই।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26645" y="0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২৪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056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F3F354-1872-4685-A0AC-F30A40FF1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1303061"/>
            <a:ext cx="7868391" cy="45794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F7221A-7B2D-469D-B085-7EFC73348161}"/>
              </a:ext>
            </a:extLst>
          </p:cNvPr>
          <p:cNvSpPr txBox="1"/>
          <p:nvPr/>
        </p:nvSpPr>
        <p:spPr>
          <a:xfrm>
            <a:off x="3650670" y="738518"/>
            <a:ext cx="4987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ভালোভাবে লক্ষ্য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534404-6342-4413-BE00-E30E7F82CD79}"/>
              </a:ext>
            </a:extLst>
          </p:cNvPr>
          <p:cNvSpPr txBox="1"/>
          <p:nvPr/>
        </p:nvSpPr>
        <p:spPr>
          <a:xfrm>
            <a:off x="3650670" y="656730"/>
            <a:ext cx="4987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কী দেখতে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9CC122-DC58-49C9-AC55-FF4B0BDAE11C}"/>
              </a:ext>
            </a:extLst>
          </p:cNvPr>
          <p:cNvSpPr txBox="1"/>
          <p:nvPr/>
        </p:nvSpPr>
        <p:spPr>
          <a:xfrm>
            <a:off x="2992581" y="5820576"/>
            <a:ext cx="1316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সুস্থ দেহ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AA077F-527E-4205-B96F-50F8C980496A}"/>
              </a:ext>
            </a:extLst>
          </p:cNvPr>
          <p:cNvSpPr txBox="1"/>
          <p:nvPr/>
        </p:nvSpPr>
        <p:spPr>
          <a:xfrm>
            <a:off x="7543800" y="5820576"/>
            <a:ext cx="1689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অসুস্থ দেহ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D1EC6B-B287-4C7C-B76A-39023D0A7548}"/>
              </a:ext>
            </a:extLst>
          </p:cNvPr>
          <p:cNvSpPr txBox="1"/>
          <p:nvPr/>
        </p:nvSpPr>
        <p:spPr>
          <a:xfrm>
            <a:off x="3650670" y="738519"/>
            <a:ext cx="4987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কীভাবে সুস্থ থাকতে পারি?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0" y="0"/>
            <a:ext cx="696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০</a:t>
            </a:r>
            <a:r>
              <a:rPr lang="bn-BD" altLang="zh-CN" sz="3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৩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2014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1200" y="2510764"/>
            <a:ext cx="2253291" cy="38962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40" y="2444646"/>
            <a:ext cx="2726533" cy="396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0" y="792540"/>
            <a:ext cx="5809575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9600" dirty="0" smtClean="0">
                <a:latin typeface="Nikosh" panose="02000000000000000000" pitchFamily="2" charset="0"/>
                <a:cs typeface="Nikosh" panose="02000000000000000000" pitchFamily="2" charset="0"/>
              </a:rPr>
              <a:t>আজকের </a:t>
            </a:r>
            <a:r>
              <a:rPr lang="bn-BD" sz="9600" dirty="0">
                <a:latin typeface="Nikosh" panose="02000000000000000000" pitchFamily="2" charset="0"/>
                <a:cs typeface="Nikosh" panose="02000000000000000000" pitchFamily="2" charset="0"/>
              </a:rPr>
              <a:t>পাঠ  </a:t>
            </a:r>
            <a:endParaRPr lang="en-US" sz="9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2986" y="3048000"/>
            <a:ext cx="5181601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7200" dirty="0" smtClean="0">
                <a:latin typeface="Nikosh" panose="02000000000000000000" pitchFamily="2" charset="0"/>
                <a:cs typeface="Nikosh" panose="02000000000000000000" pitchFamily="2" charset="0"/>
              </a:rPr>
              <a:t>সুস্থ </a:t>
            </a:r>
            <a:r>
              <a:rPr lang="bn-BD" sz="7200" dirty="0">
                <a:latin typeface="Nikosh" panose="02000000000000000000" pitchFamily="2" charset="0"/>
                <a:cs typeface="Nikosh" panose="02000000000000000000" pitchFamily="2" charset="0"/>
              </a:rPr>
              <a:t>জীবন যাপন </a:t>
            </a:r>
            <a:endParaRPr lang="en-US" sz="7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0" y="0"/>
            <a:ext cx="6447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০</a:t>
            </a:r>
            <a:r>
              <a:rPr lang="bn-BD" altLang="zh-CN" sz="3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৪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096000" y="0"/>
            <a:ext cx="6095999" cy="6870555"/>
            <a:chOff x="6113988" y="838200"/>
            <a:chExt cx="3391962" cy="6019800"/>
          </a:xfrm>
        </p:grpSpPr>
        <p:sp>
          <p:nvSpPr>
            <p:cNvPr id="18" name="Rounded Rectangle 17"/>
            <p:cNvSpPr/>
            <p:nvPr/>
          </p:nvSpPr>
          <p:spPr>
            <a:xfrm>
              <a:off x="6113988" y="838200"/>
              <a:ext cx="39162" cy="6019800"/>
            </a:xfrm>
            <a:prstGeom prst="roundRect">
              <a:avLst>
                <a:gd name="adj" fmla="val 4212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53150" y="838200"/>
              <a:ext cx="3352800" cy="600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 rot="10800000">
            <a:off x="0" y="-1"/>
            <a:ext cx="6096001" cy="6870556"/>
            <a:chOff x="6113988" y="838200"/>
            <a:chExt cx="3434898" cy="6019801"/>
          </a:xfrm>
        </p:grpSpPr>
        <p:sp>
          <p:nvSpPr>
            <p:cNvPr id="21" name="Rounded Rectangle 20"/>
            <p:cNvSpPr/>
            <p:nvPr/>
          </p:nvSpPr>
          <p:spPr>
            <a:xfrm>
              <a:off x="6113988" y="838200"/>
              <a:ext cx="39162" cy="6019800"/>
            </a:xfrm>
            <a:prstGeom prst="roundRect">
              <a:avLst>
                <a:gd name="adj" fmla="val 4212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153152" y="849202"/>
              <a:ext cx="3395734" cy="60087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160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2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8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0" y="0"/>
            <a:ext cx="667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০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৫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5800" y="990600"/>
            <a:ext cx="2971800" cy="914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41A408-4548-4DBF-9762-A0CFEFFFB0BD}"/>
              </a:ext>
            </a:extLst>
          </p:cNvPr>
          <p:cNvSpPr txBox="1"/>
          <p:nvPr/>
        </p:nvSpPr>
        <p:spPr>
          <a:xfrm rot="10800000" flipH="1" flipV="1">
            <a:off x="667170" y="2743200"/>
            <a:ext cx="11047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শিক্ষার্থীরা-----------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৯.১.১ স্বাস্থ্যবিধি পালনের প্রয়োজনীয়তা বলতে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পারবে; 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৯.১.২ স্বাস্থ্য রক্ষার জন্য যে সকল নিয়ম কানুন মেনে চলতে হয় সেগুলো বলতে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77034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A5F04B-D729-45A4-A711-AC946BB796A9}"/>
              </a:ext>
            </a:extLst>
          </p:cNvPr>
          <p:cNvSpPr txBox="1"/>
          <p:nvPr/>
        </p:nvSpPr>
        <p:spPr>
          <a:xfrm>
            <a:off x="3214254" y="625062"/>
            <a:ext cx="576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/>
              <a:t>নিচের ছবিতে </a:t>
            </a:r>
            <a:r>
              <a:rPr lang="en-US" dirty="0" err="1" smtClean="0"/>
              <a:t>তো</a:t>
            </a:r>
            <a:r>
              <a:rPr lang="bn-BD" dirty="0" smtClean="0"/>
              <a:t>মরা </a:t>
            </a:r>
            <a:r>
              <a:rPr lang="bn-BD" dirty="0"/>
              <a:t>কী দেখতে </a:t>
            </a:r>
            <a:r>
              <a:rPr lang="bn-BD" dirty="0" smtClean="0"/>
              <a:t>পাচ্ছ?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8BAFA7-6980-4139-A320-1E9ED4A1DF85}"/>
              </a:ext>
            </a:extLst>
          </p:cNvPr>
          <p:cNvSpPr txBox="1"/>
          <p:nvPr/>
        </p:nvSpPr>
        <p:spPr>
          <a:xfrm>
            <a:off x="4135578" y="5722962"/>
            <a:ext cx="3920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/>
              <a:t>কিছু লোক ব্যায়াম করছে। 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388D00-EA15-489B-9296-B48309D60977}"/>
              </a:ext>
            </a:extLst>
          </p:cNvPr>
          <p:cNvSpPr txBox="1"/>
          <p:nvPr/>
        </p:nvSpPr>
        <p:spPr>
          <a:xfrm>
            <a:off x="4267200" y="625061"/>
            <a:ext cx="3920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/>
              <a:t>তারা কেন ব্যায়াম করছে?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BFEDF4-0D60-4CD0-97EC-E8DFEF752CC0}"/>
              </a:ext>
            </a:extLst>
          </p:cNvPr>
          <p:cNvSpPr txBox="1"/>
          <p:nvPr/>
        </p:nvSpPr>
        <p:spPr>
          <a:xfrm>
            <a:off x="4836100" y="5735498"/>
            <a:ext cx="2519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/>
              <a:t>সুস্থ থাকার জন্য 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3C7A3B-A08A-4AC7-9E40-2DF7E3F337C9}"/>
              </a:ext>
            </a:extLst>
          </p:cNvPr>
          <p:cNvSpPr txBox="1"/>
          <p:nvPr/>
        </p:nvSpPr>
        <p:spPr>
          <a:xfrm>
            <a:off x="540325" y="5748034"/>
            <a:ext cx="11111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/>
              <a:t>সুস্থ থাকার জন্য আমাদের কিছু নিয়ম কানুন মেনে চলতে হয়। একে স্বাস্থ্যবিধি বলে। 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388D00-EA15-489B-9296-B48309D60977}"/>
              </a:ext>
            </a:extLst>
          </p:cNvPr>
          <p:cNvSpPr txBox="1"/>
          <p:nvPr/>
        </p:nvSpPr>
        <p:spPr>
          <a:xfrm>
            <a:off x="4675908" y="651382"/>
            <a:ext cx="2459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 smtClean="0"/>
              <a:t>স্বাস্থ্যবিধি কী?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47800"/>
            <a:ext cx="4724400" cy="37804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447801"/>
            <a:ext cx="4495800" cy="37804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0" y="0"/>
            <a:ext cx="689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০</a:t>
            </a:r>
            <a:r>
              <a:rPr lang="bn-BD" altLang="zh-CN" sz="3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৬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1599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 tmFilter="0,0; .5, 0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"/>
                            </p:stCondLst>
                            <p:childTnLst>
                              <p:par>
                                <p:cTn id="4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77B7FC0-3FCC-4256-B568-F5E75C54BF8F}"/>
              </a:ext>
            </a:extLst>
          </p:cNvPr>
          <p:cNvSpPr txBox="1"/>
          <p:nvPr/>
        </p:nvSpPr>
        <p:spPr>
          <a:xfrm>
            <a:off x="3505200" y="638232"/>
            <a:ext cx="5827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কী দেখতে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9D1501-9D43-4894-94A1-CC5195557440}"/>
              </a:ext>
            </a:extLst>
          </p:cNvPr>
          <p:cNvSpPr txBox="1"/>
          <p:nvPr/>
        </p:nvSpPr>
        <p:spPr>
          <a:xfrm>
            <a:off x="5105400" y="5035681"/>
            <a:ext cx="1788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022A4C-7D61-4FE5-B8A0-AF08543BB393}"/>
              </a:ext>
            </a:extLst>
          </p:cNvPr>
          <p:cNvSpPr txBox="1"/>
          <p:nvPr/>
        </p:nvSpPr>
        <p:spPr>
          <a:xfrm>
            <a:off x="3505200" y="638232"/>
            <a:ext cx="5827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 আমাদের কেন প্রয়োজন?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CAF0D9-1EC6-44B3-B041-6E6C4AA059F4}"/>
              </a:ext>
            </a:extLst>
          </p:cNvPr>
          <p:cNvSpPr txBox="1"/>
          <p:nvPr/>
        </p:nvSpPr>
        <p:spPr>
          <a:xfrm>
            <a:off x="685800" y="5358847"/>
            <a:ext cx="1066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সুস্বাস্থের জন্য প্রতিদিন অবশ্যই সুষম খাদ্য খেতে হবে। প্রত্যেক খাবারই আমাদের শরীরের জন্য কোন না কোন পুষ্টি সরবরাহ করে থাকে।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sushomo_khabar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561563"/>
            <a:ext cx="3193561" cy="31847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745" y="1561563"/>
            <a:ext cx="3682256" cy="3197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0385" y="1561563"/>
            <a:ext cx="3408715" cy="3257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0" y="0"/>
            <a:ext cx="6495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০</a:t>
            </a:r>
            <a:r>
              <a:rPr lang="bn-BD" altLang="zh-CN" sz="3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৭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96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9" grpId="0"/>
      <p:bldP spid="9" grpId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A6F4D48-8F73-4551-89FA-AD885D3A8FEC}"/>
              </a:ext>
            </a:extLst>
          </p:cNvPr>
          <p:cNvSpPr txBox="1"/>
          <p:nvPr/>
        </p:nvSpPr>
        <p:spPr>
          <a:xfrm>
            <a:off x="3429000" y="657923"/>
            <a:ext cx="6025689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ছবিতে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কী দেখতে পাচ্ছ?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184287-4E06-4A08-B787-3EF290EE0430}"/>
              </a:ext>
            </a:extLst>
          </p:cNvPr>
          <p:cNvSpPr txBox="1"/>
          <p:nvPr/>
        </p:nvSpPr>
        <p:spPr>
          <a:xfrm>
            <a:off x="4495800" y="5334000"/>
            <a:ext cx="2758787" cy="5847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পান করছে?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C57A4A-59D1-400E-A25B-CFE13E0B631D}"/>
              </a:ext>
            </a:extLst>
          </p:cNvPr>
          <p:cNvSpPr txBox="1"/>
          <p:nvPr/>
        </p:nvSpPr>
        <p:spPr>
          <a:xfrm>
            <a:off x="4145703" y="657923"/>
            <a:ext cx="4229099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কেন পানি পান করি?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67D111-B18D-4045-BA8B-CBAE528EE47B}"/>
              </a:ext>
            </a:extLst>
          </p:cNvPr>
          <p:cNvSpPr txBox="1"/>
          <p:nvPr/>
        </p:nvSpPr>
        <p:spPr>
          <a:xfrm>
            <a:off x="914400" y="5868033"/>
            <a:ext cx="10934700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ভালো রাখার জন্য সুষম খাবারের পাশাপাশি পর্যাপ্ত পরিমাণে নিরাপদ পানি পান করতে হবে।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291A01-15F9-4EF3-81DE-AB3D254C1D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40"/>
          <a:stretch/>
        </p:blipFill>
        <p:spPr>
          <a:xfrm>
            <a:off x="3194154" y="1447800"/>
            <a:ext cx="5181599" cy="37954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0" y="0"/>
            <a:ext cx="684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০</a:t>
            </a:r>
            <a:r>
              <a:rPr lang="bn-BD" altLang="zh-CN" sz="3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৮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56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0"/>
      <p:bldP spid="7" grpId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40DF804-90C0-4BAA-9095-358DD405C962}"/>
              </a:ext>
            </a:extLst>
          </p:cNvPr>
          <p:cNvSpPr txBox="1"/>
          <p:nvPr/>
        </p:nvSpPr>
        <p:spPr>
          <a:xfrm>
            <a:off x="3210999" y="769543"/>
            <a:ext cx="584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কী দেখতে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E53583-075C-47AB-97AB-9D7FA48A44CE}"/>
              </a:ext>
            </a:extLst>
          </p:cNvPr>
          <p:cNvSpPr txBox="1"/>
          <p:nvPr/>
        </p:nvSpPr>
        <p:spPr>
          <a:xfrm>
            <a:off x="7619342" y="4673024"/>
            <a:ext cx="287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শরীর চর্চা করছে।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861F13-54EC-46AC-82C2-86059DCE4FA2}"/>
              </a:ext>
            </a:extLst>
          </p:cNvPr>
          <p:cNvSpPr txBox="1"/>
          <p:nvPr/>
        </p:nvSpPr>
        <p:spPr>
          <a:xfrm>
            <a:off x="1143000" y="5486400"/>
            <a:ext cx="10210800" cy="95410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 শরীরচর্চা এবং খেলাধুলা আমাদের হৃৎপিণ্ড, </a:t>
            </a:r>
            <a:r>
              <a:rPr lang="bn-BD" sz="2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মাংসপেশি </a:t>
            </a:r>
            <a:r>
              <a:rPr lang="bn-BD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হাড় শক্তিশালী করে। একই সাথে এগুলো আমাদের আত্মবিশ্বাসী করে এবং রাতে ভালো ঘুমাতে সাহায্য করে।</a:t>
            </a:r>
            <a:endParaRPr lang="en-US" sz="28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93107F-056D-4EC4-AB61-EE04AA5B9308}"/>
              </a:ext>
            </a:extLst>
          </p:cNvPr>
          <p:cNvSpPr txBox="1"/>
          <p:nvPr/>
        </p:nvSpPr>
        <p:spPr>
          <a:xfrm>
            <a:off x="3228454" y="727842"/>
            <a:ext cx="6406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কেন শরীর চর্চা এবং খেলাধুলা করব?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9A29F1-7245-4C33-B9F0-D3C85065ED5E}"/>
              </a:ext>
            </a:extLst>
          </p:cNvPr>
          <p:cNvSpPr txBox="1"/>
          <p:nvPr/>
        </p:nvSpPr>
        <p:spPr>
          <a:xfrm>
            <a:off x="2362200" y="4673025"/>
            <a:ext cx="287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খেলাধুলা করছে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dff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3000" y="1644342"/>
            <a:ext cx="4800600" cy="28606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181" y="1644343"/>
            <a:ext cx="4828428" cy="28606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64ADB70-0997-4CA4-8DA9-CF9BCF02C61A}"/>
              </a:ext>
            </a:extLst>
          </p:cNvPr>
          <p:cNvSpPr/>
          <p:nvPr/>
        </p:nvSpPr>
        <p:spPr>
          <a:xfrm>
            <a:off x="0" y="0"/>
            <a:ext cx="6655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০</a:t>
            </a:r>
            <a:r>
              <a:rPr lang="bn-BD" altLang="zh-CN" sz="32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৯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58737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xit" presetSubtype="28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2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773</Words>
  <Application>Microsoft Office PowerPoint</Application>
  <PresentationFormat>Widescreen</PresentationFormat>
  <Paragraphs>134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微软雅黑</vt:lpstr>
      <vt:lpstr>Arial</vt:lpstr>
      <vt:lpstr>Blackadder ITC</vt:lpstr>
      <vt:lpstr>Calibri</vt:lpstr>
      <vt:lpstr>Nikosh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Abul Kalam Azad</dc:creator>
  <cp:lastModifiedBy>Windows User</cp:lastModifiedBy>
  <cp:revision>119</cp:revision>
  <dcterms:created xsi:type="dcterms:W3CDTF">2006-08-16T00:00:00Z</dcterms:created>
  <dcterms:modified xsi:type="dcterms:W3CDTF">2020-05-01T02:25:13Z</dcterms:modified>
</cp:coreProperties>
</file>