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62" r:id="rId4"/>
    <p:sldId id="264" r:id="rId5"/>
    <p:sldId id="294" r:id="rId6"/>
    <p:sldId id="295" r:id="rId7"/>
    <p:sldId id="291" r:id="rId8"/>
    <p:sldId id="293" r:id="rId9"/>
    <p:sldId id="302" r:id="rId10"/>
    <p:sldId id="296" r:id="rId11"/>
    <p:sldId id="297" r:id="rId12"/>
    <p:sldId id="298" r:id="rId13"/>
    <p:sldId id="299" r:id="rId14"/>
    <p:sldId id="292" r:id="rId15"/>
    <p:sldId id="300" r:id="rId16"/>
    <p:sldId id="301" r:id="rId17"/>
    <p:sldId id="303" r:id="rId18"/>
    <p:sldId id="304" r:id="rId19"/>
    <p:sldId id="305" r:id="rId20"/>
    <p:sldId id="306" r:id="rId21"/>
    <p:sldId id="307" r:id="rId22"/>
    <p:sldId id="308" r:id="rId23"/>
    <p:sldId id="286"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5196" autoAdjust="0"/>
  </p:normalViewPr>
  <p:slideViewPr>
    <p:cSldViewPr>
      <p:cViewPr>
        <p:scale>
          <a:sx n="75" d="100"/>
          <a:sy n="75" d="100"/>
        </p:scale>
        <p:origin x="-119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4.gif"/></Relationships>
</file>

<file path=ppt/diagrams/_rels/drawing3.xml.rels><?xml version="1.0" encoding="UTF-8" standalone="yes"?>
<Relationships xmlns="http://schemas.openxmlformats.org/package/2006/relationships"><Relationship Id="rId1" Type="http://schemas.openxmlformats.org/officeDocument/2006/relationships/image" Target="../media/image4.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017C6-E681-4C0C-B51E-8600933EC64F}" type="doc">
      <dgm:prSet loTypeId="urn:microsoft.com/office/officeart/2005/8/layout/pyramid2" loCatId="list" qsTypeId="urn:microsoft.com/office/officeart/2005/8/quickstyle/3d2" qsCatId="3D" csTypeId="urn:microsoft.com/office/officeart/2005/8/colors/accent1_2" csCatId="accent1" phldr="1"/>
      <dgm:spPr/>
    </dgm:pt>
    <dgm:pt modelId="{F6B43D52-F9CE-49FF-8640-FA4995AA543D}">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bn-BD" sz="4000" dirty="0" smtClean="0">
              <a:latin typeface="NikoshBAN" pitchFamily="2" charset="0"/>
              <a:cs typeface="NikoshBAN" pitchFamily="2" charset="0"/>
            </a:rPr>
            <a:t>পাঠ পরিচিতি</a:t>
          </a:r>
          <a:endParaRPr lang="en-US" sz="4000" dirty="0">
            <a:latin typeface="NikoshBAN" pitchFamily="2" charset="0"/>
            <a:cs typeface="NikoshBAN" pitchFamily="2" charset="0"/>
          </a:endParaRPr>
        </a:p>
      </dgm:t>
    </dgm:pt>
    <dgm:pt modelId="{98C0F6B2-40E1-4340-A514-FC386259AA7E}" type="parTrans" cxnId="{87DB71D2-51AD-4B2F-9313-DF619F758A8E}">
      <dgm:prSet/>
      <dgm:spPr/>
      <dgm:t>
        <a:bodyPr/>
        <a:lstStyle/>
        <a:p>
          <a:endParaRPr lang="en-US"/>
        </a:p>
      </dgm:t>
    </dgm:pt>
    <dgm:pt modelId="{2E7B04C6-4E9E-4D9E-9897-7401F5DF73F9}" type="sibTrans" cxnId="{87DB71D2-51AD-4B2F-9313-DF619F758A8E}">
      <dgm:prSet/>
      <dgm:spPr/>
      <dgm:t>
        <a:bodyPr/>
        <a:lstStyle/>
        <a:p>
          <a:endParaRPr lang="en-US"/>
        </a:p>
      </dgm:t>
    </dgm:pt>
    <dgm:pt modelId="{F9820980-CD15-4D58-B210-B6DB550B5088}" type="pres">
      <dgm:prSet presAssocID="{6C1017C6-E681-4C0C-B51E-8600933EC64F}" presName="compositeShape" presStyleCnt="0">
        <dgm:presLayoutVars>
          <dgm:dir/>
          <dgm:resizeHandles/>
        </dgm:presLayoutVars>
      </dgm:prSet>
      <dgm:spPr/>
    </dgm:pt>
    <dgm:pt modelId="{16316A2C-80EC-4317-84EA-7B707E71693B}" type="pres">
      <dgm:prSet presAssocID="{6C1017C6-E681-4C0C-B51E-8600933EC64F}" presName="pyramid" presStyleLbl="node1" presStyleIdx="0" presStyleCnt="1" custScaleX="84615" custScaleY="84615" custLinFactNeighborX="-68189" custLinFactNeighborY="-17073"/>
      <dgm:spPr>
        <a:ln w="19050"/>
      </dgm:spPr>
    </dgm:pt>
    <dgm:pt modelId="{CE9C22A1-DA99-45AA-A0F9-46CDD7AA7FF2}" type="pres">
      <dgm:prSet presAssocID="{6C1017C6-E681-4C0C-B51E-8600933EC64F}" presName="theList" presStyleCnt="0"/>
      <dgm:spPr/>
    </dgm:pt>
    <dgm:pt modelId="{AAA87A80-5440-4D2D-8D8C-43E946CB90FB}" type="pres">
      <dgm:prSet presAssocID="{F6B43D52-F9CE-49FF-8640-FA4995AA543D}" presName="aNode" presStyleLbl="fgAcc1" presStyleIdx="0" presStyleCnt="1" custScaleX="102133" custScaleY="51024" custLinFactNeighborX="-14475" custLinFactNeighborY="61789">
        <dgm:presLayoutVars>
          <dgm:bulletEnabled val="1"/>
        </dgm:presLayoutVars>
      </dgm:prSet>
      <dgm:spPr/>
      <dgm:t>
        <a:bodyPr/>
        <a:lstStyle/>
        <a:p>
          <a:endParaRPr lang="en-US"/>
        </a:p>
      </dgm:t>
    </dgm:pt>
    <dgm:pt modelId="{6B61AD3E-CF46-4B5A-8767-EFA665327B65}" type="pres">
      <dgm:prSet presAssocID="{F6B43D52-F9CE-49FF-8640-FA4995AA543D}" presName="aSpace" presStyleCnt="0"/>
      <dgm:spPr/>
    </dgm:pt>
  </dgm:ptLst>
  <dgm:cxnLst>
    <dgm:cxn modelId="{87DB71D2-51AD-4B2F-9313-DF619F758A8E}" srcId="{6C1017C6-E681-4C0C-B51E-8600933EC64F}" destId="{F6B43D52-F9CE-49FF-8640-FA4995AA543D}" srcOrd="0" destOrd="0" parTransId="{98C0F6B2-40E1-4340-A514-FC386259AA7E}" sibTransId="{2E7B04C6-4E9E-4D9E-9897-7401F5DF73F9}"/>
    <dgm:cxn modelId="{AC527202-861D-46CA-9A3C-1B152A3750BC}" type="presOf" srcId="{F6B43D52-F9CE-49FF-8640-FA4995AA543D}" destId="{AAA87A80-5440-4D2D-8D8C-43E946CB90FB}" srcOrd="0" destOrd="0" presId="urn:microsoft.com/office/officeart/2005/8/layout/pyramid2"/>
    <dgm:cxn modelId="{49D9CDBC-8A88-409F-B7BF-471E62948FE5}" type="presOf" srcId="{6C1017C6-E681-4C0C-B51E-8600933EC64F}" destId="{F9820980-CD15-4D58-B210-B6DB550B5088}" srcOrd="0" destOrd="0" presId="urn:microsoft.com/office/officeart/2005/8/layout/pyramid2"/>
    <dgm:cxn modelId="{FE17DB8E-0369-48F2-9FF1-E550BBE8F3D6}" type="presParOf" srcId="{F9820980-CD15-4D58-B210-B6DB550B5088}" destId="{16316A2C-80EC-4317-84EA-7B707E71693B}" srcOrd="0" destOrd="0" presId="urn:microsoft.com/office/officeart/2005/8/layout/pyramid2"/>
    <dgm:cxn modelId="{B18633B7-D924-4DDC-85BC-DDA2AE0C3AF9}" type="presParOf" srcId="{F9820980-CD15-4D58-B210-B6DB550B5088}" destId="{CE9C22A1-DA99-45AA-A0F9-46CDD7AA7FF2}" srcOrd="1" destOrd="0" presId="urn:microsoft.com/office/officeart/2005/8/layout/pyramid2"/>
    <dgm:cxn modelId="{BA96C088-EE0D-4D28-B4DE-9BB01C368708}" type="presParOf" srcId="{CE9C22A1-DA99-45AA-A0F9-46CDD7AA7FF2}" destId="{AAA87A80-5440-4D2D-8D8C-43E946CB90FB}" srcOrd="0" destOrd="0" presId="urn:microsoft.com/office/officeart/2005/8/layout/pyramid2"/>
    <dgm:cxn modelId="{68B3C01B-2702-4D61-BF51-939C9D34D6D3}" type="presParOf" srcId="{CE9C22A1-DA99-45AA-A0F9-46CDD7AA7FF2}" destId="{6B61AD3E-CF46-4B5A-8767-EFA665327B65}"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A5E8C-8F2B-491E-AAF9-8E78B8CDDCBC}" type="doc">
      <dgm:prSet loTypeId="urn:microsoft.com/office/officeart/2005/8/layout/chevron2" loCatId="list" qsTypeId="urn:microsoft.com/office/officeart/2005/8/quickstyle/3d2" qsCatId="3D" csTypeId="urn:microsoft.com/office/officeart/2005/8/colors/accent3_2" csCatId="accent3" phldr="1"/>
      <dgm:spPr/>
      <dgm:t>
        <a:bodyPr/>
        <a:lstStyle/>
        <a:p>
          <a:endParaRPr lang="en-US"/>
        </a:p>
      </dgm:t>
    </dgm:pt>
    <dgm:pt modelId="{0792CB93-73F7-46AC-9711-AE919F53EA9A}">
      <dgm:prSet phldrT="[Text]" phldr="1"/>
      <dgm:spPr/>
      <dgm:t>
        <a:bodyPr/>
        <a:lstStyle/>
        <a:p>
          <a:endParaRPr lang="en-US" dirty="0"/>
        </a:p>
      </dgm:t>
    </dgm:pt>
    <dgm:pt modelId="{48981F47-DF8A-4113-82F5-F689D3FD58D2}" type="parTrans" cxnId="{9BB0624A-7B87-4113-A429-4C9E9ED1116E}">
      <dgm:prSet/>
      <dgm:spPr/>
      <dgm:t>
        <a:bodyPr/>
        <a:lstStyle/>
        <a:p>
          <a:endParaRPr lang="en-US"/>
        </a:p>
      </dgm:t>
    </dgm:pt>
    <dgm:pt modelId="{44BEFD03-5453-4107-9F34-BB36F3C5AD71}" type="sibTrans" cxnId="{9BB0624A-7B87-4113-A429-4C9E9ED1116E}">
      <dgm:prSet/>
      <dgm:spPr/>
      <dgm:t>
        <a:bodyPr/>
        <a:lstStyle/>
        <a:p>
          <a:endParaRPr lang="en-US"/>
        </a:p>
      </dgm:t>
    </dgm:pt>
    <dgm:pt modelId="{7BFBBDDF-E93F-4D51-A8AC-49FEF39AE11B}">
      <dgm:prSet phldrT="[Text]"/>
      <dgm:spPr/>
      <dgm:t>
        <a:bodyPr/>
        <a:lstStyle/>
        <a:p>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dgm:t>
    </dgm:pt>
    <dgm:pt modelId="{E5519D6C-1F43-40FF-969A-F8A22D0D0F77}" type="parTrans" cxnId="{14CF0FB5-1C96-40F9-96EE-6AE9763C79FC}">
      <dgm:prSet/>
      <dgm:spPr/>
      <dgm:t>
        <a:bodyPr/>
        <a:lstStyle/>
        <a:p>
          <a:endParaRPr lang="en-US"/>
        </a:p>
      </dgm:t>
    </dgm:pt>
    <dgm:pt modelId="{DAD1DFB1-8BD7-420D-9F75-F7A836866C79}" type="sibTrans" cxnId="{14CF0FB5-1C96-40F9-96EE-6AE9763C79FC}">
      <dgm:prSet/>
      <dgm:spPr/>
      <dgm:t>
        <a:bodyPr/>
        <a:lstStyle/>
        <a:p>
          <a:endParaRPr lang="en-US"/>
        </a:p>
      </dgm:t>
    </dgm:pt>
    <dgm:pt modelId="{8E6354E8-D6B1-4411-A791-E197BEF3B1A8}" type="pres">
      <dgm:prSet presAssocID="{09DA5E8C-8F2B-491E-AAF9-8E78B8CDDCBC}" presName="linearFlow" presStyleCnt="0">
        <dgm:presLayoutVars>
          <dgm:dir/>
          <dgm:animLvl val="lvl"/>
          <dgm:resizeHandles val="exact"/>
        </dgm:presLayoutVars>
      </dgm:prSet>
      <dgm:spPr/>
      <dgm:t>
        <a:bodyPr/>
        <a:lstStyle/>
        <a:p>
          <a:endParaRPr lang="en-US"/>
        </a:p>
      </dgm:t>
    </dgm:pt>
    <dgm:pt modelId="{8A12C541-7553-4F76-B2B2-CC334293C19D}" type="pres">
      <dgm:prSet presAssocID="{0792CB93-73F7-46AC-9711-AE919F53EA9A}" presName="composite" presStyleCnt="0"/>
      <dgm:spPr/>
    </dgm:pt>
    <dgm:pt modelId="{C9485253-8006-482B-A84A-CFADC91387D1}" type="pres">
      <dgm:prSet presAssocID="{0792CB93-73F7-46AC-9711-AE919F53EA9A}" presName="parentText" presStyleLbl="alignNode1" presStyleIdx="0" presStyleCnt="1" custScaleX="58730" custScaleY="62963">
        <dgm:presLayoutVars>
          <dgm:chMax val="1"/>
          <dgm:bulletEnabled val="1"/>
        </dgm:presLayoutVars>
      </dgm:prSet>
      <dgm:spPr/>
      <dgm:t>
        <a:bodyPr/>
        <a:lstStyle/>
        <a:p>
          <a:endParaRPr lang="en-US"/>
        </a:p>
      </dgm:t>
    </dgm:pt>
    <dgm:pt modelId="{76737DB1-7FD0-43B9-87AF-583F7AAF1A07}" type="pres">
      <dgm:prSet presAssocID="{0792CB93-73F7-46AC-9711-AE919F53EA9A}" presName="descendantText" presStyleLbl="alignAcc1" presStyleIdx="0" presStyleCnt="1" custScaleY="59544" custLinFactNeighborX="-23288" custLinFactNeighborY="-16667">
        <dgm:presLayoutVars>
          <dgm:bulletEnabled val="1"/>
        </dgm:presLayoutVars>
      </dgm:prSet>
      <dgm:spPr/>
      <dgm:t>
        <a:bodyPr/>
        <a:lstStyle/>
        <a:p>
          <a:endParaRPr lang="en-US"/>
        </a:p>
      </dgm:t>
    </dgm:pt>
  </dgm:ptLst>
  <dgm:cxnLst>
    <dgm:cxn modelId="{9BB0624A-7B87-4113-A429-4C9E9ED1116E}" srcId="{09DA5E8C-8F2B-491E-AAF9-8E78B8CDDCBC}" destId="{0792CB93-73F7-46AC-9711-AE919F53EA9A}" srcOrd="0" destOrd="0" parTransId="{48981F47-DF8A-4113-82F5-F689D3FD58D2}" sibTransId="{44BEFD03-5453-4107-9F34-BB36F3C5AD71}"/>
    <dgm:cxn modelId="{94F1AE44-72AD-4A91-8B7B-32DB30BAD1AF}" type="presOf" srcId="{0792CB93-73F7-46AC-9711-AE919F53EA9A}" destId="{C9485253-8006-482B-A84A-CFADC91387D1}" srcOrd="0" destOrd="0" presId="urn:microsoft.com/office/officeart/2005/8/layout/chevron2"/>
    <dgm:cxn modelId="{C219F8C1-A899-431C-80AE-8A4080F855D7}" type="presOf" srcId="{7BFBBDDF-E93F-4D51-A8AC-49FEF39AE11B}" destId="{76737DB1-7FD0-43B9-87AF-583F7AAF1A07}" srcOrd="0" destOrd="0" presId="urn:microsoft.com/office/officeart/2005/8/layout/chevron2"/>
    <dgm:cxn modelId="{14CF0FB5-1C96-40F9-96EE-6AE9763C79FC}" srcId="{0792CB93-73F7-46AC-9711-AE919F53EA9A}" destId="{7BFBBDDF-E93F-4D51-A8AC-49FEF39AE11B}" srcOrd="0" destOrd="0" parTransId="{E5519D6C-1F43-40FF-969A-F8A22D0D0F77}" sibTransId="{DAD1DFB1-8BD7-420D-9F75-F7A836866C79}"/>
    <dgm:cxn modelId="{DC46681B-7E0C-4B58-9007-6EA2D3B5891F}" type="presOf" srcId="{09DA5E8C-8F2B-491E-AAF9-8E78B8CDDCBC}" destId="{8E6354E8-D6B1-4411-A791-E197BEF3B1A8}" srcOrd="0" destOrd="0" presId="urn:microsoft.com/office/officeart/2005/8/layout/chevron2"/>
    <dgm:cxn modelId="{A04EE064-ADCF-426E-9ABF-EA33E670DE30}" type="presParOf" srcId="{8E6354E8-D6B1-4411-A791-E197BEF3B1A8}" destId="{8A12C541-7553-4F76-B2B2-CC334293C19D}" srcOrd="0" destOrd="0" presId="urn:microsoft.com/office/officeart/2005/8/layout/chevron2"/>
    <dgm:cxn modelId="{FC8E2635-CE43-4C51-A1F6-E90E24F6D655}" type="presParOf" srcId="{8A12C541-7553-4F76-B2B2-CC334293C19D}" destId="{C9485253-8006-482B-A84A-CFADC91387D1}" srcOrd="0" destOrd="0" presId="urn:microsoft.com/office/officeart/2005/8/layout/chevron2"/>
    <dgm:cxn modelId="{E95F52D5-CF54-4CB7-81A3-CD21CCA4E089}" type="presParOf" srcId="{8A12C541-7553-4F76-B2B2-CC334293C19D}" destId="{76737DB1-7FD0-43B9-87AF-583F7AAF1A0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214A00-9B7B-48A0-B661-B31283EAB768}"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US"/>
        </a:p>
      </dgm:t>
    </dgm:pt>
    <dgm:pt modelId="{081DE78B-20ED-4EDB-AA40-13B57BA916C7}">
      <dgm:prSet phldrT="[Text]" custT="1"/>
      <dgm:spPr/>
      <dgm:t>
        <a:bodyPr/>
        <a:lstStyle/>
        <a:p>
          <a:pPr algn="l"/>
          <a:r>
            <a:rPr lang="bn-BD" sz="2400" dirty="0" smtClean="0">
              <a:latin typeface="NikoshBAN" pitchFamily="2" charset="0"/>
              <a:cs typeface="NikoshBAN" pitchFamily="2" charset="0"/>
            </a:rPr>
            <a:t>যোজনী নির্ণয় করতে পারবে;</a:t>
          </a:r>
          <a:endParaRPr lang="en-US" sz="2400" dirty="0">
            <a:latin typeface="NikoshBAN" pitchFamily="2" charset="0"/>
            <a:cs typeface="NikoshBAN" pitchFamily="2" charset="0"/>
          </a:endParaRPr>
        </a:p>
      </dgm:t>
    </dgm:pt>
    <dgm:pt modelId="{13180841-2637-48FB-BDC8-B9DD68B37C92}" type="parTrans" cxnId="{D767E31C-847C-4B13-938B-10CAD767AEAB}">
      <dgm:prSet/>
      <dgm:spPr/>
      <dgm:t>
        <a:bodyPr/>
        <a:lstStyle/>
        <a:p>
          <a:endParaRPr lang="en-US"/>
        </a:p>
      </dgm:t>
    </dgm:pt>
    <dgm:pt modelId="{685F8FF3-5D9F-4A25-BCCE-7B88FF8CA0C7}" type="sibTrans" cxnId="{D767E31C-847C-4B13-938B-10CAD767AEAB}">
      <dgm:prSet/>
      <dgm:spPr/>
      <dgm:t>
        <a:bodyPr/>
        <a:lstStyle/>
        <a:p>
          <a:endParaRPr lang="en-US"/>
        </a:p>
      </dgm:t>
    </dgm:pt>
    <dgm:pt modelId="{81F9FC9B-E8FA-46CA-939B-189E31057B90}">
      <dgm:prSet phldrT="[Text]" custT="1"/>
      <dgm:spPr/>
      <dgm:t>
        <a:bodyPr/>
        <a:lstStyle/>
        <a:p>
          <a:pPr algn="l"/>
          <a:r>
            <a:rPr lang="bn-BD" sz="2400" dirty="0" smtClean="0">
              <a:latin typeface="NikoshBAN" pitchFamily="2" charset="0"/>
              <a:cs typeface="NikoshBAN" pitchFamily="2" charset="0"/>
            </a:rPr>
            <a:t>পরিবর্তনশীল যোজনী ব্যাখা করতে পারবে;</a:t>
          </a:r>
          <a:endParaRPr lang="en-US" sz="2400" dirty="0">
            <a:latin typeface="NikoshBAN" pitchFamily="2" charset="0"/>
            <a:cs typeface="NikoshBAN" pitchFamily="2" charset="0"/>
          </a:endParaRPr>
        </a:p>
      </dgm:t>
    </dgm:pt>
    <dgm:pt modelId="{09F298D5-F161-45CD-B2A9-9E0C7C4E2807}" type="parTrans" cxnId="{E9977128-FAFA-47C3-AF97-7057A7325ACB}">
      <dgm:prSet/>
      <dgm:spPr/>
      <dgm:t>
        <a:bodyPr/>
        <a:lstStyle/>
        <a:p>
          <a:endParaRPr lang="en-US"/>
        </a:p>
      </dgm:t>
    </dgm:pt>
    <dgm:pt modelId="{01A326E3-A980-4AFE-8AC7-5E443A85CB27}" type="sibTrans" cxnId="{E9977128-FAFA-47C3-AF97-7057A7325ACB}">
      <dgm:prSet/>
      <dgm:spPr/>
      <dgm:t>
        <a:bodyPr/>
        <a:lstStyle/>
        <a:p>
          <a:endParaRPr lang="en-US"/>
        </a:p>
      </dgm:t>
    </dgm:pt>
    <dgm:pt modelId="{2DE6C56C-D87B-4F88-A935-15023E4BA5BC}">
      <dgm:prSet phldrT="[Text]" custT="1"/>
      <dgm:spPr/>
      <dgm:t>
        <a:bodyPr/>
        <a:lstStyle/>
        <a:p>
          <a:pPr algn="l"/>
          <a:r>
            <a:rPr lang="bn-BD" sz="2400" dirty="0" smtClean="0">
              <a:latin typeface="NikoshBAN" pitchFamily="2" charset="0"/>
              <a:cs typeface="NikoshBAN" pitchFamily="2" charset="0"/>
            </a:rPr>
            <a:t>মৌলের প্রতীক, যৌগমূলকের সংকেত ও এগুলোর যোজনী ব্যবহার করে যৌগের সংকেত লিখতে পারবে;</a:t>
          </a:r>
          <a:endParaRPr lang="en-US" sz="2400" dirty="0">
            <a:latin typeface="NikoshBAN" pitchFamily="2" charset="0"/>
            <a:cs typeface="NikoshBAN" pitchFamily="2" charset="0"/>
          </a:endParaRPr>
        </a:p>
      </dgm:t>
    </dgm:pt>
    <dgm:pt modelId="{491CEA14-65B9-49D3-9E34-4EF926CBDD9A}" type="sibTrans" cxnId="{BE6E8F69-04CC-4B43-85A9-08E9BA179C4D}">
      <dgm:prSet/>
      <dgm:spPr/>
      <dgm:t>
        <a:bodyPr/>
        <a:lstStyle/>
        <a:p>
          <a:endParaRPr lang="en-US"/>
        </a:p>
      </dgm:t>
    </dgm:pt>
    <dgm:pt modelId="{F4D1F251-4BDC-4124-A896-480839AF9718}" type="parTrans" cxnId="{BE6E8F69-04CC-4B43-85A9-08E9BA179C4D}">
      <dgm:prSet/>
      <dgm:spPr/>
      <dgm:t>
        <a:bodyPr/>
        <a:lstStyle/>
        <a:p>
          <a:endParaRPr lang="en-US"/>
        </a:p>
      </dgm:t>
    </dgm:pt>
    <dgm:pt modelId="{449DB6D1-1347-43BA-9E81-658C1B085391}" type="pres">
      <dgm:prSet presAssocID="{3E214A00-9B7B-48A0-B661-B31283EAB768}" presName="linearFlow" presStyleCnt="0">
        <dgm:presLayoutVars>
          <dgm:dir/>
          <dgm:resizeHandles val="exact"/>
        </dgm:presLayoutVars>
      </dgm:prSet>
      <dgm:spPr/>
      <dgm:t>
        <a:bodyPr/>
        <a:lstStyle/>
        <a:p>
          <a:endParaRPr lang="en-US"/>
        </a:p>
      </dgm:t>
    </dgm:pt>
    <dgm:pt modelId="{75049573-18CE-404A-9098-20B23405DA0E}" type="pres">
      <dgm:prSet presAssocID="{081DE78B-20ED-4EDB-AA40-13B57BA916C7}" presName="composite" presStyleCnt="0"/>
      <dgm:spPr/>
    </dgm:pt>
    <dgm:pt modelId="{CE3BEE07-9FAD-405C-8F07-FBA3AB191AB3}" type="pres">
      <dgm:prSet presAssocID="{081DE78B-20ED-4EDB-AA40-13B57BA916C7}" presName="imgShp" presStyleLbl="fgImgPlace1" presStyleIdx="0" presStyleCnt="3" custScaleX="75487" custScaleY="75487" custLinFactNeighborX="-72065" custLinFactNeighborY="-136"/>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en-US"/>
        </a:p>
      </dgm:t>
    </dgm:pt>
    <dgm:pt modelId="{602986BC-7EAC-49A1-B856-C371323256A5}" type="pres">
      <dgm:prSet presAssocID="{081DE78B-20ED-4EDB-AA40-13B57BA916C7}" presName="txShp" presStyleLbl="node1" presStyleIdx="0" presStyleCnt="3" custScaleX="135634" custScaleY="56720" custLinFactNeighborX="7371" custLinFactNeighborY="-3073">
        <dgm:presLayoutVars>
          <dgm:bulletEnabled val="1"/>
        </dgm:presLayoutVars>
      </dgm:prSet>
      <dgm:spPr/>
      <dgm:t>
        <a:bodyPr/>
        <a:lstStyle/>
        <a:p>
          <a:endParaRPr lang="en-US"/>
        </a:p>
      </dgm:t>
    </dgm:pt>
    <dgm:pt modelId="{CD48C372-8F82-4E00-BA9A-DC794D45A3B1}" type="pres">
      <dgm:prSet presAssocID="{685F8FF3-5D9F-4A25-BCCE-7B88FF8CA0C7}" presName="spacing" presStyleCnt="0"/>
      <dgm:spPr/>
    </dgm:pt>
    <dgm:pt modelId="{5ABFF774-3C62-4140-ABB1-027C4D604990}" type="pres">
      <dgm:prSet presAssocID="{81F9FC9B-E8FA-46CA-939B-189E31057B90}" presName="composite" presStyleCnt="0"/>
      <dgm:spPr/>
    </dgm:pt>
    <dgm:pt modelId="{64AC9A4A-C53F-4C9F-BBAA-42543252AD27}" type="pres">
      <dgm:prSet presAssocID="{81F9FC9B-E8FA-46CA-939B-189E31057B90}" presName="imgShp" presStyleLbl="fgImgPlace1" presStyleIdx="1" presStyleCnt="3" custScaleX="74843" custScaleY="70854" custLinFactNeighborX="-49951" custLinFactNeighborY="-6509"/>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en-US"/>
        </a:p>
      </dgm:t>
    </dgm:pt>
    <dgm:pt modelId="{5AEC6574-A1D6-4055-A01A-285D1F7B7F35}" type="pres">
      <dgm:prSet presAssocID="{81F9FC9B-E8FA-46CA-939B-189E31057B90}" presName="txShp" presStyleLbl="node1" presStyleIdx="1" presStyleCnt="3" custScaleX="138583" custScaleY="63837" custLinFactNeighborX="5896" custLinFactNeighborY="-4637">
        <dgm:presLayoutVars>
          <dgm:bulletEnabled val="1"/>
        </dgm:presLayoutVars>
      </dgm:prSet>
      <dgm:spPr/>
      <dgm:t>
        <a:bodyPr/>
        <a:lstStyle/>
        <a:p>
          <a:endParaRPr lang="en-US"/>
        </a:p>
      </dgm:t>
    </dgm:pt>
    <dgm:pt modelId="{E23B2C86-01AD-4CD3-95EC-826CE513429A}" type="pres">
      <dgm:prSet presAssocID="{01A326E3-A980-4AFE-8AC7-5E443A85CB27}" presName="spacing" presStyleCnt="0"/>
      <dgm:spPr/>
    </dgm:pt>
    <dgm:pt modelId="{794616B5-EE1A-486F-8DBB-304389888020}" type="pres">
      <dgm:prSet presAssocID="{2DE6C56C-D87B-4F88-A935-15023E4BA5BC}" presName="composite" presStyleCnt="0"/>
      <dgm:spPr/>
    </dgm:pt>
    <dgm:pt modelId="{31BA9027-0304-418E-B02B-A5C9FA5FB58B}" type="pres">
      <dgm:prSet presAssocID="{2DE6C56C-D87B-4F88-A935-15023E4BA5BC}" presName="imgShp" presStyleLbl="fgImgPlace1" presStyleIdx="2" presStyleCnt="3" custScaleX="65745" custScaleY="66461" custLinFactNeighborX="-53763" custLinFactNeighborY="-7381"/>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en-US"/>
        </a:p>
      </dgm:t>
    </dgm:pt>
    <dgm:pt modelId="{C6504EE6-D51E-4223-8A2A-F750A044B730}" type="pres">
      <dgm:prSet presAssocID="{2DE6C56C-D87B-4F88-A935-15023E4BA5BC}" presName="txShp" presStyleLbl="node1" presStyleIdx="2" presStyleCnt="3" custScaleX="139562" custScaleY="56117" custLinFactNeighborX="5407" custLinFactNeighborY="-5072">
        <dgm:presLayoutVars>
          <dgm:bulletEnabled val="1"/>
        </dgm:presLayoutVars>
      </dgm:prSet>
      <dgm:spPr/>
      <dgm:t>
        <a:bodyPr/>
        <a:lstStyle/>
        <a:p>
          <a:endParaRPr lang="en-US"/>
        </a:p>
      </dgm:t>
    </dgm:pt>
  </dgm:ptLst>
  <dgm:cxnLst>
    <dgm:cxn modelId="{CB4CCD45-8C72-4738-BC36-214278FA312B}" type="presOf" srcId="{081DE78B-20ED-4EDB-AA40-13B57BA916C7}" destId="{602986BC-7EAC-49A1-B856-C371323256A5}" srcOrd="0" destOrd="0" presId="urn:microsoft.com/office/officeart/2005/8/layout/vList3"/>
    <dgm:cxn modelId="{8E2E32A3-DCC2-45DE-BB06-9E0C8D690C64}" type="presOf" srcId="{3E214A00-9B7B-48A0-B661-B31283EAB768}" destId="{449DB6D1-1347-43BA-9E81-658C1B085391}" srcOrd="0" destOrd="0" presId="urn:microsoft.com/office/officeart/2005/8/layout/vList3"/>
    <dgm:cxn modelId="{F65A6AA3-9336-4F3C-AB51-96D8E983DEB8}" type="presOf" srcId="{81F9FC9B-E8FA-46CA-939B-189E31057B90}" destId="{5AEC6574-A1D6-4055-A01A-285D1F7B7F35}" srcOrd="0" destOrd="0" presId="urn:microsoft.com/office/officeart/2005/8/layout/vList3"/>
    <dgm:cxn modelId="{E9455439-F320-41A4-9F4A-CFABEF0FAD00}" type="presOf" srcId="{2DE6C56C-D87B-4F88-A935-15023E4BA5BC}" destId="{C6504EE6-D51E-4223-8A2A-F750A044B730}" srcOrd="0" destOrd="0" presId="urn:microsoft.com/office/officeart/2005/8/layout/vList3"/>
    <dgm:cxn modelId="{E9977128-FAFA-47C3-AF97-7057A7325ACB}" srcId="{3E214A00-9B7B-48A0-B661-B31283EAB768}" destId="{81F9FC9B-E8FA-46CA-939B-189E31057B90}" srcOrd="1" destOrd="0" parTransId="{09F298D5-F161-45CD-B2A9-9E0C7C4E2807}" sibTransId="{01A326E3-A980-4AFE-8AC7-5E443A85CB27}"/>
    <dgm:cxn modelId="{BE6E8F69-04CC-4B43-85A9-08E9BA179C4D}" srcId="{3E214A00-9B7B-48A0-B661-B31283EAB768}" destId="{2DE6C56C-D87B-4F88-A935-15023E4BA5BC}" srcOrd="2" destOrd="0" parTransId="{F4D1F251-4BDC-4124-A896-480839AF9718}" sibTransId="{491CEA14-65B9-49D3-9E34-4EF926CBDD9A}"/>
    <dgm:cxn modelId="{D767E31C-847C-4B13-938B-10CAD767AEAB}" srcId="{3E214A00-9B7B-48A0-B661-B31283EAB768}" destId="{081DE78B-20ED-4EDB-AA40-13B57BA916C7}" srcOrd="0" destOrd="0" parTransId="{13180841-2637-48FB-BDC8-B9DD68B37C92}" sibTransId="{685F8FF3-5D9F-4A25-BCCE-7B88FF8CA0C7}"/>
    <dgm:cxn modelId="{E6D9002A-B879-4C54-BC7F-F04D1EB78A7B}" type="presParOf" srcId="{449DB6D1-1347-43BA-9E81-658C1B085391}" destId="{75049573-18CE-404A-9098-20B23405DA0E}" srcOrd="0" destOrd="0" presId="urn:microsoft.com/office/officeart/2005/8/layout/vList3"/>
    <dgm:cxn modelId="{7E838B7A-0255-4DC2-81AA-C0F8D576946C}" type="presParOf" srcId="{75049573-18CE-404A-9098-20B23405DA0E}" destId="{CE3BEE07-9FAD-405C-8F07-FBA3AB191AB3}" srcOrd="0" destOrd="0" presId="urn:microsoft.com/office/officeart/2005/8/layout/vList3"/>
    <dgm:cxn modelId="{968EAB86-DFDA-4567-94B1-D44668285324}" type="presParOf" srcId="{75049573-18CE-404A-9098-20B23405DA0E}" destId="{602986BC-7EAC-49A1-B856-C371323256A5}" srcOrd="1" destOrd="0" presId="urn:microsoft.com/office/officeart/2005/8/layout/vList3"/>
    <dgm:cxn modelId="{20C90818-F9B0-4448-BCC9-7A9BB6A55424}" type="presParOf" srcId="{449DB6D1-1347-43BA-9E81-658C1B085391}" destId="{CD48C372-8F82-4E00-BA9A-DC794D45A3B1}" srcOrd="1" destOrd="0" presId="urn:microsoft.com/office/officeart/2005/8/layout/vList3"/>
    <dgm:cxn modelId="{06AEE789-D489-4959-96D4-383B0013673A}" type="presParOf" srcId="{449DB6D1-1347-43BA-9E81-658C1B085391}" destId="{5ABFF774-3C62-4140-ABB1-027C4D604990}" srcOrd="2" destOrd="0" presId="urn:microsoft.com/office/officeart/2005/8/layout/vList3"/>
    <dgm:cxn modelId="{1E5F5AEE-44A2-46FE-BBB6-A5E62DF03F80}" type="presParOf" srcId="{5ABFF774-3C62-4140-ABB1-027C4D604990}" destId="{64AC9A4A-C53F-4C9F-BBAA-42543252AD27}" srcOrd="0" destOrd="0" presId="urn:microsoft.com/office/officeart/2005/8/layout/vList3"/>
    <dgm:cxn modelId="{D6715C5E-4DF2-4F5C-ACA9-57CADE935C4F}" type="presParOf" srcId="{5ABFF774-3C62-4140-ABB1-027C4D604990}" destId="{5AEC6574-A1D6-4055-A01A-285D1F7B7F35}" srcOrd="1" destOrd="0" presId="urn:microsoft.com/office/officeart/2005/8/layout/vList3"/>
    <dgm:cxn modelId="{5A76026E-221A-4A23-956D-3E038E124B79}" type="presParOf" srcId="{449DB6D1-1347-43BA-9E81-658C1B085391}" destId="{E23B2C86-01AD-4CD3-95EC-826CE513429A}" srcOrd="3" destOrd="0" presId="urn:microsoft.com/office/officeart/2005/8/layout/vList3"/>
    <dgm:cxn modelId="{DC79D82D-842F-4663-A2AE-4E0A4385A3FA}" type="presParOf" srcId="{449DB6D1-1347-43BA-9E81-658C1B085391}" destId="{794616B5-EE1A-486F-8DBB-304389888020}" srcOrd="4" destOrd="0" presId="urn:microsoft.com/office/officeart/2005/8/layout/vList3"/>
    <dgm:cxn modelId="{D36E0DAF-89CA-4F8F-A567-4DEABF054173}" type="presParOf" srcId="{794616B5-EE1A-486F-8DBB-304389888020}" destId="{31BA9027-0304-418E-B02B-A5C9FA5FB58B}" srcOrd="0" destOrd="0" presId="urn:microsoft.com/office/officeart/2005/8/layout/vList3"/>
    <dgm:cxn modelId="{5B66B867-45A4-4BED-85D1-7DF68FB20A30}" type="presParOf" srcId="{794616B5-EE1A-486F-8DBB-304389888020}" destId="{C6504EE6-D51E-4223-8A2A-F750A044B73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017C6-E681-4C0C-B51E-8600933EC64F}" type="doc">
      <dgm:prSet loTypeId="urn:microsoft.com/office/officeart/2005/8/layout/pyramid2" loCatId="list" qsTypeId="urn:microsoft.com/office/officeart/2005/8/quickstyle/3d2" qsCatId="3D" csTypeId="urn:microsoft.com/office/officeart/2005/8/colors/accent1_2" csCatId="accent1" phldr="1"/>
      <dgm:spPr/>
    </dgm:pt>
    <dgm:pt modelId="{F6B43D52-F9CE-49FF-8640-FA4995AA543D}">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bn-BD" sz="4000" dirty="0" smtClean="0">
              <a:latin typeface="NikoshBAN" pitchFamily="2" charset="0"/>
              <a:cs typeface="NikoshBAN" pitchFamily="2" charset="0"/>
            </a:rPr>
            <a:t>বাড়ির কাজ</a:t>
          </a:r>
          <a:endParaRPr lang="en-US" sz="4000" dirty="0">
            <a:latin typeface="NikoshBAN" pitchFamily="2" charset="0"/>
            <a:cs typeface="NikoshBAN" pitchFamily="2" charset="0"/>
          </a:endParaRPr>
        </a:p>
      </dgm:t>
    </dgm:pt>
    <dgm:pt modelId="{98C0F6B2-40E1-4340-A514-FC386259AA7E}" type="parTrans" cxnId="{87DB71D2-51AD-4B2F-9313-DF619F758A8E}">
      <dgm:prSet/>
      <dgm:spPr/>
      <dgm:t>
        <a:bodyPr/>
        <a:lstStyle/>
        <a:p>
          <a:endParaRPr lang="en-US"/>
        </a:p>
      </dgm:t>
    </dgm:pt>
    <dgm:pt modelId="{2E7B04C6-4E9E-4D9E-9897-7401F5DF73F9}" type="sibTrans" cxnId="{87DB71D2-51AD-4B2F-9313-DF619F758A8E}">
      <dgm:prSet/>
      <dgm:spPr/>
      <dgm:t>
        <a:bodyPr/>
        <a:lstStyle/>
        <a:p>
          <a:endParaRPr lang="en-US"/>
        </a:p>
      </dgm:t>
    </dgm:pt>
    <dgm:pt modelId="{F9820980-CD15-4D58-B210-B6DB550B5088}" type="pres">
      <dgm:prSet presAssocID="{6C1017C6-E681-4C0C-B51E-8600933EC64F}" presName="compositeShape" presStyleCnt="0">
        <dgm:presLayoutVars>
          <dgm:dir/>
          <dgm:resizeHandles/>
        </dgm:presLayoutVars>
      </dgm:prSet>
      <dgm:spPr/>
    </dgm:pt>
    <dgm:pt modelId="{16316A2C-80EC-4317-84EA-7B707E71693B}" type="pres">
      <dgm:prSet presAssocID="{6C1017C6-E681-4C0C-B51E-8600933EC64F}" presName="pyramid" presStyleLbl="node1" presStyleIdx="0" presStyleCnt="1" custScaleX="84615" custScaleY="84615" custLinFactNeighborX="-68189" custLinFactNeighborY="-17073"/>
      <dgm:spPr>
        <a:ln w="19050"/>
      </dgm:spPr>
    </dgm:pt>
    <dgm:pt modelId="{CE9C22A1-DA99-45AA-A0F9-46CDD7AA7FF2}" type="pres">
      <dgm:prSet presAssocID="{6C1017C6-E681-4C0C-B51E-8600933EC64F}" presName="theList" presStyleCnt="0"/>
      <dgm:spPr/>
    </dgm:pt>
    <dgm:pt modelId="{AAA87A80-5440-4D2D-8D8C-43E946CB90FB}" type="pres">
      <dgm:prSet presAssocID="{F6B43D52-F9CE-49FF-8640-FA4995AA543D}" presName="aNode" presStyleLbl="fgAcc1" presStyleIdx="0" presStyleCnt="1" custScaleX="129293" custScaleY="51024" custLinFactNeighborX="-4530" custLinFactNeighborY="68382">
        <dgm:presLayoutVars>
          <dgm:bulletEnabled val="1"/>
        </dgm:presLayoutVars>
      </dgm:prSet>
      <dgm:spPr/>
      <dgm:t>
        <a:bodyPr/>
        <a:lstStyle/>
        <a:p>
          <a:endParaRPr lang="en-US"/>
        </a:p>
      </dgm:t>
    </dgm:pt>
    <dgm:pt modelId="{6B61AD3E-CF46-4B5A-8767-EFA665327B65}" type="pres">
      <dgm:prSet presAssocID="{F6B43D52-F9CE-49FF-8640-FA4995AA543D}" presName="aSpace" presStyleCnt="0"/>
      <dgm:spPr/>
    </dgm:pt>
  </dgm:ptLst>
  <dgm:cxnLst>
    <dgm:cxn modelId="{E0D42D07-1EBA-48DC-A864-E022F0F6094D}" type="presOf" srcId="{F6B43D52-F9CE-49FF-8640-FA4995AA543D}" destId="{AAA87A80-5440-4D2D-8D8C-43E946CB90FB}" srcOrd="0" destOrd="0" presId="urn:microsoft.com/office/officeart/2005/8/layout/pyramid2"/>
    <dgm:cxn modelId="{87DB71D2-51AD-4B2F-9313-DF619F758A8E}" srcId="{6C1017C6-E681-4C0C-B51E-8600933EC64F}" destId="{F6B43D52-F9CE-49FF-8640-FA4995AA543D}" srcOrd="0" destOrd="0" parTransId="{98C0F6B2-40E1-4340-A514-FC386259AA7E}" sibTransId="{2E7B04C6-4E9E-4D9E-9897-7401F5DF73F9}"/>
    <dgm:cxn modelId="{EE16CDBE-74A0-4DC4-9856-5CDECB5D280B}" type="presOf" srcId="{6C1017C6-E681-4C0C-B51E-8600933EC64F}" destId="{F9820980-CD15-4D58-B210-B6DB550B5088}" srcOrd="0" destOrd="0" presId="urn:microsoft.com/office/officeart/2005/8/layout/pyramid2"/>
    <dgm:cxn modelId="{0EBA049D-C075-4618-B1B7-9A03C868B9B6}" type="presParOf" srcId="{F9820980-CD15-4D58-B210-B6DB550B5088}" destId="{16316A2C-80EC-4317-84EA-7B707E71693B}" srcOrd="0" destOrd="0" presId="urn:microsoft.com/office/officeart/2005/8/layout/pyramid2"/>
    <dgm:cxn modelId="{57B2AFBE-F86E-4E62-902C-7F46997EA586}" type="presParOf" srcId="{F9820980-CD15-4D58-B210-B6DB550B5088}" destId="{CE9C22A1-DA99-45AA-A0F9-46CDD7AA7FF2}" srcOrd="1" destOrd="0" presId="urn:microsoft.com/office/officeart/2005/8/layout/pyramid2"/>
    <dgm:cxn modelId="{2672AD62-0C18-46CB-B686-A79148123357}" type="presParOf" srcId="{CE9C22A1-DA99-45AA-A0F9-46CDD7AA7FF2}" destId="{AAA87A80-5440-4D2D-8D8C-43E946CB90FB}" srcOrd="0" destOrd="0" presId="urn:microsoft.com/office/officeart/2005/8/layout/pyramid2"/>
    <dgm:cxn modelId="{320B2214-46F9-4200-A72F-B0A72D42226E}" type="presParOf" srcId="{CE9C22A1-DA99-45AA-A0F9-46CDD7AA7FF2}" destId="{6B61AD3E-CF46-4B5A-8767-EFA665327B65}"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16A2C-80EC-4317-84EA-7B707E71693B}">
      <dsp:nvSpPr>
        <dsp:cNvPr id="0" name=""/>
        <dsp:cNvSpPr/>
      </dsp:nvSpPr>
      <dsp:spPr>
        <a:xfrm>
          <a:off x="0" y="0"/>
          <a:ext cx="2256682" cy="2256682"/>
        </a:xfrm>
        <a:prstGeom prst="triangl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w="19050">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A87A80-5440-4D2D-8D8C-43E946CB90FB}">
      <dsp:nvSpPr>
        <dsp:cNvPr id="0" name=""/>
        <dsp:cNvSpPr/>
      </dsp:nvSpPr>
      <dsp:spPr>
        <a:xfrm>
          <a:off x="1018931" y="820617"/>
          <a:ext cx="1770526" cy="1088648"/>
        </a:xfrm>
        <a:prstGeom prst="roundRect">
          <a:avLst/>
        </a:prstGeom>
        <a:gradFill rotWithShape="1">
          <a:gsLst>
            <a:gs pos="0">
              <a:schemeClr val="accent2">
                <a:tint val="35000"/>
                <a:satMod val="260000"/>
              </a:schemeClr>
            </a:gs>
            <a:gs pos="30000">
              <a:schemeClr val="accent2">
                <a:tint val="38000"/>
                <a:satMod val="260000"/>
              </a:schemeClr>
            </a:gs>
            <a:gs pos="75000">
              <a:schemeClr val="accent2">
                <a:tint val="55000"/>
                <a:satMod val="255000"/>
              </a:schemeClr>
            </a:gs>
            <a:gs pos="100000">
              <a:schemeClr val="accent2">
                <a:tint val="70000"/>
                <a:satMod val="255000"/>
              </a:schemeClr>
            </a:gs>
          </a:gsLst>
          <a:path path="circle">
            <a:fillToRect l="5000" t="100000" r="120000" b="10000"/>
          </a:path>
        </a:gradFill>
        <a:ln w="12700" cap="flat" cmpd="sng" algn="ctr">
          <a:solidFill>
            <a:schemeClr val="accent2">
              <a:shade val="70000"/>
              <a:satMod val="150000"/>
            </a:schemeClr>
          </a:solidFill>
          <a:prstDash val="solid"/>
        </a:ln>
        <a:effectLst>
          <a:outerShdw blurRad="50800" dist="250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2"/>
        </a:lnRef>
        <a:fillRef idx="2">
          <a:schemeClr val="accent2"/>
        </a:fillRef>
        <a:effectRef idx="1">
          <a:schemeClr val="accent2"/>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bn-BD" sz="4000" kern="1200" dirty="0" smtClean="0">
              <a:latin typeface="NikoshBAN" pitchFamily="2" charset="0"/>
              <a:cs typeface="NikoshBAN" pitchFamily="2" charset="0"/>
            </a:rPr>
            <a:t>পাঠ পরিচিতি</a:t>
          </a:r>
          <a:endParaRPr lang="en-US" sz="4000" kern="1200" dirty="0">
            <a:latin typeface="NikoshBAN" pitchFamily="2" charset="0"/>
            <a:cs typeface="NikoshBAN" pitchFamily="2" charset="0"/>
          </a:endParaRPr>
        </a:p>
      </dsp:txBody>
      <dsp:txXfrm>
        <a:off x="1072074" y="873760"/>
        <a:ext cx="1664240" cy="982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85253-8006-482B-A84A-CFADC91387D1}">
      <dsp:nvSpPr>
        <dsp:cNvPr id="0" name=""/>
        <dsp:cNvSpPr/>
      </dsp:nvSpPr>
      <dsp:spPr>
        <a:xfrm rot="5400000">
          <a:off x="-199814" y="538481"/>
          <a:ext cx="1151467" cy="751837"/>
        </a:xfrm>
        <a:prstGeom prst="chevron">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2" y="714585"/>
        <a:ext cx="751837" cy="399630"/>
      </dsp:txXfrm>
    </dsp:sp>
    <dsp:sp modelId="{76737DB1-7FD0-43B9-87AF-583F7AAF1A07}">
      <dsp:nvSpPr>
        <dsp:cNvPr id="0" name=""/>
        <dsp:cNvSpPr/>
      </dsp:nvSpPr>
      <dsp:spPr>
        <a:xfrm rot="5400000">
          <a:off x="1520606" y="-377617"/>
          <a:ext cx="707811" cy="2225039"/>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bn-BD" sz="4200" kern="1200" dirty="0" smtClean="0">
              <a:latin typeface="NikoshBAN" pitchFamily="2" charset="0"/>
              <a:cs typeface="NikoshBAN" pitchFamily="2" charset="0"/>
            </a:rPr>
            <a:t>শিখনফল</a:t>
          </a:r>
          <a:endParaRPr lang="en-US" sz="4200" kern="1200" dirty="0">
            <a:latin typeface="NikoshBAN" pitchFamily="2" charset="0"/>
            <a:cs typeface="NikoshBAN" pitchFamily="2" charset="0"/>
          </a:endParaRPr>
        </a:p>
      </dsp:txBody>
      <dsp:txXfrm rot="-5400000">
        <a:off x="761992" y="415549"/>
        <a:ext cx="2190487" cy="638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986BC-7EAC-49A1-B856-C371323256A5}">
      <dsp:nvSpPr>
        <dsp:cNvPr id="0" name=""/>
        <dsp:cNvSpPr/>
      </dsp:nvSpPr>
      <dsp:spPr>
        <a:xfrm rot="10800000">
          <a:off x="761958" y="95824"/>
          <a:ext cx="7010441" cy="845150"/>
        </a:xfrm>
        <a:prstGeom prst="homePlat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57066" tIns="91440" rIns="170688" bIns="91440" numCol="1" spcCol="1270" anchor="ctr" anchorCtr="0">
          <a:noAutofit/>
        </a:bodyPr>
        <a:lstStyle/>
        <a:p>
          <a:pPr lvl="0" algn="l" defTabSz="1066800">
            <a:lnSpc>
              <a:spcPct val="90000"/>
            </a:lnSpc>
            <a:spcBef>
              <a:spcPct val="0"/>
            </a:spcBef>
            <a:spcAft>
              <a:spcPct val="35000"/>
            </a:spcAft>
          </a:pPr>
          <a:r>
            <a:rPr lang="bn-BD" sz="2400" kern="1200" dirty="0" smtClean="0">
              <a:latin typeface="NikoshBAN" pitchFamily="2" charset="0"/>
              <a:cs typeface="NikoshBAN" pitchFamily="2" charset="0"/>
            </a:rPr>
            <a:t>যোজনী নির্ণয় করতে পারবে;</a:t>
          </a:r>
          <a:endParaRPr lang="en-US" sz="2400" kern="1200" dirty="0">
            <a:latin typeface="NikoshBAN" pitchFamily="2" charset="0"/>
            <a:cs typeface="NikoshBAN" pitchFamily="2" charset="0"/>
          </a:endParaRPr>
        </a:p>
      </dsp:txBody>
      <dsp:txXfrm rot="10800000">
        <a:off x="973245" y="95824"/>
        <a:ext cx="6799154" cy="845150"/>
      </dsp:txXfrm>
    </dsp:sp>
    <dsp:sp modelId="{CE3BEE07-9FAD-405C-8F07-FBA3AB191AB3}">
      <dsp:nvSpPr>
        <dsp:cNvPr id="0" name=""/>
        <dsp:cNvSpPr/>
      </dsp:nvSpPr>
      <dsp:spPr>
        <a:xfrm>
          <a:off x="0" y="0"/>
          <a:ext cx="1124785" cy="11247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5AEC6574-A1D6-4055-A01A-285D1F7B7F35}">
      <dsp:nvSpPr>
        <dsp:cNvPr id="0" name=""/>
        <dsp:cNvSpPr/>
      </dsp:nvSpPr>
      <dsp:spPr>
        <a:xfrm rot="10800000">
          <a:off x="609511" y="1554554"/>
          <a:ext cx="7162864" cy="951196"/>
        </a:xfrm>
        <a:prstGeom prst="homePlat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57066" tIns="91440" rIns="170688" bIns="91440" numCol="1" spcCol="1270" anchor="ctr" anchorCtr="0">
          <a:noAutofit/>
        </a:bodyPr>
        <a:lstStyle/>
        <a:p>
          <a:pPr lvl="0" algn="l" defTabSz="1066800">
            <a:lnSpc>
              <a:spcPct val="90000"/>
            </a:lnSpc>
            <a:spcBef>
              <a:spcPct val="0"/>
            </a:spcBef>
            <a:spcAft>
              <a:spcPct val="35000"/>
            </a:spcAft>
          </a:pPr>
          <a:r>
            <a:rPr lang="bn-BD" sz="2400" kern="1200" dirty="0" smtClean="0">
              <a:latin typeface="NikoshBAN" pitchFamily="2" charset="0"/>
              <a:cs typeface="NikoshBAN" pitchFamily="2" charset="0"/>
            </a:rPr>
            <a:t>পরিবর্তনশীল যোজনী ব্যাখা করতে পারবে;</a:t>
          </a:r>
          <a:endParaRPr lang="en-US" sz="2400" kern="1200" dirty="0">
            <a:latin typeface="NikoshBAN" pitchFamily="2" charset="0"/>
            <a:cs typeface="NikoshBAN" pitchFamily="2" charset="0"/>
          </a:endParaRPr>
        </a:p>
      </dsp:txBody>
      <dsp:txXfrm rot="10800000">
        <a:off x="847310" y="1554554"/>
        <a:ext cx="6925065" cy="951196"/>
      </dsp:txXfrm>
    </dsp:sp>
    <dsp:sp modelId="{64AC9A4A-C53F-4C9F-BBAA-42543252AD27}">
      <dsp:nvSpPr>
        <dsp:cNvPr id="0" name=""/>
        <dsp:cNvSpPr/>
      </dsp:nvSpPr>
      <dsp:spPr>
        <a:xfrm>
          <a:off x="0" y="1474382"/>
          <a:ext cx="1115189" cy="10557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C6504EE6-D51E-4223-8A2A-F750A044B730}">
      <dsp:nvSpPr>
        <dsp:cNvPr id="0" name=""/>
        <dsp:cNvSpPr/>
      </dsp:nvSpPr>
      <dsp:spPr>
        <a:xfrm rot="10800000">
          <a:off x="558934" y="3073399"/>
          <a:ext cx="7213465" cy="836165"/>
        </a:xfrm>
        <a:prstGeom prst="homePlat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57066" tIns="91440" rIns="170688" bIns="91440" numCol="1" spcCol="1270" anchor="ctr" anchorCtr="0">
          <a:noAutofit/>
        </a:bodyPr>
        <a:lstStyle/>
        <a:p>
          <a:pPr lvl="0" algn="l" defTabSz="1066800">
            <a:lnSpc>
              <a:spcPct val="90000"/>
            </a:lnSpc>
            <a:spcBef>
              <a:spcPct val="0"/>
            </a:spcBef>
            <a:spcAft>
              <a:spcPct val="35000"/>
            </a:spcAft>
          </a:pPr>
          <a:r>
            <a:rPr lang="bn-BD" sz="2400" kern="1200" dirty="0" smtClean="0">
              <a:latin typeface="NikoshBAN" pitchFamily="2" charset="0"/>
              <a:cs typeface="NikoshBAN" pitchFamily="2" charset="0"/>
            </a:rPr>
            <a:t>মৌলের প্রতীক, যৌগমূলকের সংকেত ও এগুলোর যোজনী ব্যবহার করে যৌগের সংকেত লিখতে পারবে;</a:t>
          </a:r>
          <a:endParaRPr lang="en-US" sz="2400" kern="1200" dirty="0">
            <a:latin typeface="NikoshBAN" pitchFamily="2" charset="0"/>
            <a:cs typeface="NikoshBAN" pitchFamily="2" charset="0"/>
          </a:endParaRPr>
        </a:p>
      </dsp:txBody>
      <dsp:txXfrm rot="10800000">
        <a:off x="767975" y="3073399"/>
        <a:ext cx="7004424" cy="836165"/>
      </dsp:txXfrm>
    </dsp:sp>
    <dsp:sp modelId="{31BA9027-0304-418E-B02B-A5C9FA5FB58B}">
      <dsp:nvSpPr>
        <dsp:cNvPr id="0" name=""/>
        <dsp:cNvSpPr/>
      </dsp:nvSpPr>
      <dsp:spPr>
        <a:xfrm>
          <a:off x="10974" y="2961929"/>
          <a:ext cx="979626" cy="9902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16A2C-80EC-4317-84EA-7B707E71693B}">
      <dsp:nvSpPr>
        <dsp:cNvPr id="0" name=""/>
        <dsp:cNvSpPr/>
      </dsp:nvSpPr>
      <dsp:spPr>
        <a:xfrm>
          <a:off x="0" y="0"/>
          <a:ext cx="2256682" cy="2256682"/>
        </a:xfrm>
        <a:prstGeom prst="triangl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w="19050">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A87A80-5440-4D2D-8D8C-43E946CB90FB}">
      <dsp:nvSpPr>
        <dsp:cNvPr id="0" name=""/>
        <dsp:cNvSpPr/>
      </dsp:nvSpPr>
      <dsp:spPr>
        <a:xfrm>
          <a:off x="838209" y="838200"/>
          <a:ext cx="2241358" cy="1088648"/>
        </a:xfrm>
        <a:prstGeom prst="roundRect">
          <a:avLst/>
        </a:prstGeom>
        <a:gradFill rotWithShape="1">
          <a:gsLst>
            <a:gs pos="0">
              <a:schemeClr val="accent2">
                <a:tint val="35000"/>
                <a:satMod val="260000"/>
              </a:schemeClr>
            </a:gs>
            <a:gs pos="30000">
              <a:schemeClr val="accent2">
                <a:tint val="38000"/>
                <a:satMod val="260000"/>
              </a:schemeClr>
            </a:gs>
            <a:gs pos="75000">
              <a:schemeClr val="accent2">
                <a:tint val="55000"/>
                <a:satMod val="255000"/>
              </a:schemeClr>
            </a:gs>
            <a:gs pos="100000">
              <a:schemeClr val="accent2">
                <a:tint val="70000"/>
                <a:satMod val="255000"/>
              </a:schemeClr>
            </a:gs>
          </a:gsLst>
          <a:path path="circle">
            <a:fillToRect l="5000" t="100000" r="120000" b="10000"/>
          </a:path>
        </a:gradFill>
        <a:ln w="12700" cap="flat" cmpd="sng" algn="ctr">
          <a:solidFill>
            <a:schemeClr val="accent2">
              <a:shade val="70000"/>
              <a:satMod val="150000"/>
            </a:schemeClr>
          </a:solidFill>
          <a:prstDash val="solid"/>
        </a:ln>
        <a:effectLst>
          <a:outerShdw blurRad="50800" dist="250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2"/>
        </a:lnRef>
        <a:fillRef idx="2">
          <a:schemeClr val="accent2"/>
        </a:fillRef>
        <a:effectRef idx="1">
          <a:schemeClr val="accent2"/>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bn-BD" sz="4000" kern="1200" dirty="0" smtClean="0">
              <a:latin typeface="NikoshBAN" pitchFamily="2" charset="0"/>
              <a:cs typeface="NikoshBAN" pitchFamily="2" charset="0"/>
            </a:rPr>
            <a:t>বাড়ির কাজ</a:t>
          </a:r>
          <a:endParaRPr lang="en-US" sz="4000" kern="1200" dirty="0">
            <a:latin typeface="NikoshBAN" pitchFamily="2" charset="0"/>
            <a:cs typeface="NikoshBAN" pitchFamily="2" charset="0"/>
          </a:endParaRPr>
        </a:p>
      </dsp:txBody>
      <dsp:txXfrm>
        <a:off x="891352" y="891343"/>
        <a:ext cx="2135072" cy="9823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9D6F25-11B6-4D9A-AA77-94044866FE97}" type="datetimeFigureOut">
              <a:rPr lang="en-US" smtClean="0"/>
              <a:t>5/30/2020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9EBD3-2E09-48E9-8928-1F216773D02E}" type="slidenum">
              <a:rPr lang="en-US" smtClean="0"/>
              <a:t>‹#›</a:t>
            </a:fld>
            <a:endParaRPr lang="en-US"/>
          </a:p>
        </p:txBody>
      </p:sp>
    </p:spTree>
    <p:extLst>
      <p:ext uri="{BB962C8B-B14F-4D97-AF65-F5344CB8AC3E}">
        <p14:creationId xmlns:p14="http://schemas.microsoft.com/office/powerpoint/2010/main" val="162744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5/30/2020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5/30/2020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5/30/2020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5/30/2020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5/30/2020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5/30/2020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5/30/2020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36.jpeg"/><Relationship Id="rId21" Type="http://schemas.openxmlformats.org/officeDocument/2006/relationships/image" Target="../media/image61.png"/><Relationship Id="rId7" Type="http://schemas.openxmlformats.org/officeDocument/2006/relationships/image" Target="../media/image410.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2" Type="http://schemas.openxmlformats.org/officeDocument/2006/relationships/image" Target="../media/image35.jfif"/><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400.png"/><Relationship Id="rId11" Type="http://schemas.openxmlformats.org/officeDocument/2006/relationships/image" Target="../media/image51.png"/><Relationship Id="rId24" Type="http://schemas.openxmlformats.org/officeDocument/2006/relationships/image" Target="../media/image64.png"/><Relationship Id="rId5" Type="http://schemas.openxmlformats.org/officeDocument/2006/relationships/image" Target="../media/image390.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0.png"/><Relationship Id="rId19" Type="http://schemas.openxmlformats.org/officeDocument/2006/relationships/image" Target="../media/image59.png"/><Relationship Id="rId4" Type="http://schemas.openxmlformats.org/officeDocument/2006/relationships/image" Target="../media/image37.jfif"/><Relationship Id="rId9" Type="http://schemas.openxmlformats.org/officeDocument/2006/relationships/image" Target="../media/image50.png"/><Relationship Id="rId14" Type="http://schemas.openxmlformats.org/officeDocument/2006/relationships/image" Target="../media/image54.png"/><Relationship Id="rId22" Type="http://schemas.openxmlformats.org/officeDocument/2006/relationships/image" Target="../media/image38.jpeg"/><Relationship Id="rId27" Type="http://schemas.openxmlformats.org/officeDocument/2006/relationships/image" Target="../media/image67.png"/></Relationships>
</file>

<file path=ppt/slides/_rels/slide1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6.png"/><Relationship Id="rId18" Type="http://schemas.openxmlformats.org/officeDocument/2006/relationships/image" Target="../media/image91.png"/><Relationship Id="rId26" Type="http://schemas.openxmlformats.org/officeDocument/2006/relationships/image" Target="../media/image100.png"/><Relationship Id="rId3" Type="http://schemas.openxmlformats.org/officeDocument/2006/relationships/image" Target="../media/image78.png"/><Relationship Id="rId21" Type="http://schemas.openxmlformats.org/officeDocument/2006/relationships/image" Target="../media/image94.png"/><Relationship Id="rId7" Type="http://schemas.openxmlformats.org/officeDocument/2006/relationships/image" Target="../media/image82.png"/><Relationship Id="rId12" Type="http://schemas.openxmlformats.org/officeDocument/2006/relationships/image" Target="../media/image85.png"/><Relationship Id="rId17" Type="http://schemas.openxmlformats.org/officeDocument/2006/relationships/image" Target="../media/image90.png"/><Relationship Id="rId25" Type="http://schemas.openxmlformats.org/officeDocument/2006/relationships/image" Target="../media/image99.png"/><Relationship Id="rId33" Type="http://schemas.openxmlformats.org/officeDocument/2006/relationships/image" Target="../media/image107.png"/><Relationship Id="rId2" Type="http://schemas.openxmlformats.org/officeDocument/2006/relationships/image" Target="../media/image77.png"/><Relationship Id="rId16" Type="http://schemas.openxmlformats.org/officeDocument/2006/relationships/image" Target="../media/image89.png"/><Relationship Id="rId20" Type="http://schemas.openxmlformats.org/officeDocument/2006/relationships/image" Target="../media/image93.png"/><Relationship Id="rId29"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84.png"/><Relationship Id="rId24" Type="http://schemas.openxmlformats.org/officeDocument/2006/relationships/image" Target="../media/image98.png"/><Relationship Id="rId32" Type="http://schemas.openxmlformats.org/officeDocument/2006/relationships/image" Target="../media/image106.png"/><Relationship Id="rId5" Type="http://schemas.openxmlformats.org/officeDocument/2006/relationships/image" Target="../media/image80.png"/><Relationship Id="rId15" Type="http://schemas.openxmlformats.org/officeDocument/2006/relationships/image" Target="../media/image88.png"/><Relationship Id="rId23" Type="http://schemas.openxmlformats.org/officeDocument/2006/relationships/image" Target="../media/image97.png"/><Relationship Id="rId28" Type="http://schemas.openxmlformats.org/officeDocument/2006/relationships/image" Target="../media/image102.png"/><Relationship Id="rId10" Type="http://schemas.openxmlformats.org/officeDocument/2006/relationships/image" Target="../media/image430.png"/><Relationship Id="rId19" Type="http://schemas.openxmlformats.org/officeDocument/2006/relationships/image" Target="../media/image92.png"/><Relationship Id="rId31" Type="http://schemas.openxmlformats.org/officeDocument/2006/relationships/image" Target="../media/image105.png"/><Relationship Id="rId4" Type="http://schemas.openxmlformats.org/officeDocument/2006/relationships/image" Target="../media/image79.png"/><Relationship Id="rId9" Type="http://schemas.openxmlformats.org/officeDocument/2006/relationships/image" Target="../media/image37.jfif"/><Relationship Id="rId14" Type="http://schemas.openxmlformats.org/officeDocument/2006/relationships/image" Target="../media/image87.png"/><Relationship Id="rId22" Type="http://schemas.openxmlformats.org/officeDocument/2006/relationships/image" Target="../media/image96.png"/><Relationship Id="rId27" Type="http://schemas.openxmlformats.org/officeDocument/2006/relationships/image" Target="../media/image101.png"/><Relationship Id="rId30" Type="http://schemas.openxmlformats.org/officeDocument/2006/relationships/image" Target="../media/image104.png"/></Relationships>
</file>

<file path=ppt/slides/_rels/slide17.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2.png"/><Relationship Id="rId2" Type="http://schemas.openxmlformats.org/officeDocument/2006/relationships/image" Target="../media/image95.png"/><Relationship Id="rId16"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5" Type="http://schemas.openxmlformats.org/officeDocument/2006/relationships/image" Target="../media/image12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s>
</file>

<file path=ppt/slides/_rels/slide18.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18" Type="http://schemas.openxmlformats.org/officeDocument/2006/relationships/image" Target="../media/image139.png"/><Relationship Id="rId3" Type="http://schemas.openxmlformats.org/officeDocument/2006/relationships/image" Target="../media/image124.png"/><Relationship Id="rId21" Type="http://schemas.openxmlformats.org/officeDocument/2006/relationships/image" Target="../media/image142.png"/><Relationship Id="rId7" Type="http://schemas.openxmlformats.org/officeDocument/2006/relationships/image" Target="../media/image128.png"/><Relationship Id="rId12" Type="http://schemas.openxmlformats.org/officeDocument/2006/relationships/image" Target="../media/image133.png"/><Relationship Id="rId17" Type="http://schemas.openxmlformats.org/officeDocument/2006/relationships/image" Target="../media/image138.png"/><Relationship Id="rId2" Type="http://schemas.openxmlformats.org/officeDocument/2006/relationships/image" Target="../media/image123.png"/><Relationship Id="rId16" Type="http://schemas.openxmlformats.org/officeDocument/2006/relationships/image" Target="../media/image137.png"/><Relationship Id="rId20" Type="http://schemas.openxmlformats.org/officeDocument/2006/relationships/image" Target="../media/image141.png"/><Relationship Id="rId1" Type="http://schemas.openxmlformats.org/officeDocument/2006/relationships/slideLayout" Target="../slideLayouts/slideLayout7.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26.png"/><Relationship Id="rId15" Type="http://schemas.openxmlformats.org/officeDocument/2006/relationships/image" Target="../media/image136.png"/><Relationship Id="rId10" Type="http://schemas.openxmlformats.org/officeDocument/2006/relationships/image" Target="../media/image131.png"/><Relationship Id="rId19" Type="http://schemas.openxmlformats.org/officeDocument/2006/relationships/image" Target="../media/image140.png"/><Relationship Id="rId4" Type="http://schemas.openxmlformats.org/officeDocument/2006/relationships/image" Target="../media/image125.png"/><Relationship Id="rId9" Type="http://schemas.openxmlformats.org/officeDocument/2006/relationships/image" Target="../media/image130.png"/><Relationship Id="rId14" Type="http://schemas.openxmlformats.org/officeDocument/2006/relationships/image" Target="../media/image135.png"/></Relationships>
</file>

<file path=ppt/slides/_rels/slide19.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21.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7.xml"/><Relationship Id="rId6" Type="http://schemas.openxmlformats.org/officeDocument/2006/relationships/image" Target="../media/image153.png"/><Relationship Id="rId5" Type="http://schemas.openxmlformats.org/officeDocument/2006/relationships/image" Target="../media/image152.png"/><Relationship Id="rId10" Type="http://schemas.openxmlformats.org/officeDocument/2006/relationships/image" Target="../media/image157.png"/><Relationship Id="rId4" Type="http://schemas.openxmlformats.org/officeDocument/2006/relationships/image" Target="../media/image151.png"/><Relationship Id="rId9" Type="http://schemas.openxmlformats.org/officeDocument/2006/relationships/image" Target="../media/image156.png"/></Relationships>
</file>

<file path=ppt/slides/_rels/slide2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fif"/><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5.jfif"/><Relationship Id="rId16"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7.jpe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miley Face 2"/>
          <p:cNvSpPr/>
          <p:nvPr/>
        </p:nvSpPr>
        <p:spPr>
          <a:xfrm>
            <a:off x="304800" y="1219200"/>
            <a:ext cx="3352800" cy="3581400"/>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un 3"/>
          <p:cNvSpPr/>
          <p:nvPr/>
        </p:nvSpPr>
        <p:spPr>
          <a:xfrm>
            <a:off x="3867150" y="1206500"/>
            <a:ext cx="4660900" cy="38227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chemeClr val="tx1"/>
                </a:solidFill>
                <a:latin typeface="NikoshBAN" pitchFamily="2" charset="0"/>
                <a:cs typeface="NikoshBAN" pitchFamily="2" charset="0"/>
              </a:rPr>
              <a:t>স্বাগতম</a:t>
            </a:r>
            <a:endParaRPr lang="en-US" sz="4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16736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repeatCount="indefinite" fill="hold" grpId="1" nodeType="clickEffect">
                                  <p:stCondLst>
                                    <p:cond delay="0"/>
                                  </p:stCondLst>
                                  <p:endCondLst>
                                    <p:cond evt="onNext" delay="0">
                                      <p:tgtEl>
                                        <p:sldTgt/>
                                      </p:tgtEl>
                                    </p:cond>
                                  </p:endCondLst>
                                  <p:childTnLst>
                                    <p:animRot by="21600000">
                                      <p:cBhvr>
                                        <p:cTn id="18"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1863011" cy="646331"/>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as-IN" sz="3600" dirty="0">
                <a:latin typeface="NikoshBAN" pitchFamily="2" charset="0"/>
                <a:cs typeface="NikoshBAN" pitchFamily="2" charset="0"/>
              </a:rPr>
              <a:t>হুন্ডের নিয়ম</a:t>
            </a:r>
            <a:endParaRPr lang="bn-BD" sz="3600" dirty="0" smtClean="0">
              <a:latin typeface="NikoshBAN" pitchFamily="2" charset="0"/>
              <a:cs typeface="NikoshBAN" pitchFamily="2" charset="0"/>
            </a:endParaRPr>
          </a:p>
        </p:txBody>
      </p:sp>
      <p:sp>
        <p:nvSpPr>
          <p:cNvPr id="3" name="TextBox 2"/>
          <p:cNvSpPr txBox="1"/>
          <p:nvPr/>
        </p:nvSpPr>
        <p:spPr>
          <a:xfrm>
            <a:off x="304800" y="1676400"/>
            <a:ext cx="822960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as-IN" sz="2800" dirty="0" smtClean="0">
                <a:latin typeface="NikoshBAN" pitchFamily="2" charset="0"/>
                <a:cs typeface="NikoshBAN" pitchFamily="2" charset="0"/>
              </a:rPr>
              <a:t>একই শক্তিসম্পন্ন বিভিন্ন অরবিটালে </a:t>
            </a:r>
            <a:r>
              <a:rPr lang="bn-BD" sz="2800" dirty="0" smtClean="0">
                <a:latin typeface="NikoshBAN" pitchFamily="2" charset="0"/>
                <a:cs typeface="NikoshBAN" pitchFamily="2" charset="0"/>
              </a:rPr>
              <a:t>  </a:t>
            </a:r>
            <a:r>
              <a:rPr lang="as-IN" sz="2800" dirty="0" smtClean="0">
                <a:latin typeface="NikoshBAN" pitchFamily="2" charset="0"/>
                <a:cs typeface="NikoshBAN" pitchFamily="2" charset="0"/>
              </a:rPr>
              <a:t>ইলেকট্রনগুলো </a:t>
            </a:r>
            <a:r>
              <a:rPr lang="as-IN" sz="2800" dirty="0">
                <a:latin typeface="NikoshBAN" pitchFamily="2" charset="0"/>
                <a:cs typeface="NikoshBAN" pitchFamily="2" charset="0"/>
              </a:rPr>
              <a:t>এমনভাবে অবস্থান </a:t>
            </a:r>
            <a:endParaRPr lang="bn-BD" sz="2800" dirty="0" smtClean="0">
              <a:latin typeface="NikoshBAN" pitchFamily="2" charset="0"/>
              <a:cs typeface="NikoshBAN" pitchFamily="2" charset="0"/>
            </a:endParaRPr>
          </a:p>
          <a:p>
            <a:r>
              <a:rPr lang="as-IN" sz="2800" dirty="0" smtClean="0">
                <a:latin typeface="NikoshBAN" pitchFamily="2" charset="0"/>
                <a:cs typeface="NikoshBAN" pitchFamily="2" charset="0"/>
              </a:rPr>
              <a:t>করবে </a:t>
            </a:r>
            <a:r>
              <a:rPr lang="as-IN" sz="2800" dirty="0">
                <a:latin typeface="NikoshBAN" pitchFamily="2" charset="0"/>
                <a:cs typeface="NikoshBAN" pitchFamily="2" charset="0"/>
              </a:rPr>
              <a:t>যেন তারা সর্বাধিক অযুগ্ম বা বিজোড় অবস্থায় থাকতে পারে। এই </a:t>
            </a:r>
            <a:r>
              <a:rPr lang="as-IN" sz="2800" dirty="0" smtClean="0">
                <a:latin typeface="NikoshBAN" pitchFamily="2" charset="0"/>
                <a:cs typeface="NikoshBAN" pitchFamily="2" charset="0"/>
              </a:rPr>
              <a:t>সব</a:t>
            </a:r>
            <a:endParaRPr lang="bn-BD" sz="2800" dirty="0" smtClean="0">
              <a:latin typeface="NikoshBAN" pitchFamily="2" charset="0"/>
              <a:cs typeface="NikoshBAN" pitchFamily="2" charset="0"/>
            </a:endParaRPr>
          </a:p>
          <a:p>
            <a:r>
              <a:rPr lang="as-IN" sz="2800" dirty="0" smtClean="0">
                <a:latin typeface="NikoshBAN" pitchFamily="2" charset="0"/>
                <a:cs typeface="NikoshBAN" pitchFamily="2" charset="0"/>
              </a:rPr>
              <a:t>অযুগ্ম </a:t>
            </a:r>
            <a:r>
              <a:rPr lang="as-IN" sz="2800" dirty="0">
                <a:latin typeface="NikoshBAN" pitchFamily="2" charset="0"/>
                <a:cs typeface="NikoshBAN" pitchFamily="2" charset="0"/>
              </a:rPr>
              <a:t>ইলেকট্রনের স্পিন একমুখী হবে</a:t>
            </a:r>
            <a:r>
              <a:rPr lang="as-IN" sz="2800" dirty="0" smtClean="0">
                <a:latin typeface="NikoshBAN" pitchFamily="2" charset="0"/>
                <a:cs typeface="NikoshBAN" pitchFamily="2" charset="0"/>
              </a:rPr>
              <a:t>।</a:t>
            </a:r>
            <a:endParaRPr lang="bn-BD" sz="2800" dirty="0" smtClean="0">
              <a:latin typeface="NikoshBAN" pitchFamily="2" charset="0"/>
              <a:cs typeface="NikoshBAN" pitchFamily="2" charset="0"/>
            </a:endParaRPr>
          </a:p>
          <a:p>
            <a:endParaRPr lang="bn-BD" sz="2800" dirty="0" smtClean="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4" name="TextBox 3"/>
              <p:cNvSpPr txBox="1"/>
              <p:nvPr/>
            </p:nvSpPr>
            <p:spPr>
              <a:xfrm>
                <a:off x="2856562" y="5205968"/>
                <a:ext cx="60164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cs typeface="Times New Roman" pitchFamily="18" charset="0"/>
                        </a:rPr>
                        <m:t>2</m:t>
                      </m:r>
                      <m:sSub>
                        <m:sSubPr>
                          <m:ctrlPr>
                            <a:rPr lang="en-US" i="1" dirty="0" smtClean="0">
                              <a:latin typeface="Cambria Math"/>
                              <a:cs typeface="Times New Roman" pitchFamily="18" charset="0"/>
                            </a:rPr>
                          </m:ctrlPr>
                        </m:sSubPr>
                        <m:e>
                          <m:r>
                            <a:rPr lang="bn-BD" b="0" i="1" dirty="0" smtClean="0">
                              <a:latin typeface="Cambria Math"/>
                              <a:cs typeface="Times New Roman" pitchFamily="18" charset="0"/>
                            </a:rPr>
                            <m:t>𝑝</m:t>
                          </m:r>
                        </m:e>
                        <m:sub>
                          <m:r>
                            <a:rPr lang="bn-BD" b="0" i="1" dirty="0" smtClean="0">
                              <a:latin typeface="Cambria Math"/>
                              <a:cs typeface="Times New Roman" pitchFamily="18" charset="0"/>
                            </a:rPr>
                            <m:t>𝑥</m:t>
                          </m:r>
                        </m:sub>
                      </m:sSub>
                    </m:oMath>
                  </m:oMathPara>
                </a14:m>
                <a:endParaRPr lang="bn-BD" dirty="0" smtClean="0">
                  <a:latin typeface="NikoshBAN" pitchFamily="2" charset="0"/>
                  <a:cs typeface="NikoshBAN"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856562" y="5205968"/>
                <a:ext cx="601640"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908150" y="5181600"/>
                <a:ext cx="609269" cy="39126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cs typeface="Times New Roman" pitchFamily="18" charset="0"/>
                        </a:rPr>
                        <m:t>2</m:t>
                      </m:r>
                      <m:sSub>
                        <m:sSubPr>
                          <m:ctrlPr>
                            <a:rPr lang="en-US" i="1" dirty="0" smtClean="0">
                              <a:latin typeface="Cambria Math"/>
                              <a:cs typeface="Times New Roman" pitchFamily="18" charset="0"/>
                            </a:rPr>
                          </m:ctrlPr>
                        </m:sSubPr>
                        <m:e>
                          <m:r>
                            <a:rPr lang="bn-BD" b="0" i="1" dirty="0" smtClean="0">
                              <a:latin typeface="Cambria Math"/>
                              <a:cs typeface="Times New Roman" pitchFamily="18" charset="0"/>
                            </a:rPr>
                            <m:t>𝑝</m:t>
                          </m:r>
                        </m:e>
                        <m:sub>
                          <m:r>
                            <a:rPr lang="bn-BD" b="0" i="1" dirty="0" smtClean="0">
                              <a:latin typeface="Cambria Math"/>
                              <a:cs typeface="Times New Roman" pitchFamily="18" charset="0"/>
                            </a:rPr>
                            <m:t>𝑦</m:t>
                          </m:r>
                        </m:sub>
                      </m:sSub>
                    </m:oMath>
                  </m:oMathPara>
                </a14:m>
                <a:endParaRPr lang="bn-BD" dirty="0" smtClean="0">
                  <a:latin typeface="NikoshBAN" pitchFamily="2" charset="0"/>
                  <a:cs typeface="NikoshBAN" pitchFamily="2"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08150" y="5181600"/>
                <a:ext cx="609269" cy="39126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047549" y="5231368"/>
                <a:ext cx="591251"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cs typeface="Times New Roman" pitchFamily="18" charset="0"/>
                        </a:rPr>
                        <m:t>2</m:t>
                      </m:r>
                      <m:sSub>
                        <m:sSubPr>
                          <m:ctrlPr>
                            <a:rPr lang="en-US" i="1" dirty="0" smtClean="0">
                              <a:latin typeface="Cambria Math"/>
                              <a:cs typeface="Times New Roman" pitchFamily="18" charset="0"/>
                            </a:rPr>
                          </m:ctrlPr>
                        </m:sSubPr>
                        <m:e>
                          <m:r>
                            <a:rPr lang="bn-BD" b="0" i="1" dirty="0" smtClean="0">
                              <a:latin typeface="Cambria Math"/>
                              <a:cs typeface="Times New Roman" pitchFamily="18" charset="0"/>
                            </a:rPr>
                            <m:t>𝑝</m:t>
                          </m:r>
                        </m:e>
                        <m:sub>
                          <m:r>
                            <a:rPr lang="bn-BD" b="0" i="1" dirty="0" smtClean="0">
                              <a:latin typeface="Cambria Math"/>
                              <a:cs typeface="Times New Roman" pitchFamily="18" charset="0"/>
                            </a:rPr>
                            <m:t>𝑧</m:t>
                          </m:r>
                        </m:sub>
                      </m:sSub>
                    </m:oMath>
                  </m:oMathPara>
                </a14:m>
                <a:endParaRPr lang="bn-BD" dirty="0" smtClean="0">
                  <a:latin typeface="NikoshBAN" pitchFamily="2" charset="0"/>
                  <a:cs typeface="NikoshBAN" pitchFamily="2"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47549" y="5231368"/>
                <a:ext cx="591251" cy="369332"/>
              </a:xfrm>
              <a:prstGeom prst="rect">
                <a:avLst/>
              </a:prstGeom>
              <a:blipFill rotWithShape="1">
                <a:blip r:embed="rId4"/>
                <a:stretch>
                  <a:fillRect/>
                </a:stretch>
              </a:blipFill>
            </p:spPr>
            <p:txBody>
              <a:bodyPr/>
              <a:lstStyle/>
              <a:p>
                <a:r>
                  <a:rPr lang="en-US">
                    <a:noFill/>
                  </a:rPr>
                  <a:t> </a:t>
                </a:r>
              </a:p>
            </p:txBody>
          </p:sp>
        </mc:Fallback>
      </mc:AlternateContent>
      <p:sp>
        <p:nvSpPr>
          <p:cNvPr id="16" name="TextBox 15"/>
          <p:cNvSpPr txBox="1"/>
          <p:nvPr/>
        </p:nvSpPr>
        <p:spPr>
          <a:xfrm>
            <a:off x="304800" y="1676400"/>
            <a:ext cx="4014240"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as-IN" sz="2800" dirty="0">
                <a:latin typeface="NikoshBAN" pitchFamily="2" charset="0"/>
                <a:cs typeface="NikoshBAN" pitchFamily="2" charset="0"/>
              </a:rPr>
              <a:t>একই শক্তিসম্পন্ন বিভিন্ন অরবিটালে</a:t>
            </a:r>
            <a:endParaRPr lang="bn-BD" sz="2800" dirty="0" smtClean="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7" name="TextBox 16"/>
              <p:cNvSpPr txBox="1"/>
              <p:nvPr/>
            </p:nvSpPr>
            <p:spPr>
              <a:xfrm>
                <a:off x="1353647" y="5219700"/>
                <a:ext cx="479618"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14:m>
                  <m:oMath xmlns:m="http://schemas.openxmlformats.org/officeDocument/2006/math">
                    <m:r>
                      <a:rPr lang="en-US" i="1" dirty="0">
                        <a:latin typeface="Cambria Math"/>
                        <a:cs typeface="Times New Roman" pitchFamily="18" charset="0"/>
                      </a:rPr>
                      <m:t>2</m:t>
                    </m:r>
                    <m:r>
                      <a:rPr lang="en-US" i="1" dirty="0">
                        <a:latin typeface="Cambria Math"/>
                        <a:cs typeface="Times New Roman" pitchFamily="18" charset="0"/>
                      </a:rPr>
                      <m:t> </m:t>
                    </m:r>
                  </m:oMath>
                </a14:m>
                <a:r>
                  <a:rPr lang="bn-BD" dirty="0" smtClean="0">
                    <a:latin typeface="Times New Roman" pitchFamily="18" charset="0"/>
                    <a:cs typeface="NikoshBAN" pitchFamily="2" charset="0"/>
                  </a:rPr>
                  <a:t>p</a:t>
                </a:r>
              </a:p>
            </p:txBody>
          </p:sp>
        </mc:Choice>
        <mc:Fallback xmlns="">
          <p:sp>
            <p:nvSpPr>
              <p:cNvPr id="17" name="TextBox 16"/>
              <p:cNvSpPr txBox="1">
                <a:spLocks noRot="1" noChangeAspect="1" noMove="1" noResize="1" noEditPoints="1" noAdjustHandles="1" noChangeArrowheads="1" noChangeShapeType="1" noTextEdit="1"/>
              </p:cNvSpPr>
              <p:nvPr/>
            </p:nvSpPr>
            <p:spPr>
              <a:xfrm>
                <a:off x="1353647" y="5219700"/>
                <a:ext cx="479618" cy="369332"/>
              </a:xfrm>
              <a:prstGeom prst="rect">
                <a:avLst/>
              </a:prstGeom>
              <a:blipFill rotWithShape="1">
                <a:blip r:embed="rId5"/>
                <a:stretch>
                  <a:fillRect/>
                </a:stretch>
              </a:blipFill>
            </p:spPr>
            <p:txBody>
              <a:bodyPr/>
              <a:lstStyle/>
              <a:p>
                <a:r>
                  <a:rPr lang="en-US">
                    <a:noFill/>
                  </a:rPr>
                  <a:t> </a:t>
                </a:r>
              </a:p>
            </p:txBody>
          </p:sp>
        </mc:Fallback>
      </mc:AlternateContent>
      <p:sp>
        <p:nvSpPr>
          <p:cNvPr id="18" name="Right Arrow 17"/>
          <p:cNvSpPr/>
          <p:nvPr/>
        </p:nvSpPr>
        <p:spPr>
          <a:xfrm>
            <a:off x="2094562" y="5231368"/>
            <a:ext cx="635520" cy="357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3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2.22222E-6 1.11111E-6 L 0.15555 0.3618 " pathEditMode="relative" rAng="0" ptsTypes="AA">
                                      <p:cBhvr>
                                        <p:cTn id="21" dur="2000" fill="hold"/>
                                        <p:tgtEl>
                                          <p:spTgt spid="16"/>
                                        </p:tgtEl>
                                        <p:attrNameLst>
                                          <p:attrName>ppt_x</p:attrName>
                                          <p:attrName>ppt_y</p:attrName>
                                        </p:attrNameLst>
                                      </p:cBhvr>
                                      <p:rCtr x="7778" y="18079"/>
                                    </p:animMotion>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heel(1)">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2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1" nodeType="clickEffect">
                                  <p:stCondLst>
                                    <p:cond delay="0"/>
                                  </p:stCondLst>
                                  <p:childTnLst>
                                    <p:animEffect transition="out" filter="barn(inVertical)">
                                      <p:cBhvr>
                                        <p:cTn id="52" dur="500"/>
                                        <p:tgtEl>
                                          <p:spTgt spid="2"/>
                                        </p:tgtEl>
                                      </p:cBhvr>
                                    </p:animEffect>
                                    <p:set>
                                      <p:cBhvr>
                                        <p:cTn id="53" dur="1" fill="hold">
                                          <p:stCondLst>
                                            <p:cond delay="499"/>
                                          </p:stCondLst>
                                        </p:cTn>
                                        <p:tgtEl>
                                          <p:spTgt spid="2"/>
                                        </p:tgtEl>
                                        <p:attrNameLst>
                                          <p:attrName>style.visibility</p:attrName>
                                        </p:attrNameLst>
                                      </p:cBhvr>
                                      <p:to>
                                        <p:strVal val="hidden"/>
                                      </p:to>
                                    </p:set>
                                  </p:childTnLst>
                                </p:cTn>
                              </p:par>
                              <p:par>
                                <p:cTn id="54" presetID="16" presetClass="exit" presetSubtype="21" fill="hold" grpId="2" nodeType="withEffect">
                                  <p:stCondLst>
                                    <p:cond delay="0"/>
                                  </p:stCondLst>
                                  <p:childTnLst>
                                    <p:animEffect transition="out" filter="barn(inVertical)">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par>
                                <p:cTn id="57" presetID="16" presetClass="exit" presetSubtype="21" fill="hold" grpId="1" nodeType="withEffect">
                                  <p:stCondLst>
                                    <p:cond delay="0"/>
                                  </p:stCondLst>
                                  <p:childTnLst>
                                    <p:animEffect transition="out" filter="barn(inVertical)">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16" presetClass="exit" presetSubtype="21" fill="hold" grpId="1" nodeType="withEffect">
                                  <p:stCondLst>
                                    <p:cond delay="0"/>
                                  </p:stCondLst>
                                  <p:childTnLst>
                                    <p:animEffect transition="out" filter="barn(inVertical)">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par>
                                <p:cTn id="63" presetID="16" presetClass="exit" presetSubtype="21" fill="hold" grpId="1" nodeType="withEffect">
                                  <p:stCondLst>
                                    <p:cond delay="0"/>
                                  </p:stCondLst>
                                  <p:childTnLst>
                                    <p:animEffect transition="out" filter="barn(inVertical)">
                                      <p:cBhvr>
                                        <p:cTn id="64" dur="500"/>
                                        <p:tgtEl>
                                          <p:spTgt spid="4"/>
                                        </p:tgtEl>
                                      </p:cBhvr>
                                    </p:animEffect>
                                    <p:set>
                                      <p:cBhvr>
                                        <p:cTn id="65" dur="1" fill="hold">
                                          <p:stCondLst>
                                            <p:cond delay="499"/>
                                          </p:stCondLst>
                                        </p:cTn>
                                        <p:tgtEl>
                                          <p:spTgt spid="4"/>
                                        </p:tgtEl>
                                        <p:attrNameLst>
                                          <p:attrName>style.visibility</p:attrName>
                                        </p:attrNameLst>
                                      </p:cBhvr>
                                      <p:to>
                                        <p:strVal val="hidden"/>
                                      </p:to>
                                    </p:set>
                                  </p:childTnLst>
                                </p:cTn>
                              </p:par>
                              <p:par>
                                <p:cTn id="66" presetID="16" presetClass="exit" presetSubtype="21" fill="hold" grpId="1" nodeType="withEffect">
                                  <p:stCondLst>
                                    <p:cond delay="0"/>
                                  </p:stCondLst>
                                  <p:childTnLst>
                                    <p:animEffect transition="out" filter="barn(inVertical)">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par>
                                <p:cTn id="69" presetID="16" presetClass="exit" presetSubtype="21" fill="hold" grpId="1" nodeType="withEffect">
                                  <p:stCondLst>
                                    <p:cond delay="0"/>
                                  </p:stCondLst>
                                  <p:childTnLst>
                                    <p:animEffect transition="out" filter="barn(inVertical)">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4" grpId="1" animBg="1"/>
      <p:bldP spid="5" grpId="0" animBg="1"/>
      <p:bldP spid="5" grpId="1" animBg="1"/>
      <p:bldP spid="6" grpId="0" animBg="1"/>
      <p:bldP spid="6" grpId="1" animBg="1"/>
      <p:bldP spid="16" grpId="0" animBg="1"/>
      <p:bldP spid="16" grpId="1" animBg="1"/>
      <p:bldP spid="16" grpId="2" animBg="1"/>
      <p:bldP spid="17" grpId="0" animBg="1"/>
      <p:bldP spid="17" grpId="1" animBg="1"/>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411" t="17617" r="43285" b="8549"/>
          <a:stretch/>
        </p:blipFill>
        <p:spPr>
          <a:xfrm>
            <a:off x="381000" y="323847"/>
            <a:ext cx="2743200" cy="1992512"/>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889" t="26564" r="10000" b="45371"/>
          <a:stretch/>
        </p:blipFill>
        <p:spPr>
          <a:xfrm rot="5400000">
            <a:off x="5331223" y="1059553"/>
            <a:ext cx="1143001" cy="39549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889" t="26564" r="10000" b="45371"/>
          <a:stretch/>
        </p:blipFill>
        <p:spPr>
          <a:xfrm rot="5400000">
            <a:off x="5832182" y="1059553"/>
            <a:ext cx="1143001" cy="39549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889" t="26564" r="10000" b="45371"/>
          <a:stretch/>
        </p:blipFill>
        <p:spPr>
          <a:xfrm rot="5400000">
            <a:off x="6271778" y="1059552"/>
            <a:ext cx="1143001" cy="39549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889" t="26564" r="10000" b="45371"/>
          <a:stretch/>
        </p:blipFill>
        <p:spPr>
          <a:xfrm rot="5400000">
            <a:off x="6772737" y="1059551"/>
            <a:ext cx="1143001" cy="39549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889" t="26564" r="10000" b="45371"/>
          <a:stretch/>
        </p:blipFill>
        <p:spPr>
          <a:xfrm rot="5400000">
            <a:off x="7268665" y="1059553"/>
            <a:ext cx="1143001" cy="395494"/>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410" t="34428" r="76237" b="8549"/>
          <a:stretch/>
        </p:blipFill>
        <p:spPr>
          <a:xfrm>
            <a:off x="457200" y="2362200"/>
            <a:ext cx="457200" cy="1115239"/>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2789" t="17617" r="58103" b="8549"/>
          <a:stretch/>
        </p:blipFill>
        <p:spPr>
          <a:xfrm>
            <a:off x="457200" y="3548711"/>
            <a:ext cx="469900" cy="1347826"/>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9557" t="32900" r="41335" b="8549"/>
          <a:stretch/>
        </p:blipFill>
        <p:spPr>
          <a:xfrm>
            <a:off x="448504" y="5029200"/>
            <a:ext cx="474591" cy="1079500"/>
          </a:xfrm>
          <a:prstGeom prst="rect">
            <a:avLst/>
          </a:prstGeom>
        </p:spPr>
      </p:pic>
      <p:sp>
        <p:nvSpPr>
          <p:cNvPr id="12" name="Right Arrow 11"/>
          <p:cNvSpPr/>
          <p:nvPr/>
        </p:nvSpPr>
        <p:spPr>
          <a:xfrm>
            <a:off x="1473200" y="2717209"/>
            <a:ext cx="609600" cy="405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447800" y="3817405"/>
            <a:ext cx="609600" cy="405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473200" y="5257800"/>
            <a:ext cx="609600" cy="405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04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5" presetClass="path" presetSubtype="0" accel="50000" decel="50000" fill="hold" nodeType="clickEffect">
                                  <p:stCondLst>
                                    <p:cond delay="0"/>
                                  </p:stCondLst>
                                  <p:childTnLst>
                                    <p:animMotion origin="layout" path="M 3.88889E-6 -3.33333E-6 L -0.36216 0.23889 " pathEditMode="relative" rAng="0" ptsTypes="AA">
                                      <p:cBhvr>
                                        <p:cTn id="70" dur="2000" fill="hold"/>
                                        <p:tgtEl>
                                          <p:spTgt spid="3"/>
                                        </p:tgtEl>
                                        <p:attrNameLst>
                                          <p:attrName>ppt_x</p:attrName>
                                          <p:attrName>ppt_y</p:attrName>
                                        </p:attrNameLst>
                                      </p:cBhvr>
                                      <p:rCtr x="-18108" y="11944"/>
                                    </p:animMotion>
                                  </p:childTnLst>
                                </p:cTn>
                              </p:par>
                            </p:childTnLst>
                          </p:cTn>
                        </p:par>
                      </p:childTnLst>
                    </p:cTn>
                  </p:par>
                  <p:par>
                    <p:cTn id="71" fill="hold">
                      <p:stCondLst>
                        <p:cond delay="indefinite"/>
                      </p:stCondLst>
                      <p:childTnLst>
                        <p:par>
                          <p:cTn id="72" fill="hold">
                            <p:stCondLst>
                              <p:cond delay="0"/>
                            </p:stCondLst>
                            <p:childTnLst>
                              <p:par>
                                <p:cTn id="73" presetID="35" presetClass="path" presetSubtype="0" accel="50000" decel="50000" fill="hold" nodeType="clickEffect">
                                  <p:stCondLst>
                                    <p:cond delay="0"/>
                                  </p:stCondLst>
                                  <p:childTnLst>
                                    <p:animMotion origin="layout" path="M 2.77778E-6 -3.33333E-6 L -0.41702 0.41667 " pathEditMode="relative" rAng="0" ptsTypes="AA">
                                      <p:cBhvr>
                                        <p:cTn id="74" dur="2000" fill="hold"/>
                                        <p:tgtEl>
                                          <p:spTgt spid="4"/>
                                        </p:tgtEl>
                                        <p:attrNameLst>
                                          <p:attrName>ppt_x</p:attrName>
                                          <p:attrName>ppt_y</p:attrName>
                                        </p:attrNameLst>
                                      </p:cBhvr>
                                      <p:rCtr x="-20851" y="20833"/>
                                    </p:animMotion>
                                  </p:childTnLst>
                                </p:cTn>
                              </p:par>
                            </p:childTnLst>
                          </p:cTn>
                        </p:par>
                      </p:childTnLst>
                    </p:cTn>
                  </p:par>
                  <p:par>
                    <p:cTn id="75" fill="hold">
                      <p:stCondLst>
                        <p:cond delay="indefinite"/>
                      </p:stCondLst>
                      <p:childTnLst>
                        <p:par>
                          <p:cTn id="76" fill="hold">
                            <p:stCondLst>
                              <p:cond delay="0"/>
                            </p:stCondLst>
                            <p:childTnLst>
                              <p:par>
                                <p:cTn id="77" presetID="35" presetClass="path" presetSubtype="0" accel="50000" decel="50000" fill="hold" nodeType="clickEffect">
                                  <p:stCondLst>
                                    <p:cond delay="0"/>
                                  </p:stCondLst>
                                  <p:childTnLst>
                                    <p:animMotion origin="layout" path="M 2.5E-6 -3.33333E-6 L -0.46511 0.60556 " pathEditMode="relative" rAng="0" ptsTypes="AA">
                                      <p:cBhvr>
                                        <p:cTn id="78" dur="2000" fill="hold"/>
                                        <p:tgtEl>
                                          <p:spTgt spid="5"/>
                                        </p:tgtEl>
                                        <p:attrNameLst>
                                          <p:attrName>ppt_x</p:attrName>
                                          <p:attrName>ppt_y</p:attrName>
                                        </p:attrNameLst>
                                      </p:cBhvr>
                                      <p:rCtr x="-23264" y="30278"/>
                                    </p:animMotion>
                                  </p:childTnLst>
                                </p:cTn>
                              </p:par>
                            </p:childTnLst>
                          </p:cTn>
                        </p:par>
                      </p:childTnLst>
                    </p:cTn>
                  </p:par>
                  <p:par>
                    <p:cTn id="79" fill="hold">
                      <p:stCondLst>
                        <p:cond delay="indefinite"/>
                      </p:stCondLst>
                      <p:childTnLst>
                        <p:par>
                          <p:cTn id="80" fill="hold">
                            <p:stCondLst>
                              <p:cond delay="0"/>
                            </p:stCondLst>
                            <p:childTnLst>
                              <p:par>
                                <p:cTn id="81" presetID="35" presetClass="path" presetSubtype="0" accel="50000" decel="50000" fill="hold" nodeType="clickEffect">
                                  <p:stCondLst>
                                    <p:cond delay="0"/>
                                  </p:stCondLst>
                                  <p:childTnLst>
                                    <p:animMotion origin="layout" path="M 5E-6 -3.33333E-6 L -0.4198 0.22778 " pathEditMode="relative" rAng="0" ptsTypes="AA">
                                      <p:cBhvr>
                                        <p:cTn id="82" dur="2000" fill="hold"/>
                                        <p:tgtEl>
                                          <p:spTgt spid="6"/>
                                        </p:tgtEl>
                                        <p:attrNameLst>
                                          <p:attrName>ppt_x</p:attrName>
                                          <p:attrName>ppt_y</p:attrName>
                                        </p:attrNameLst>
                                      </p:cBhvr>
                                      <p:rCtr x="-20990" y="11389"/>
                                    </p:animMotion>
                                  </p:childTnLst>
                                </p:cTn>
                              </p:par>
                            </p:childTnLst>
                          </p:cTn>
                        </p:par>
                      </p:childTnLst>
                    </p:cTn>
                  </p:par>
                  <p:par>
                    <p:cTn id="83" fill="hold">
                      <p:stCondLst>
                        <p:cond delay="indefinite"/>
                      </p:stCondLst>
                      <p:childTnLst>
                        <p:par>
                          <p:cTn id="84" fill="hold">
                            <p:stCondLst>
                              <p:cond delay="0"/>
                            </p:stCondLst>
                            <p:childTnLst>
                              <p:par>
                                <p:cTn id="85" presetID="35" presetClass="path" presetSubtype="0" accel="50000" decel="50000" fill="hold" nodeType="clickEffect">
                                  <p:stCondLst>
                                    <p:cond delay="0"/>
                                  </p:stCondLst>
                                  <p:childTnLst>
                                    <p:animMotion origin="layout" path="M 4.72222E-6 -3.33333E-6 L -0.47414 0.40556 " pathEditMode="relative" rAng="0" ptsTypes="AA">
                                      <p:cBhvr>
                                        <p:cTn id="86" dur="2000" fill="hold"/>
                                        <p:tgtEl>
                                          <p:spTgt spid="7"/>
                                        </p:tgtEl>
                                        <p:attrNameLst>
                                          <p:attrName>ppt_x</p:attrName>
                                          <p:attrName>ppt_y</p:attrName>
                                        </p:attrNameLst>
                                      </p:cBhvr>
                                      <p:rCtr x="-23715" y="2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3016934"/>
            <a:ext cx="82296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dirty="0" smtClean="0"/>
              <a:t>অরবিটাল গুলোতে প্রথমে ১টি করে ইলেক্ট্রন দিয়ে যেতে হবে তারপর আরো ইলেক্ট্রন থাকলে পুনরায় প্রবেশ করাতে হবে</a:t>
            </a:r>
            <a:endParaRPr lang="bn-BD" dirty="0" smtClean="0">
              <a:latin typeface="NikoshBAN" pitchFamily="2" charset="0"/>
              <a:cs typeface="NikoshBAN" pitchFamily="2" charset="0"/>
            </a:endParaRPr>
          </a:p>
        </p:txBody>
      </p:sp>
      <p:sp>
        <p:nvSpPr>
          <p:cNvPr id="11" name="Oval 10"/>
          <p:cNvSpPr/>
          <p:nvPr/>
        </p:nvSpPr>
        <p:spPr>
          <a:xfrm>
            <a:off x="5257800" y="3715097"/>
            <a:ext cx="1981200" cy="1998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867400" y="4311134"/>
            <a:ext cx="152400" cy="1846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6134100" y="4692134"/>
            <a:ext cx="152400" cy="1846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6527800" y="4392831"/>
            <a:ext cx="152400" cy="1846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5791200" y="4984336"/>
            <a:ext cx="152400" cy="1846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6451600" y="5084802"/>
            <a:ext cx="152400" cy="1846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1371600" y="4238030"/>
            <a:ext cx="548424" cy="348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1331176" y="4951733"/>
            <a:ext cx="548424" cy="348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1316152" y="5713968"/>
            <a:ext cx="548424" cy="348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0076" y="210452"/>
            <a:ext cx="1301959"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as-IN" sz="2400" dirty="0">
                <a:latin typeface="NikoshBAN" pitchFamily="2" charset="0"/>
                <a:cs typeface="NikoshBAN" pitchFamily="2" charset="0"/>
              </a:rPr>
              <a:t>হুন্ডের নিয়ম</a:t>
            </a:r>
            <a:endParaRPr lang="bn-BD" sz="2400" dirty="0" smtClean="0">
              <a:latin typeface="NikoshBAN" pitchFamily="2" charset="0"/>
              <a:cs typeface="NikoshBAN" pitchFamily="2" charset="0"/>
            </a:endParaRPr>
          </a:p>
        </p:txBody>
      </p:sp>
      <p:sp>
        <p:nvSpPr>
          <p:cNvPr id="21" name="TextBox 20"/>
          <p:cNvSpPr txBox="1"/>
          <p:nvPr/>
        </p:nvSpPr>
        <p:spPr>
          <a:xfrm>
            <a:off x="152400" y="1029950"/>
            <a:ext cx="85344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as-IN" sz="2000" dirty="0" smtClean="0">
                <a:solidFill>
                  <a:srgbClr val="FF0000"/>
                </a:solidFill>
                <a:latin typeface="NikoshBAN" pitchFamily="2" charset="0"/>
                <a:cs typeface="NikoshBAN" pitchFamily="2" charset="0"/>
              </a:rPr>
              <a:t>একই শক্তিসম্পন্ন বিভিন্ন অরবিটালে </a:t>
            </a:r>
            <a:r>
              <a:rPr lang="bn-BD" sz="2000" dirty="0" smtClean="0">
                <a:solidFill>
                  <a:srgbClr val="FF0000"/>
                </a:solidFill>
                <a:latin typeface="NikoshBAN" pitchFamily="2" charset="0"/>
                <a:cs typeface="NikoshBAN" pitchFamily="2" charset="0"/>
              </a:rPr>
              <a:t>  </a:t>
            </a:r>
            <a:r>
              <a:rPr lang="as-IN" sz="2000" dirty="0" smtClean="0">
                <a:latin typeface="NikoshBAN" pitchFamily="2" charset="0"/>
                <a:cs typeface="NikoshBAN" pitchFamily="2" charset="0"/>
              </a:rPr>
              <a:t>ইলেকট্রনগুলো </a:t>
            </a:r>
            <a:r>
              <a:rPr lang="as-IN" sz="2000" dirty="0">
                <a:latin typeface="NikoshBAN" pitchFamily="2" charset="0"/>
                <a:cs typeface="NikoshBAN" pitchFamily="2" charset="0"/>
              </a:rPr>
              <a:t>এমনভাবে অবস্থান </a:t>
            </a:r>
            <a:r>
              <a:rPr lang="as-IN" sz="2000" dirty="0" smtClean="0">
                <a:latin typeface="NikoshBAN" pitchFamily="2" charset="0"/>
                <a:cs typeface="NikoshBAN" pitchFamily="2" charset="0"/>
              </a:rPr>
              <a:t>করবে </a:t>
            </a:r>
            <a:r>
              <a:rPr lang="as-IN" sz="2000" dirty="0">
                <a:latin typeface="NikoshBAN" pitchFamily="2" charset="0"/>
                <a:cs typeface="NikoshBAN" pitchFamily="2" charset="0"/>
              </a:rPr>
              <a:t>যেন তারা </a:t>
            </a:r>
            <a:r>
              <a:rPr lang="as-IN" sz="2000" dirty="0">
                <a:solidFill>
                  <a:srgbClr val="FF0000"/>
                </a:solidFill>
                <a:latin typeface="NikoshBAN" pitchFamily="2" charset="0"/>
                <a:cs typeface="NikoshBAN" pitchFamily="2" charset="0"/>
              </a:rPr>
              <a:t>সর্বাধিক অযুগ্ম বা বিজোড়</a:t>
            </a:r>
            <a:r>
              <a:rPr lang="as-IN" sz="2000" dirty="0">
                <a:latin typeface="NikoshBAN" pitchFamily="2" charset="0"/>
                <a:cs typeface="NikoshBAN" pitchFamily="2" charset="0"/>
              </a:rPr>
              <a:t> অবস্থায় থাকতে পারে। এই </a:t>
            </a:r>
            <a:r>
              <a:rPr lang="as-IN" sz="2000" dirty="0" smtClean="0">
                <a:latin typeface="NikoshBAN" pitchFamily="2" charset="0"/>
                <a:cs typeface="NikoshBAN" pitchFamily="2" charset="0"/>
              </a:rPr>
              <a:t>সব</a:t>
            </a:r>
            <a:r>
              <a:rPr lang="bn-BD" sz="2000" dirty="0">
                <a:latin typeface="NikoshBAN" pitchFamily="2" charset="0"/>
                <a:cs typeface="NikoshBAN" pitchFamily="2" charset="0"/>
              </a:rPr>
              <a:t> </a:t>
            </a:r>
            <a:r>
              <a:rPr lang="as-IN" sz="2000" dirty="0" smtClean="0">
                <a:latin typeface="NikoshBAN" pitchFamily="2" charset="0"/>
                <a:cs typeface="NikoshBAN" pitchFamily="2" charset="0"/>
              </a:rPr>
              <a:t>অযুগ্ম </a:t>
            </a:r>
            <a:r>
              <a:rPr lang="as-IN" sz="2000" dirty="0">
                <a:latin typeface="NikoshBAN" pitchFamily="2" charset="0"/>
                <a:cs typeface="NikoshBAN" pitchFamily="2" charset="0"/>
              </a:rPr>
              <a:t>ইলেকট্রনের স্পিন একমুখী হবে</a:t>
            </a:r>
            <a:r>
              <a:rPr lang="as-IN" sz="2000" dirty="0" smtClean="0">
                <a:latin typeface="NikoshBAN" pitchFamily="2" charset="0"/>
                <a:cs typeface="NikoshBAN" pitchFamily="2" charset="0"/>
              </a:rPr>
              <a:t>।</a:t>
            </a:r>
            <a:endParaRPr lang="bn-BD" sz="2000" dirty="0" smtClean="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22" name="TextBox 21"/>
              <p:cNvSpPr txBox="1"/>
              <p:nvPr/>
            </p:nvSpPr>
            <p:spPr>
              <a:xfrm>
                <a:off x="381000" y="4208165"/>
                <a:ext cx="60164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cs typeface="Times New Roman" pitchFamily="18" charset="0"/>
                        </a:rPr>
                        <m:t>2</m:t>
                      </m:r>
                      <m:sSub>
                        <m:sSubPr>
                          <m:ctrlPr>
                            <a:rPr lang="en-US" i="1" dirty="0" smtClean="0">
                              <a:latin typeface="Cambria Math"/>
                              <a:cs typeface="Times New Roman" pitchFamily="18" charset="0"/>
                            </a:rPr>
                          </m:ctrlPr>
                        </m:sSubPr>
                        <m:e>
                          <m:r>
                            <a:rPr lang="bn-BD" b="0" i="1" dirty="0" smtClean="0">
                              <a:latin typeface="Cambria Math"/>
                              <a:cs typeface="Times New Roman" pitchFamily="18" charset="0"/>
                            </a:rPr>
                            <m:t>𝑝</m:t>
                          </m:r>
                        </m:e>
                        <m:sub>
                          <m:r>
                            <a:rPr lang="bn-BD" b="0" i="1" dirty="0" smtClean="0">
                              <a:latin typeface="Cambria Math"/>
                              <a:cs typeface="Times New Roman" pitchFamily="18" charset="0"/>
                            </a:rPr>
                            <m:t>𝑥</m:t>
                          </m:r>
                        </m:sub>
                      </m:sSub>
                    </m:oMath>
                  </m:oMathPara>
                </a14:m>
                <a:endParaRPr lang="bn-BD" dirty="0" smtClean="0">
                  <a:latin typeface="NikoshBAN" pitchFamily="2" charset="0"/>
                  <a:cs typeface="NikoshBAN" pitchFamily="2"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81000" y="4208165"/>
                <a:ext cx="601640"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73371" y="4909206"/>
                <a:ext cx="609269" cy="39126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cs typeface="Times New Roman" pitchFamily="18" charset="0"/>
                        </a:rPr>
                        <m:t>2</m:t>
                      </m:r>
                      <m:sSub>
                        <m:sSubPr>
                          <m:ctrlPr>
                            <a:rPr lang="en-US" i="1" dirty="0" smtClean="0">
                              <a:latin typeface="Cambria Math"/>
                              <a:cs typeface="Times New Roman" pitchFamily="18" charset="0"/>
                            </a:rPr>
                          </m:ctrlPr>
                        </m:sSubPr>
                        <m:e>
                          <m:r>
                            <a:rPr lang="bn-BD" b="0" i="1" dirty="0" smtClean="0">
                              <a:latin typeface="Cambria Math"/>
                              <a:cs typeface="Times New Roman" pitchFamily="18" charset="0"/>
                            </a:rPr>
                            <m:t>𝑝</m:t>
                          </m:r>
                        </m:e>
                        <m:sub>
                          <m:r>
                            <a:rPr lang="bn-BD" b="0" i="1" dirty="0" smtClean="0">
                              <a:latin typeface="Cambria Math"/>
                              <a:cs typeface="Times New Roman" pitchFamily="18" charset="0"/>
                            </a:rPr>
                            <m:t>𝑦</m:t>
                          </m:r>
                        </m:sub>
                      </m:sSub>
                    </m:oMath>
                  </m:oMathPara>
                </a14:m>
                <a:endParaRPr lang="bn-BD" dirty="0" smtClean="0">
                  <a:latin typeface="NikoshBAN" pitchFamily="2" charset="0"/>
                  <a:cs typeface="NikoshBAN" pitchFamily="2"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73371" y="4909206"/>
                <a:ext cx="609269" cy="39126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50701" y="5693370"/>
                <a:ext cx="591251"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cs typeface="Times New Roman" pitchFamily="18" charset="0"/>
                        </a:rPr>
                        <m:t>2</m:t>
                      </m:r>
                      <m:sSub>
                        <m:sSubPr>
                          <m:ctrlPr>
                            <a:rPr lang="en-US" i="1" dirty="0" smtClean="0">
                              <a:latin typeface="Cambria Math"/>
                              <a:cs typeface="Times New Roman" pitchFamily="18" charset="0"/>
                            </a:rPr>
                          </m:ctrlPr>
                        </m:sSubPr>
                        <m:e>
                          <m:r>
                            <a:rPr lang="bn-BD" b="0" i="1" dirty="0" smtClean="0">
                              <a:latin typeface="Cambria Math"/>
                              <a:cs typeface="Times New Roman" pitchFamily="18" charset="0"/>
                            </a:rPr>
                            <m:t>𝑝</m:t>
                          </m:r>
                        </m:e>
                        <m:sub>
                          <m:r>
                            <a:rPr lang="bn-BD" b="0" i="1" dirty="0" smtClean="0">
                              <a:latin typeface="Cambria Math"/>
                              <a:cs typeface="Times New Roman" pitchFamily="18" charset="0"/>
                            </a:rPr>
                            <m:t>𝑧</m:t>
                          </m:r>
                        </m:sub>
                      </m:sSub>
                    </m:oMath>
                  </m:oMathPara>
                </a14:m>
                <a:endParaRPr lang="bn-BD" dirty="0" smtClean="0">
                  <a:latin typeface="NikoshBAN" pitchFamily="2" charset="0"/>
                  <a:cs typeface="NikoshBAN" pitchFamily="2"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50701" y="5693370"/>
                <a:ext cx="591251"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438400" y="2234168"/>
                <a:ext cx="60164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cs typeface="Times New Roman" pitchFamily="18" charset="0"/>
                        </a:rPr>
                        <m:t>2</m:t>
                      </m:r>
                      <m:sSub>
                        <m:sSubPr>
                          <m:ctrlPr>
                            <a:rPr lang="en-US" i="1" dirty="0" smtClean="0">
                              <a:latin typeface="Cambria Math"/>
                              <a:cs typeface="Times New Roman" pitchFamily="18" charset="0"/>
                            </a:rPr>
                          </m:ctrlPr>
                        </m:sSubPr>
                        <m:e>
                          <m:r>
                            <a:rPr lang="bn-BD" b="0" i="1" dirty="0" smtClean="0">
                              <a:latin typeface="Cambria Math"/>
                              <a:cs typeface="Times New Roman" pitchFamily="18" charset="0"/>
                            </a:rPr>
                            <m:t>𝑝</m:t>
                          </m:r>
                        </m:e>
                        <m:sub>
                          <m:r>
                            <a:rPr lang="bn-BD" b="0" i="1" dirty="0" smtClean="0">
                              <a:latin typeface="Cambria Math"/>
                              <a:cs typeface="Times New Roman" pitchFamily="18" charset="0"/>
                            </a:rPr>
                            <m:t>𝑥</m:t>
                          </m:r>
                        </m:sub>
                      </m:sSub>
                    </m:oMath>
                  </m:oMathPara>
                </a14:m>
                <a:endParaRPr lang="bn-BD" dirty="0" smtClean="0">
                  <a:latin typeface="NikoshBAN" pitchFamily="2" charset="0"/>
                  <a:cs typeface="NikoshBAN" pitchFamily="2"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438400" y="2234168"/>
                <a:ext cx="60164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489988" y="2209800"/>
                <a:ext cx="609269" cy="39126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cs typeface="Times New Roman" pitchFamily="18" charset="0"/>
                        </a:rPr>
                        <m:t>2</m:t>
                      </m:r>
                      <m:sSub>
                        <m:sSubPr>
                          <m:ctrlPr>
                            <a:rPr lang="en-US" i="1" dirty="0" smtClean="0">
                              <a:latin typeface="Cambria Math"/>
                              <a:cs typeface="Times New Roman" pitchFamily="18" charset="0"/>
                            </a:rPr>
                          </m:ctrlPr>
                        </m:sSubPr>
                        <m:e>
                          <m:r>
                            <a:rPr lang="bn-BD" b="0" i="1" dirty="0" smtClean="0">
                              <a:latin typeface="Cambria Math"/>
                              <a:cs typeface="Times New Roman" pitchFamily="18" charset="0"/>
                            </a:rPr>
                            <m:t>𝑝</m:t>
                          </m:r>
                        </m:e>
                        <m:sub>
                          <m:r>
                            <a:rPr lang="bn-BD" b="0" i="1" dirty="0" smtClean="0">
                              <a:latin typeface="Cambria Math"/>
                              <a:cs typeface="Times New Roman" pitchFamily="18" charset="0"/>
                            </a:rPr>
                            <m:t>𝑦</m:t>
                          </m:r>
                        </m:sub>
                      </m:sSub>
                    </m:oMath>
                  </m:oMathPara>
                </a14:m>
                <a:endParaRPr lang="bn-BD" dirty="0" smtClean="0">
                  <a:latin typeface="NikoshBAN" pitchFamily="2" charset="0"/>
                  <a:cs typeface="NikoshBAN" pitchFamily="2"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489988" y="2209800"/>
                <a:ext cx="609269" cy="39126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629387" y="2259568"/>
                <a:ext cx="591251"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cs typeface="Times New Roman" pitchFamily="18" charset="0"/>
                        </a:rPr>
                        <m:t>2</m:t>
                      </m:r>
                      <m:sSub>
                        <m:sSubPr>
                          <m:ctrlPr>
                            <a:rPr lang="en-US" i="1" dirty="0" smtClean="0">
                              <a:latin typeface="Cambria Math"/>
                              <a:cs typeface="Times New Roman" pitchFamily="18" charset="0"/>
                            </a:rPr>
                          </m:ctrlPr>
                        </m:sSubPr>
                        <m:e>
                          <m:r>
                            <a:rPr lang="bn-BD" b="0" i="1" dirty="0" smtClean="0">
                              <a:latin typeface="Cambria Math"/>
                              <a:cs typeface="Times New Roman" pitchFamily="18" charset="0"/>
                            </a:rPr>
                            <m:t>𝑝</m:t>
                          </m:r>
                        </m:e>
                        <m:sub>
                          <m:r>
                            <a:rPr lang="bn-BD" b="0" i="1" dirty="0" smtClean="0">
                              <a:latin typeface="Cambria Math"/>
                              <a:cs typeface="Times New Roman" pitchFamily="18" charset="0"/>
                            </a:rPr>
                            <m:t>𝑧</m:t>
                          </m:r>
                        </m:sub>
                      </m:sSub>
                    </m:oMath>
                  </m:oMathPara>
                </a14:m>
                <a:endParaRPr lang="bn-BD" dirty="0" smtClean="0">
                  <a:latin typeface="NikoshBAN" pitchFamily="2" charset="0"/>
                  <a:cs typeface="NikoshBAN" pitchFamily="2"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629387" y="2259568"/>
                <a:ext cx="591251" cy="369332"/>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626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heel(1)">
                                      <p:cBhvr>
                                        <p:cTn id="19" dur="2000"/>
                                        <p:tgtEl>
                                          <p:spTgt spid="2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2000"/>
                                        <p:tgtEl>
                                          <p:spTgt spid="2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1)">
                                      <p:cBhvr>
                                        <p:cTn id="25" dur="2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circle(in)">
                                      <p:cBhvr>
                                        <p:cTn id="63" dur="2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1"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par>
                                <p:cTn id="75" presetID="10" presetClass="entr" presetSubtype="0" fill="hold" grpId="1"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par>
                                <p:cTn id="78" presetID="10" presetClass="entr" presetSubtype="0" fill="hold" grpId="1"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35" presetClass="path" presetSubtype="0" accel="50000" decel="50000" fill="hold" grpId="0" nodeType="clickEffect">
                                  <p:stCondLst>
                                    <p:cond delay="0"/>
                                  </p:stCondLst>
                                  <p:childTnLst>
                                    <p:animMotion origin="layout" path="M 1.11022E-16 3.7037E-7 L -0.4 0.00231 " pathEditMode="relative" rAng="0" ptsTypes="AA">
                                      <p:cBhvr>
                                        <p:cTn id="84" dur="2000" fill="hold"/>
                                        <p:tgtEl>
                                          <p:spTgt spid="12"/>
                                        </p:tgtEl>
                                        <p:attrNameLst>
                                          <p:attrName>ppt_x</p:attrName>
                                          <p:attrName>ppt_y</p:attrName>
                                        </p:attrNameLst>
                                      </p:cBhvr>
                                      <p:rCtr x="-20000" y="116"/>
                                    </p:animMotion>
                                  </p:childTnLst>
                                </p:cTn>
                              </p:par>
                            </p:childTnLst>
                          </p:cTn>
                        </p:par>
                      </p:childTnLst>
                    </p:cTn>
                  </p:par>
                  <p:par>
                    <p:cTn id="85" fill="hold">
                      <p:stCondLst>
                        <p:cond delay="indefinite"/>
                      </p:stCondLst>
                      <p:childTnLst>
                        <p:par>
                          <p:cTn id="86" fill="hold">
                            <p:stCondLst>
                              <p:cond delay="0"/>
                            </p:stCondLst>
                            <p:childTnLst>
                              <p:par>
                                <p:cTn id="87" presetID="35" presetClass="path" presetSubtype="0" accel="50000" decel="50000" fill="hold" grpId="0" nodeType="clickEffect">
                                  <p:stCondLst>
                                    <p:cond delay="0"/>
                                  </p:stCondLst>
                                  <p:childTnLst>
                                    <p:animMotion origin="layout" path="M 3.33333E-6 2.22222E-6 L -0.39167 0.00416 " pathEditMode="relative" rAng="0" ptsTypes="AA">
                                      <p:cBhvr>
                                        <p:cTn id="88" dur="2000" fill="hold"/>
                                        <p:tgtEl>
                                          <p:spTgt spid="15"/>
                                        </p:tgtEl>
                                        <p:attrNameLst>
                                          <p:attrName>ppt_x</p:attrName>
                                          <p:attrName>ppt_y</p:attrName>
                                        </p:attrNameLst>
                                      </p:cBhvr>
                                      <p:rCtr x="-19583" y="208"/>
                                    </p:animMotion>
                                  </p:childTnLst>
                                </p:cTn>
                              </p:par>
                            </p:childTnLst>
                          </p:cTn>
                        </p:par>
                      </p:childTnLst>
                    </p:cTn>
                  </p:par>
                  <p:par>
                    <p:cTn id="89" fill="hold">
                      <p:stCondLst>
                        <p:cond delay="indefinite"/>
                      </p:stCondLst>
                      <p:childTnLst>
                        <p:par>
                          <p:cTn id="90" fill="hold">
                            <p:stCondLst>
                              <p:cond delay="0"/>
                            </p:stCondLst>
                            <p:childTnLst>
                              <p:par>
                                <p:cTn id="91" presetID="35" presetClass="path" presetSubtype="0" accel="50000" decel="50000" fill="hold" grpId="0" nodeType="clickEffect">
                                  <p:stCondLst>
                                    <p:cond delay="0"/>
                                  </p:stCondLst>
                                  <p:childTnLst>
                                    <p:animMotion origin="layout" path="M 3.33333E-6 4.81481E-6 L -0.42917 0.15787 " pathEditMode="relative" rAng="0" ptsTypes="AA">
                                      <p:cBhvr>
                                        <p:cTn id="92" dur="2000" fill="hold"/>
                                        <p:tgtEl>
                                          <p:spTgt spid="13"/>
                                        </p:tgtEl>
                                        <p:attrNameLst>
                                          <p:attrName>ppt_x</p:attrName>
                                          <p:attrName>ppt_y</p:attrName>
                                        </p:attrNameLst>
                                      </p:cBhvr>
                                      <p:rCtr x="-21458" y="7894"/>
                                    </p:animMotion>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grpId="0" nodeType="clickEffect">
                                  <p:stCondLst>
                                    <p:cond delay="0"/>
                                  </p:stCondLst>
                                  <p:childTnLst>
                                    <p:animMotion origin="layout" path="M -2.22222E-6 4.81481E-6 L -0.42222 -0.0095 " pathEditMode="relative" rAng="0" ptsTypes="AA">
                                      <p:cBhvr>
                                        <p:cTn id="96" dur="2000" fill="hold"/>
                                        <p:tgtEl>
                                          <p:spTgt spid="14"/>
                                        </p:tgtEl>
                                        <p:attrNameLst>
                                          <p:attrName>ppt_x</p:attrName>
                                          <p:attrName>ppt_y</p:attrName>
                                        </p:attrNameLst>
                                      </p:cBhvr>
                                      <p:rCtr x="-21111" y="-486"/>
                                    </p:animMotion>
                                  </p:childTnLst>
                                </p:cTn>
                              </p:par>
                            </p:childTnLst>
                          </p:cTn>
                        </p:par>
                      </p:childTnLst>
                    </p:cTn>
                  </p:par>
                  <p:par>
                    <p:cTn id="97" fill="hold">
                      <p:stCondLst>
                        <p:cond delay="indefinite"/>
                      </p:stCondLst>
                      <p:childTnLst>
                        <p:par>
                          <p:cTn id="98" fill="hold">
                            <p:stCondLst>
                              <p:cond delay="0"/>
                            </p:stCondLst>
                            <p:childTnLst>
                              <p:par>
                                <p:cTn id="99" presetID="35" presetClass="path" presetSubtype="0" accel="50000" decel="50000" fill="hold" grpId="0" nodeType="clickEffect">
                                  <p:stCondLst>
                                    <p:cond delay="0"/>
                                  </p:stCondLst>
                                  <p:childTnLst>
                                    <p:animMotion origin="layout" path="M 1.11111E-6 -1.11111E-6 L -0.41389 -0.01042 " pathEditMode="relative" rAng="0" ptsTypes="AA">
                                      <p:cBhvr>
                                        <p:cTn id="100" dur="2000" fill="hold"/>
                                        <p:tgtEl>
                                          <p:spTgt spid="16"/>
                                        </p:tgtEl>
                                        <p:attrNameLst>
                                          <p:attrName>ppt_x</p:attrName>
                                          <p:attrName>ppt_y</p:attrName>
                                        </p:attrNameLst>
                                      </p:cBhvr>
                                      <p:rCtr x="-20694" y="-532"/>
                                    </p:animMotion>
                                  </p:childTnLst>
                                </p:cTn>
                              </p:par>
                            </p:childTnLst>
                          </p:cTn>
                        </p:par>
                      </p:childTnLst>
                    </p:cTn>
                  </p:par>
                  <p:par>
                    <p:cTn id="101" fill="hold">
                      <p:stCondLst>
                        <p:cond delay="indefinite"/>
                      </p:stCondLst>
                      <p:childTnLst>
                        <p:par>
                          <p:cTn id="102" fill="hold">
                            <p:stCondLst>
                              <p:cond delay="0"/>
                            </p:stCondLst>
                            <p:childTnLst>
                              <p:par>
                                <p:cTn id="103" presetID="45" presetClass="exit" presetSubtype="0" fill="hold" grpId="1" nodeType="clickEffect">
                                  <p:stCondLst>
                                    <p:cond delay="0"/>
                                  </p:stCondLst>
                                  <p:childTnLst>
                                    <p:animEffect transition="out" filter="fade">
                                      <p:cBhvr>
                                        <p:cTn id="104" dur="2000"/>
                                        <p:tgtEl>
                                          <p:spTgt spid="20"/>
                                        </p:tgtEl>
                                      </p:cBhvr>
                                    </p:animEffect>
                                    <p:anim calcmode="lin" valueType="num">
                                      <p:cBhvr>
                                        <p:cTn id="105"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6" dur="2000"/>
                                        <p:tgtEl>
                                          <p:spTgt spid="20"/>
                                        </p:tgtEl>
                                        <p:attrNameLst>
                                          <p:attrName>ppt_h</p:attrName>
                                        </p:attrNameLst>
                                      </p:cBhvr>
                                      <p:tavLst>
                                        <p:tav tm="0">
                                          <p:val>
                                            <p:strVal val="ppt_h"/>
                                          </p:val>
                                        </p:tav>
                                        <p:tav tm="100000">
                                          <p:val>
                                            <p:strVal val="ppt_h"/>
                                          </p:val>
                                        </p:tav>
                                      </p:tavLst>
                                    </p:anim>
                                    <p:set>
                                      <p:cBhvr>
                                        <p:cTn id="107" dur="1" fill="hold">
                                          <p:stCondLst>
                                            <p:cond delay="1999"/>
                                          </p:stCondLst>
                                        </p:cTn>
                                        <p:tgtEl>
                                          <p:spTgt spid="20"/>
                                        </p:tgtEl>
                                        <p:attrNameLst>
                                          <p:attrName>style.visibility</p:attrName>
                                        </p:attrNameLst>
                                      </p:cBhvr>
                                      <p:to>
                                        <p:strVal val="hidden"/>
                                      </p:to>
                                    </p:set>
                                  </p:childTnLst>
                                </p:cTn>
                              </p:par>
                              <p:par>
                                <p:cTn id="108" presetID="45" presetClass="exit" presetSubtype="0" fill="hold" grpId="1" nodeType="withEffect">
                                  <p:stCondLst>
                                    <p:cond delay="0"/>
                                  </p:stCondLst>
                                  <p:childTnLst>
                                    <p:animEffect transition="out" filter="fade">
                                      <p:cBhvr>
                                        <p:cTn id="109" dur="2000"/>
                                        <p:tgtEl>
                                          <p:spTgt spid="21"/>
                                        </p:tgtEl>
                                      </p:cBhvr>
                                    </p:animEffect>
                                    <p:anim calcmode="lin" valueType="num">
                                      <p:cBhvr>
                                        <p:cTn id="110" dur="2000"/>
                                        <p:tgtEl>
                                          <p:spTgt spid="2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1" dur="2000"/>
                                        <p:tgtEl>
                                          <p:spTgt spid="21"/>
                                        </p:tgtEl>
                                        <p:attrNameLst>
                                          <p:attrName>ppt_h</p:attrName>
                                        </p:attrNameLst>
                                      </p:cBhvr>
                                      <p:tavLst>
                                        <p:tav tm="0">
                                          <p:val>
                                            <p:strVal val="ppt_h"/>
                                          </p:val>
                                        </p:tav>
                                        <p:tav tm="100000">
                                          <p:val>
                                            <p:strVal val="ppt_h"/>
                                          </p:val>
                                        </p:tav>
                                      </p:tavLst>
                                    </p:anim>
                                    <p:set>
                                      <p:cBhvr>
                                        <p:cTn id="112" dur="1" fill="hold">
                                          <p:stCondLst>
                                            <p:cond delay="1999"/>
                                          </p:stCondLst>
                                        </p:cTn>
                                        <p:tgtEl>
                                          <p:spTgt spid="21"/>
                                        </p:tgtEl>
                                        <p:attrNameLst>
                                          <p:attrName>style.visibility</p:attrName>
                                        </p:attrNameLst>
                                      </p:cBhvr>
                                      <p:to>
                                        <p:strVal val="hidden"/>
                                      </p:to>
                                    </p:set>
                                  </p:childTnLst>
                                </p:cTn>
                              </p:par>
                              <p:par>
                                <p:cTn id="113" presetID="45" presetClass="exit" presetSubtype="0" fill="hold" grpId="1" nodeType="withEffect">
                                  <p:stCondLst>
                                    <p:cond delay="0"/>
                                  </p:stCondLst>
                                  <p:childTnLst>
                                    <p:animEffect transition="out" filter="fade">
                                      <p:cBhvr>
                                        <p:cTn id="114" dur="2000"/>
                                        <p:tgtEl>
                                          <p:spTgt spid="27"/>
                                        </p:tgtEl>
                                      </p:cBhvr>
                                    </p:animEffect>
                                    <p:anim calcmode="lin" valueType="num">
                                      <p:cBhvr>
                                        <p:cTn id="115" dur="2000"/>
                                        <p:tgtEl>
                                          <p:spTgt spid="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6" dur="2000"/>
                                        <p:tgtEl>
                                          <p:spTgt spid="27"/>
                                        </p:tgtEl>
                                        <p:attrNameLst>
                                          <p:attrName>ppt_h</p:attrName>
                                        </p:attrNameLst>
                                      </p:cBhvr>
                                      <p:tavLst>
                                        <p:tav tm="0">
                                          <p:val>
                                            <p:strVal val="ppt_h"/>
                                          </p:val>
                                        </p:tav>
                                        <p:tav tm="100000">
                                          <p:val>
                                            <p:strVal val="ppt_h"/>
                                          </p:val>
                                        </p:tav>
                                      </p:tavLst>
                                    </p:anim>
                                    <p:set>
                                      <p:cBhvr>
                                        <p:cTn id="117" dur="1" fill="hold">
                                          <p:stCondLst>
                                            <p:cond delay="1999"/>
                                          </p:stCondLst>
                                        </p:cTn>
                                        <p:tgtEl>
                                          <p:spTgt spid="27"/>
                                        </p:tgtEl>
                                        <p:attrNameLst>
                                          <p:attrName>style.visibility</p:attrName>
                                        </p:attrNameLst>
                                      </p:cBhvr>
                                      <p:to>
                                        <p:strVal val="hidden"/>
                                      </p:to>
                                    </p:set>
                                  </p:childTnLst>
                                </p:cTn>
                              </p:par>
                              <p:par>
                                <p:cTn id="118" presetID="45" presetClass="exit" presetSubtype="0" fill="hold" grpId="1" nodeType="withEffect">
                                  <p:stCondLst>
                                    <p:cond delay="0"/>
                                  </p:stCondLst>
                                  <p:childTnLst>
                                    <p:animEffect transition="out" filter="fade">
                                      <p:cBhvr>
                                        <p:cTn id="119" dur="2000"/>
                                        <p:tgtEl>
                                          <p:spTgt spid="26"/>
                                        </p:tgtEl>
                                      </p:cBhvr>
                                    </p:animEffect>
                                    <p:anim calcmode="lin" valueType="num">
                                      <p:cBhvr>
                                        <p:cTn id="120" dur="200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1" dur="2000"/>
                                        <p:tgtEl>
                                          <p:spTgt spid="26"/>
                                        </p:tgtEl>
                                        <p:attrNameLst>
                                          <p:attrName>ppt_h</p:attrName>
                                        </p:attrNameLst>
                                      </p:cBhvr>
                                      <p:tavLst>
                                        <p:tav tm="0">
                                          <p:val>
                                            <p:strVal val="ppt_h"/>
                                          </p:val>
                                        </p:tav>
                                        <p:tav tm="100000">
                                          <p:val>
                                            <p:strVal val="ppt_h"/>
                                          </p:val>
                                        </p:tav>
                                      </p:tavLst>
                                    </p:anim>
                                    <p:set>
                                      <p:cBhvr>
                                        <p:cTn id="122" dur="1" fill="hold">
                                          <p:stCondLst>
                                            <p:cond delay="1999"/>
                                          </p:stCondLst>
                                        </p:cTn>
                                        <p:tgtEl>
                                          <p:spTgt spid="26"/>
                                        </p:tgtEl>
                                        <p:attrNameLst>
                                          <p:attrName>style.visibility</p:attrName>
                                        </p:attrNameLst>
                                      </p:cBhvr>
                                      <p:to>
                                        <p:strVal val="hidden"/>
                                      </p:to>
                                    </p:set>
                                  </p:childTnLst>
                                </p:cTn>
                              </p:par>
                              <p:par>
                                <p:cTn id="123" presetID="45" presetClass="exit" presetSubtype="0" fill="hold" grpId="1" nodeType="withEffect">
                                  <p:stCondLst>
                                    <p:cond delay="0"/>
                                  </p:stCondLst>
                                  <p:childTnLst>
                                    <p:animEffect transition="out" filter="fade">
                                      <p:cBhvr>
                                        <p:cTn id="124" dur="2000"/>
                                        <p:tgtEl>
                                          <p:spTgt spid="25"/>
                                        </p:tgtEl>
                                      </p:cBhvr>
                                    </p:animEffect>
                                    <p:anim calcmode="lin" valueType="num">
                                      <p:cBhvr>
                                        <p:cTn id="125" dur="2000"/>
                                        <p:tgtEl>
                                          <p:spTgt spid="2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6" dur="2000"/>
                                        <p:tgtEl>
                                          <p:spTgt spid="25"/>
                                        </p:tgtEl>
                                        <p:attrNameLst>
                                          <p:attrName>ppt_h</p:attrName>
                                        </p:attrNameLst>
                                      </p:cBhvr>
                                      <p:tavLst>
                                        <p:tav tm="0">
                                          <p:val>
                                            <p:strVal val="ppt_h"/>
                                          </p:val>
                                        </p:tav>
                                        <p:tav tm="100000">
                                          <p:val>
                                            <p:strVal val="ppt_h"/>
                                          </p:val>
                                        </p:tav>
                                      </p:tavLst>
                                    </p:anim>
                                    <p:set>
                                      <p:cBhvr>
                                        <p:cTn id="127" dur="1" fill="hold">
                                          <p:stCondLst>
                                            <p:cond delay="1999"/>
                                          </p:stCondLst>
                                        </p:cTn>
                                        <p:tgtEl>
                                          <p:spTgt spid="25"/>
                                        </p:tgtEl>
                                        <p:attrNameLst>
                                          <p:attrName>style.visibility</p:attrName>
                                        </p:attrNameLst>
                                      </p:cBhvr>
                                      <p:to>
                                        <p:strVal val="hidden"/>
                                      </p:to>
                                    </p:set>
                                  </p:childTnLst>
                                </p:cTn>
                              </p:par>
                              <p:par>
                                <p:cTn id="128" presetID="45" presetClass="exit" presetSubtype="0" fill="hold" grpId="1" nodeType="withEffect">
                                  <p:stCondLst>
                                    <p:cond delay="0"/>
                                  </p:stCondLst>
                                  <p:childTnLst>
                                    <p:animEffect transition="out" filter="fade">
                                      <p:cBhvr>
                                        <p:cTn id="129" dur="2000"/>
                                        <p:tgtEl>
                                          <p:spTgt spid="10"/>
                                        </p:tgtEl>
                                      </p:cBhvr>
                                    </p:animEffect>
                                    <p:anim calcmode="lin" valueType="num">
                                      <p:cBhvr>
                                        <p:cTn id="130"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1" dur="2000"/>
                                        <p:tgtEl>
                                          <p:spTgt spid="10"/>
                                        </p:tgtEl>
                                        <p:attrNameLst>
                                          <p:attrName>ppt_h</p:attrName>
                                        </p:attrNameLst>
                                      </p:cBhvr>
                                      <p:tavLst>
                                        <p:tav tm="0">
                                          <p:val>
                                            <p:strVal val="ppt_h"/>
                                          </p:val>
                                        </p:tav>
                                        <p:tav tm="100000">
                                          <p:val>
                                            <p:strVal val="ppt_h"/>
                                          </p:val>
                                        </p:tav>
                                      </p:tavLst>
                                    </p:anim>
                                    <p:set>
                                      <p:cBhvr>
                                        <p:cTn id="132" dur="1" fill="hold">
                                          <p:stCondLst>
                                            <p:cond delay="1999"/>
                                          </p:stCondLst>
                                        </p:cTn>
                                        <p:tgtEl>
                                          <p:spTgt spid="10"/>
                                        </p:tgtEl>
                                        <p:attrNameLst>
                                          <p:attrName>style.visibility</p:attrName>
                                        </p:attrNameLst>
                                      </p:cBhvr>
                                      <p:to>
                                        <p:strVal val="hidden"/>
                                      </p:to>
                                    </p:set>
                                  </p:childTnLst>
                                </p:cTn>
                              </p:par>
                              <p:par>
                                <p:cTn id="133" presetID="45" presetClass="exit" presetSubtype="0" fill="hold" grpId="1" nodeType="withEffect">
                                  <p:stCondLst>
                                    <p:cond delay="0"/>
                                  </p:stCondLst>
                                  <p:childTnLst>
                                    <p:animEffect transition="out" filter="fade">
                                      <p:cBhvr>
                                        <p:cTn id="134" dur="2000"/>
                                        <p:tgtEl>
                                          <p:spTgt spid="22"/>
                                        </p:tgtEl>
                                      </p:cBhvr>
                                    </p:animEffect>
                                    <p:anim calcmode="lin" valueType="num">
                                      <p:cBhvr>
                                        <p:cTn id="135" dur="200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6" dur="2000"/>
                                        <p:tgtEl>
                                          <p:spTgt spid="22"/>
                                        </p:tgtEl>
                                        <p:attrNameLst>
                                          <p:attrName>ppt_h</p:attrName>
                                        </p:attrNameLst>
                                      </p:cBhvr>
                                      <p:tavLst>
                                        <p:tav tm="0">
                                          <p:val>
                                            <p:strVal val="ppt_h"/>
                                          </p:val>
                                        </p:tav>
                                        <p:tav tm="100000">
                                          <p:val>
                                            <p:strVal val="ppt_h"/>
                                          </p:val>
                                        </p:tav>
                                      </p:tavLst>
                                    </p:anim>
                                    <p:set>
                                      <p:cBhvr>
                                        <p:cTn id="137" dur="1" fill="hold">
                                          <p:stCondLst>
                                            <p:cond delay="1999"/>
                                          </p:stCondLst>
                                        </p:cTn>
                                        <p:tgtEl>
                                          <p:spTgt spid="22"/>
                                        </p:tgtEl>
                                        <p:attrNameLst>
                                          <p:attrName>style.visibility</p:attrName>
                                        </p:attrNameLst>
                                      </p:cBhvr>
                                      <p:to>
                                        <p:strVal val="hidden"/>
                                      </p:to>
                                    </p:set>
                                  </p:childTnLst>
                                </p:cTn>
                              </p:par>
                              <p:par>
                                <p:cTn id="138" presetID="45" presetClass="exit" presetSubtype="0" fill="hold" grpId="1" nodeType="withEffect">
                                  <p:stCondLst>
                                    <p:cond delay="0"/>
                                  </p:stCondLst>
                                  <p:childTnLst>
                                    <p:animEffect transition="out" filter="fade">
                                      <p:cBhvr>
                                        <p:cTn id="139" dur="2000"/>
                                        <p:tgtEl>
                                          <p:spTgt spid="23"/>
                                        </p:tgtEl>
                                      </p:cBhvr>
                                    </p:animEffect>
                                    <p:anim calcmode="lin" valueType="num">
                                      <p:cBhvr>
                                        <p:cTn id="140" dur="20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1" dur="2000"/>
                                        <p:tgtEl>
                                          <p:spTgt spid="23"/>
                                        </p:tgtEl>
                                        <p:attrNameLst>
                                          <p:attrName>ppt_h</p:attrName>
                                        </p:attrNameLst>
                                      </p:cBhvr>
                                      <p:tavLst>
                                        <p:tav tm="0">
                                          <p:val>
                                            <p:strVal val="ppt_h"/>
                                          </p:val>
                                        </p:tav>
                                        <p:tav tm="100000">
                                          <p:val>
                                            <p:strVal val="ppt_h"/>
                                          </p:val>
                                        </p:tav>
                                      </p:tavLst>
                                    </p:anim>
                                    <p:set>
                                      <p:cBhvr>
                                        <p:cTn id="142" dur="1" fill="hold">
                                          <p:stCondLst>
                                            <p:cond delay="1999"/>
                                          </p:stCondLst>
                                        </p:cTn>
                                        <p:tgtEl>
                                          <p:spTgt spid="23"/>
                                        </p:tgtEl>
                                        <p:attrNameLst>
                                          <p:attrName>style.visibility</p:attrName>
                                        </p:attrNameLst>
                                      </p:cBhvr>
                                      <p:to>
                                        <p:strVal val="hidden"/>
                                      </p:to>
                                    </p:set>
                                  </p:childTnLst>
                                </p:cTn>
                              </p:par>
                              <p:par>
                                <p:cTn id="143" presetID="45" presetClass="exit" presetSubtype="0" fill="hold" grpId="1" nodeType="withEffect">
                                  <p:stCondLst>
                                    <p:cond delay="0"/>
                                  </p:stCondLst>
                                  <p:childTnLst>
                                    <p:animEffect transition="out" filter="fade">
                                      <p:cBhvr>
                                        <p:cTn id="144" dur="2000"/>
                                        <p:tgtEl>
                                          <p:spTgt spid="24"/>
                                        </p:tgtEl>
                                      </p:cBhvr>
                                    </p:animEffect>
                                    <p:anim calcmode="lin" valueType="num">
                                      <p:cBhvr>
                                        <p:cTn id="145" dur="2000"/>
                                        <p:tgtEl>
                                          <p:spTgt spid="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6" dur="2000"/>
                                        <p:tgtEl>
                                          <p:spTgt spid="24"/>
                                        </p:tgtEl>
                                        <p:attrNameLst>
                                          <p:attrName>ppt_h</p:attrName>
                                        </p:attrNameLst>
                                      </p:cBhvr>
                                      <p:tavLst>
                                        <p:tav tm="0">
                                          <p:val>
                                            <p:strVal val="ppt_h"/>
                                          </p:val>
                                        </p:tav>
                                        <p:tav tm="100000">
                                          <p:val>
                                            <p:strVal val="ppt_h"/>
                                          </p:val>
                                        </p:tav>
                                      </p:tavLst>
                                    </p:anim>
                                    <p:set>
                                      <p:cBhvr>
                                        <p:cTn id="147" dur="1" fill="hold">
                                          <p:stCondLst>
                                            <p:cond delay="1999"/>
                                          </p:stCondLst>
                                        </p:cTn>
                                        <p:tgtEl>
                                          <p:spTgt spid="24"/>
                                        </p:tgtEl>
                                        <p:attrNameLst>
                                          <p:attrName>style.visibility</p:attrName>
                                        </p:attrNameLst>
                                      </p:cBhvr>
                                      <p:to>
                                        <p:strVal val="hidden"/>
                                      </p:to>
                                    </p:set>
                                  </p:childTnLst>
                                </p:cTn>
                              </p:par>
                              <p:par>
                                <p:cTn id="148" presetID="45" presetClass="exit" presetSubtype="0" fill="hold" grpId="1" nodeType="withEffect">
                                  <p:stCondLst>
                                    <p:cond delay="0"/>
                                  </p:stCondLst>
                                  <p:childTnLst>
                                    <p:animEffect transition="out" filter="fade">
                                      <p:cBhvr>
                                        <p:cTn id="149" dur="2000"/>
                                        <p:tgtEl>
                                          <p:spTgt spid="19"/>
                                        </p:tgtEl>
                                      </p:cBhvr>
                                    </p:animEffect>
                                    <p:anim calcmode="lin" valueType="num">
                                      <p:cBhvr>
                                        <p:cTn id="150" dur="2000"/>
                                        <p:tgtEl>
                                          <p:spTgt spid="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1" dur="2000"/>
                                        <p:tgtEl>
                                          <p:spTgt spid="19"/>
                                        </p:tgtEl>
                                        <p:attrNameLst>
                                          <p:attrName>ppt_h</p:attrName>
                                        </p:attrNameLst>
                                      </p:cBhvr>
                                      <p:tavLst>
                                        <p:tav tm="0">
                                          <p:val>
                                            <p:strVal val="ppt_h"/>
                                          </p:val>
                                        </p:tav>
                                        <p:tav tm="100000">
                                          <p:val>
                                            <p:strVal val="ppt_h"/>
                                          </p:val>
                                        </p:tav>
                                      </p:tavLst>
                                    </p:anim>
                                    <p:set>
                                      <p:cBhvr>
                                        <p:cTn id="152" dur="1" fill="hold">
                                          <p:stCondLst>
                                            <p:cond delay="1999"/>
                                          </p:stCondLst>
                                        </p:cTn>
                                        <p:tgtEl>
                                          <p:spTgt spid="19"/>
                                        </p:tgtEl>
                                        <p:attrNameLst>
                                          <p:attrName>style.visibility</p:attrName>
                                        </p:attrNameLst>
                                      </p:cBhvr>
                                      <p:to>
                                        <p:strVal val="hidden"/>
                                      </p:to>
                                    </p:set>
                                  </p:childTnLst>
                                </p:cTn>
                              </p:par>
                              <p:par>
                                <p:cTn id="153" presetID="45" presetClass="exit" presetSubtype="0" fill="hold" grpId="1" nodeType="withEffect">
                                  <p:stCondLst>
                                    <p:cond delay="0"/>
                                  </p:stCondLst>
                                  <p:childTnLst>
                                    <p:animEffect transition="out" filter="fade">
                                      <p:cBhvr>
                                        <p:cTn id="154" dur="2000"/>
                                        <p:tgtEl>
                                          <p:spTgt spid="18"/>
                                        </p:tgtEl>
                                      </p:cBhvr>
                                    </p:animEffect>
                                    <p:anim calcmode="lin" valueType="num">
                                      <p:cBhvr>
                                        <p:cTn id="155"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6" dur="2000"/>
                                        <p:tgtEl>
                                          <p:spTgt spid="18"/>
                                        </p:tgtEl>
                                        <p:attrNameLst>
                                          <p:attrName>ppt_h</p:attrName>
                                        </p:attrNameLst>
                                      </p:cBhvr>
                                      <p:tavLst>
                                        <p:tav tm="0">
                                          <p:val>
                                            <p:strVal val="ppt_h"/>
                                          </p:val>
                                        </p:tav>
                                        <p:tav tm="100000">
                                          <p:val>
                                            <p:strVal val="ppt_h"/>
                                          </p:val>
                                        </p:tav>
                                      </p:tavLst>
                                    </p:anim>
                                    <p:set>
                                      <p:cBhvr>
                                        <p:cTn id="157" dur="1" fill="hold">
                                          <p:stCondLst>
                                            <p:cond delay="1999"/>
                                          </p:stCondLst>
                                        </p:cTn>
                                        <p:tgtEl>
                                          <p:spTgt spid="18"/>
                                        </p:tgtEl>
                                        <p:attrNameLst>
                                          <p:attrName>style.visibility</p:attrName>
                                        </p:attrNameLst>
                                      </p:cBhvr>
                                      <p:to>
                                        <p:strVal val="hidden"/>
                                      </p:to>
                                    </p:set>
                                  </p:childTnLst>
                                </p:cTn>
                              </p:par>
                              <p:par>
                                <p:cTn id="158" presetID="45" presetClass="exit" presetSubtype="0" fill="hold" grpId="1" nodeType="withEffect">
                                  <p:stCondLst>
                                    <p:cond delay="0"/>
                                  </p:stCondLst>
                                  <p:childTnLst>
                                    <p:animEffect transition="out" filter="fade">
                                      <p:cBhvr>
                                        <p:cTn id="159" dur="2000"/>
                                        <p:tgtEl>
                                          <p:spTgt spid="17"/>
                                        </p:tgtEl>
                                      </p:cBhvr>
                                    </p:animEffect>
                                    <p:anim calcmode="lin" valueType="num">
                                      <p:cBhvr>
                                        <p:cTn id="160"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1" dur="2000"/>
                                        <p:tgtEl>
                                          <p:spTgt spid="17"/>
                                        </p:tgtEl>
                                        <p:attrNameLst>
                                          <p:attrName>ppt_h</p:attrName>
                                        </p:attrNameLst>
                                      </p:cBhvr>
                                      <p:tavLst>
                                        <p:tav tm="0">
                                          <p:val>
                                            <p:strVal val="ppt_h"/>
                                          </p:val>
                                        </p:tav>
                                        <p:tav tm="100000">
                                          <p:val>
                                            <p:strVal val="ppt_h"/>
                                          </p:val>
                                        </p:tav>
                                      </p:tavLst>
                                    </p:anim>
                                    <p:set>
                                      <p:cBhvr>
                                        <p:cTn id="162" dur="1" fill="hold">
                                          <p:stCondLst>
                                            <p:cond delay="1999"/>
                                          </p:stCondLst>
                                        </p:cTn>
                                        <p:tgtEl>
                                          <p:spTgt spid="17"/>
                                        </p:tgtEl>
                                        <p:attrNameLst>
                                          <p:attrName>style.visibility</p:attrName>
                                        </p:attrNameLst>
                                      </p:cBhvr>
                                      <p:to>
                                        <p:strVal val="hidden"/>
                                      </p:to>
                                    </p:set>
                                  </p:childTnLst>
                                </p:cTn>
                              </p:par>
                              <p:par>
                                <p:cTn id="163" presetID="45" presetClass="exit" presetSubtype="0" fill="hold" grpId="1" nodeType="withEffect">
                                  <p:stCondLst>
                                    <p:cond delay="0"/>
                                  </p:stCondLst>
                                  <p:childTnLst>
                                    <p:animEffect transition="out" filter="fade">
                                      <p:cBhvr>
                                        <p:cTn id="164" dur="2000"/>
                                        <p:tgtEl>
                                          <p:spTgt spid="11"/>
                                        </p:tgtEl>
                                      </p:cBhvr>
                                    </p:animEffect>
                                    <p:anim calcmode="lin" valueType="num">
                                      <p:cBhvr>
                                        <p:cTn id="165"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6" dur="2000"/>
                                        <p:tgtEl>
                                          <p:spTgt spid="11"/>
                                        </p:tgtEl>
                                        <p:attrNameLst>
                                          <p:attrName>ppt_h</p:attrName>
                                        </p:attrNameLst>
                                      </p:cBhvr>
                                      <p:tavLst>
                                        <p:tav tm="0">
                                          <p:val>
                                            <p:strVal val="ppt_h"/>
                                          </p:val>
                                        </p:tav>
                                        <p:tav tm="100000">
                                          <p:val>
                                            <p:strVal val="ppt_h"/>
                                          </p:val>
                                        </p:tav>
                                      </p:tavLst>
                                    </p:anim>
                                    <p:set>
                                      <p:cBhvr>
                                        <p:cTn id="167" dur="1" fill="hold">
                                          <p:stCondLst>
                                            <p:cond delay="1999"/>
                                          </p:stCondLst>
                                        </p:cTn>
                                        <p:tgtEl>
                                          <p:spTgt spid="11"/>
                                        </p:tgtEl>
                                        <p:attrNameLst>
                                          <p:attrName>style.visibility</p:attrName>
                                        </p:attrNameLst>
                                      </p:cBhvr>
                                      <p:to>
                                        <p:strVal val="hidden"/>
                                      </p:to>
                                    </p:set>
                                  </p:childTnLst>
                                </p:cTn>
                              </p:par>
                              <p:par>
                                <p:cTn id="168" presetID="45" presetClass="exit" presetSubtype="0" fill="hold" grpId="2" nodeType="withEffect">
                                  <p:stCondLst>
                                    <p:cond delay="0"/>
                                  </p:stCondLst>
                                  <p:childTnLst>
                                    <p:animEffect transition="out" filter="fade">
                                      <p:cBhvr>
                                        <p:cTn id="169" dur="2000"/>
                                        <p:tgtEl>
                                          <p:spTgt spid="12"/>
                                        </p:tgtEl>
                                      </p:cBhvr>
                                    </p:animEffect>
                                    <p:anim calcmode="lin" valueType="num">
                                      <p:cBhvr>
                                        <p:cTn id="170"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1" dur="2000"/>
                                        <p:tgtEl>
                                          <p:spTgt spid="12"/>
                                        </p:tgtEl>
                                        <p:attrNameLst>
                                          <p:attrName>ppt_h</p:attrName>
                                        </p:attrNameLst>
                                      </p:cBhvr>
                                      <p:tavLst>
                                        <p:tav tm="0">
                                          <p:val>
                                            <p:strVal val="ppt_h"/>
                                          </p:val>
                                        </p:tav>
                                        <p:tav tm="100000">
                                          <p:val>
                                            <p:strVal val="ppt_h"/>
                                          </p:val>
                                        </p:tav>
                                      </p:tavLst>
                                    </p:anim>
                                    <p:set>
                                      <p:cBhvr>
                                        <p:cTn id="172" dur="1" fill="hold">
                                          <p:stCondLst>
                                            <p:cond delay="1999"/>
                                          </p:stCondLst>
                                        </p:cTn>
                                        <p:tgtEl>
                                          <p:spTgt spid="12"/>
                                        </p:tgtEl>
                                        <p:attrNameLst>
                                          <p:attrName>style.visibility</p:attrName>
                                        </p:attrNameLst>
                                      </p:cBhvr>
                                      <p:to>
                                        <p:strVal val="hidden"/>
                                      </p:to>
                                    </p:set>
                                  </p:childTnLst>
                                </p:cTn>
                              </p:par>
                              <p:par>
                                <p:cTn id="173" presetID="45" presetClass="exit" presetSubtype="0" fill="hold" grpId="2" nodeType="withEffect">
                                  <p:stCondLst>
                                    <p:cond delay="0"/>
                                  </p:stCondLst>
                                  <p:childTnLst>
                                    <p:animEffect transition="out" filter="fade">
                                      <p:cBhvr>
                                        <p:cTn id="174" dur="2000"/>
                                        <p:tgtEl>
                                          <p:spTgt spid="15"/>
                                        </p:tgtEl>
                                      </p:cBhvr>
                                    </p:animEffect>
                                    <p:anim calcmode="lin" valueType="num">
                                      <p:cBhvr>
                                        <p:cTn id="175" dur="200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6" dur="2000"/>
                                        <p:tgtEl>
                                          <p:spTgt spid="15"/>
                                        </p:tgtEl>
                                        <p:attrNameLst>
                                          <p:attrName>ppt_h</p:attrName>
                                        </p:attrNameLst>
                                      </p:cBhvr>
                                      <p:tavLst>
                                        <p:tav tm="0">
                                          <p:val>
                                            <p:strVal val="ppt_h"/>
                                          </p:val>
                                        </p:tav>
                                        <p:tav tm="100000">
                                          <p:val>
                                            <p:strVal val="ppt_h"/>
                                          </p:val>
                                        </p:tav>
                                      </p:tavLst>
                                    </p:anim>
                                    <p:set>
                                      <p:cBhvr>
                                        <p:cTn id="177" dur="1" fill="hold">
                                          <p:stCondLst>
                                            <p:cond delay="1999"/>
                                          </p:stCondLst>
                                        </p:cTn>
                                        <p:tgtEl>
                                          <p:spTgt spid="15"/>
                                        </p:tgtEl>
                                        <p:attrNameLst>
                                          <p:attrName>style.visibility</p:attrName>
                                        </p:attrNameLst>
                                      </p:cBhvr>
                                      <p:to>
                                        <p:strVal val="hidden"/>
                                      </p:to>
                                    </p:set>
                                  </p:childTnLst>
                                </p:cTn>
                              </p:par>
                              <p:par>
                                <p:cTn id="178" presetID="45" presetClass="exit" presetSubtype="0" fill="hold" grpId="2" nodeType="withEffect">
                                  <p:stCondLst>
                                    <p:cond delay="0"/>
                                  </p:stCondLst>
                                  <p:childTnLst>
                                    <p:animEffect transition="out" filter="fade">
                                      <p:cBhvr>
                                        <p:cTn id="179" dur="2000"/>
                                        <p:tgtEl>
                                          <p:spTgt spid="13"/>
                                        </p:tgtEl>
                                      </p:cBhvr>
                                    </p:animEffect>
                                    <p:anim calcmode="lin" valueType="num">
                                      <p:cBhvr>
                                        <p:cTn id="180"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1" dur="2000"/>
                                        <p:tgtEl>
                                          <p:spTgt spid="13"/>
                                        </p:tgtEl>
                                        <p:attrNameLst>
                                          <p:attrName>ppt_h</p:attrName>
                                        </p:attrNameLst>
                                      </p:cBhvr>
                                      <p:tavLst>
                                        <p:tav tm="0">
                                          <p:val>
                                            <p:strVal val="ppt_h"/>
                                          </p:val>
                                        </p:tav>
                                        <p:tav tm="100000">
                                          <p:val>
                                            <p:strVal val="ppt_h"/>
                                          </p:val>
                                        </p:tav>
                                      </p:tavLst>
                                    </p:anim>
                                    <p:set>
                                      <p:cBhvr>
                                        <p:cTn id="182" dur="1" fill="hold">
                                          <p:stCondLst>
                                            <p:cond delay="1999"/>
                                          </p:stCondLst>
                                        </p:cTn>
                                        <p:tgtEl>
                                          <p:spTgt spid="13"/>
                                        </p:tgtEl>
                                        <p:attrNameLst>
                                          <p:attrName>style.visibility</p:attrName>
                                        </p:attrNameLst>
                                      </p:cBhvr>
                                      <p:to>
                                        <p:strVal val="hidden"/>
                                      </p:to>
                                    </p:set>
                                  </p:childTnLst>
                                </p:cTn>
                              </p:par>
                              <p:par>
                                <p:cTn id="183" presetID="45" presetClass="exit" presetSubtype="0" fill="hold" grpId="2" nodeType="withEffect">
                                  <p:stCondLst>
                                    <p:cond delay="0"/>
                                  </p:stCondLst>
                                  <p:childTnLst>
                                    <p:animEffect transition="out" filter="fade">
                                      <p:cBhvr>
                                        <p:cTn id="184" dur="2000"/>
                                        <p:tgtEl>
                                          <p:spTgt spid="14"/>
                                        </p:tgtEl>
                                      </p:cBhvr>
                                    </p:animEffect>
                                    <p:anim calcmode="lin" valueType="num">
                                      <p:cBhvr>
                                        <p:cTn id="185" dur="2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6" dur="2000"/>
                                        <p:tgtEl>
                                          <p:spTgt spid="14"/>
                                        </p:tgtEl>
                                        <p:attrNameLst>
                                          <p:attrName>ppt_h</p:attrName>
                                        </p:attrNameLst>
                                      </p:cBhvr>
                                      <p:tavLst>
                                        <p:tav tm="0">
                                          <p:val>
                                            <p:strVal val="ppt_h"/>
                                          </p:val>
                                        </p:tav>
                                        <p:tav tm="100000">
                                          <p:val>
                                            <p:strVal val="ppt_h"/>
                                          </p:val>
                                        </p:tav>
                                      </p:tavLst>
                                    </p:anim>
                                    <p:set>
                                      <p:cBhvr>
                                        <p:cTn id="187" dur="1" fill="hold">
                                          <p:stCondLst>
                                            <p:cond delay="1999"/>
                                          </p:stCondLst>
                                        </p:cTn>
                                        <p:tgtEl>
                                          <p:spTgt spid="14"/>
                                        </p:tgtEl>
                                        <p:attrNameLst>
                                          <p:attrName>style.visibility</p:attrName>
                                        </p:attrNameLst>
                                      </p:cBhvr>
                                      <p:to>
                                        <p:strVal val="hidden"/>
                                      </p:to>
                                    </p:set>
                                  </p:childTnLst>
                                </p:cTn>
                              </p:par>
                              <p:par>
                                <p:cTn id="188" presetID="45" presetClass="exit" presetSubtype="0" fill="hold" grpId="2" nodeType="withEffect">
                                  <p:stCondLst>
                                    <p:cond delay="0"/>
                                  </p:stCondLst>
                                  <p:childTnLst>
                                    <p:animEffect transition="out" filter="fade">
                                      <p:cBhvr>
                                        <p:cTn id="189" dur="2000"/>
                                        <p:tgtEl>
                                          <p:spTgt spid="16"/>
                                        </p:tgtEl>
                                      </p:cBhvr>
                                    </p:animEffect>
                                    <p:anim calcmode="lin" valueType="num">
                                      <p:cBhvr>
                                        <p:cTn id="190" dur="2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1" dur="2000"/>
                                        <p:tgtEl>
                                          <p:spTgt spid="16"/>
                                        </p:tgtEl>
                                        <p:attrNameLst>
                                          <p:attrName>ppt_h</p:attrName>
                                        </p:attrNameLst>
                                      </p:cBhvr>
                                      <p:tavLst>
                                        <p:tav tm="0">
                                          <p:val>
                                            <p:strVal val="ppt_h"/>
                                          </p:val>
                                        </p:tav>
                                        <p:tav tm="100000">
                                          <p:val>
                                            <p:strVal val="ppt_h"/>
                                          </p:val>
                                        </p:tav>
                                      </p:tavLst>
                                    </p:anim>
                                    <p:set>
                                      <p:cBhvr>
                                        <p:cTn id="19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111" t="7222" r="9444" b="6432"/>
          <a:stretch/>
        </p:blipFill>
        <p:spPr>
          <a:xfrm>
            <a:off x="257175" y="2995216"/>
            <a:ext cx="860425" cy="935169"/>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905" t="8907" r="11309" b="14269"/>
          <a:stretch/>
        </p:blipFill>
        <p:spPr>
          <a:xfrm>
            <a:off x="228600" y="644746"/>
            <a:ext cx="812800" cy="86950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0355" t="8181" r="10344" b="6854"/>
          <a:stretch/>
        </p:blipFill>
        <p:spPr>
          <a:xfrm>
            <a:off x="228600" y="4297137"/>
            <a:ext cx="825498" cy="884463"/>
          </a:xfrm>
          <a:prstGeom prst="rect">
            <a:avLst/>
          </a:prstGeom>
        </p:spPr>
      </p:pic>
      <p:sp>
        <p:nvSpPr>
          <p:cNvPr id="6" name="Right Arrow 5"/>
          <p:cNvSpPr/>
          <p:nvPr/>
        </p:nvSpPr>
        <p:spPr>
          <a:xfrm>
            <a:off x="1295400" y="9144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295400" y="32723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282700" y="4548868"/>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1828800" y="4564594"/>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828800" y="4564594"/>
                <a:ext cx="609600"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494192" y="4564593"/>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494192" y="4564593"/>
                <a:ext cx="609600" cy="40011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179992" y="4564594"/>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sz="2000" i="1">
                              <a:latin typeface="Cambria Math"/>
                            </a:rPr>
                          </m:ctrlPr>
                        </m:sSupPr>
                        <m:e>
                          <m:r>
                            <a:rPr lang="bn-BD" sz="2000" i="1">
                              <a:latin typeface="Cambria Math"/>
                            </a:rPr>
                            <m:t>2</m:t>
                          </m:r>
                          <m:r>
                            <a:rPr lang="bn-BD" sz="2000" i="1">
                              <a:latin typeface="Cambria Math"/>
                            </a:rPr>
                            <m:t>𝑝</m:t>
                          </m:r>
                        </m:e>
                        <m:sup>
                          <m:r>
                            <a:rPr lang="bn-BD" sz="2000" i="1">
                              <a:latin typeface="Cambria Math"/>
                            </a:rPr>
                            <m:t>6</m:t>
                          </m:r>
                        </m:sup>
                      </m:sSup>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179992" y="4564594"/>
                <a:ext cx="609600" cy="4001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865792" y="4564594"/>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sz="2000" i="1">
                              <a:latin typeface="Cambria Math"/>
                            </a:rPr>
                          </m:ctrlPr>
                        </m:sSupPr>
                        <m:e>
                          <m:r>
                            <a:rPr lang="bn-BD" sz="2000" i="1">
                              <a:latin typeface="Cambria Math"/>
                            </a:rPr>
                            <m:t>3</m:t>
                          </m:r>
                          <m:r>
                            <a:rPr lang="bn-BD" sz="2000" i="1">
                              <a:latin typeface="Cambria Math"/>
                            </a:rPr>
                            <m:t>𝑠</m:t>
                          </m:r>
                        </m:e>
                        <m:sup>
                          <m:r>
                            <a:rPr lang="bn-BD" sz="2000" i="1">
                              <a:latin typeface="Cambria Math"/>
                            </a:rPr>
                            <m:t>2</m:t>
                          </m:r>
                        </m:sup>
                      </m:sSup>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865792" y="4564594"/>
                <a:ext cx="609600" cy="40011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51592" y="4572828"/>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1</m:t>
                          </m:r>
                        </m:sup>
                      </m:sSup>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4551592" y="4572828"/>
                <a:ext cx="609600" cy="38722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237392" y="4564592"/>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bn-BD" i="1">
                                  <a:latin typeface="Cambria Math"/>
                                </a:rPr>
                                <m:t>𝑝</m:t>
                              </m:r>
                            </m:e>
                            <m:sub>
                              <m:r>
                                <a:rPr lang="bn-BD" i="1">
                                  <a:latin typeface="Cambria Math"/>
                                </a:rPr>
                                <m:t>𝑦</m:t>
                              </m:r>
                            </m:sub>
                          </m:sSub>
                        </m:e>
                        <m:sup>
                          <m:r>
                            <a:rPr lang="bn-BD" b="0" i="1" smtClean="0">
                              <a:latin typeface="Cambria Math"/>
                            </a:rPr>
                            <m:t>1</m:t>
                          </m:r>
                        </m:sup>
                      </m:sSup>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5237392" y="4564592"/>
                <a:ext cx="609600" cy="415498"/>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943600" y="4580727"/>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bn-BD" i="1">
                                  <a:latin typeface="Cambria Math"/>
                                </a:rPr>
                                <m:t>𝑝</m:t>
                              </m:r>
                            </m:e>
                            <m:sub>
                              <m:r>
                                <a:rPr lang="bn-BD" i="1">
                                  <a:latin typeface="Cambria Math"/>
                                </a:rPr>
                                <m:t>𝑧</m:t>
                              </m:r>
                            </m:sub>
                          </m:sSub>
                        </m:e>
                        <m:sup>
                          <m:r>
                            <a:rPr lang="bn-BD" b="0" i="1" smtClean="0">
                              <a:latin typeface="Cambria Math"/>
                            </a:rPr>
                            <m:t>1</m:t>
                          </m:r>
                        </m:sup>
                      </m:sSup>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5943600" y="4580727"/>
                <a:ext cx="609600" cy="38722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803400" y="3281185"/>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803400" y="3281185"/>
                <a:ext cx="609600" cy="40011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514600" y="3281184"/>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514600" y="3281184"/>
                <a:ext cx="609600" cy="40011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200400" y="3289419"/>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𝑥</m:t>
                              </m:r>
                            </m:sub>
                          </m:sSub>
                        </m:e>
                        <m:sup>
                          <m:r>
                            <a:rPr lang="bn-BD" i="1">
                              <a:latin typeface="Cambria Math"/>
                            </a:rPr>
                            <m:t>2</m:t>
                          </m:r>
                        </m:sup>
                      </m:sSup>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200400" y="3289419"/>
                <a:ext cx="609600" cy="387798"/>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86200" y="3281183"/>
                <a:ext cx="609600" cy="41607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𝑦</m:t>
                              </m:r>
                            </m:sub>
                          </m:sSub>
                        </m:e>
                        <m:sup>
                          <m:r>
                            <a:rPr lang="bn-BD" i="1">
                              <a:latin typeface="Cambria Math"/>
                            </a:rPr>
                            <m:t>2</m:t>
                          </m:r>
                        </m:sup>
                      </m:sSup>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3886200" y="3281183"/>
                <a:ext cx="609600" cy="416076"/>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592408" y="3297318"/>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𝑧</m:t>
                              </m:r>
                            </m:sub>
                          </m:sSub>
                        </m:e>
                        <m:sup>
                          <m:r>
                            <a:rPr lang="bn-BD" i="1">
                              <a:latin typeface="Cambria Math"/>
                            </a:rPr>
                            <m:t>1</m:t>
                          </m:r>
                        </m:sup>
                      </m:sSup>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4592408" y="3297318"/>
                <a:ext cx="609600" cy="387222"/>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803400" y="894341"/>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803400" y="894341"/>
                <a:ext cx="609600" cy="400110"/>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514600" y="894340"/>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1</m:t>
                          </m:r>
                        </m:sup>
                      </m:sSup>
                    </m:oMath>
                  </m:oMathPara>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514600" y="894340"/>
                <a:ext cx="609600" cy="400110"/>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276600" y="902575"/>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0</m:t>
                          </m:r>
                        </m:sup>
                      </m:sSup>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3276600" y="902575"/>
                <a:ext cx="609600" cy="387798"/>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962400" y="894339"/>
                <a:ext cx="609600" cy="41607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𝑦</m:t>
                              </m:r>
                            </m:sub>
                          </m:sSub>
                        </m:e>
                        <m:sup>
                          <m:r>
                            <a:rPr lang="en-US" b="0" i="1" smtClean="0">
                              <a:latin typeface="Cambria Math"/>
                            </a:rPr>
                            <m:t>0</m:t>
                          </m:r>
                        </m:sup>
                      </m:sSup>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962400" y="894339"/>
                <a:ext cx="609600" cy="416076"/>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668608" y="910474"/>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𝑧</m:t>
                              </m:r>
                            </m:sub>
                          </m:sSub>
                        </m:e>
                        <m:sup>
                          <m:r>
                            <a:rPr lang="en-US" b="0" i="1" smtClean="0">
                              <a:latin typeface="Cambria Math"/>
                            </a:rPr>
                            <m:t>0</m:t>
                          </m:r>
                        </m:sup>
                      </m:sSup>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668608" y="910474"/>
                <a:ext cx="609600" cy="387798"/>
              </a:xfrm>
              <a:prstGeom prst="rect">
                <a:avLst/>
              </a:prstGeom>
              <a:blipFill rotWithShape="1">
                <a:blip r:embed="rId21"/>
                <a:stretch>
                  <a:fillRect/>
                </a:stretch>
              </a:blipFill>
            </p:spPr>
            <p:txBody>
              <a:bodyPr/>
              <a:lstStyle/>
              <a:p>
                <a:r>
                  <a:rPr lang="en-US">
                    <a:noFill/>
                  </a:rPr>
                  <a:t> </a:t>
                </a:r>
              </a:p>
            </p:txBody>
          </p:sp>
        </mc:Fallback>
      </mc:AlternateContent>
      <p:pic>
        <p:nvPicPr>
          <p:cNvPr id="38" name="Picture 37"/>
          <p:cNvPicPr>
            <a:picLocks noChangeAspect="1"/>
          </p:cNvPicPr>
          <p:nvPr/>
        </p:nvPicPr>
        <p:blipFill rotWithShape="1">
          <a:blip r:embed="rId22" cstate="print">
            <a:extLst>
              <a:ext uri="{28A0092B-C50C-407E-A947-70E740481C1C}">
                <a14:useLocalDpi xmlns:a14="http://schemas.microsoft.com/office/drawing/2010/main" val="0"/>
              </a:ext>
            </a:extLst>
          </a:blip>
          <a:srcRect l="11853" t="9401" r="11481" b="9444"/>
          <a:stretch/>
        </p:blipFill>
        <p:spPr>
          <a:xfrm>
            <a:off x="228600" y="1752600"/>
            <a:ext cx="821427" cy="869507"/>
          </a:xfrm>
          <a:prstGeom prst="rect">
            <a:avLst/>
          </a:prstGeom>
        </p:spPr>
      </p:pic>
      <p:sp>
        <p:nvSpPr>
          <p:cNvPr id="39" name="Right Arrow 38"/>
          <p:cNvSpPr/>
          <p:nvPr/>
        </p:nvSpPr>
        <p:spPr>
          <a:xfrm>
            <a:off x="1295400" y="1996853"/>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p:cNvSpPr txBox="1"/>
              <p:nvPr/>
            </p:nvSpPr>
            <p:spPr>
              <a:xfrm>
                <a:off x="1780276" y="1987299"/>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780276" y="1987299"/>
                <a:ext cx="609600" cy="400110"/>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491476" y="1987298"/>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41" name="TextBox 40"/>
              <p:cNvSpPr txBox="1">
                <a:spLocks noRot="1" noChangeAspect="1" noMove="1" noResize="1" noEditPoints="1" noAdjustHandles="1" noChangeArrowheads="1" noChangeShapeType="1" noTextEdit="1"/>
              </p:cNvSpPr>
              <p:nvPr/>
            </p:nvSpPr>
            <p:spPr>
              <a:xfrm>
                <a:off x="2491476" y="1987298"/>
                <a:ext cx="609600" cy="400110"/>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253476" y="1995533"/>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1</m:t>
                          </m:r>
                        </m:sup>
                      </m:sSup>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3253476" y="1995533"/>
                <a:ext cx="609600" cy="387222"/>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939276" y="1987297"/>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𝑦</m:t>
                              </m:r>
                            </m:sub>
                          </m:sSub>
                        </m:e>
                        <m:sup>
                          <m:r>
                            <a:rPr lang="en-US" b="0" i="1" smtClean="0">
                              <a:latin typeface="Cambria Math"/>
                            </a:rPr>
                            <m:t>1</m:t>
                          </m:r>
                        </m:sup>
                      </m:sSup>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939276" y="1987297"/>
                <a:ext cx="609600" cy="415498"/>
              </a:xfrm>
              <a:prstGeom prst="rect">
                <a:avLst/>
              </a:prstGeom>
              <a:blipFill rotWithShape="1">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645484" y="2003432"/>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𝑧</m:t>
                              </m:r>
                            </m:sub>
                          </m:sSub>
                        </m:e>
                        <m:sup>
                          <m:r>
                            <a:rPr lang="en-US" b="0" i="1" smtClean="0">
                              <a:latin typeface="Cambria Math"/>
                            </a:rPr>
                            <m:t>0</m:t>
                          </m:r>
                        </m:sup>
                      </m:sSup>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4645484" y="2003432"/>
                <a:ext cx="609600" cy="387798"/>
              </a:xfrm>
              <a:prstGeom prst="rect">
                <a:avLst/>
              </a:prstGeom>
              <a:blipFill rotWithShape="1">
                <a:blip r:embed="rId27"/>
                <a:stretch>
                  <a:fillRect/>
                </a:stretch>
              </a:blipFill>
            </p:spPr>
            <p:txBody>
              <a:bodyPr/>
              <a:lstStyle/>
              <a:p>
                <a:r>
                  <a:rPr lang="en-US">
                    <a:noFill/>
                  </a:rPr>
                  <a:t> </a:t>
                </a:r>
              </a:p>
            </p:txBody>
          </p:sp>
        </mc:Fallback>
      </mc:AlternateContent>
      <p:sp>
        <p:nvSpPr>
          <p:cNvPr id="33" name="TextBox 32"/>
          <p:cNvSpPr txBox="1"/>
          <p:nvPr/>
        </p:nvSpPr>
        <p:spPr>
          <a:xfrm>
            <a:off x="5969000" y="882094"/>
            <a:ext cx="1326004"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যোজনীঃ ০১</a:t>
            </a:r>
          </a:p>
        </p:txBody>
      </p:sp>
      <p:sp>
        <p:nvSpPr>
          <p:cNvPr id="34" name="TextBox 33"/>
          <p:cNvSpPr txBox="1"/>
          <p:nvPr/>
        </p:nvSpPr>
        <p:spPr>
          <a:xfrm>
            <a:off x="5930900" y="1966498"/>
            <a:ext cx="1342034"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যোজনীঃ ০২</a:t>
            </a:r>
          </a:p>
        </p:txBody>
      </p:sp>
      <p:sp>
        <p:nvSpPr>
          <p:cNvPr id="45" name="TextBox 44"/>
          <p:cNvSpPr txBox="1"/>
          <p:nvPr/>
        </p:nvSpPr>
        <p:spPr>
          <a:xfrm>
            <a:off x="5882183" y="3250406"/>
            <a:ext cx="1326004"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যোজনীঃ ০১</a:t>
            </a:r>
          </a:p>
        </p:txBody>
      </p:sp>
      <p:sp>
        <p:nvSpPr>
          <p:cNvPr id="5" name="5-Point Star 4"/>
          <p:cNvSpPr/>
          <p:nvPr/>
        </p:nvSpPr>
        <p:spPr>
          <a:xfrm>
            <a:off x="7484913" y="1752600"/>
            <a:ext cx="742373" cy="660219"/>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7" name="5-Point Star 46"/>
          <p:cNvSpPr/>
          <p:nvPr/>
        </p:nvSpPr>
        <p:spPr>
          <a:xfrm>
            <a:off x="8227286" y="4297137"/>
            <a:ext cx="742373" cy="72395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8" name="TextBox 47"/>
          <p:cNvSpPr txBox="1"/>
          <p:nvPr/>
        </p:nvSpPr>
        <p:spPr>
          <a:xfrm>
            <a:off x="6800270" y="4479070"/>
            <a:ext cx="1369286"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যোজনীঃ ০৩</a:t>
            </a:r>
          </a:p>
        </p:txBody>
      </p:sp>
      <p:sp>
        <p:nvSpPr>
          <p:cNvPr id="49" name="5-Point Star 48"/>
          <p:cNvSpPr/>
          <p:nvPr/>
        </p:nvSpPr>
        <p:spPr>
          <a:xfrm>
            <a:off x="8227286" y="4284996"/>
            <a:ext cx="742373" cy="72395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63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iterate type="lt">
                                    <p:tmPct val="0"/>
                                  </p:iterate>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iterate type="lt">
                                    <p:tmPct val="0"/>
                                  </p:iterate>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iterate type="lt">
                                    <p:tmPct val="0"/>
                                  </p:iterate>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anim calcmode="lin" valueType="num">
                                      <p:cBhvr>
                                        <p:cTn id="41" dur="1000" fill="hold"/>
                                        <p:tgtEl>
                                          <p:spTgt spid="36"/>
                                        </p:tgtEl>
                                        <p:attrNameLst>
                                          <p:attrName>ppt_x</p:attrName>
                                        </p:attrNameLst>
                                      </p:cBhvr>
                                      <p:tavLst>
                                        <p:tav tm="0">
                                          <p:val>
                                            <p:strVal val="#ppt_x"/>
                                          </p:val>
                                        </p:tav>
                                        <p:tav tm="100000">
                                          <p:val>
                                            <p:strVal val="#ppt_x"/>
                                          </p:val>
                                        </p:tav>
                                      </p:tavLst>
                                    </p:anim>
                                    <p:anim calcmode="lin" valueType="num">
                                      <p:cBhvr>
                                        <p:cTn id="4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iterate type="lt">
                                    <p:tmPct val="0"/>
                                  </p:iterate>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grpId="1" nodeType="clickEffect">
                                  <p:stCondLst>
                                    <p:cond delay="0"/>
                                  </p:stCondLst>
                                  <p:iterate type="lt">
                                    <p:tmPct val="0"/>
                                  </p:iterate>
                                  <p:childTnLst>
                                    <p:animRot by="21600000">
                                      <p:cBhvr>
                                        <p:cTn id="53" dur="2000" fill="hold"/>
                                        <p:tgtEl>
                                          <p:spTgt spid="32"/>
                                        </p:tgtEl>
                                        <p:attrNameLst>
                                          <p:attrName>r</p:attrName>
                                        </p:attrNameLst>
                                      </p:cBhvr>
                                    </p:animRot>
                                  </p:childTnLst>
                                </p:cTn>
                              </p:par>
                              <p:par>
                                <p:cTn id="54" presetID="8" presetClass="emph" presetSubtype="0" fill="hold" grpId="1" nodeType="withEffect">
                                  <p:stCondLst>
                                    <p:cond delay="0"/>
                                  </p:stCondLst>
                                  <p:iterate type="lt">
                                    <p:tmPct val="0"/>
                                  </p:iterate>
                                  <p:childTnLst>
                                    <p:animRot by="21600000">
                                      <p:cBhvr>
                                        <p:cTn id="55" dur="2000" fill="hold"/>
                                        <p:tgtEl>
                                          <p:spTgt spid="35"/>
                                        </p:tgtEl>
                                        <p:attrNameLst>
                                          <p:attrName>r</p:attrName>
                                        </p:attrNameLst>
                                      </p:cBhvr>
                                    </p:animRot>
                                  </p:childTnLst>
                                </p:cTn>
                              </p:par>
                              <p:par>
                                <p:cTn id="56" presetID="8" presetClass="emph" presetSubtype="0" fill="hold" grpId="1" nodeType="withEffect">
                                  <p:stCondLst>
                                    <p:cond delay="0"/>
                                  </p:stCondLst>
                                  <p:iterate type="lt">
                                    <p:tmPct val="0"/>
                                  </p:iterate>
                                  <p:childTnLst>
                                    <p:animRot by="21600000">
                                      <p:cBhvr>
                                        <p:cTn id="57" dur="2000" fill="hold"/>
                                        <p:tgtEl>
                                          <p:spTgt spid="36"/>
                                        </p:tgtEl>
                                        <p:attrNameLst>
                                          <p:attrName>r</p:attrName>
                                        </p:attrNameLst>
                                      </p:cBhvr>
                                    </p:animRot>
                                  </p:childTnLst>
                                </p:cTn>
                              </p:par>
                              <p:par>
                                <p:cTn id="58" presetID="8" presetClass="emph" presetSubtype="0" fill="hold" grpId="1" nodeType="withEffect">
                                  <p:stCondLst>
                                    <p:cond delay="0"/>
                                  </p:stCondLst>
                                  <p:iterate type="lt">
                                    <p:tmPct val="0"/>
                                  </p:iterate>
                                  <p:childTnLst>
                                    <p:animRot by="21600000">
                                      <p:cBhvr>
                                        <p:cTn id="59" dur="2000" fill="hold"/>
                                        <p:tgtEl>
                                          <p:spTgt spid="37"/>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down)">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barn(inVertical)">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barn(inVertical)">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anim calcmode="lin" valueType="num">
                                      <p:cBhvr>
                                        <p:cTn id="80" dur="1000" fill="hold"/>
                                        <p:tgtEl>
                                          <p:spTgt spid="40"/>
                                        </p:tgtEl>
                                        <p:attrNameLst>
                                          <p:attrName>ppt_x</p:attrName>
                                        </p:attrNameLst>
                                      </p:cBhvr>
                                      <p:tavLst>
                                        <p:tav tm="0">
                                          <p:val>
                                            <p:strVal val="#ppt_x"/>
                                          </p:val>
                                        </p:tav>
                                        <p:tav tm="100000">
                                          <p:val>
                                            <p:strVal val="#ppt_x"/>
                                          </p:val>
                                        </p:tav>
                                      </p:tavLst>
                                    </p:anim>
                                    <p:anim calcmode="lin" valueType="num">
                                      <p:cBhvr>
                                        <p:cTn id="8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1000"/>
                                        <p:tgtEl>
                                          <p:spTgt spid="41"/>
                                        </p:tgtEl>
                                      </p:cBhvr>
                                    </p:animEffect>
                                    <p:anim calcmode="lin" valueType="num">
                                      <p:cBhvr>
                                        <p:cTn id="87" dur="1000" fill="hold"/>
                                        <p:tgtEl>
                                          <p:spTgt spid="41"/>
                                        </p:tgtEl>
                                        <p:attrNameLst>
                                          <p:attrName>ppt_x</p:attrName>
                                        </p:attrNameLst>
                                      </p:cBhvr>
                                      <p:tavLst>
                                        <p:tav tm="0">
                                          <p:val>
                                            <p:strVal val="#ppt_x"/>
                                          </p:val>
                                        </p:tav>
                                        <p:tav tm="100000">
                                          <p:val>
                                            <p:strVal val="#ppt_x"/>
                                          </p:val>
                                        </p:tav>
                                      </p:tavLst>
                                    </p:anim>
                                    <p:anim calcmode="lin" valueType="num">
                                      <p:cBhvr>
                                        <p:cTn id="8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1000"/>
                                        <p:tgtEl>
                                          <p:spTgt spid="42"/>
                                        </p:tgtEl>
                                      </p:cBhvr>
                                    </p:animEffect>
                                    <p:anim calcmode="lin" valueType="num">
                                      <p:cBhvr>
                                        <p:cTn id="94" dur="1000" fill="hold"/>
                                        <p:tgtEl>
                                          <p:spTgt spid="42"/>
                                        </p:tgtEl>
                                        <p:attrNameLst>
                                          <p:attrName>ppt_x</p:attrName>
                                        </p:attrNameLst>
                                      </p:cBhvr>
                                      <p:tavLst>
                                        <p:tav tm="0">
                                          <p:val>
                                            <p:strVal val="#ppt_x"/>
                                          </p:val>
                                        </p:tav>
                                        <p:tav tm="100000">
                                          <p:val>
                                            <p:strVal val="#ppt_x"/>
                                          </p:val>
                                        </p:tav>
                                      </p:tavLst>
                                    </p:anim>
                                    <p:anim calcmode="lin" valueType="num">
                                      <p:cBhvr>
                                        <p:cTn id="9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8" presetClass="emph" presetSubtype="0" fill="hold" grpId="1" nodeType="clickEffect">
                                  <p:stCondLst>
                                    <p:cond delay="0"/>
                                  </p:stCondLst>
                                  <p:childTnLst>
                                    <p:animRot by="21600000">
                                      <p:cBhvr>
                                        <p:cTn id="113" dur="2000" fill="hold"/>
                                        <p:tgtEl>
                                          <p:spTgt spid="42"/>
                                        </p:tgtEl>
                                        <p:attrNameLst>
                                          <p:attrName>r</p:attrName>
                                        </p:attrNameLst>
                                      </p:cBhvr>
                                    </p:animRot>
                                  </p:childTnLst>
                                </p:cTn>
                              </p:par>
                              <p:par>
                                <p:cTn id="114" presetID="8" presetClass="emph" presetSubtype="0" fill="hold" grpId="1" nodeType="withEffect">
                                  <p:stCondLst>
                                    <p:cond delay="0"/>
                                  </p:stCondLst>
                                  <p:childTnLst>
                                    <p:animRot by="21600000">
                                      <p:cBhvr>
                                        <p:cTn id="115" dur="2000" fill="hold"/>
                                        <p:tgtEl>
                                          <p:spTgt spid="43"/>
                                        </p:tgtEl>
                                        <p:attrNameLst>
                                          <p:attrName>r</p:attrName>
                                        </p:attrNameLst>
                                      </p:cBhvr>
                                    </p:animRot>
                                  </p:childTnLst>
                                </p:cTn>
                              </p:par>
                            </p:childTnLst>
                          </p:cTn>
                        </p:par>
                      </p:childTnLst>
                    </p:cTn>
                  </p:par>
                  <p:par>
                    <p:cTn id="116" fill="hold">
                      <p:stCondLst>
                        <p:cond delay="indefinite"/>
                      </p:stCondLst>
                      <p:childTnLst>
                        <p:par>
                          <p:cTn id="117" fill="hold">
                            <p:stCondLst>
                              <p:cond delay="0"/>
                            </p:stCondLst>
                            <p:childTnLst>
                              <p:par>
                                <p:cTn id="118" presetID="6" presetClass="entr" presetSubtype="16" fill="hold" grpId="0" nodeType="click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circle(in)">
                                      <p:cBhvr>
                                        <p:cTn id="120" dur="2000"/>
                                        <p:tgtEl>
                                          <p:spTgt spid="34"/>
                                        </p:tgtEl>
                                      </p:cBhvr>
                                    </p:animEffect>
                                  </p:childTnLst>
                                </p:cTn>
                              </p:par>
                            </p:childTnLst>
                          </p:cTn>
                        </p:par>
                      </p:childTnLst>
                    </p:cTn>
                  </p:par>
                  <p:par>
                    <p:cTn id="121" fill="hold">
                      <p:stCondLst>
                        <p:cond delay="indefinite"/>
                      </p:stCondLst>
                      <p:childTnLst>
                        <p:par>
                          <p:cTn id="122" fill="hold">
                            <p:stCondLst>
                              <p:cond delay="0"/>
                            </p:stCondLst>
                            <p:childTnLst>
                              <p:par>
                                <p:cTn id="123" presetID="6" presetClass="entr" presetSubtype="16" fill="hold" nodeType="clickEffect">
                                  <p:stCondLst>
                                    <p:cond delay="0"/>
                                  </p:stCondLst>
                                  <p:childTnLst>
                                    <p:set>
                                      <p:cBhvr>
                                        <p:cTn id="124" dur="1" fill="hold">
                                          <p:stCondLst>
                                            <p:cond delay="0"/>
                                          </p:stCondLst>
                                        </p:cTn>
                                        <p:tgtEl>
                                          <p:spTgt spid="2"/>
                                        </p:tgtEl>
                                        <p:attrNameLst>
                                          <p:attrName>style.visibility</p:attrName>
                                        </p:attrNameLst>
                                      </p:cBhvr>
                                      <p:to>
                                        <p:strVal val="visible"/>
                                      </p:to>
                                    </p:set>
                                    <p:animEffect transition="in" filter="circle(in)">
                                      <p:cBhvr>
                                        <p:cTn id="125" dur="2000"/>
                                        <p:tgtEl>
                                          <p:spTgt spid="2"/>
                                        </p:tgtEl>
                                      </p:cBhvr>
                                    </p:animEffect>
                                  </p:childTnLst>
                                </p:cTn>
                              </p:par>
                            </p:childTnLst>
                          </p:cTn>
                        </p:par>
                      </p:childTnLst>
                    </p:cTn>
                  </p:par>
                  <p:par>
                    <p:cTn id="126" fill="hold">
                      <p:stCondLst>
                        <p:cond delay="indefinite"/>
                      </p:stCondLst>
                      <p:childTnLst>
                        <p:par>
                          <p:cTn id="127" fill="hold">
                            <p:stCondLst>
                              <p:cond delay="0"/>
                            </p:stCondLst>
                            <p:childTnLst>
                              <p:par>
                                <p:cTn id="128" presetID="21" presetClass="entr" presetSubtype="1" fill="hold" grpId="0" nodeType="clickEffect">
                                  <p:stCondLst>
                                    <p:cond delay="0"/>
                                  </p:stCondLst>
                                  <p:childTnLst>
                                    <p:set>
                                      <p:cBhvr>
                                        <p:cTn id="129" dur="1" fill="hold">
                                          <p:stCondLst>
                                            <p:cond delay="0"/>
                                          </p:stCondLst>
                                        </p:cTn>
                                        <p:tgtEl>
                                          <p:spTgt spid="7"/>
                                        </p:tgtEl>
                                        <p:attrNameLst>
                                          <p:attrName>style.visibility</p:attrName>
                                        </p:attrNameLst>
                                      </p:cBhvr>
                                      <p:to>
                                        <p:strVal val="visible"/>
                                      </p:to>
                                    </p:set>
                                    <p:animEffect transition="in" filter="wheel(1)">
                                      <p:cBhvr>
                                        <p:cTn id="130" dur="2000"/>
                                        <p:tgtEl>
                                          <p:spTgt spid="7"/>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fade">
                                      <p:cBhvr>
                                        <p:cTn id="135" dur="1000"/>
                                        <p:tgtEl>
                                          <p:spTgt spid="24"/>
                                        </p:tgtEl>
                                      </p:cBhvr>
                                    </p:animEffect>
                                    <p:anim calcmode="lin" valueType="num">
                                      <p:cBhvr>
                                        <p:cTn id="136" dur="1000" fill="hold"/>
                                        <p:tgtEl>
                                          <p:spTgt spid="24"/>
                                        </p:tgtEl>
                                        <p:attrNameLst>
                                          <p:attrName>ppt_x</p:attrName>
                                        </p:attrNameLst>
                                      </p:cBhvr>
                                      <p:tavLst>
                                        <p:tav tm="0">
                                          <p:val>
                                            <p:strVal val="#ppt_x"/>
                                          </p:val>
                                        </p:tav>
                                        <p:tav tm="100000">
                                          <p:val>
                                            <p:strVal val="#ppt_x"/>
                                          </p:val>
                                        </p:tav>
                                      </p:tavLst>
                                    </p:anim>
                                    <p:anim calcmode="lin" valueType="num">
                                      <p:cBhvr>
                                        <p:cTn id="1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25"/>
                                        </p:tgtEl>
                                        <p:attrNameLst>
                                          <p:attrName>style.visibility</p:attrName>
                                        </p:attrNameLst>
                                      </p:cBhvr>
                                      <p:to>
                                        <p:strVal val="visible"/>
                                      </p:to>
                                    </p:set>
                                    <p:animEffect transition="in" filter="fade">
                                      <p:cBhvr>
                                        <p:cTn id="142" dur="1000"/>
                                        <p:tgtEl>
                                          <p:spTgt spid="25"/>
                                        </p:tgtEl>
                                      </p:cBhvr>
                                    </p:animEffect>
                                    <p:anim calcmode="lin" valueType="num">
                                      <p:cBhvr>
                                        <p:cTn id="143" dur="1000" fill="hold"/>
                                        <p:tgtEl>
                                          <p:spTgt spid="25"/>
                                        </p:tgtEl>
                                        <p:attrNameLst>
                                          <p:attrName>ppt_x</p:attrName>
                                        </p:attrNameLst>
                                      </p:cBhvr>
                                      <p:tavLst>
                                        <p:tav tm="0">
                                          <p:val>
                                            <p:strVal val="#ppt_x"/>
                                          </p:val>
                                        </p:tav>
                                        <p:tav tm="100000">
                                          <p:val>
                                            <p:strVal val="#ppt_x"/>
                                          </p:val>
                                        </p:tav>
                                      </p:tavLst>
                                    </p:anim>
                                    <p:anim calcmode="lin" valueType="num">
                                      <p:cBhvr>
                                        <p:cTn id="1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grpId="0" nodeType="clickEffect">
                                  <p:stCondLst>
                                    <p:cond delay="0"/>
                                  </p:stCondLst>
                                  <p:childTnLst>
                                    <p:set>
                                      <p:cBhvr>
                                        <p:cTn id="148" dur="1" fill="hold">
                                          <p:stCondLst>
                                            <p:cond delay="0"/>
                                          </p:stCondLst>
                                        </p:cTn>
                                        <p:tgtEl>
                                          <p:spTgt spid="28"/>
                                        </p:tgtEl>
                                        <p:attrNameLst>
                                          <p:attrName>style.visibility</p:attrName>
                                        </p:attrNameLst>
                                      </p:cBhvr>
                                      <p:to>
                                        <p:strVal val="visible"/>
                                      </p:to>
                                    </p:set>
                                    <p:animEffect transition="in" filter="fade">
                                      <p:cBhvr>
                                        <p:cTn id="149" dur="1000"/>
                                        <p:tgtEl>
                                          <p:spTgt spid="28"/>
                                        </p:tgtEl>
                                      </p:cBhvr>
                                    </p:animEffect>
                                    <p:anim calcmode="lin" valueType="num">
                                      <p:cBhvr>
                                        <p:cTn id="150" dur="1000" fill="hold"/>
                                        <p:tgtEl>
                                          <p:spTgt spid="28"/>
                                        </p:tgtEl>
                                        <p:attrNameLst>
                                          <p:attrName>ppt_x</p:attrName>
                                        </p:attrNameLst>
                                      </p:cBhvr>
                                      <p:tavLst>
                                        <p:tav tm="0">
                                          <p:val>
                                            <p:strVal val="#ppt_x"/>
                                          </p:val>
                                        </p:tav>
                                        <p:tav tm="100000">
                                          <p:val>
                                            <p:strVal val="#ppt_x"/>
                                          </p:val>
                                        </p:tav>
                                      </p:tavLst>
                                    </p:anim>
                                    <p:anim calcmode="lin" valueType="num">
                                      <p:cBhvr>
                                        <p:cTn id="1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fade">
                                      <p:cBhvr>
                                        <p:cTn id="156" dur="1000"/>
                                        <p:tgtEl>
                                          <p:spTgt spid="29"/>
                                        </p:tgtEl>
                                      </p:cBhvr>
                                    </p:animEffect>
                                    <p:anim calcmode="lin" valueType="num">
                                      <p:cBhvr>
                                        <p:cTn id="157" dur="1000" fill="hold"/>
                                        <p:tgtEl>
                                          <p:spTgt spid="29"/>
                                        </p:tgtEl>
                                        <p:attrNameLst>
                                          <p:attrName>ppt_x</p:attrName>
                                        </p:attrNameLst>
                                      </p:cBhvr>
                                      <p:tavLst>
                                        <p:tav tm="0">
                                          <p:val>
                                            <p:strVal val="#ppt_x"/>
                                          </p:val>
                                        </p:tav>
                                        <p:tav tm="100000">
                                          <p:val>
                                            <p:strVal val="#ppt_x"/>
                                          </p:val>
                                        </p:tav>
                                      </p:tavLst>
                                    </p:anim>
                                    <p:anim calcmode="lin" valueType="num">
                                      <p:cBhvr>
                                        <p:cTn id="1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30"/>
                                        </p:tgtEl>
                                        <p:attrNameLst>
                                          <p:attrName>style.visibility</p:attrName>
                                        </p:attrNameLst>
                                      </p:cBhvr>
                                      <p:to>
                                        <p:strVal val="visible"/>
                                      </p:to>
                                    </p:set>
                                    <p:animEffect transition="in" filter="fade">
                                      <p:cBhvr>
                                        <p:cTn id="163" dur="1000"/>
                                        <p:tgtEl>
                                          <p:spTgt spid="30"/>
                                        </p:tgtEl>
                                      </p:cBhvr>
                                    </p:animEffect>
                                    <p:anim calcmode="lin" valueType="num">
                                      <p:cBhvr>
                                        <p:cTn id="164" dur="1000" fill="hold"/>
                                        <p:tgtEl>
                                          <p:spTgt spid="30"/>
                                        </p:tgtEl>
                                        <p:attrNameLst>
                                          <p:attrName>ppt_x</p:attrName>
                                        </p:attrNameLst>
                                      </p:cBhvr>
                                      <p:tavLst>
                                        <p:tav tm="0">
                                          <p:val>
                                            <p:strVal val="#ppt_x"/>
                                          </p:val>
                                        </p:tav>
                                        <p:tav tm="100000">
                                          <p:val>
                                            <p:strVal val="#ppt_x"/>
                                          </p:val>
                                        </p:tav>
                                      </p:tavLst>
                                    </p:anim>
                                    <p:anim calcmode="lin" valueType="num">
                                      <p:cBhvr>
                                        <p:cTn id="16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8" presetClass="emph" presetSubtype="0" fill="hold" grpId="1" nodeType="clickEffect">
                                  <p:stCondLst>
                                    <p:cond delay="0"/>
                                  </p:stCondLst>
                                  <p:childTnLst>
                                    <p:animRot by="21600000">
                                      <p:cBhvr>
                                        <p:cTn id="169" dur="2000" fill="hold"/>
                                        <p:tgtEl>
                                          <p:spTgt spid="30"/>
                                        </p:tgtEl>
                                        <p:attrNameLst>
                                          <p:attrName>r</p:attrName>
                                        </p:attrNameLst>
                                      </p:cBhvr>
                                    </p:animRot>
                                  </p:childTnLst>
                                </p:cTn>
                              </p:par>
                            </p:childTnLst>
                          </p:cTn>
                        </p:par>
                      </p:childTnLst>
                    </p:cTn>
                  </p:par>
                  <p:par>
                    <p:cTn id="170" fill="hold">
                      <p:stCondLst>
                        <p:cond delay="indefinite"/>
                      </p:stCondLst>
                      <p:childTnLst>
                        <p:par>
                          <p:cTn id="171" fill="hold">
                            <p:stCondLst>
                              <p:cond delay="0"/>
                            </p:stCondLst>
                            <p:childTnLst>
                              <p:par>
                                <p:cTn id="172" presetID="6" presetClass="entr" presetSubtype="16" fill="hold" grpId="0" nodeType="clickEffect">
                                  <p:stCondLst>
                                    <p:cond delay="0"/>
                                  </p:stCondLst>
                                  <p:childTnLst>
                                    <p:set>
                                      <p:cBhvr>
                                        <p:cTn id="173" dur="1" fill="hold">
                                          <p:stCondLst>
                                            <p:cond delay="0"/>
                                          </p:stCondLst>
                                        </p:cTn>
                                        <p:tgtEl>
                                          <p:spTgt spid="45"/>
                                        </p:tgtEl>
                                        <p:attrNameLst>
                                          <p:attrName>style.visibility</p:attrName>
                                        </p:attrNameLst>
                                      </p:cBhvr>
                                      <p:to>
                                        <p:strVal val="visible"/>
                                      </p:to>
                                    </p:set>
                                    <p:animEffect transition="in" filter="circle(in)">
                                      <p:cBhvr>
                                        <p:cTn id="174" dur="2000"/>
                                        <p:tgtEl>
                                          <p:spTgt spid="45"/>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nodeType="clickEffect">
                                  <p:stCondLst>
                                    <p:cond delay="0"/>
                                  </p:stCondLst>
                                  <p:childTnLst>
                                    <p:set>
                                      <p:cBhvr>
                                        <p:cTn id="178" dur="1" fill="hold">
                                          <p:stCondLst>
                                            <p:cond delay="0"/>
                                          </p:stCondLst>
                                        </p:cTn>
                                        <p:tgtEl>
                                          <p:spTgt spid="4"/>
                                        </p:tgtEl>
                                        <p:attrNameLst>
                                          <p:attrName>style.visibility</p:attrName>
                                        </p:attrNameLst>
                                      </p:cBhvr>
                                      <p:to>
                                        <p:strVal val="visible"/>
                                      </p:to>
                                    </p:set>
                                    <p:animEffect transition="in" filter="wipe(down)">
                                      <p:cBhvr>
                                        <p:cTn id="179" dur="500"/>
                                        <p:tgtEl>
                                          <p:spTgt spid="4"/>
                                        </p:tgtEl>
                                      </p:cBhvr>
                                    </p:animEffect>
                                  </p:childTnLst>
                                </p:cTn>
                              </p:par>
                            </p:childTnLst>
                          </p:cTn>
                        </p:par>
                      </p:childTnLst>
                    </p:cTn>
                  </p:par>
                  <p:par>
                    <p:cTn id="180" fill="hold">
                      <p:stCondLst>
                        <p:cond delay="indefinite"/>
                      </p:stCondLst>
                      <p:childTnLst>
                        <p:par>
                          <p:cTn id="181" fill="hold">
                            <p:stCondLst>
                              <p:cond delay="0"/>
                            </p:stCondLst>
                            <p:childTnLst>
                              <p:par>
                                <p:cTn id="182" presetID="42" presetClass="entr" presetSubtype="0" fill="hold" grpId="0" nodeType="clickEffect">
                                  <p:stCondLst>
                                    <p:cond delay="0"/>
                                  </p:stCondLst>
                                  <p:childTnLst>
                                    <p:set>
                                      <p:cBhvr>
                                        <p:cTn id="183" dur="1" fill="hold">
                                          <p:stCondLst>
                                            <p:cond delay="0"/>
                                          </p:stCondLst>
                                        </p:cTn>
                                        <p:tgtEl>
                                          <p:spTgt spid="8"/>
                                        </p:tgtEl>
                                        <p:attrNameLst>
                                          <p:attrName>style.visibility</p:attrName>
                                        </p:attrNameLst>
                                      </p:cBhvr>
                                      <p:to>
                                        <p:strVal val="visible"/>
                                      </p:to>
                                    </p:set>
                                    <p:animEffect transition="in" filter="fade">
                                      <p:cBhvr>
                                        <p:cTn id="184" dur="1000"/>
                                        <p:tgtEl>
                                          <p:spTgt spid="8"/>
                                        </p:tgtEl>
                                      </p:cBhvr>
                                    </p:animEffect>
                                    <p:anim calcmode="lin" valueType="num">
                                      <p:cBhvr>
                                        <p:cTn id="185" dur="1000" fill="hold"/>
                                        <p:tgtEl>
                                          <p:spTgt spid="8"/>
                                        </p:tgtEl>
                                        <p:attrNameLst>
                                          <p:attrName>ppt_x</p:attrName>
                                        </p:attrNameLst>
                                      </p:cBhvr>
                                      <p:tavLst>
                                        <p:tav tm="0">
                                          <p:val>
                                            <p:strVal val="#ppt_x"/>
                                          </p:val>
                                        </p:tav>
                                        <p:tav tm="100000">
                                          <p:val>
                                            <p:strVal val="#ppt_x"/>
                                          </p:val>
                                        </p:tav>
                                      </p:tavLst>
                                    </p:anim>
                                    <p:anim calcmode="lin" valueType="num">
                                      <p:cBhvr>
                                        <p:cTn id="18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42" presetClass="entr" presetSubtype="0" fill="hold" grpId="0" nodeType="clickEffect">
                                  <p:stCondLst>
                                    <p:cond delay="0"/>
                                  </p:stCondLst>
                                  <p:childTnLst>
                                    <p:set>
                                      <p:cBhvr>
                                        <p:cTn id="190" dur="1" fill="hold">
                                          <p:stCondLst>
                                            <p:cond delay="0"/>
                                          </p:stCondLst>
                                        </p:cTn>
                                        <p:tgtEl>
                                          <p:spTgt spid="17"/>
                                        </p:tgtEl>
                                        <p:attrNameLst>
                                          <p:attrName>style.visibility</p:attrName>
                                        </p:attrNameLst>
                                      </p:cBhvr>
                                      <p:to>
                                        <p:strVal val="visible"/>
                                      </p:to>
                                    </p:set>
                                    <p:animEffect transition="in" filter="fade">
                                      <p:cBhvr>
                                        <p:cTn id="191" dur="1000"/>
                                        <p:tgtEl>
                                          <p:spTgt spid="17"/>
                                        </p:tgtEl>
                                      </p:cBhvr>
                                    </p:animEffect>
                                    <p:anim calcmode="lin" valueType="num">
                                      <p:cBhvr>
                                        <p:cTn id="192" dur="1000" fill="hold"/>
                                        <p:tgtEl>
                                          <p:spTgt spid="17"/>
                                        </p:tgtEl>
                                        <p:attrNameLst>
                                          <p:attrName>ppt_x</p:attrName>
                                        </p:attrNameLst>
                                      </p:cBhvr>
                                      <p:tavLst>
                                        <p:tav tm="0">
                                          <p:val>
                                            <p:strVal val="#ppt_x"/>
                                          </p:val>
                                        </p:tav>
                                        <p:tav tm="100000">
                                          <p:val>
                                            <p:strVal val="#ppt_x"/>
                                          </p:val>
                                        </p:tav>
                                      </p:tavLst>
                                    </p:anim>
                                    <p:anim calcmode="lin" valueType="num">
                                      <p:cBhvr>
                                        <p:cTn id="19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42" presetClass="entr" presetSubtype="0" fill="hold" grpId="0" nodeType="clickEffect">
                                  <p:stCondLst>
                                    <p:cond delay="0"/>
                                  </p:stCondLst>
                                  <p:childTnLst>
                                    <p:set>
                                      <p:cBhvr>
                                        <p:cTn id="197" dur="1" fill="hold">
                                          <p:stCondLst>
                                            <p:cond delay="0"/>
                                          </p:stCondLst>
                                        </p:cTn>
                                        <p:tgtEl>
                                          <p:spTgt spid="18"/>
                                        </p:tgtEl>
                                        <p:attrNameLst>
                                          <p:attrName>style.visibility</p:attrName>
                                        </p:attrNameLst>
                                      </p:cBhvr>
                                      <p:to>
                                        <p:strVal val="visible"/>
                                      </p:to>
                                    </p:set>
                                    <p:animEffect transition="in" filter="fade">
                                      <p:cBhvr>
                                        <p:cTn id="198" dur="1000"/>
                                        <p:tgtEl>
                                          <p:spTgt spid="18"/>
                                        </p:tgtEl>
                                      </p:cBhvr>
                                    </p:animEffect>
                                    <p:anim calcmode="lin" valueType="num">
                                      <p:cBhvr>
                                        <p:cTn id="199" dur="1000" fill="hold"/>
                                        <p:tgtEl>
                                          <p:spTgt spid="18"/>
                                        </p:tgtEl>
                                        <p:attrNameLst>
                                          <p:attrName>ppt_x</p:attrName>
                                        </p:attrNameLst>
                                      </p:cBhvr>
                                      <p:tavLst>
                                        <p:tav tm="0">
                                          <p:val>
                                            <p:strVal val="#ppt_x"/>
                                          </p:val>
                                        </p:tav>
                                        <p:tav tm="100000">
                                          <p:val>
                                            <p:strVal val="#ppt_x"/>
                                          </p:val>
                                        </p:tav>
                                      </p:tavLst>
                                    </p:anim>
                                    <p:anim calcmode="lin" valueType="num">
                                      <p:cBhvr>
                                        <p:cTn id="2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42" presetClass="entr" presetSubtype="0" fill="hold" grpId="0" nodeType="clickEffect">
                                  <p:stCondLst>
                                    <p:cond delay="0"/>
                                  </p:stCondLst>
                                  <p:childTnLst>
                                    <p:set>
                                      <p:cBhvr>
                                        <p:cTn id="204" dur="1" fill="hold">
                                          <p:stCondLst>
                                            <p:cond delay="0"/>
                                          </p:stCondLst>
                                        </p:cTn>
                                        <p:tgtEl>
                                          <p:spTgt spid="19"/>
                                        </p:tgtEl>
                                        <p:attrNameLst>
                                          <p:attrName>style.visibility</p:attrName>
                                        </p:attrNameLst>
                                      </p:cBhvr>
                                      <p:to>
                                        <p:strVal val="visible"/>
                                      </p:to>
                                    </p:set>
                                    <p:animEffect transition="in" filter="fade">
                                      <p:cBhvr>
                                        <p:cTn id="205" dur="1000"/>
                                        <p:tgtEl>
                                          <p:spTgt spid="19"/>
                                        </p:tgtEl>
                                      </p:cBhvr>
                                    </p:animEffect>
                                    <p:anim calcmode="lin" valueType="num">
                                      <p:cBhvr>
                                        <p:cTn id="206" dur="1000" fill="hold"/>
                                        <p:tgtEl>
                                          <p:spTgt spid="19"/>
                                        </p:tgtEl>
                                        <p:attrNameLst>
                                          <p:attrName>ppt_x</p:attrName>
                                        </p:attrNameLst>
                                      </p:cBhvr>
                                      <p:tavLst>
                                        <p:tav tm="0">
                                          <p:val>
                                            <p:strVal val="#ppt_x"/>
                                          </p:val>
                                        </p:tav>
                                        <p:tav tm="100000">
                                          <p:val>
                                            <p:strVal val="#ppt_x"/>
                                          </p:val>
                                        </p:tav>
                                      </p:tavLst>
                                    </p:anim>
                                    <p:anim calcmode="lin" valueType="num">
                                      <p:cBhvr>
                                        <p:cTn id="20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42" presetClass="entr" presetSubtype="0" fill="hold" grpId="0" nodeType="clickEffect">
                                  <p:stCondLst>
                                    <p:cond delay="0"/>
                                  </p:stCondLst>
                                  <p:childTnLst>
                                    <p:set>
                                      <p:cBhvr>
                                        <p:cTn id="211" dur="1" fill="hold">
                                          <p:stCondLst>
                                            <p:cond delay="0"/>
                                          </p:stCondLst>
                                        </p:cTn>
                                        <p:tgtEl>
                                          <p:spTgt spid="20"/>
                                        </p:tgtEl>
                                        <p:attrNameLst>
                                          <p:attrName>style.visibility</p:attrName>
                                        </p:attrNameLst>
                                      </p:cBhvr>
                                      <p:to>
                                        <p:strVal val="visible"/>
                                      </p:to>
                                    </p:set>
                                    <p:animEffect transition="in" filter="fade">
                                      <p:cBhvr>
                                        <p:cTn id="212" dur="1000"/>
                                        <p:tgtEl>
                                          <p:spTgt spid="20"/>
                                        </p:tgtEl>
                                      </p:cBhvr>
                                    </p:animEffect>
                                    <p:anim calcmode="lin" valueType="num">
                                      <p:cBhvr>
                                        <p:cTn id="213" dur="1000" fill="hold"/>
                                        <p:tgtEl>
                                          <p:spTgt spid="20"/>
                                        </p:tgtEl>
                                        <p:attrNameLst>
                                          <p:attrName>ppt_x</p:attrName>
                                        </p:attrNameLst>
                                      </p:cBhvr>
                                      <p:tavLst>
                                        <p:tav tm="0">
                                          <p:val>
                                            <p:strVal val="#ppt_x"/>
                                          </p:val>
                                        </p:tav>
                                        <p:tav tm="100000">
                                          <p:val>
                                            <p:strVal val="#ppt_x"/>
                                          </p:val>
                                        </p:tav>
                                      </p:tavLst>
                                    </p:anim>
                                    <p:anim calcmode="lin" valueType="num">
                                      <p:cBhvr>
                                        <p:cTn id="2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42" presetClass="entr" presetSubtype="0" fill="hold" grpId="0" nodeType="clickEffect">
                                  <p:stCondLst>
                                    <p:cond delay="0"/>
                                  </p:stCondLst>
                                  <p:childTnLst>
                                    <p:set>
                                      <p:cBhvr>
                                        <p:cTn id="218" dur="1" fill="hold">
                                          <p:stCondLst>
                                            <p:cond delay="0"/>
                                          </p:stCondLst>
                                        </p:cTn>
                                        <p:tgtEl>
                                          <p:spTgt spid="21"/>
                                        </p:tgtEl>
                                        <p:attrNameLst>
                                          <p:attrName>style.visibility</p:attrName>
                                        </p:attrNameLst>
                                      </p:cBhvr>
                                      <p:to>
                                        <p:strVal val="visible"/>
                                      </p:to>
                                    </p:set>
                                    <p:animEffect transition="in" filter="fade">
                                      <p:cBhvr>
                                        <p:cTn id="219" dur="1000"/>
                                        <p:tgtEl>
                                          <p:spTgt spid="21"/>
                                        </p:tgtEl>
                                      </p:cBhvr>
                                    </p:animEffect>
                                    <p:anim calcmode="lin" valueType="num">
                                      <p:cBhvr>
                                        <p:cTn id="220" dur="1000" fill="hold"/>
                                        <p:tgtEl>
                                          <p:spTgt spid="21"/>
                                        </p:tgtEl>
                                        <p:attrNameLst>
                                          <p:attrName>ppt_x</p:attrName>
                                        </p:attrNameLst>
                                      </p:cBhvr>
                                      <p:tavLst>
                                        <p:tav tm="0">
                                          <p:val>
                                            <p:strVal val="#ppt_x"/>
                                          </p:val>
                                        </p:tav>
                                        <p:tav tm="100000">
                                          <p:val>
                                            <p:strVal val="#ppt_x"/>
                                          </p:val>
                                        </p:tav>
                                      </p:tavLst>
                                    </p:anim>
                                    <p:anim calcmode="lin" valueType="num">
                                      <p:cBhvr>
                                        <p:cTn id="2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42" presetClass="entr" presetSubtype="0" fill="hold" grpId="0" nodeType="clickEffect">
                                  <p:stCondLst>
                                    <p:cond delay="0"/>
                                  </p:stCondLst>
                                  <p:childTnLst>
                                    <p:set>
                                      <p:cBhvr>
                                        <p:cTn id="225" dur="1" fill="hold">
                                          <p:stCondLst>
                                            <p:cond delay="0"/>
                                          </p:stCondLst>
                                        </p:cTn>
                                        <p:tgtEl>
                                          <p:spTgt spid="22"/>
                                        </p:tgtEl>
                                        <p:attrNameLst>
                                          <p:attrName>style.visibility</p:attrName>
                                        </p:attrNameLst>
                                      </p:cBhvr>
                                      <p:to>
                                        <p:strVal val="visible"/>
                                      </p:to>
                                    </p:set>
                                    <p:animEffect transition="in" filter="fade">
                                      <p:cBhvr>
                                        <p:cTn id="226" dur="1000"/>
                                        <p:tgtEl>
                                          <p:spTgt spid="22"/>
                                        </p:tgtEl>
                                      </p:cBhvr>
                                    </p:animEffect>
                                    <p:anim calcmode="lin" valueType="num">
                                      <p:cBhvr>
                                        <p:cTn id="227" dur="1000" fill="hold"/>
                                        <p:tgtEl>
                                          <p:spTgt spid="22"/>
                                        </p:tgtEl>
                                        <p:attrNameLst>
                                          <p:attrName>ppt_x</p:attrName>
                                        </p:attrNameLst>
                                      </p:cBhvr>
                                      <p:tavLst>
                                        <p:tav tm="0">
                                          <p:val>
                                            <p:strVal val="#ppt_x"/>
                                          </p:val>
                                        </p:tav>
                                        <p:tav tm="100000">
                                          <p:val>
                                            <p:strVal val="#ppt_x"/>
                                          </p:val>
                                        </p:tav>
                                      </p:tavLst>
                                    </p:anim>
                                    <p:anim calcmode="lin" valueType="num">
                                      <p:cBhvr>
                                        <p:cTn id="2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42" presetClass="entr" presetSubtype="0" fill="hold" grpId="0" nodeType="clickEffect">
                                  <p:stCondLst>
                                    <p:cond delay="0"/>
                                  </p:stCondLst>
                                  <p:childTnLst>
                                    <p:set>
                                      <p:cBhvr>
                                        <p:cTn id="232" dur="1" fill="hold">
                                          <p:stCondLst>
                                            <p:cond delay="0"/>
                                          </p:stCondLst>
                                        </p:cTn>
                                        <p:tgtEl>
                                          <p:spTgt spid="23"/>
                                        </p:tgtEl>
                                        <p:attrNameLst>
                                          <p:attrName>style.visibility</p:attrName>
                                        </p:attrNameLst>
                                      </p:cBhvr>
                                      <p:to>
                                        <p:strVal val="visible"/>
                                      </p:to>
                                    </p:set>
                                    <p:animEffect transition="in" filter="fade">
                                      <p:cBhvr>
                                        <p:cTn id="233" dur="1000"/>
                                        <p:tgtEl>
                                          <p:spTgt spid="23"/>
                                        </p:tgtEl>
                                      </p:cBhvr>
                                    </p:animEffect>
                                    <p:anim calcmode="lin" valueType="num">
                                      <p:cBhvr>
                                        <p:cTn id="234" dur="1000" fill="hold"/>
                                        <p:tgtEl>
                                          <p:spTgt spid="23"/>
                                        </p:tgtEl>
                                        <p:attrNameLst>
                                          <p:attrName>ppt_x</p:attrName>
                                        </p:attrNameLst>
                                      </p:cBhvr>
                                      <p:tavLst>
                                        <p:tav tm="0">
                                          <p:val>
                                            <p:strVal val="#ppt_x"/>
                                          </p:val>
                                        </p:tav>
                                        <p:tav tm="100000">
                                          <p:val>
                                            <p:strVal val="#ppt_x"/>
                                          </p:val>
                                        </p:tav>
                                      </p:tavLst>
                                    </p:anim>
                                    <p:anim calcmode="lin" valueType="num">
                                      <p:cBhvr>
                                        <p:cTn id="2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36" fill="hold">
                      <p:stCondLst>
                        <p:cond delay="indefinite"/>
                      </p:stCondLst>
                      <p:childTnLst>
                        <p:par>
                          <p:cTn id="237" fill="hold">
                            <p:stCondLst>
                              <p:cond delay="0"/>
                            </p:stCondLst>
                            <p:childTnLst>
                              <p:par>
                                <p:cTn id="238" presetID="8" presetClass="emph" presetSubtype="0" fill="hold" grpId="1" nodeType="clickEffect">
                                  <p:stCondLst>
                                    <p:cond delay="0"/>
                                  </p:stCondLst>
                                  <p:childTnLst>
                                    <p:animRot by="21600000">
                                      <p:cBhvr>
                                        <p:cTn id="239" dur="2000" fill="hold"/>
                                        <p:tgtEl>
                                          <p:spTgt spid="21"/>
                                        </p:tgtEl>
                                        <p:attrNameLst>
                                          <p:attrName>r</p:attrName>
                                        </p:attrNameLst>
                                      </p:cBhvr>
                                    </p:animRot>
                                  </p:childTnLst>
                                </p:cTn>
                              </p:par>
                              <p:par>
                                <p:cTn id="240" presetID="8" presetClass="emph" presetSubtype="0" fill="hold" grpId="1" nodeType="withEffect">
                                  <p:stCondLst>
                                    <p:cond delay="0"/>
                                  </p:stCondLst>
                                  <p:childTnLst>
                                    <p:animRot by="21600000">
                                      <p:cBhvr>
                                        <p:cTn id="241" dur="2000" fill="hold"/>
                                        <p:tgtEl>
                                          <p:spTgt spid="22"/>
                                        </p:tgtEl>
                                        <p:attrNameLst>
                                          <p:attrName>r</p:attrName>
                                        </p:attrNameLst>
                                      </p:cBhvr>
                                    </p:animRot>
                                  </p:childTnLst>
                                </p:cTn>
                              </p:par>
                              <p:par>
                                <p:cTn id="242" presetID="8" presetClass="emph" presetSubtype="0" fill="hold" grpId="1" nodeType="withEffect">
                                  <p:stCondLst>
                                    <p:cond delay="0"/>
                                  </p:stCondLst>
                                  <p:childTnLst>
                                    <p:animRot by="21600000">
                                      <p:cBhvr>
                                        <p:cTn id="243" dur="2000" fill="hold"/>
                                        <p:tgtEl>
                                          <p:spTgt spid="23"/>
                                        </p:tgtEl>
                                        <p:attrNameLst>
                                          <p:attrName>r</p:attrName>
                                        </p:attrNameLst>
                                      </p:cBhvr>
                                    </p:animRot>
                                  </p:childTnLst>
                                </p:cTn>
                              </p:par>
                            </p:childTnLst>
                          </p:cTn>
                        </p:par>
                      </p:childTnLst>
                    </p:cTn>
                  </p:par>
                  <p:par>
                    <p:cTn id="244" fill="hold">
                      <p:stCondLst>
                        <p:cond delay="indefinite"/>
                      </p:stCondLst>
                      <p:childTnLst>
                        <p:par>
                          <p:cTn id="245" fill="hold">
                            <p:stCondLst>
                              <p:cond delay="0"/>
                            </p:stCondLst>
                            <p:childTnLst>
                              <p:par>
                                <p:cTn id="246" presetID="21" presetClass="entr" presetSubtype="1" fill="hold" grpId="0" nodeType="clickEffect">
                                  <p:stCondLst>
                                    <p:cond delay="0"/>
                                  </p:stCondLst>
                                  <p:childTnLst>
                                    <p:set>
                                      <p:cBhvr>
                                        <p:cTn id="247" dur="1" fill="hold">
                                          <p:stCondLst>
                                            <p:cond delay="0"/>
                                          </p:stCondLst>
                                        </p:cTn>
                                        <p:tgtEl>
                                          <p:spTgt spid="48"/>
                                        </p:tgtEl>
                                        <p:attrNameLst>
                                          <p:attrName>style.visibility</p:attrName>
                                        </p:attrNameLst>
                                      </p:cBhvr>
                                      <p:to>
                                        <p:strVal val="visible"/>
                                      </p:to>
                                    </p:set>
                                    <p:animEffect transition="in" filter="wheel(1)">
                                      <p:cBhvr>
                                        <p:cTn id="248" dur="2000"/>
                                        <p:tgtEl>
                                          <p:spTgt spid="48"/>
                                        </p:tgtEl>
                                      </p:cBhvr>
                                    </p:animEffect>
                                  </p:childTnLst>
                                </p:cTn>
                              </p:par>
                            </p:childTnLst>
                          </p:cTn>
                        </p:par>
                      </p:childTnLst>
                    </p:cTn>
                  </p:par>
                  <p:par>
                    <p:cTn id="249" fill="hold">
                      <p:stCondLst>
                        <p:cond delay="indefinite"/>
                      </p:stCondLst>
                      <p:childTnLst>
                        <p:par>
                          <p:cTn id="250" fill="hold">
                            <p:stCondLst>
                              <p:cond delay="0"/>
                            </p:stCondLst>
                            <p:childTnLst>
                              <p:par>
                                <p:cTn id="251" presetID="16" presetClass="entr" presetSubtype="21" fill="hold" grpId="0" nodeType="clickEffect">
                                  <p:stCondLst>
                                    <p:cond delay="0"/>
                                  </p:stCondLst>
                                  <p:childTnLst>
                                    <p:set>
                                      <p:cBhvr>
                                        <p:cTn id="252" dur="1" fill="hold">
                                          <p:stCondLst>
                                            <p:cond delay="0"/>
                                          </p:stCondLst>
                                        </p:cTn>
                                        <p:tgtEl>
                                          <p:spTgt spid="5"/>
                                        </p:tgtEl>
                                        <p:attrNameLst>
                                          <p:attrName>style.visibility</p:attrName>
                                        </p:attrNameLst>
                                      </p:cBhvr>
                                      <p:to>
                                        <p:strVal val="visible"/>
                                      </p:to>
                                    </p:set>
                                    <p:animEffect transition="in" filter="barn(inVertical)">
                                      <p:cBhvr>
                                        <p:cTn id="253" dur="500"/>
                                        <p:tgtEl>
                                          <p:spTgt spid="5"/>
                                        </p:tgtEl>
                                      </p:cBhvr>
                                    </p:animEffect>
                                  </p:childTnLst>
                                </p:cTn>
                              </p:par>
                            </p:childTnLst>
                          </p:cTn>
                        </p:par>
                      </p:childTnLst>
                    </p:cTn>
                  </p:par>
                  <p:par>
                    <p:cTn id="254" fill="hold">
                      <p:stCondLst>
                        <p:cond delay="indefinite"/>
                      </p:stCondLst>
                      <p:childTnLst>
                        <p:par>
                          <p:cTn id="255" fill="hold">
                            <p:stCondLst>
                              <p:cond delay="0"/>
                            </p:stCondLst>
                            <p:childTnLst>
                              <p:par>
                                <p:cTn id="256" presetID="16" presetClass="entr" presetSubtype="21" fill="hold" grpId="0" nodeType="clickEffect">
                                  <p:stCondLst>
                                    <p:cond delay="0"/>
                                  </p:stCondLst>
                                  <p:childTnLst>
                                    <p:set>
                                      <p:cBhvr>
                                        <p:cTn id="257" dur="1" fill="hold">
                                          <p:stCondLst>
                                            <p:cond delay="0"/>
                                          </p:stCondLst>
                                        </p:cTn>
                                        <p:tgtEl>
                                          <p:spTgt spid="47"/>
                                        </p:tgtEl>
                                        <p:attrNameLst>
                                          <p:attrName>style.visibility</p:attrName>
                                        </p:attrNameLst>
                                      </p:cBhvr>
                                      <p:to>
                                        <p:strVal val="visible"/>
                                      </p:to>
                                    </p:set>
                                    <p:animEffect transition="in" filter="barn(inVertical)">
                                      <p:cBhvr>
                                        <p:cTn id="258" dur="500"/>
                                        <p:tgtEl>
                                          <p:spTgt spid="47"/>
                                        </p:tgtEl>
                                      </p:cBhvr>
                                    </p:animEffect>
                                  </p:childTnLst>
                                </p:cTn>
                              </p:par>
                            </p:childTnLst>
                          </p:cTn>
                        </p:par>
                      </p:childTnLst>
                    </p:cTn>
                  </p:par>
                  <p:par>
                    <p:cTn id="259" fill="hold">
                      <p:stCondLst>
                        <p:cond delay="indefinite"/>
                      </p:stCondLst>
                      <p:childTnLst>
                        <p:par>
                          <p:cTn id="260" fill="hold">
                            <p:stCondLst>
                              <p:cond delay="0"/>
                            </p:stCondLst>
                            <p:childTnLst>
                              <p:par>
                                <p:cTn id="261" presetID="6" presetClass="entr" presetSubtype="16" fill="hold" grpId="0" nodeType="clickEffect">
                                  <p:stCondLst>
                                    <p:cond delay="0"/>
                                  </p:stCondLst>
                                  <p:childTnLst>
                                    <p:set>
                                      <p:cBhvr>
                                        <p:cTn id="262" dur="1" fill="hold">
                                          <p:stCondLst>
                                            <p:cond delay="0"/>
                                          </p:stCondLst>
                                        </p:cTn>
                                        <p:tgtEl>
                                          <p:spTgt spid="49"/>
                                        </p:tgtEl>
                                        <p:attrNameLst>
                                          <p:attrName>style.visibility</p:attrName>
                                        </p:attrNameLst>
                                      </p:cBhvr>
                                      <p:to>
                                        <p:strVal val="visible"/>
                                      </p:to>
                                    </p:set>
                                    <p:animEffect transition="in" filter="circle(in)">
                                      <p:cBhvr>
                                        <p:cTn id="263" dur="2000"/>
                                        <p:tgtEl>
                                          <p:spTgt spid="49"/>
                                        </p:tgtEl>
                                      </p:cBhvr>
                                    </p:animEffect>
                                  </p:childTnLst>
                                </p:cTn>
                              </p:par>
                            </p:childTnLst>
                          </p:cTn>
                        </p:par>
                      </p:childTnLst>
                    </p:cTn>
                  </p:par>
                  <p:par>
                    <p:cTn id="264" fill="hold">
                      <p:stCondLst>
                        <p:cond delay="indefinite"/>
                      </p:stCondLst>
                      <p:childTnLst>
                        <p:par>
                          <p:cTn id="265" fill="hold">
                            <p:stCondLst>
                              <p:cond delay="0"/>
                            </p:stCondLst>
                            <p:childTnLst>
                              <p:par>
                                <p:cTn id="266" presetID="12" presetClass="exit" presetSubtype="4" fill="hold" nodeType="clickEffect">
                                  <p:stCondLst>
                                    <p:cond delay="0"/>
                                  </p:stCondLst>
                                  <p:childTnLst>
                                    <p:anim calcmode="lin" valueType="num">
                                      <p:cBhvr additive="base">
                                        <p:cTn id="267" dur="500"/>
                                        <p:tgtEl>
                                          <p:spTgt spid="3"/>
                                        </p:tgtEl>
                                        <p:attrNameLst>
                                          <p:attrName>ppt_y</p:attrName>
                                        </p:attrNameLst>
                                      </p:cBhvr>
                                      <p:tavLst>
                                        <p:tav tm="0">
                                          <p:val>
                                            <p:strVal val="#ppt_y"/>
                                          </p:val>
                                        </p:tav>
                                        <p:tav tm="100000">
                                          <p:val>
                                            <p:strVal val="#ppt_y+#ppt_h*1.125000"/>
                                          </p:val>
                                        </p:tav>
                                      </p:tavLst>
                                    </p:anim>
                                    <p:animEffect transition="out" filter="wipe(down)">
                                      <p:cBhvr>
                                        <p:cTn id="268" dur="500"/>
                                        <p:tgtEl>
                                          <p:spTgt spid="3"/>
                                        </p:tgtEl>
                                      </p:cBhvr>
                                    </p:animEffect>
                                    <p:set>
                                      <p:cBhvr>
                                        <p:cTn id="269" dur="1" fill="hold">
                                          <p:stCondLst>
                                            <p:cond delay="499"/>
                                          </p:stCondLst>
                                        </p:cTn>
                                        <p:tgtEl>
                                          <p:spTgt spid="3"/>
                                        </p:tgtEl>
                                        <p:attrNameLst>
                                          <p:attrName>style.visibility</p:attrName>
                                        </p:attrNameLst>
                                      </p:cBhvr>
                                      <p:to>
                                        <p:strVal val="hidden"/>
                                      </p:to>
                                    </p:set>
                                  </p:childTnLst>
                                </p:cTn>
                              </p:par>
                              <p:par>
                                <p:cTn id="270" presetID="12" presetClass="exit" presetSubtype="4" fill="hold" grpId="1" nodeType="withEffect">
                                  <p:stCondLst>
                                    <p:cond delay="0"/>
                                  </p:stCondLst>
                                  <p:childTnLst>
                                    <p:anim calcmode="lin" valueType="num">
                                      <p:cBhvr additive="base">
                                        <p:cTn id="271" dur="500"/>
                                        <p:tgtEl>
                                          <p:spTgt spid="6"/>
                                        </p:tgtEl>
                                        <p:attrNameLst>
                                          <p:attrName>ppt_y</p:attrName>
                                        </p:attrNameLst>
                                      </p:cBhvr>
                                      <p:tavLst>
                                        <p:tav tm="0">
                                          <p:val>
                                            <p:strVal val="#ppt_y"/>
                                          </p:val>
                                        </p:tav>
                                        <p:tav tm="100000">
                                          <p:val>
                                            <p:strVal val="#ppt_y+#ppt_h*1.125000"/>
                                          </p:val>
                                        </p:tav>
                                      </p:tavLst>
                                    </p:anim>
                                    <p:animEffect transition="out" filter="wipe(down)">
                                      <p:cBhvr>
                                        <p:cTn id="272" dur="500"/>
                                        <p:tgtEl>
                                          <p:spTgt spid="6"/>
                                        </p:tgtEl>
                                      </p:cBhvr>
                                    </p:animEffect>
                                    <p:set>
                                      <p:cBhvr>
                                        <p:cTn id="273" dur="1" fill="hold">
                                          <p:stCondLst>
                                            <p:cond delay="499"/>
                                          </p:stCondLst>
                                        </p:cTn>
                                        <p:tgtEl>
                                          <p:spTgt spid="6"/>
                                        </p:tgtEl>
                                        <p:attrNameLst>
                                          <p:attrName>style.visibility</p:attrName>
                                        </p:attrNameLst>
                                      </p:cBhvr>
                                      <p:to>
                                        <p:strVal val="hidden"/>
                                      </p:to>
                                    </p:set>
                                  </p:childTnLst>
                                </p:cTn>
                              </p:par>
                              <p:par>
                                <p:cTn id="274" presetID="12" presetClass="exit" presetSubtype="4" fill="hold" grpId="1" nodeType="withEffect">
                                  <p:stCondLst>
                                    <p:cond delay="0"/>
                                  </p:stCondLst>
                                  <p:childTnLst>
                                    <p:anim calcmode="lin" valueType="num">
                                      <p:cBhvr additive="base">
                                        <p:cTn id="275" dur="500"/>
                                        <p:tgtEl>
                                          <p:spTgt spid="31"/>
                                        </p:tgtEl>
                                        <p:attrNameLst>
                                          <p:attrName>ppt_y</p:attrName>
                                        </p:attrNameLst>
                                      </p:cBhvr>
                                      <p:tavLst>
                                        <p:tav tm="0">
                                          <p:val>
                                            <p:strVal val="#ppt_y"/>
                                          </p:val>
                                        </p:tav>
                                        <p:tav tm="100000">
                                          <p:val>
                                            <p:strVal val="#ppt_y+#ppt_h*1.125000"/>
                                          </p:val>
                                        </p:tav>
                                      </p:tavLst>
                                    </p:anim>
                                    <p:animEffect transition="out" filter="wipe(down)">
                                      <p:cBhvr>
                                        <p:cTn id="276" dur="500"/>
                                        <p:tgtEl>
                                          <p:spTgt spid="31"/>
                                        </p:tgtEl>
                                      </p:cBhvr>
                                    </p:animEffect>
                                    <p:set>
                                      <p:cBhvr>
                                        <p:cTn id="277" dur="1" fill="hold">
                                          <p:stCondLst>
                                            <p:cond delay="499"/>
                                          </p:stCondLst>
                                        </p:cTn>
                                        <p:tgtEl>
                                          <p:spTgt spid="31"/>
                                        </p:tgtEl>
                                        <p:attrNameLst>
                                          <p:attrName>style.visibility</p:attrName>
                                        </p:attrNameLst>
                                      </p:cBhvr>
                                      <p:to>
                                        <p:strVal val="hidden"/>
                                      </p:to>
                                    </p:set>
                                  </p:childTnLst>
                                </p:cTn>
                              </p:par>
                              <p:par>
                                <p:cTn id="278" presetID="12" presetClass="exit" presetSubtype="4" fill="hold" grpId="2" nodeType="withEffect">
                                  <p:stCondLst>
                                    <p:cond delay="0"/>
                                  </p:stCondLst>
                                  <p:iterate type="lt">
                                    <p:tmPct val="0"/>
                                  </p:iterate>
                                  <p:childTnLst>
                                    <p:anim calcmode="lin" valueType="num">
                                      <p:cBhvr additive="base">
                                        <p:cTn id="279" dur="500"/>
                                        <p:tgtEl>
                                          <p:spTgt spid="32"/>
                                        </p:tgtEl>
                                        <p:attrNameLst>
                                          <p:attrName>ppt_y</p:attrName>
                                        </p:attrNameLst>
                                      </p:cBhvr>
                                      <p:tavLst>
                                        <p:tav tm="0">
                                          <p:val>
                                            <p:strVal val="#ppt_y"/>
                                          </p:val>
                                        </p:tav>
                                        <p:tav tm="100000">
                                          <p:val>
                                            <p:strVal val="#ppt_y+#ppt_h*1.125000"/>
                                          </p:val>
                                        </p:tav>
                                      </p:tavLst>
                                    </p:anim>
                                    <p:animEffect transition="out" filter="wipe(down)">
                                      <p:cBhvr>
                                        <p:cTn id="280" dur="500"/>
                                        <p:tgtEl>
                                          <p:spTgt spid="32"/>
                                        </p:tgtEl>
                                      </p:cBhvr>
                                    </p:animEffect>
                                    <p:set>
                                      <p:cBhvr>
                                        <p:cTn id="281" dur="1" fill="hold">
                                          <p:stCondLst>
                                            <p:cond delay="499"/>
                                          </p:stCondLst>
                                        </p:cTn>
                                        <p:tgtEl>
                                          <p:spTgt spid="32"/>
                                        </p:tgtEl>
                                        <p:attrNameLst>
                                          <p:attrName>style.visibility</p:attrName>
                                        </p:attrNameLst>
                                      </p:cBhvr>
                                      <p:to>
                                        <p:strVal val="hidden"/>
                                      </p:to>
                                    </p:set>
                                  </p:childTnLst>
                                </p:cTn>
                              </p:par>
                              <p:par>
                                <p:cTn id="282" presetID="12" presetClass="exit" presetSubtype="4" fill="hold" grpId="2" nodeType="withEffect">
                                  <p:stCondLst>
                                    <p:cond delay="0"/>
                                  </p:stCondLst>
                                  <p:iterate type="lt">
                                    <p:tmPct val="0"/>
                                  </p:iterate>
                                  <p:childTnLst>
                                    <p:anim calcmode="lin" valueType="num">
                                      <p:cBhvr additive="base">
                                        <p:cTn id="283" dur="500"/>
                                        <p:tgtEl>
                                          <p:spTgt spid="35"/>
                                        </p:tgtEl>
                                        <p:attrNameLst>
                                          <p:attrName>ppt_y</p:attrName>
                                        </p:attrNameLst>
                                      </p:cBhvr>
                                      <p:tavLst>
                                        <p:tav tm="0">
                                          <p:val>
                                            <p:strVal val="#ppt_y"/>
                                          </p:val>
                                        </p:tav>
                                        <p:tav tm="100000">
                                          <p:val>
                                            <p:strVal val="#ppt_y+#ppt_h*1.125000"/>
                                          </p:val>
                                        </p:tav>
                                      </p:tavLst>
                                    </p:anim>
                                    <p:animEffect transition="out" filter="wipe(down)">
                                      <p:cBhvr>
                                        <p:cTn id="284" dur="500"/>
                                        <p:tgtEl>
                                          <p:spTgt spid="35"/>
                                        </p:tgtEl>
                                      </p:cBhvr>
                                    </p:animEffect>
                                    <p:set>
                                      <p:cBhvr>
                                        <p:cTn id="285" dur="1" fill="hold">
                                          <p:stCondLst>
                                            <p:cond delay="499"/>
                                          </p:stCondLst>
                                        </p:cTn>
                                        <p:tgtEl>
                                          <p:spTgt spid="35"/>
                                        </p:tgtEl>
                                        <p:attrNameLst>
                                          <p:attrName>style.visibility</p:attrName>
                                        </p:attrNameLst>
                                      </p:cBhvr>
                                      <p:to>
                                        <p:strVal val="hidden"/>
                                      </p:to>
                                    </p:set>
                                  </p:childTnLst>
                                </p:cTn>
                              </p:par>
                              <p:par>
                                <p:cTn id="286" presetID="12" presetClass="exit" presetSubtype="4" fill="hold" grpId="2" nodeType="withEffect">
                                  <p:stCondLst>
                                    <p:cond delay="0"/>
                                  </p:stCondLst>
                                  <p:iterate type="lt">
                                    <p:tmPct val="0"/>
                                  </p:iterate>
                                  <p:childTnLst>
                                    <p:anim calcmode="lin" valueType="num">
                                      <p:cBhvr additive="base">
                                        <p:cTn id="287" dur="500"/>
                                        <p:tgtEl>
                                          <p:spTgt spid="36"/>
                                        </p:tgtEl>
                                        <p:attrNameLst>
                                          <p:attrName>ppt_y</p:attrName>
                                        </p:attrNameLst>
                                      </p:cBhvr>
                                      <p:tavLst>
                                        <p:tav tm="0">
                                          <p:val>
                                            <p:strVal val="#ppt_y"/>
                                          </p:val>
                                        </p:tav>
                                        <p:tav tm="100000">
                                          <p:val>
                                            <p:strVal val="#ppt_y+#ppt_h*1.125000"/>
                                          </p:val>
                                        </p:tav>
                                      </p:tavLst>
                                    </p:anim>
                                    <p:animEffect transition="out" filter="wipe(down)">
                                      <p:cBhvr>
                                        <p:cTn id="288" dur="500"/>
                                        <p:tgtEl>
                                          <p:spTgt spid="36"/>
                                        </p:tgtEl>
                                      </p:cBhvr>
                                    </p:animEffect>
                                    <p:set>
                                      <p:cBhvr>
                                        <p:cTn id="289" dur="1" fill="hold">
                                          <p:stCondLst>
                                            <p:cond delay="499"/>
                                          </p:stCondLst>
                                        </p:cTn>
                                        <p:tgtEl>
                                          <p:spTgt spid="36"/>
                                        </p:tgtEl>
                                        <p:attrNameLst>
                                          <p:attrName>style.visibility</p:attrName>
                                        </p:attrNameLst>
                                      </p:cBhvr>
                                      <p:to>
                                        <p:strVal val="hidden"/>
                                      </p:to>
                                    </p:set>
                                  </p:childTnLst>
                                </p:cTn>
                              </p:par>
                              <p:par>
                                <p:cTn id="290" presetID="12" presetClass="exit" presetSubtype="4" fill="hold" grpId="2" nodeType="withEffect">
                                  <p:stCondLst>
                                    <p:cond delay="0"/>
                                  </p:stCondLst>
                                  <p:iterate type="lt">
                                    <p:tmPct val="0"/>
                                  </p:iterate>
                                  <p:childTnLst>
                                    <p:anim calcmode="lin" valueType="num">
                                      <p:cBhvr additive="base">
                                        <p:cTn id="291" dur="500"/>
                                        <p:tgtEl>
                                          <p:spTgt spid="37"/>
                                        </p:tgtEl>
                                        <p:attrNameLst>
                                          <p:attrName>ppt_y</p:attrName>
                                        </p:attrNameLst>
                                      </p:cBhvr>
                                      <p:tavLst>
                                        <p:tav tm="0">
                                          <p:val>
                                            <p:strVal val="#ppt_y"/>
                                          </p:val>
                                        </p:tav>
                                        <p:tav tm="100000">
                                          <p:val>
                                            <p:strVal val="#ppt_y+#ppt_h*1.125000"/>
                                          </p:val>
                                        </p:tav>
                                      </p:tavLst>
                                    </p:anim>
                                    <p:animEffect transition="out" filter="wipe(down)">
                                      <p:cBhvr>
                                        <p:cTn id="292" dur="500"/>
                                        <p:tgtEl>
                                          <p:spTgt spid="37"/>
                                        </p:tgtEl>
                                      </p:cBhvr>
                                    </p:animEffect>
                                    <p:set>
                                      <p:cBhvr>
                                        <p:cTn id="293" dur="1" fill="hold">
                                          <p:stCondLst>
                                            <p:cond delay="499"/>
                                          </p:stCondLst>
                                        </p:cTn>
                                        <p:tgtEl>
                                          <p:spTgt spid="37"/>
                                        </p:tgtEl>
                                        <p:attrNameLst>
                                          <p:attrName>style.visibility</p:attrName>
                                        </p:attrNameLst>
                                      </p:cBhvr>
                                      <p:to>
                                        <p:strVal val="hidden"/>
                                      </p:to>
                                    </p:set>
                                  </p:childTnLst>
                                </p:cTn>
                              </p:par>
                              <p:par>
                                <p:cTn id="294" presetID="12" presetClass="exit" presetSubtype="4" fill="hold" nodeType="withEffect">
                                  <p:stCondLst>
                                    <p:cond delay="0"/>
                                  </p:stCondLst>
                                  <p:childTnLst>
                                    <p:anim calcmode="lin" valueType="num">
                                      <p:cBhvr additive="base">
                                        <p:cTn id="295" dur="500"/>
                                        <p:tgtEl>
                                          <p:spTgt spid="38"/>
                                        </p:tgtEl>
                                        <p:attrNameLst>
                                          <p:attrName>ppt_y</p:attrName>
                                        </p:attrNameLst>
                                      </p:cBhvr>
                                      <p:tavLst>
                                        <p:tav tm="0">
                                          <p:val>
                                            <p:strVal val="#ppt_y"/>
                                          </p:val>
                                        </p:tav>
                                        <p:tav tm="100000">
                                          <p:val>
                                            <p:strVal val="#ppt_y+#ppt_h*1.125000"/>
                                          </p:val>
                                        </p:tav>
                                      </p:tavLst>
                                    </p:anim>
                                    <p:animEffect transition="out" filter="wipe(down)">
                                      <p:cBhvr>
                                        <p:cTn id="296" dur="500"/>
                                        <p:tgtEl>
                                          <p:spTgt spid="38"/>
                                        </p:tgtEl>
                                      </p:cBhvr>
                                    </p:animEffect>
                                    <p:set>
                                      <p:cBhvr>
                                        <p:cTn id="297" dur="1" fill="hold">
                                          <p:stCondLst>
                                            <p:cond delay="499"/>
                                          </p:stCondLst>
                                        </p:cTn>
                                        <p:tgtEl>
                                          <p:spTgt spid="38"/>
                                        </p:tgtEl>
                                        <p:attrNameLst>
                                          <p:attrName>style.visibility</p:attrName>
                                        </p:attrNameLst>
                                      </p:cBhvr>
                                      <p:to>
                                        <p:strVal val="hidden"/>
                                      </p:to>
                                    </p:set>
                                  </p:childTnLst>
                                </p:cTn>
                              </p:par>
                              <p:par>
                                <p:cTn id="298" presetID="12" presetClass="exit" presetSubtype="4" fill="hold" grpId="1" nodeType="withEffect">
                                  <p:stCondLst>
                                    <p:cond delay="0"/>
                                  </p:stCondLst>
                                  <p:childTnLst>
                                    <p:anim calcmode="lin" valueType="num">
                                      <p:cBhvr additive="base">
                                        <p:cTn id="299" dur="500"/>
                                        <p:tgtEl>
                                          <p:spTgt spid="39"/>
                                        </p:tgtEl>
                                        <p:attrNameLst>
                                          <p:attrName>ppt_y</p:attrName>
                                        </p:attrNameLst>
                                      </p:cBhvr>
                                      <p:tavLst>
                                        <p:tav tm="0">
                                          <p:val>
                                            <p:strVal val="#ppt_y"/>
                                          </p:val>
                                        </p:tav>
                                        <p:tav tm="100000">
                                          <p:val>
                                            <p:strVal val="#ppt_y+#ppt_h*1.125000"/>
                                          </p:val>
                                        </p:tav>
                                      </p:tavLst>
                                    </p:anim>
                                    <p:animEffect transition="out" filter="wipe(down)">
                                      <p:cBhvr>
                                        <p:cTn id="300" dur="500"/>
                                        <p:tgtEl>
                                          <p:spTgt spid="39"/>
                                        </p:tgtEl>
                                      </p:cBhvr>
                                    </p:animEffect>
                                    <p:set>
                                      <p:cBhvr>
                                        <p:cTn id="301" dur="1" fill="hold">
                                          <p:stCondLst>
                                            <p:cond delay="499"/>
                                          </p:stCondLst>
                                        </p:cTn>
                                        <p:tgtEl>
                                          <p:spTgt spid="39"/>
                                        </p:tgtEl>
                                        <p:attrNameLst>
                                          <p:attrName>style.visibility</p:attrName>
                                        </p:attrNameLst>
                                      </p:cBhvr>
                                      <p:to>
                                        <p:strVal val="hidden"/>
                                      </p:to>
                                    </p:set>
                                  </p:childTnLst>
                                </p:cTn>
                              </p:par>
                              <p:par>
                                <p:cTn id="302" presetID="12" presetClass="exit" presetSubtype="4" fill="hold" grpId="1" nodeType="withEffect">
                                  <p:stCondLst>
                                    <p:cond delay="0"/>
                                  </p:stCondLst>
                                  <p:childTnLst>
                                    <p:anim calcmode="lin" valueType="num">
                                      <p:cBhvr additive="base">
                                        <p:cTn id="303" dur="500"/>
                                        <p:tgtEl>
                                          <p:spTgt spid="40"/>
                                        </p:tgtEl>
                                        <p:attrNameLst>
                                          <p:attrName>ppt_y</p:attrName>
                                        </p:attrNameLst>
                                      </p:cBhvr>
                                      <p:tavLst>
                                        <p:tav tm="0">
                                          <p:val>
                                            <p:strVal val="#ppt_y"/>
                                          </p:val>
                                        </p:tav>
                                        <p:tav tm="100000">
                                          <p:val>
                                            <p:strVal val="#ppt_y+#ppt_h*1.125000"/>
                                          </p:val>
                                        </p:tav>
                                      </p:tavLst>
                                    </p:anim>
                                    <p:animEffect transition="out" filter="wipe(down)">
                                      <p:cBhvr>
                                        <p:cTn id="304" dur="500"/>
                                        <p:tgtEl>
                                          <p:spTgt spid="40"/>
                                        </p:tgtEl>
                                      </p:cBhvr>
                                    </p:animEffect>
                                    <p:set>
                                      <p:cBhvr>
                                        <p:cTn id="305" dur="1" fill="hold">
                                          <p:stCondLst>
                                            <p:cond delay="499"/>
                                          </p:stCondLst>
                                        </p:cTn>
                                        <p:tgtEl>
                                          <p:spTgt spid="40"/>
                                        </p:tgtEl>
                                        <p:attrNameLst>
                                          <p:attrName>style.visibility</p:attrName>
                                        </p:attrNameLst>
                                      </p:cBhvr>
                                      <p:to>
                                        <p:strVal val="hidden"/>
                                      </p:to>
                                    </p:set>
                                  </p:childTnLst>
                                </p:cTn>
                              </p:par>
                              <p:par>
                                <p:cTn id="306" presetID="12" presetClass="exit" presetSubtype="4" fill="hold" grpId="1" nodeType="withEffect">
                                  <p:stCondLst>
                                    <p:cond delay="0"/>
                                  </p:stCondLst>
                                  <p:childTnLst>
                                    <p:anim calcmode="lin" valueType="num">
                                      <p:cBhvr additive="base">
                                        <p:cTn id="307" dur="500"/>
                                        <p:tgtEl>
                                          <p:spTgt spid="41"/>
                                        </p:tgtEl>
                                        <p:attrNameLst>
                                          <p:attrName>ppt_y</p:attrName>
                                        </p:attrNameLst>
                                      </p:cBhvr>
                                      <p:tavLst>
                                        <p:tav tm="0">
                                          <p:val>
                                            <p:strVal val="#ppt_y"/>
                                          </p:val>
                                        </p:tav>
                                        <p:tav tm="100000">
                                          <p:val>
                                            <p:strVal val="#ppt_y+#ppt_h*1.125000"/>
                                          </p:val>
                                        </p:tav>
                                      </p:tavLst>
                                    </p:anim>
                                    <p:animEffect transition="out" filter="wipe(down)">
                                      <p:cBhvr>
                                        <p:cTn id="308" dur="500"/>
                                        <p:tgtEl>
                                          <p:spTgt spid="41"/>
                                        </p:tgtEl>
                                      </p:cBhvr>
                                    </p:animEffect>
                                    <p:set>
                                      <p:cBhvr>
                                        <p:cTn id="309" dur="1" fill="hold">
                                          <p:stCondLst>
                                            <p:cond delay="499"/>
                                          </p:stCondLst>
                                        </p:cTn>
                                        <p:tgtEl>
                                          <p:spTgt spid="41"/>
                                        </p:tgtEl>
                                        <p:attrNameLst>
                                          <p:attrName>style.visibility</p:attrName>
                                        </p:attrNameLst>
                                      </p:cBhvr>
                                      <p:to>
                                        <p:strVal val="hidden"/>
                                      </p:to>
                                    </p:set>
                                  </p:childTnLst>
                                </p:cTn>
                              </p:par>
                              <p:par>
                                <p:cTn id="310" presetID="12" presetClass="exit" presetSubtype="4" fill="hold" grpId="2" nodeType="withEffect">
                                  <p:stCondLst>
                                    <p:cond delay="0"/>
                                  </p:stCondLst>
                                  <p:childTnLst>
                                    <p:anim calcmode="lin" valueType="num">
                                      <p:cBhvr additive="base">
                                        <p:cTn id="311" dur="500"/>
                                        <p:tgtEl>
                                          <p:spTgt spid="42"/>
                                        </p:tgtEl>
                                        <p:attrNameLst>
                                          <p:attrName>ppt_y</p:attrName>
                                        </p:attrNameLst>
                                      </p:cBhvr>
                                      <p:tavLst>
                                        <p:tav tm="0">
                                          <p:val>
                                            <p:strVal val="#ppt_y"/>
                                          </p:val>
                                        </p:tav>
                                        <p:tav tm="100000">
                                          <p:val>
                                            <p:strVal val="#ppt_y+#ppt_h*1.125000"/>
                                          </p:val>
                                        </p:tav>
                                      </p:tavLst>
                                    </p:anim>
                                    <p:animEffect transition="out" filter="wipe(down)">
                                      <p:cBhvr>
                                        <p:cTn id="312" dur="500"/>
                                        <p:tgtEl>
                                          <p:spTgt spid="42"/>
                                        </p:tgtEl>
                                      </p:cBhvr>
                                    </p:animEffect>
                                    <p:set>
                                      <p:cBhvr>
                                        <p:cTn id="313" dur="1" fill="hold">
                                          <p:stCondLst>
                                            <p:cond delay="499"/>
                                          </p:stCondLst>
                                        </p:cTn>
                                        <p:tgtEl>
                                          <p:spTgt spid="42"/>
                                        </p:tgtEl>
                                        <p:attrNameLst>
                                          <p:attrName>style.visibility</p:attrName>
                                        </p:attrNameLst>
                                      </p:cBhvr>
                                      <p:to>
                                        <p:strVal val="hidden"/>
                                      </p:to>
                                    </p:set>
                                  </p:childTnLst>
                                </p:cTn>
                              </p:par>
                              <p:par>
                                <p:cTn id="314" presetID="12" presetClass="exit" presetSubtype="4" fill="hold" grpId="2" nodeType="withEffect">
                                  <p:stCondLst>
                                    <p:cond delay="0"/>
                                  </p:stCondLst>
                                  <p:childTnLst>
                                    <p:anim calcmode="lin" valueType="num">
                                      <p:cBhvr additive="base">
                                        <p:cTn id="315" dur="500"/>
                                        <p:tgtEl>
                                          <p:spTgt spid="43"/>
                                        </p:tgtEl>
                                        <p:attrNameLst>
                                          <p:attrName>ppt_y</p:attrName>
                                        </p:attrNameLst>
                                      </p:cBhvr>
                                      <p:tavLst>
                                        <p:tav tm="0">
                                          <p:val>
                                            <p:strVal val="#ppt_y"/>
                                          </p:val>
                                        </p:tav>
                                        <p:tav tm="100000">
                                          <p:val>
                                            <p:strVal val="#ppt_y+#ppt_h*1.125000"/>
                                          </p:val>
                                        </p:tav>
                                      </p:tavLst>
                                    </p:anim>
                                    <p:animEffect transition="out" filter="wipe(down)">
                                      <p:cBhvr>
                                        <p:cTn id="316" dur="500"/>
                                        <p:tgtEl>
                                          <p:spTgt spid="43"/>
                                        </p:tgtEl>
                                      </p:cBhvr>
                                    </p:animEffect>
                                    <p:set>
                                      <p:cBhvr>
                                        <p:cTn id="317" dur="1" fill="hold">
                                          <p:stCondLst>
                                            <p:cond delay="499"/>
                                          </p:stCondLst>
                                        </p:cTn>
                                        <p:tgtEl>
                                          <p:spTgt spid="43"/>
                                        </p:tgtEl>
                                        <p:attrNameLst>
                                          <p:attrName>style.visibility</p:attrName>
                                        </p:attrNameLst>
                                      </p:cBhvr>
                                      <p:to>
                                        <p:strVal val="hidden"/>
                                      </p:to>
                                    </p:set>
                                  </p:childTnLst>
                                </p:cTn>
                              </p:par>
                              <p:par>
                                <p:cTn id="318" presetID="12" presetClass="exit" presetSubtype="4" fill="hold" grpId="1" nodeType="withEffect">
                                  <p:stCondLst>
                                    <p:cond delay="0"/>
                                  </p:stCondLst>
                                  <p:childTnLst>
                                    <p:anim calcmode="lin" valueType="num">
                                      <p:cBhvr additive="base">
                                        <p:cTn id="319" dur="500"/>
                                        <p:tgtEl>
                                          <p:spTgt spid="44"/>
                                        </p:tgtEl>
                                        <p:attrNameLst>
                                          <p:attrName>ppt_y</p:attrName>
                                        </p:attrNameLst>
                                      </p:cBhvr>
                                      <p:tavLst>
                                        <p:tav tm="0">
                                          <p:val>
                                            <p:strVal val="#ppt_y"/>
                                          </p:val>
                                        </p:tav>
                                        <p:tav tm="100000">
                                          <p:val>
                                            <p:strVal val="#ppt_y+#ppt_h*1.125000"/>
                                          </p:val>
                                        </p:tav>
                                      </p:tavLst>
                                    </p:anim>
                                    <p:animEffect transition="out" filter="wipe(down)">
                                      <p:cBhvr>
                                        <p:cTn id="320" dur="500"/>
                                        <p:tgtEl>
                                          <p:spTgt spid="44"/>
                                        </p:tgtEl>
                                      </p:cBhvr>
                                    </p:animEffect>
                                    <p:set>
                                      <p:cBhvr>
                                        <p:cTn id="321" dur="1" fill="hold">
                                          <p:stCondLst>
                                            <p:cond delay="499"/>
                                          </p:stCondLst>
                                        </p:cTn>
                                        <p:tgtEl>
                                          <p:spTgt spid="44"/>
                                        </p:tgtEl>
                                        <p:attrNameLst>
                                          <p:attrName>style.visibility</p:attrName>
                                        </p:attrNameLst>
                                      </p:cBhvr>
                                      <p:to>
                                        <p:strVal val="hidden"/>
                                      </p:to>
                                    </p:set>
                                  </p:childTnLst>
                                </p:cTn>
                              </p:par>
                              <p:par>
                                <p:cTn id="322" presetID="12" presetClass="exit" presetSubtype="4" fill="hold" nodeType="withEffect">
                                  <p:stCondLst>
                                    <p:cond delay="0"/>
                                  </p:stCondLst>
                                  <p:childTnLst>
                                    <p:anim calcmode="lin" valueType="num">
                                      <p:cBhvr additive="base">
                                        <p:cTn id="323" dur="500"/>
                                        <p:tgtEl>
                                          <p:spTgt spid="2"/>
                                        </p:tgtEl>
                                        <p:attrNameLst>
                                          <p:attrName>ppt_y</p:attrName>
                                        </p:attrNameLst>
                                      </p:cBhvr>
                                      <p:tavLst>
                                        <p:tav tm="0">
                                          <p:val>
                                            <p:strVal val="#ppt_y"/>
                                          </p:val>
                                        </p:tav>
                                        <p:tav tm="100000">
                                          <p:val>
                                            <p:strVal val="#ppt_y+#ppt_h*1.125000"/>
                                          </p:val>
                                        </p:tav>
                                      </p:tavLst>
                                    </p:anim>
                                    <p:animEffect transition="out" filter="wipe(down)">
                                      <p:cBhvr>
                                        <p:cTn id="324" dur="500"/>
                                        <p:tgtEl>
                                          <p:spTgt spid="2"/>
                                        </p:tgtEl>
                                      </p:cBhvr>
                                    </p:animEffect>
                                    <p:set>
                                      <p:cBhvr>
                                        <p:cTn id="325" dur="1" fill="hold">
                                          <p:stCondLst>
                                            <p:cond delay="499"/>
                                          </p:stCondLst>
                                        </p:cTn>
                                        <p:tgtEl>
                                          <p:spTgt spid="2"/>
                                        </p:tgtEl>
                                        <p:attrNameLst>
                                          <p:attrName>style.visibility</p:attrName>
                                        </p:attrNameLst>
                                      </p:cBhvr>
                                      <p:to>
                                        <p:strVal val="hidden"/>
                                      </p:to>
                                    </p:set>
                                  </p:childTnLst>
                                </p:cTn>
                              </p:par>
                              <p:par>
                                <p:cTn id="326" presetID="12" presetClass="exit" presetSubtype="4" fill="hold" grpId="1" nodeType="withEffect">
                                  <p:stCondLst>
                                    <p:cond delay="0"/>
                                  </p:stCondLst>
                                  <p:childTnLst>
                                    <p:anim calcmode="lin" valueType="num">
                                      <p:cBhvr additive="base">
                                        <p:cTn id="327" dur="500"/>
                                        <p:tgtEl>
                                          <p:spTgt spid="7"/>
                                        </p:tgtEl>
                                        <p:attrNameLst>
                                          <p:attrName>ppt_y</p:attrName>
                                        </p:attrNameLst>
                                      </p:cBhvr>
                                      <p:tavLst>
                                        <p:tav tm="0">
                                          <p:val>
                                            <p:strVal val="#ppt_y"/>
                                          </p:val>
                                        </p:tav>
                                        <p:tav tm="100000">
                                          <p:val>
                                            <p:strVal val="#ppt_y+#ppt_h*1.125000"/>
                                          </p:val>
                                        </p:tav>
                                      </p:tavLst>
                                    </p:anim>
                                    <p:animEffect transition="out" filter="wipe(down)">
                                      <p:cBhvr>
                                        <p:cTn id="328" dur="500"/>
                                        <p:tgtEl>
                                          <p:spTgt spid="7"/>
                                        </p:tgtEl>
                                      </p:cBhvr>
                                    </p:animEffect>
                                    <p:set>
                                      <p:cBhvr>
                                        <p:cTn id="329" dur="1" fill="hold">
                                          <p:stCondLst>
                                            <p:cond delay="499"/>
                                          </p:stCondLst>
                                        </p:cTn>
                                        <p:tgtEl>
                                          <p:spTgt spid="7"/>
                                        </p:tgtEl>
                                        <p:attrNameLst>
                                          <p:attrName>style.visibility</p:attrName>
                                        </p:attrNameLst>
                                      </p:cBhvr>
                                      <p:to>
                                        <p:strVal val="hidden"/>
                                      </p:to>
                                    </p:set>
                                  </p:childTnLst>
                                </p:cTn>
                              </p:par>
                              <p:par>
                                <p:cTn id="330" presetID="12" presetClass="exit" presetSubtype="4" fill="hold" grpId="1" nodeType="withEffect">
                                  <p:stCondLst>
                                    <p:cond delay="0"/>
                                  </p:stCondLst>
                                  <p:childTnLst>
                                    <p:anim calcmode="lin" valueType="num">
                                      <p:cBhvr additive="base">
                                        <p:cTn id="331" dur="500"/>
                                        <p:tgtEl>
                                          <p:spTgt spid="24"/>
                                        </p:tgtEl>
                                        <p:attrNameLst>
                                          <p:attrName>ppt_y</p:attrName>
                                        </p:attrNameLst>
                                      </p:cBhvr>
                                      <p:tavLst>
                                        <p:tav tm="0">
                                          <p:val>
                                            <p:strVal val="#ppt_y"/>
                                          </p:val>
                                        </p:tav>
                                        <p:tav tm="100000">
                                          <p:val>
                                            <p:strVal val="#ppt_y+#ppt_h*1.125000"/>
                                          </p:val>
                                        </p:tav>
                                      </p:tavLst>
                                    </p:anim>
                                    <p:animEffect transition="out" filter="wipe(down)">
                                      <p:cBhvr>
                                        <p:cTn id="332" dur="500"/>
                                        <p:tgtEl>
                                          <p:spTgt spid="24"/>
                                        </p:tgtEl>
                                      </p:cBhvr>
                                    </p:animEffect>
                                    <p:set>
                                      <p:cBhvr>
                                        <p:cTn id="333" dur="1" fill="hold">
                                          <p:stCondLst>
                                            <p:cond delay="499"/>
                                          </p:stCondLst>
                                        </p:cTn>
                                        <p:tgtEl>
                                          <p:spTgt spid="24"/>
                                        </p:tgtEl>
                                        <p:attrNameLst>
                                          <p:attrName>style.visibility</p:attrName>
                                        </p:attrNameLst>
                                      </p:cBhvr>
                                      <p:to>
                                        <p:strVal val="hidden"/>
                                      </p:to>
                                    </p:set>
                                  </p:childTnLst>
                                </p:cTn>
                              </p:par>
                              <p:par>
                                <p:cTn id="334" presetID="12" presetClass="exit" presetSubtype="4" fill="hold" grpId="1" nodeType="withEffect">
                                  <p:stCondLst>
                                    <p:cond delay="0"/>
                                  </p:stCondLst>
                                  <p:childTnLst>
                                    <p:anim calcmode="lin" valueType="num">
                                      <p:cBhvr additive="base">
                                        <p:cTn id="335" dur="500"/>
                                        <p:tgtEl>
                                          <p:spTgt spid="25"/>
                                        </p:tgtEl>
                                        <p:attrNameLst>
                                          <p:attrName>ppt_y</p:attrName>
                                        </p:attrNameLst>
                                      </p:cBhvr>
                                      <p:tavLst>
                                        <p:tav tm="0">
                                          <p:val>
                                            <p:strVal val="#ppt_y"/>
                                          </p:val>
                                        </p:tav>
                                        <p:tav tm="100000">
                                          <p:val>
                                            <p:strVal val="#ppt_y+#ppt_h*1.125000"/>
                                          </p:val>
                                        </p:tav>
                                      </p:tavLst>
                                    </p:anim>
                                    <p:animEffect transition="out" filter="wipe(down)">
                                      <p:cBhvr>
                                        <p:cTn id="336" dur="500"/>
                                        <p:tgtEl>
                                          <p:spTgt spid="25"/>
                                        </p:tgtEl>
                                      </p:cBhvr>
                                    </p:animEffect>
                                    <p:set>
                                      <p:cBhvr>
                                        <p:cTn id="337" dur="1" fill="hold">
                                          <p:stCondLst>
                                            <p:cond delay="499"/>
                                          </p:stCondLst>
                                        </p:cTn>
                                        <p:tgtEl>
                                          <p:spTgt spid="25"/>
                                        </p:tgtEl>
                                        <p:attrNameLst>
                                          <p:attrName>style.visibility</p:attrName>
                                        </p:attrNameLst>
                                      </p:cBhvr>
                                      <p:to>
                                        <p:strVal val="hidden"/>
                                      </p:to>
                                    </p:set>
                                  </p:childTnLst>
                                </p:cTn>
                              </p:par>
                              <p:par>
                                <p:cTn id="338" presetID="12" presetClass="exit" presetSubtype="4" fill="hold" grpId="1" nodeType="withEffect">
                                  <p:stCondLst>
                                    <p:cond delay="0"/>
                                  </p:stCondLst>
                                  <p:childTnLst>
                                    <p:anim calcmode="lin" valueType="num">
                                      <p:cBhvr additive="base">
                                        <p:cTn id="339" dur="500"/>
                                        <p:tgtEl>
                                          <p:spTgt spid="28"/>
                                        </p:tgtEl>
                                        <p:attrNameLst>
                                          <p:attrName>ppt_y</p:attrName>
                                        </p:attrNameLst>
                                      </p:cBhvr>
                                      <p:tavLst>
                                        <p:tav tm="0">
                                          <p:val>
                                            <p:strVal val="#ppt_y"/>
                                          </p:val>
                                        </p:tav>
                                        <p:tav tm="100000">
                                          <p:val>
                                            <p:strVal val="#ppt_y+#ppt_h*1.125000"/>
                                          </p:val>
                                        </p:tav>
                                      </p:tavLst>
                                    </p:anim>
                                    <p:animEffect transition="out" filter="wipe(down)">
                                      <p:cBhvr>
                                        <p:cTn id="340" dur="500"/>
                                        <p:tgtEl>
                                          <p:spTgt spid="28"/>
                                        </p:tgtEl>
                                      </p:cBhvr>
                                    </p:animEffect>
                                    <p:set>
                                      <p:cBhvr>
                                        <p:cTn id="341" dur="1" fill="hold">
                                          <p:stCondLst>
                                            <p:cond delay="499"/>
                                          </p:stCondLst>
                                        </p:cTn>
                                        <p:tgtEl>
                                          <p:spTgt spid="28"/>
                                        </p:tgtEl>
                                        <p:attrNameLst>
                                          <p:attrName>style.visibility</p:attrName>
                                        </p:attrNameLst>
                                      </p:cBhvr>
                                      <p:to>
                                        <p:strVal val="hidden"/>
                                      </p:to>
                                    </p:set>
                                  </p:childTnLst>
                                </p:cTn>
                              </p:par>
                              <p:par>
                                <p:cTn id="342" presetID="12" presetClass="exit" presetSubtype="4" fill="hold" grpId="1" nodeType="withEffect">
                                  <p:stCondLst>
                                    <p:cond delay="0"/>
                                  </p:stCondLst>
                                  <p:childTnLst>
                                    <p:anim calcmode="lin" valueType="num">
                                      <p:cBhvr additive="base">
                                        <p:cTn id="343" dur="500"/>
                                        <p:tgtEl>
                                          <p:spTgt spid="29"/>
                                        </p:tgtEl>
                                        <p:attrNameLst>
                                          <p:attrName>ppt_y</p:attrName>
                                        </p:attrNameLst>
                                      </p:cBhvr>
                                      <p:tavLst>
                                        <p:tav tm="0">
                                          <p:val>
                                            <p:strVal val="#ppt_y"/>
                                          </p:val>
                                        </p:tav>
                                        <p:tav tm="100000">
                                          <p:val>
                                            <p:strVal val="#ppt_y+#ppt_h*1.125000"/>
                                          </p:val>
                                        </p:tav>
                                      </p:tavLst>
                                    </p:anim>
                                    <p:animEffect transition="out" filter="wipe(down)">
                                      <p:cBhvr>
                                        <p:cTn id="344" dur="500"/>
                                        <p:tgtEl>
                                          <p:spTgt spid="29"/>
                                        </p:tgtEl>
                                      </p:cBhvr>
                                    </p:animEffect>
                                    <p:set>
                                      <p:cBhvr>
                                        <p:cTn id="345" dur="1" fill="hold">
                                          <p:stCondLst>
                                            <p:cond delay="499"/>
                                          </p:stCondLst>
                                        </p:cTn>
                                        <p:tgtEl>
                                          <p:spTgt spid="29"/>
                                        </p:tgtEl>
                                        <p:attrNameLst>
                                          <p:attrName>style.visibility</p:attrName>
                                        </p:attrNameLst>
                                      </p:cBhvr>
                                      <p:to>
                                        <p:strVal val="hidden"/>
                                      </p:to>
                                    </p:set>
                                  </p:childTnLst>
                                </p:cTn>
                              </p:par>
                              <p:par>
                                <p:cTn id="346" presetID="12" presetClass="exit" presetSubtype="4" fill="hold" grpId="2" nodeType="withEffect">
                                  <p:stCondLst>
                                    <p:cond delay="0"/>
                                  </p:stCondLst>
                                  <p:childTnLst>
                                    <p:anim calcmode="lin" valueType="num">
                                      <p:cBhvr additive="base">
                                        <p:cTn id="347" dur="500"/>
                                        <p:tgtEl>
                                          <p:spTgt spid="30"/>
                                        </p:tgtEl>
                                        <p:attrNameLst>
                                          <p:attrName>ppt_y</p:attrName>
                                        </p:attrNameLst>
                                      </p:cBhvr>
                                      <p:tavLst>
                                        <p:tav tm="0">
                                          <p:val>
                                            <p:strVal val="#ppt_y"/>
                                          </p:val>
                                        </p:tav>
                                        <p:tav tm="100000">
                                          <p:val>
                                            <p:strVal val="#ppt_y+#ppt_h*1.125000"/>
                                          </p:val>
                                        </p:tav>
                                      </p:tavLst>
                                    </p:anim>
                                    <p:animEffect transition="out" filter="wipe(down)">
                                      <p:cBhvr>
                                        <p:cTn id="348" dur="500"/>
                                        <p:tgtEl>
                                          <p:spTgt spid="30"/>
                                        </p:tgtEl>
                                      </p:cBhvr>
                                    </p:animEffect>
                                    <p:set>
                                      <p:cBhvr>
                                        <p:cTn id="349" dur="1" fill="hold">
                                          <p:stCondLst>
                                            <p:cond delay="499"/>
                                          </p:stCondLst>
                                        </p:cTn>
                                        <p:tgtEl>
                                          <p:spTgt spid="30"/>
                                        </p:tgtEl>
                                        <p:attrNameLst>
                                          <p:attrName>style.visibility</p:attrName>
                                        </p:attrNameLst>
                                      </p:cBhvr>
                                      <p:to>
                                        <p:strVal val="hidden"/>
                                      </p:to>
                                    </p:set>
                                  </p:childTnLst>
                                </p:cTn>
                              </p:par>
                              <p:par>
                                <p:cTn id="350" presetID="12" presetClass="exit" presetSubtype="4" fill="hold" nodeType="withEffect">
                                  <p:stCondLst>
                                    <p:cond delay="0"/>
                                  </p:stCondLst>
                                  <p:childTnLst>
                                    <p:anim calcmode="lin" valueType="num">
                                      <p:cBhvr additive="base">
                                        <p:cTn id="351" dur="500"/>
                                        <p:tgtEl>
                                          <p:spTgt spid="4"/>
                                        </p:tgtEl>
                                        <p:attrNameLst>
                                          <p:attrName>ppt_y</p:attrName>
                                        </p:attrNameLst>
                                      </p:cBhvr>
                                      <p:tavLst>
                                        <p:tav tm="0">
                                          <p:val>
                                            <p:strVal val="#ppt_y"/>
                                          </p:val>
                                        </p:tav>
                                        <p:tav tm="100000">
                                          <p:val>
                                            <p:strVal val="#ppt_y+#ppt_h*1.125000"/>
                                          </p:val>
                                        </p:tav>
                                      </p:tavLst>
                                    </p:anim>
                                    <p:animEffect transition="out" filter="wipe(down)">
                                      <p:cBhvr>
                                        <p:cTn id="352" dur="500"/>
                                        <p:tgtEl>
                                          <p:spTgt spid="4"/>
                                        </p:tgtEl>
                                      </p:cBhvr>
                                    </p:animEffect>
                                    <p:set>
                                      <p:cBhvr>
                                        <p:cTn id="353" dur="1" fill="hold">
                                          <p:stCondLst>
                                            <p:cond delay="499"/>
                                          </p:stCondLst>
                                        </p:cTn>
                                        <p:tgtEl>
                                          <p:spTgt spid="4"/>
                                        </p:tgtEl>
                                        <p:attrNameLst>
                                          <p:attrName>style.visibility</p:attrName>
                                        </p:attrNameLst>
                                      </p:cBhvr>
                                      <p:to>
                                        <p:strVal val="hidden"/>
                                      </p:to>
                                    </p:set>
                                  </p:childTnLst>
                                </p:cTn>
                              </p:par>
                              <p:par>
                                <p:cTn id="354" presetID="12" presetClass="exit" presetSubtype="4" fill="hold" grpId="1" nodeType="withEffect">
                                  <p:stCondLst>
                                    <p:cond delay="0"/>
                                  </p:stCondLst>
                                  <p:childTnLst>
                                    <p:anim calcmode="lin" valueType="num">
                                      <p:cBhvr additive="base">
                                        <p:cTn id="355" dur="500"/>
                                        <p:tgtEl>
                                          <p:spTgt spid="8"/>
                                        </p:tgtEl>
                                        <p:attrNameLst>
                                          <p:attrName>ppt_y</p:attrName>
                                        </p:attrNameLst>
                                      </p:cBhvr>
                                      <p:tavLst>
                                        <p:tav tm="0">
                                          <p:val>
                                            <p:strVal val="#ppt_y"/>
                                          </p:val>
                                        </p:tav>
                                        <p:tav tm="100000">
                                          <p:val>
                                            <p:strVal val="#ppt_y+#ppt_h*1.125000"/>
                                          </p:val>
                                        </p:tav>
                                      </p:tavLst>
                                    </p:anim>
                                    <p:animEffect transition="out" filter="wipe(down)">
                                      <p:cBhvr>
                                        <p:cTn id="356" dur="500"/>
                                        <p:tgtEl>
                                          <p:spTgt spid="8"/>
                                        </p:tgtEl>
                                      </p:cBhvr>
                                    </p:animEffect>
                                    <p:set>
                                      <p:cBhvr>
                                        <p:cTn id="357" dur="1" fill="hold">
                                          <p:stCondLst>
                                            <p:cond delay="499"/>
                                          </p:stCondLst>
                                        </p:cTn>
                                        <p:tgtEl>
                                          <p:spTgt spid="8"/>
                                        </p:tgtEl>
                                        <p:attrNameLst>
                                          <p:attrName>style.visibility</p:attrName>
                                        </p:attrNameLst>
                                      </p:cBhvr>
                                      <p:to>
                                        <p:strVal val="hidden"/>
                                      </p:to>
                                    </p:set>
                                  </p:childTnLst>
                                </p:cTn>
                              </p:par>
                              <p:par>
                                <p:cTn id="358" presetID="12" presetClass="exit" presetSubtype="4" fill="hold" grpId="1" nodeType="withEffect">
                                  <p:stCondLst>
                                    <p:cond delay="0"/>
                                  </p:stCondLst>
                                  <p:childTnLst>
                                    <p:anim calcmode="lin" valueType="num">
                                      <p:cBhvr additive="base">
                                        <p:cTn id="359" dur="500"/>
                                        <p:tgtEl>
                                          <p:spTgt spid="17"/>
                                        </p:tgtEl>
                                        <p:attrNameLst>
                                          <p:attrName>ppt_y</p:attrName>
                                        </p:attrNameLst>
                                      </p:cBhvr>
                                      <p:tavLst>
                                        <p:tav tm="0">
                                          <p:val>
                                            <p:strVal val="#ppt_y"/>
                                          </p:val>
                                        </p:tav>
                                        <p:tav tm="100000">
                                          <p:val>
                                            <p:strVal val="#ppt_y+#ppt_h*1.125000"/>
                                          </p:val>
                                        </p:tav>
                                      </p:tavLst>
                                    </p:anim>
                                    <p:animEffect transition="out" filter="wipe(down)">
                                      <p:cBhvr>
                                        <p:cTn id="360" dur="500"/>
                                        <p:tgtEl>
                                          <p:spTgt spid="17"/>
                                        </p:tgtEl>
                                      </p:cBhvr>
                                    </p:animEffect>
                                    <p:set>
                                      <p:cBhvr>
                                        <p:cTn id="361" dur="1" fill="hold">
                                          <p:stCondLst>
                                            <p:cond delay="499"/>
                                          </p:stCondLst>
                                        </p:cTn>
                                        <p:tgtEl>
                                          <p:spTgt spid="17"/>
                                        </p:tgtEl>
                                        <p:attrNameLst>
                                          <p:attrName>style.visibility</p:attrName>
                                        </p:attrNameLst>
                                      </p:cBhvr>
                                      <p:to>
                                        <p:strVal val="hidden"/>
                                      </p:to>
                                    </p:set>
                                  </p:childTnLst>
                                </p:cTn>
                              </p:par>
                              <p:par>
                                <p:cTn id="362" presetID="12" presetClass="exit" presetSubtype="4" fill="hold" grpId="1" nodeType="withEffect">
                                  <p:stCondLst>
                                    <p:cond delay="0"/>
                                  </p:stCondLst>
                                  <p:childTnLst>
                                    <p:anim calcmode="lin" valueType="num">
                                      <p:cBhvr additive="base">
                                        <p:cTn id="363" dur="500"/>
                                        <p:tgtEl>
                                          <p:spTgt spid="18"/>
                                        </p:tgtEl>
                                        <p:attrNameLst>
                                          <p:attrName>ppt_y</p:attrName>
                                        </p:attrNameLst>
                                      </p:cBhvr>
                                      <p:tavLst>
                                        <p:tav tm="0">
                                          <p:val>
                                            <p:strVal val="#ppt_y"/>
                                          </p:val>
                                        </p:tav>
                                        <p:tav tm="100000">
                                          <p:val>
                                            <p:strVal val="#ppt_y+#ppt_h*1.125000"/>
                                          </p:val>
                                        </p:tav>
                                      </p:tavLst>
                                    </p:anim>
                                    <p:animEffect transition="out" filter="wipe(down)">
                                      <p:cBhvr>
                                        <p:cTn id="364" dur="500"/>
                                        <p:tgtEl>
                                          <p:spTgt spid="18"/>
                                        </p:tgtEl>
                                      </p:cBhvr>
                                    </p:animEffect>
                                    <p:set>
                                      <p:cBhvr>
                                        <p:cTn id="365" dur="1" fill="hold">
                                          <p:stCondLst>
                                            <p:cond delay="499"/>
                                          </p:stCondLst>
                                        </p:cTn>
                                        <p:tgtEl>
                                          <p:spTgt spid="18"/>
                                        </p:tgtEl>
                                        <p:attrNameLst>
                                          <p:attrName>style.visibility</p:attrName>
                                        </p:attrNameLst>
                                      </p:cBhvr>
                                      <p:to>
                                        <p:strVal val="hidden"/>
                                      </p:to>
                                    </p:set>
                                  </p:childTnLst>
                                </p:cTn>
                              </p:par>
                              <p:par>
                                <p:cTn id="366" presetID="12" presetClass="exit" presetSubtype="4" fill="hold" grpId="1" nodeType="withEffect">
                                  <p:stCondLst>
                                    <p:cond delay="0"/>
                                  </p:stCondLst>
                                  <p:childTnLst>
                                    <p:anim calcmode="lin" valueType="num">
                                      <p:cBhvr additive="base">
                                        <p:cTn id="367" dur="500"/>
                                        <p:tgtEl>
                                          <p:spTgt spid="19"/>
                                        </p:tgtEl>
                                        <p:attrNameLst>
                                          <p:attrName>ppt_y</p:attrName>
                                        </p:attrNameLst>
                                      </p:cBhvr>
                                      <p:tavLst>
                                        <p:tav tm="0">
                                          <p:val>
                                            <p:strVal val="#ppt_y"/>
                                          </p:val>
                                        </p:tav>
                                        <p:tav tm="100000">
                                          <p:val>
                                            <p:strVal val="#ppt_y+#ppt_h*1.125000"/>
                                          </p:val>
                                        </p:tav>
                                      </p:tavLst>
                                    </p:anim>
                                    <p:animEffect transition="out" filter="wipe(down)">
                                      <p:cBhvr>
                                        <p:cTn id="368" dur="500"/>
                                        <p:tgtEl>
                                          <p:spTgt spid="19"/>
                                        </p:tgtEl>
                                      </p:cBhvr>
                                    </p:animEffect>
                                    <p:set>
                                      <p:cBhvr>
                                        <p:cTn id="369" dur="1" fill="hold">
                                          <p:stCondLst>
                                            <p:cond delay="499"/>
                                          </p:stCondLst>
                                        </p:cTn>
                                        <p:tgtEl>
                                          <p:spTgt spid="19"/>
                                        </p:tgtEl>
                                        <p:attrNameLst>
                                          <p:attrName>style.visibility</p:attrName>
                                        </p:attrNameLst>
                                      </p:cBhvr>
                                      <p:to>
                                        <p:strVal val="hidden"/>
                                      </p:to>
                                    </p:set>
                                  </p:childTnLst>
                                </p:cTn>
                              </p:par>
                              <p:par>
                                <p:cTn id="370" presetID="12" presetClass="exit" presetSubtype="4" fill="hold" grpId="1" nodeType="withEffect">
                                  <p:stCondLst>
                                    <p:cond delay="0"/>
                                  </p:stCondLst>
                                  <p:childTnLst>
                                    <p:anim calcmode="lin" valueType="num">
                                      <p:cBhvr additive="base">
                                        <p:cTn id="371" dur="500"/>
                                        <p:tgtEl>
                                          <p:spTgt spid="20"/>
                                        </p:tgtEl>
                                        <p:attrNameLst>
                                          <p:attrName>ppt_y</p:attrName>
                                        </p:attrNameLst>
                                      </p:cBhvr>
                                      <p:tavLst>
                                        <p:tav tm="0">
                                          <p:val>
                                            <p:strVal val="#ppt_y"/>
                                          </p:val>
                                        </p:tav>
                                        <p:tav tm="100000">
                                          <p:val>
                                            <p:strVal val="#ppt_y+#ppt_h*1.125000"/>
                                          </p:val>
                                        </p:tav>
                                      </p:tavLst>
                                    </p:anim>
                                    <p:animEffect transition="out" filter="wipe(down)">
                                      <p:cBhvr>
                                        <p:cTn id="372" dur="500"/>
                                        <p:tgtEl>
                                          <p:spTgt spid="20"/>
                                        </p:tgtEl>
                                      </p:cBhvr>
                                    </p:animEffect>
                                    <p:set>
                                      <p:cBhvr>
                                        <p:cTn id="373" dur="1" fill="hold">
                                          <p:stCondLst>
                                            <p:cond delay="499"/>
                                          </p:stCondLst>
                                        </p:cTn>
                                        <p:tgtEl>
                                          <p:spTgt spid="20"/>
                                        </p:tgtEl>
                                        <p:attrNameLst>
                                          <p:attrName>style.visibility</p:attrName>
                                        </p:attrNameLst>
                                      </p:cBhvr>
                                      <p:to>
                                        <p:strVal val="hidden"/>
                                      </p:to>
                                    </p:set>
                                  </p:childTnLst>
                                </p:cTn>
                              </p:par>
                              <p:par>
                                <p:cTn id="374" presetID="12" presetClass="exit" presetSubtype="4" fill="hold" grpId="2" nodeType="withEffect">
                                  <p:stCondLst>
                                    <p:cond delay="0"/>
                                  </p:stCondLst>
                                  <p:childTnLst>
                                    <p:anim calcmode="lin" valueType="num">
                                      <p:cBhvr additive="base">
                                        <p:cTn id="375" dur="500"/>
                                        <p:tgtEl>
                                          <p:spTgt spid="21"/>
                                        </p:tgtEl>
                                        <p:attrNameLst>
                                          <p:attrName>ppt_y</p:attrName>
                                        </p:attrNameLst>
                                      </p:cBhvr>
                                      <p:tavLst>
                                        <p:tav tm="0">
                                          <p:val>
                                            <p:strVal val="#ppt_y"/>
                                          </p:val>
                                        </p:tav>
                                        <p:tav tm="100000">
                                          <p:val>
                                            <p:strVal val="#ppt_y+#ppt_h*1.125000"/>
                                          </p:val>
                                        </p:tav>
                                      </p:tavLst>
                                    </p:anim>
                                    <p:animEffect transition="out" filter="wipe(down)">
                                      <p:cBhvr>
                                        <p:cTn id="376" dur="500"/>
                                        <p:tgtEl>
                                          <p:spTgt spid="21"/>
                                        </p:tgtEl>
                                      </p:cBhvr>
                                    </p:animEffect>
                                    <p:set>
                                      <p:cBhvr>
                                        <p:cTn id="377" dur="1" fill="hold">
                                          <p:stCondLst>
                                            <p:cond delay="499"/>
                                          </p:stCondLst>
                                        </p:cTn>
                                        <p:tgtEl>
                                          <p:spTgt spid="21"/>
                                        </p:tgtEl>
                                        <p:attrNameLst>
                                          <p:attrName>style.visibility</p:attrName>
                                        </p:attrNameLst>
                                      </p:cBhvr>
                                      <p:to>
                                        <p:strVal val="hidden"/>
                                      </p:to>
                                    </p:set>
                                  </p:childTnLst>
                                </p:cTn>
                              </p:par>
                              <p:par>
                                <p:cTn id="378" presetID="12" presetClass="exit" presetSubtype="4" fill="hold" grpId="2" nodeType="withEffect">
                                  <p:stCondLst>
                                    <p:cond delay="0"/>
                                  </p:stCondLst>
                                  <p:childTnLst>
                                    <p:anim calcmode="lin" valueType="num">
                                      <p:cBhvr additive="base">
                                        <p:cTn id="379" dur="500"/>
                                        <p:tgtEl>
                                          <p:spTgt spid="22"/>
                                        </p:tgtEl>
                                        <p:attrNameLst>
                                          <p:attrName>ppt_y</p:attrName>
                                        </p:attrNameLst>
                                      </p:cBhvr>
                                      <p:tavLst>
                                        <p:tav tm="0">
                                          <p:val>
                                            <p:strVal val="#ppt_y"/>
                                          </p:val>
                                        </p:tav>
                                        <p:tav tm="100000">
                                          <p:val>
                                            <p:strVal val="#ppt_y+#ppt_h*1.125000"/>
                                          </p:val>
                                        </p:tav>
                                      </p:tavLst>
                                    </p:anim>
                                    <p:animEffect transition="out" filter="wipe(down)">
                                      <p:cBhvr>
                                        <p:cTn id="380" dur="500"/>
                                        <p:tgtEl>
                                          <p:spTgt spid="22"/>
                                        </p:tgtEl>
                                      </p:cBhvr>
                                    </p:animEffect>
                                    <p:set>
                                      <p:cBhvr>
                                        <p:cTn id="381" dur="1" fill="hold">
                                          <p:stCondLst>
                                            <p:cond delay="499"/>
                                          </p:stCondLst>
                                        </p:cTn>
                                        <p:tgtEl>
                                          <p:spTgt spid="22"/>
                                        </p:tgtEl>
                                        <p:attrNameLst>
                                          <p:attrName>style.visibility</p:attrName>
                                        </p:attrNameLst>
                                      </p:cBhvr>
                                      <p:to>
                                        <p:strVal val="hidden"/>
                                      </p:to>
                                    </p:set>
                                  </p:childTnLst>
                                </p:cTn>
                              </p:par>
                              <p:par>
                                <p:cTn id="382" presetID="12" presetClass="exit" presetSubtype="4" fill="hold" grpId="2" nodeType="withEffect">
                                  <p:stCondLst>
                                    <p:cond delay="0"/>
                                  </p:stCondLst>
                                  <p:childTnLst>
                                    <p:anim calcmode="lin" valueType="num">
                                      <p:cBhvr additive="base">
                                        <p:cTn id="383" dur="500"/>
                                        <p:tgtEl>
                                          <p:spTgt spid="23"/>
                                        </p:tgtEl>
                                        <p:attrNameLst>
                                          <p:attrName>ppt_y</p:attrName>
                                        </p:attrNameLst>
                                      </p:cBhvr>
                                      <p:tavLst>
                                        <p:tav tm="0">
                                          <p:val>
                                            <p:strVal val="#ppt_y"/>
                                          </p:val>
                                        </p:tav>
                                        <p:tav tm="100000">
                                          <p:val>
                                            <p:strVal val="#ppt_y+#ppt_h*1.125000"/>
                                          </p:val>
                                        </p:tav>
                                      </p:tavLst>
                                    </p:anim>
                                    <p:animEffect transition="out" filter="wipe(down)">
                                      <p:cBhvr>
                                        <p:cTn id="384" dur="500"/>
                                        <p:tgtEl>
                                          <p:spTgt spid="23"/>
                                        </p:tgtEl>
                                      </p:cBhvr>
                                    </p:animEffect>
                                    <p:set>
                                      <p:cBhvr>
                                        <p:cTn id="385" dur="1" fill="hold">
                                          <p:stCondLst>
                                            <p:cond delay="499"/>
                                          </p:stCondLst>
                                        </p:cTn>
                                        <p:tgtEl>
                                          <p:spTgt spid="23"/>
                                        </p:tgtEl>
                                        <p:attrNameLst>
                                          <p:attrName>style.visibility</p:attrName>
                                        </p:attrNameLst>
                                      </p:cBhvr>
                                      <p:to>
                                        <p:strVal val="hidden"/>
                                      </p:to>
                                    </p:set>
                                  </p:childTnLst>
                                </p:cTn>
                              </p:par>
                            </p:childTnLst>
                          </p:cTn>
                        </p:par>
                      </p:childTnLst>
                    </p:cTn>
                  </p:par>
                  <p:par>
                    <p:cTn id="386" fill="hold">
                      <p:stCondLst>
                        <p:cond delay="indefinite"/>
                      </p:stCondLst>
                      <p:childTnLst>
                        <p:par>
                          <p:cTn id="387" fill="hold">
                            <p:stCondLst>
                              <p:cond delay="0"/>
                            </p:stCondLst>
                            <p:childTnLst>
                              <p:par>
                                <p:cTn id="388" presetID="2" presetClass="exit" presetSubtype="4" fill="hold" grpId="1" nodeType="clickEffect">
                                  <p:stCondLst>
                                    <p:cond delay="0"/>
                                  </p:stCondLst>
                                  <p:childTnLst>
                                    <p:anim calcmode="lin" valueType="num">
                                      <p:cBhvr additive="base">
                                        <p:cTn id="389" dur="500"/>
                                        <p:tgtEl>
                                          <p:spTgt spid="33"/>
                                        </p:tgtEl>
                                        <p:attrNameLst>
                                          <p:attrName>ppt_x</p:attrName>
                                        </p:attrNameLst>
                                      </p:cBhvr>
                                      <p:tavLst>
                                        <p:tav tm="0">
                                          <p:val>
                                            <p:strVal val="ppt_x"/>
                                          </p:val>
                                        </p:tav>
                                        <p:tav tm="100000">
                                          <p:val>
                                            <p:strVal val="ppt_x"/>
                                          </p:val>
                                        </p:tav>
                                      </p:tavLst>
                                    </p:anim>
                                    <p:anim calcmode="lin" valueType="num">
                                      <p:cBhvr additive="base">
                                        <p:cTn id="390" dur="500"/>
                                        <p:tgtEl>
                                          <p:spTgt spid="33"/>
                                        </p:tgtEl>
                                        <p:attrNameLst>
                                          <p:attrName>ppt_y</p:attrName>
                                        </p:attrNameLst>
                                      </p:cBhvr>
                                      <p:tavLst>
                                        <p:tav tm="0">
                                          <p:val>
                                            <p:strVal val="ppt_y"/>
                                          </p:val>
                                        </p:tav>
                                        <p:tav tm="100000">
                                          <p:val>
                                            <p:strVal val="1+ppt_h/2"/>
                                          </p:val>
                                        </p:tav>
                                      </p:tavLst>
                                    </p:anim>
                                    <p:set>
                                      <p:cBhvr>
                                        <p:cTn id="391" dur="1" fill="hold">
                                          <p:stCondLst>
                                            <p:cond delay="499"/>
                                          </p:stCondLst>
                                        </p:cTn>
                                        <p:tgtEl>
                                          <p:spTgt spid="33"/>
                                        </p:tgtEl>
                                        <p:attrNameLst>
                                          <p:attrName>style.visibility</p:attrName>
                                        </p:attrNameLst>
                                      </p:cBhvr>
                                      <p:to>
                                        <p:strVal val="hidden"/>
                                      </p:to>
                                    </p:set>
                                  </p:childTnLst>
                                </p:cTn>
                              </p:par>
                              <p:par>
                                <p:cTn id="392" presetID="2" presetClass="exit" presetSubtype="4" fill="hold" grpId="1" nodeType="withEffect">
                                  <p:stCondLst>
                                    <p:cond delay="0"/>
                                  </p:stCondLst>
                                  <p:childTnLst>
                                    <p:anim calcmode="lin" valueType="num">
                                      <p:cBhvr additive="base">
                                        <p:cTn id="393" dur="500"/>
                                        <p:tgtEl>
                                          <p:spTgt spid="34"/>
                                        </p:tgtEl>
                                        <p:attrNameLst>
                                          <p:attrName>ppt_x</p:attrName>
                                        </p:attrNameLst>
                                      </p:cBhvr>
                                      <p:tavLst>
                                        <p:tav tm="0">
                                          <p:val>
                                            <p:strVal val="ppt_x"/>
                                          </p:val>
                                        </p:tav>
                                        <p:tav tm="100000">
                                          <p:val>
                                            <p:strVal val="ppt_x"/>
                                          </p:val>
                                        </p:tav>
                                      </p:tavLst>
                                    </p:anim>
                                    <p:anim calcmode="lin" valueType="num">
                                      <p:cBhvr additive="base">
                                        <p:cTn id="394" dur="500"/>
                                        <p:tgtEl>
                                          <p:spTgt spid="34"/>
                                        </p:tgtEl>
                                        <p:attrNameLst>
                                          <p:attrName>ppt_y</p:attrName>
                                        </p:attrNameLst>
                                      </p:cBhvr>
                                      <p:tavLst>
                                        <p:tav tm="0">
                                          <p:val>
                                            <p:strVal val="ppt_y"/>
                                          </p:val>
                                        </p:tav>
                                        <p:tav tm="100000">
                                          <p:val>
                                            <p:strVal val="1+ppt_h/2"/>
                                          </p:val>
                                        </p:tav>
                                      </p:tavLst>
                                    </p:anim>
                                    <p:set>
                                      <p:cBhvr>
                                        <p:cTn id="395" dur="1" fill="hold">
                                          <p:stCondLst>
                                            <p:cond delay="499"/>
                                          </p:stCondLst>
                                        </p:cTn>
                                        <p:tgtEl>
                                          <p:spTgt spid="34"/>
                                        </p:tgtEl>
                                        <p:attrNameLst>
                                          <p:attrName>style.visibility</p:attrName>
                                        </p:attrNameLst>
                                      </p:cBhvr>
                                      <p:to>
                                        <p:strVal val="hidden"/>
                                      </p:to>
                                    </p:set>
                                  </p:childTnLst>
                                </p:cTn>
                              </p:par>
                              <p:par>
                                <p:cTn id="396" presetID="2" presetClass="exit" presetSubtype="4" fill="hold" grpId="1" nodeType="withEffect">
                                  <p:stCondLst>
                                    <p:cond delay="0"/>
                                  </p:stCondLst>
                                  <p:childTnLst>
                                    <p:anim calcmode="lin" valueType="num">
                                      <p:cBhvr additive="base">
                                        <p:cTn id="397" dur="500"/>
                                        <p:tgtEl>
                                          <p:spTgt spid="45"/>
                                        </p:tgtEl>
                                        <p:attrNameLst>
                                          <p:attrName>ppt_x</p:attrName>
                                        </p:attrNameLst>
                                      </p:cBhvr>
                                      <p:tavLst>
                                        <p:tav tm="0">
                                          <p:val>
                                            <p:strVal val="ppt_x"/>
                                          </p:val>
                                        </p:tav>
                                        <p:tav tm="100000">
                                          <p:val>
                                            <p:strVal val="ppt_x"/>
                                          </p:val>
                                        </p:tav>
                                      </p:tavLst>
                                    </p:anim>
                                    <p:anim calcmode="lin" valueType="num">
                                      <p:cBhvr additive="base">
                                        <p:cTn id="398" dur="500"/>
                                        <p:tgtEl>
                                          <p:spTgt spid="45"/>
                                        </p:tgtEl>
                                        <p:attrNameLst>
                                          <p:attrName>ppt_y</p:attrName>
                                        </p:attrNameLst>
                                      </p:cBhvr>
                                      <p:tavLst>
                                        <p:tav tm="0">
                                          <p:val>
                                            <p:strVal val="ppt_y"/>
                                          </p:val>
                                        </p:tav>
                                        <p:tav tm="100000">
                                          <p:val>
                                            <p:strVal val="1+ppt_h/2"/>
                                          </p:val>
                                        </p:tav>
                                      </p:tavLst>
                                    </p:anim>
                                    <p:set>
                                      <p:cBhvr>
                                        <p:cTn id="399" dur="1" fill="hold">
                                          <p:stCondLst>
                                            <p:cond delay="499"/>
                                          </p:stCondLst>
                                        </p:cTn>
                                        <p:tgtEl>
                                          <p:spTgt spid="45"/>
                                        </p:tgtEl>
                                        <p:attrNameLst>
                                          <p:attrName>style.visibility</p:attrName>
                                        </p:attrNameLst>
                                      </p:cBhvr>
                                      <p:to>
                                        <p:strVal val="hidden"/>
                                      </p:to>
                                    </p:set>
                                  </p:childTnLst>
                                </p:cTn>
                              </p:par>
                              <p:par>
                                <p:cTn id="400" presetID="2" presetClass="exit" presetSubtype="4" fill="hold" grpId="1" nodeType="withEffect">
                                  <p:stCondLst>
                                    <p:cond delay="0"/>
                                  </p:stCondLst>
                                  <p:childTnLst>
                                    <p:anim calcmode="lin" valueType="num">
                                      <p:cBhvr additive="base">
                                        <p:cTn id="401" dur="500"/>
                                        <p:tgtEl>
                                          <p:spTgt spid="5"/>
                                        </p:tgtEl>
                                        <p:attrNameLst>
                                          <p:attrName>ppt_x</p:attrName>
                                        </p:attrNameLst>
                                      </p:cBhvr>
                                      <p:tavLst>
                                        <p:tav tm="0">
                                          <p:val>
                                            <p:strVal val="ppt_x"/>
                                          </p:val>
                                        </p:tav>
                                        <p:tav tm="100000">
                                          <p:val>
                                            <p:strVal val="ppt_x"/>
                                          </p:val>
                                        </p:tav>
                                      </p:tavLst>
                                    </p:anim>
                                    <p:anim calcmode="lin" valueType="num">
                                      <p:cBhvr additive="base">
                                        <p:cTn id="402" dur="500"/>
                                        <p:tgtEl>
                                          <p:spTgt spid="5"/>
                                        </p:tgtEl>
                                        <p:attrNameLst>
                                          <p:attrName>ppt_y</p:attrName>
                                        </p:attrNameLst>
                                      </p:cBhvr>
                                      <p:tavLst>
                                        <p:tav tm="0">
                                          <p:val>
                                            <p:strVal val="ppt_y"/>
                                          </p:val>
                                        </p:tav>
                                        <p:tav tm="100000">
                                          <p:val>
                                            <p:strVal val="1+ppt_h/2"/>
                                          </p:val>
                                        </p:tav>
                                      </p:tavLst>
                                    </p:anim>
                                    <p:set>
                                      <p:cBhvr>
                                        <p:cTn id="403" dur="1" fill="hold">
                                          <p:stCondLst>
                                            <p:cond delay="499"/>
                                          </p:stCondLst>
                                        </p:cTn>
                                        <p:tgtEl>
                                          <p:spTgt spid="5"/>
                                        </p:tgtEl>
                                        <p:attrNameLst>
                                          <p:attrName>style.visibility</p:attrName>
                                        </p:attrNameLst>
                                      </p:cBhvr>
                                      <p:to>
                                        <p:strVal val="hidden"/>
                                      </p:to>
                                    </p:set>
                                  </p:childTnLst>
                                </p:cTn>
                              </p:par>
                              <p:par>
                                <p:cTn id="404" presetID="2" presetClass="exit" presetSubtype="4" fill="hold" grpId="1" nodeType="withEffect">
                                  <p:stCondLst>
                                    <p:cond delay="0"/>
                                  </p:stCondLst>
                                  <p:childTnLst>
                                    <p:anim calcmode="lin" valueType="num">
                                      <p:cBhvr additive="base">
                                        <p:cTn id="405" dur="500"/>
                                        <p:tgtEl>
                                          <p:spTgt spid="48"/>
                                        </p:tgtEl>
                                        <p:attrNameLst>
                                          <p:attrName>ppt_x</p:attrName>
                                        </p:attrNameLst>
                                      </p:cBhvr>
                                      <p:tavLst>
                                        <p:tav tm="0">
                                          <p:val>
                                            <p:strVal val="ppt_x"/>
                                          </p:val>
                                        </p:tav>
                                        <p:tav tm="100000">
                                          <p:val>
                                            <p:strVal val="ppt_x"/>
                                          </p:val>
                                        </p:tav>
                                      </p:tavLst>
                                    </p:anim>
                                    <p:anim calcmode="lin" valueType="num">
                                      <p:cBhvr additive="base">
                                        <p:cTn id="406" dur="500"/>
                                        <p:tgtEl>
                                          <p:spTgt spid="48"/>
                                        </p:tgtEl>
                                        <p:attrNameLst>
                                          <p:attrName>ppt_y</p:attrName>
                                        </p:attrNameLst>
                                      </p:cBhvr>
                                      <p:tavLst>
                                        <p:tav tm="0">
                                          <p:val>
                                            <p:strVal val="ppt_y"/>
                                          </p:val>
                                        </p:tav>
                                        <p:tav tm="100000">
                                          <p:val>
                                            <p:strVal val="1+ppt_h/2"/>
                                          </p:val>
                                        </p:tav>
                                      </p:tavLst>
                                    </p:anim>
                                    <p:set>
                                      <p:cBhvr>
                                        <p:cTn id="407"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5" grpId="0" animBg="1"/>
      <p:bldP spid="25" grpId="1" animBg="1"/>
      <p:bldP spid="28" grpId="0" animBg="1"/>
      <p:bldP spid="28" grpId="1" animBg="1"/>
      <p:bldP spid="29" grpId="0" animBg="1"/>
      <p:bldP spid="29" grpId="1" animBg="1"/>
      <p:bldP spid="30" grpId="0" animBg="1"/>
      <p:bldP spid="30" grpId="1" animBg="1"/>
      <p:bldP spid="30" grpId="2" animBg="1"/>
      <p:bldP spid="31" grpId="0" animBg="1"/>
      <p:bldP spid="31" grpId="1" animBg="1"/>
      <p:bldP spid="32" grpId="0" animBg="1"/>
      <p:bldP spid="32" grpId="1" animBg="1"/>
      <p:bldP spid="32" grpId="2" animBg="1"/>
      <p:bldP spid="35" grpId="0" animBg="1"/>
      <p:bldP spid="35" grpId="1" animBg="1"/>
      <p:bldP spid="35" grpId="2" animBg="1"/>
      <p:bldP spid="36" grpId="0" animBg="1"/>
      <p:bldP spid="36" grpId="1" animBg="1"/>
      <p:bldP spid="36" grpId="2" animBg="1"/>
      <p:bldP spid="37" grpId="0" animBg="1"/>
      <p:bldP spid="37" grpId="1" animBg="1"/>
      <p:bldP spid="37" grpId="2" animBg="1"/>
      <p:bldP spid="39" grpId="0" animBg="1"/>
      <p:bldP spid="39" grpId="1" animBg="1"/>
      <p:bldP spid="40" grpId="0" animBg="1"/>
      <p:bldP spid="40" grpId="1" animBg="1"/>
      <p:bldP spid="41" grpId="0" animBg="1"/>
      <p:bldP spid="41" grpId="1" animBg="1"/>
      <p:bldP spid="42" grpId="0" animBg="1"/>
      <p:bldP spid="42" grpId="1" animBg="1"/>
      <p:bldP spid="42" grpId="2" animBg="1"/>
      <p:bldP spid="43" grpId="0" animBg="1"/>
      <p:bldP spid="43" grpId="1" animBg="1"/>
      <p:bldP spid="43" grpId="2" animBg="1"/>
      <p:bldP spid="44" grpId="0" animBg="1"/>
      <p:bldP spid="44" grpId="1" animBg="1"/>
      <p:bldP spid="33" grpId="0" animBg="1"/>
      <p:bldP spid="33" grpId="1" animBg="1"/>
      <p:bldP spid="34" grpId="0" animBg="1"/>
      <p:bldP spid="34" grpId="1" animBg="1"/>
      <p:bldP spid="45" grpId="0" animBg="1"/>
      <p:bldP spid="45" grpId="1" animBg="1"/>
      <p:bldP spid="5" grpId="0" animBg="1"/>
      <p:bldP spid="5" grpId="1" animBg="1"/>
      <p:bldP spid="47" grpId="0" animBg="1"/>
      <p:bldP spid="48" grpId="0" animBg="1"/>
      <p:bldP spid="48" grpId="1"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7309" t="3889" r="29303" b="51667"/>
          <a:stretch/>
        </p:blipFill>
        <p:spPr>
          <a:xfrm>
            <a:off x="6781800" y="3048000"/>
            <a:ext cx="1981200" cy="1676400"/>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092" t="50000" r="26527" b="4074"/>
          <a:stretch/>
        </p:blipFill>
        <p:spPr>
          <a:xfrm>
            <a:off x="152401" y="3048000"/>
            <a:ext cx="2476499" cy="1676400"/>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75928" t="50000" r="3733" b="4074"/>
          <a:stretch/>
        </p:blipFill>
        <p:spPr>
          <a:xfrm>
            <a:off x="2628900" y="3073142"/>
            <a:ext cx="736599" cy="1676400"/>
          </a:xfrm>
          <a:prstGeom prst="rect">
            <a:avLst/>
          </a:prstGeom>
        </p:spPr>
      </p:pic>
      <p:sp>
        <p:nvSpPr>
          <p:cNvPr id="10" name="TextBox 9"/>
          <p:cNvSpPr txBox="1"/>
          <p:nvPr/>
        </p:nvSpPr>
        <p:spPr>
          <a:xfrm>
            <a:off x="1047712" y="1214735"/>
            <a:ext cx="7029488"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as-IN" sz="2400" dirty="0">
                <a:latin typeface="NikoshBAN" pitchFamily="2" charset="0"/>
                <a:cs typeface="NikoshBAN" pitchFamily="2" charset="0"/>
              </a:rPr>
              <a:t>একই মৌলের একাধিক যোজনী থাকলে তাকে পরিবর্তনশীল যোজনী বলে। </a:t>
            </a:r>
            <a:endParaRPr lang="en-US" sz="2400" dirty="0">
              <a:latin typeface="NikoshBAN" pitchFamily="2" charset="0"/>
              <a:cs typeface="NikoshBAN" pitchFamily="2" charset="0"/>
            </a:endParaRPr>
          </a:p>
        </p:txBody>
      </p:sp>
      <p:sp>
        <p:nvSpPr>
          <p:cNvPr id="11" name="TextBox 10"/>
          <p:cNvSpPr txBox="1"/>
          <p:nvPr/>
        </p:nvSpPr>
        <p:spPr>
          <a:xfrm>
            <a:off x="3435551" y="381000"/>
            <a:ext cx="2129109"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sz="2400" dirty="0" smtClean="0">
                <a:latin typeface="NikoshBAN" pitchFamily="2" charset="0"/>
                <a:cs typeface="NikoshBAN" pitchFamily="2" charset="0"/>
              </a:rPr>
              <a:t>পরিবর্তনশীল যোজনী</a:t>
            </a:r>
          </a:p>
        </p:txBody>
      </p:sp>
    </p:spTree>
    <p:extLst>
      <p:ext uri="{BB962C8B-B14F-4D97-AF65-F5344CB8AC3E}">
        <p14:creationId xmlns:p14="http://schemas.microsoft.com/office/powerpoint/2010/main" val="254388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2.22222E-6 -2.59259E-6 L 0.36389 -0.0037 " pathEditMode="relative" rAng="0" ptsTypes="AA">
                                      <p:cBhvr>
                                        <p:cTn id="20" dur="2000" fill="hold"/>
                                        <p:tgtEl>
                                          <p:spTgt spid="9"/>
                                        </p:tgtEl>
                                        <p:attrNameLst>
                                          <p:attrName>ppt_x</p:attrName>
                                          <p:attrName>ppt_y</p:attrName>
                                        </p:attrNameLst>
                                      </p:cBhvr>
                                      <p:rCtr x="18194"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1853" t="9401" r="11481" b="9444"/>
          <a:stretch/>
        </p:blipFill>
        <p:spPr>
          <a:xfrm>
            <a:off x="228600" y="1976737"/>
            <a:ext cx="821427" cy="869507"/>
          </a:xfrm>
          <a:prstGeom prst="rect">
            <a:avLst/>
          </a:prstGeom>
        </p:spPr>
      </p:pic>
      <p:sp>
        <p:nvSpPr>
          <p:cNvPr id="12" name="Right Arrow 11"/>
          <p:cNvSpPr/>
          <p:nvPr/>
        </p:nvSpPr>
        <p:spPr>
          <a:xfrm>
            <a:off x="1295400" y="222099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1780276" y="2211436"/>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780276" y="2211436"/>
                <a:ext cx="609600" cy="4001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491476" y="2211435"/>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491476" y="2211435"/>
                <a:ext cx="609600" cy="40011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253476" y="2219670"/>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1</m:t>
                          </m:r>
                        </m:sup>
                      </m:s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253476" y="2219670"/>
                <a:ext cx="609600" cy="38722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939276" y="2211434"/>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𝑦</m:t>
                              </m:r>
                            </m:sub>
                          </m:sSub>
                        </m:e>
                        <m:sup>
                          <m:r>
                            <a:rPr lang="en-US" b="0" i="1" smtClean="0">
                              <a:latin typeface="Cambria Math"/>
                            </a:rPr>
                            <m:t>1</m:t>
                          </m:r>
                        </m:sup>
                      </m:sSup>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939276" y="2211434"/>
                <a:ext cx="609600" cy="41549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645484" y="2227569"/>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𝑧</m:t>
                              </m:r>
                            </m:sub>
                          </m:sSub>
                        </m:e>
                        <m:sup>
                          <m:r>
                            <a:rPr lang="en-US" b="0" i="1" smtClean="0">
                              <a:latin typeface="Cambria Math"/>
                            </a:rPr>
                            <m:t>0</m:t>
                          </m:r>
                        </m:sup>
                      </m:sSup>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645484" y="2227569"/>
                <a:ext cx="609600" cy="387798"/>
              </a:xfrm>
              <a:prstGeom prst="rect">
                <a:avLst/>
              </a:prstGeom>
              <a:blipFill rotWithShape="1">
                <a:blip r:embed="rId7"/>
                <a:stretch>
                  <a:fillRect/>
                </a:stretch>
              </a:blipFill>
            </p:spPr>
            <p:txBody>
              <a:bodyPr/>
              <a:lstStyle/>
              <a:p>
                <a:r>
                  <a:rPr lang="en-US">
                    <a:noFill/>
                  </a:rPr>
                  <a:t> </a:t>
                </a:r>
              </a:p>
            </p:txBody>
          </p:sp>
        </mc:Fallback>
      </mc:AlternateContent>
      <p:sp>
        <p:nvSpPr>
          <p:cNvPr id="18" name="TextBox 17"/>
          <p:cNvSpPr txBox="1"/>
          <p:nvPr/>
        </p:nvSpPr>
        <p:spPr>
          <a:xfrm>
            <a:off x="5930900" y="2190635"/>
            <a:ext cx="1342034"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যোজনীঃ ০২</a:t>
            </a:r>
          </a:p>
        </p:txBody>
      </p:sp>
      <p:sp>
        <p:nvSpPr>
          <p:cNvPr id="20" name="Curved Down Arrow 19"/>
          <p:cNvSpPr/>
          <p:nvPr/>
        </p:nvSpPr>
        <p:spPr>
          <a:xfrm>
            <a:off x="2735052" y="1298288"/>
            <a:ext cx="2209800" cy="747298"/>
          </a:xfrm>
          <a:prstGeom prst="curved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1" name="TextBox 20"/>
              <p:cNvSpPr txBox="1"/>
              <p:nvPr/>
            </p:nvSpPr>
            <p:spPr>
              <a:xfrm>
                <a:off x="1792976" y="3119737"/>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792976" y="3119737"/>
                <a:ext cx="609600" cy="40011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504176" y="3119736"/>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en-US" sz="2000" b="0" i="1" smtClean="0">
                              <a:latin typeface="Cambria Math"/>
                            </a:rPr>
                            <m:t>1</m:t>
                          </m:r>
                        </m:sup>
                      </m:sSup>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504176" y="3119736"/>
                <a:ext cx="609600" cy="40011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266176" y="3127971"/>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1</m:t>
                          </m:r>
                        </m:sup>
                      </m:sSup>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3266176" y="3127971"/>
                <a:ext cx="609600" cy="38722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951976" y="3119735"/>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𝑦</m:t>
                              </m:r>
                            </m:sub>
                          </m:sSub>
                        </m:e>
                        <m:sup>
                          <m:r>
                            <a:rPr lang="en-US" b="0" i="1" smtClean="0">
                              <a:latin typeface="Cambria Math"/>
                            </a:rPr>
                            <m:t>1</m:t>
                          </m:r>
                        </m:sup>
                      </m:sSup>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951976" y="3119735"/>
                <a:ext cx="609600" cy="415498"/>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658184" y="3135870"/>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𝑧</m:t>
                              </m:r>
                            </m:sub>
                          </m:sSub>
                        </m:e>
                        <m:sup>
                          <m:r>
                            <a:rPr lang="en-US" b="0" i="1" smtClean="0">
                              <a:latin typeface="Cambria Math"/>
                            </a:rPr>
                            <m:t>1</m:t>
                          </m:r>
                        </m:sup>
                      </m:sSup>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658184" y="3135870"/>
                <a:ext cx="609600" cy="387798"/>
              </a:xfrm>
              <a:prstGeom prst="rect">
                <a:avLst/>
              </a:prstGeom>
              <a:blipFill rotWithShape="1">
                <a:blip r:embed="rId12"/>
                <a:stretch>
                  <a:fillRect/>
                </a:stretch>
              </a:blipFill>
            </p:spPr>
            <p:txBody>
              <a:bodyPr/>
              <a:lstStyle/>
              <a:p>
                <a:r>
                  <a:rPr lang="en-US">
                    <a:noFill/>
                  </a:rPr>
                  <a:t> </a:t>
                </a:r>
              </a:p>
            </p:txBody>
          </p:sp>
        </mc:Fallback>
      </mc:AlternateContent>
      <p:sp>
        <p:nvSpPr>
          <p:cNvPr id="26" name="TextBox 25"/>
          <p:cNvSpPr txBox="1"/>
          <p:nvPr/>
        </p:nvSpPr>
        <p:spPr>
          <a:xfrm>
            <a:off x="5943600" y="3119735"/>
            <a:ext cx="1337226"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যোজনীঃ </a:t>
            </a:r>
            <a:r>
              <a:rPr lang="en-US" sz="2400" dirty="0" smtClean="0">
                <a:latin typeface="NikoshBAN" pitchFamily="2" charset="0"/>
                <a:cs typeface="NikoshBAN" pitchFamily="2" charset="0"/>
              </a:rPr>
              <a:t>04</a:t>
            </a:r>
            <a:endParaRPr lang="bn-BD" sz="2400" dirty="0" smtClean="0">
              <a:latin typeface="NikoshBAN" pitchFamily="2" charset="0"/>
              <a:cs typeface="NikoshBAN" pitchFamily="2" charset="0"/>
            </a:endParaRPr>
          </a:p>
        </p:txBody>
      </p:sp>
    </p:spTree>
    <p:extLst>
      <p:ext uri="{BB962C8B-B14F-4D97-AF65-F5344CB8AC3E}">
        <p14:creationId xmlns:p14="http://schemas.microsoft.com/office/powerpoint/2010/main" val="61205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grpId="1" nodeType="clickEffect">
                                  <p:stCondLst>
                                    <p:cond delay="0"/>
                                  </p:stCondLst>
                                  <p:childTnLst>
                                    <p:animRot by="21600000">
                                      <p:cBhvr>
                                        <p:cTn id="35" dur="2000" fill="hold"/>
                                        <p:tgtEl>
                                          <p:spTgt spid="15"/>
                                        </p:tgtEl>
                                        <p:attrNameLst>
                                          <p:attrName>r</p:attrName>
                                        </p:attrNameLst>
                                      </p:cBhvr>
                                    </p:animRot>
                                  </p:childTnLst>
                                </p:cTn>
                              </p:par>
                              <p:par>
                                <p:cTn id="36" presetID="8" presetClass="emph" presetSubtype="0" fill="hold" grpId="1" nodeType="withEffect">
                                  <p:stCondLst>
                                    <p:cond delay="0"/>
                                  </p:stCondLst>
                                  <p:childTnLst>
                                    <p:animRot by="21600000">
                                      <p:cBhvr>
                                        <p:cTn id="37" dur="2000" fill="hold"/>
                                        <p:tgtEl>
                                          <p:spTgt spid="1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17"/>
                                        </p:tgtEl>
                                      </p:cBhvr>
                                      <p:by x="150000" y="150000"/>
                                    </p:animScale>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ircle(in)">
                                      <p:cBhvr>
                                        <p:cTn id="53" dur="20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mph" presetSubtype="0" fill="hold" grpId="1" nodeType="clickEffect">
                                  <p:stCondLst>
                                    <p:cond delay="0"/>
                                  </p:stCondLst>
                                  <p:childTnLst>
                                    <p:animRot by="21600000">
                                      <p:cBhvr>
                                        <p:cTn id="82" dur="2000" fill="hold"/>
                                        <p:tgtEl>
                                          <p:spTgt spid="22"/>
                                        </p:tgtEl>
                                        <p:attrNameLst>
                                          <p:attrName>r</p:attrName>
                                        </p:attrNameLst>
                                      </p:cBhvr>
                                    </p:animRot>
                                  </p:childTnLst>
                                </p:cTn>
                              </p:par>
                              <p:par>
                                <p:cTn id="83" presetID="8" presetClass="emph" presetSubtype="0" fill="hold" grpId="1" nodeType="withEffect">
                                  <p:stCondLst>
                                    <p:cond delay="0"/>
                                  </p:stCondLst>
                                  <p:childTnLst>
                                    <p:animRot by="21600000">
                                      <p:cBhvr>
                                        <p:cTn id="84" dur="2000" fill="hold"/>
                                        <p:tgtEl>
                                          <p:spTgt spid="23"/>
                                        </p:tgtEl>
                                        <p:attrNameLst>
                                          <p:attrName>r</p:attrName>
                                        </p:attrNameLst>
                                      </p:cBhvr>
                                    </p:animRot>
                                  </p:childTnLst>
                                </p:cTn>
                              </p:par>
                              <p:par>
                                <p:cTn id="85" presetID="8" presetClass="emph" presetSubtype="0" fill="hold" grpId="1" nodeType="withEffect">
                                  <p:stCondLst>
                                    <p:cond delay="0"/>
                                  </p:stCondLst>
                                  <p:childTnLst>
                                    <p:animRot by="21600000">
                                      <p:cBhvr>
                                        <p:cTn id="86" dur="2000" fill="hold"/>
                                        <p:tgtEl>
                                          <p:spTgt spid="24"/>
                                        </p:tgtEl>
                                        <p:attrNameLst>
                                          <p:attrName>r</p:attrName>
                                        </p:attrNameLst>
                                      </p:cBhvr>
                                    </p:animRot>
                                  </p:childTnLst>
                                </p:cTn>
                              </p:par>
                              <p:par>
                                <p:cTn id="87" presetID="8" presetClass="emph" presetSubtype="0" fill="hold" grpId="1" nodeType="withEffect">
                                  <p:stCondLst>
                                    <p:cond delay="0"/>
                                  </p:stCondLst>
                                  <p:childTnLst>
                                    <p:animRot by="21600000">
                                      <p:cBhvr>
                                        <p:cTn id="88" dur="2000" fill="hold"/>
                                        <p:tgtEl>
                                          <p:spTgt spid="25"/>
                                        </p:tgtEl>
                                        <p:attrNameLst>
                                          <p:attrName>r</p:attrName>
                                        </p:attrNameLst>
                                      </p:cBhvr>
                                    </p:animRo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barn(inVertical)">
                                      <p:cBhvr>
                                        <p:cTn id="9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5" grpId="1" animBg="1"/>
      <p:bldP spid="16" grpId="0" animBg="1"/>
      <p:bldP spid="16" grpId="1" animBg="1"/>
      <p:bldP spid="17" grpId="0" animBg="1"/>
      <p:bldP spid="17" grpId="1" animBg="1"/>
      <p:bldP spid="18" grpId="0" animBg="1"/>
      <p:bldP spid="20" grpId="0" animBg="1"/>
      <p:bldP spid="21" grpId="0" animBg="1"/>
      <p:bldP spid="22" grpId="0" animBg="1"/>
      <p:bldP spid="22" grpId="1" animBg="1"/>
      <p:bldP spid="23" grpId="0" animBg="1"/>
      <p:bldP spid="23" grpId="1" animBg="1"/>
      <p:bldP spid="24" grpId="0" animBg="1"/>
      <p:bldP spid="24" grpId="1" animBg="1"/>
      <p:bldP spid="25" grpId="0" animBg="1"/>
      <p:bldP spid="25" grpId="1"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143000" y="785131"/>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1600200" y="800857"/>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1600200" y="800857"/>
                <a:ext cx="609600"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6000" y="800856"/>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2286000" y="800856"/>
                <a:ext cx="609600" cy="4001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971800" y="800857"/>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sz="2000" i="1">
                              <a:latin typeface="Cambria Math"/>
                            </a:rPr>
                          </m:ctrlPr>
                        </m:sSupPr>
                        <m:e>
                          <m:r>
                            <a:rPr lang="bn-BD" sz="2000" i="1">
                              <a:latin typeface="Cambria Math"/>
                            </a:rPr>
                            <m:t>2</m:t>
                          </m:r>
                          <m:r>
                            <a:rPr lang="bn-BD" sz="2000" i="1">
                              <a:latin typeface="Cambria Math"/>
                            </a:rPr>
                            <m:t>𝑝</m:t>
                          </m:r>
                        </m:e>
                        <m:sup>
                          <m:r>
                            <a:rPr lang="bn-BD" sz="2000" i="1">
                              <a:latin typeface="Cambria Math"/>
                            </a:rPr>
                            <m:t>6</m:t>
                          </m:r>
                        </m:sup>
                      </m:sSup>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971800" y="800857"/>
                <a:ext cx="609600" cy="40011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657600" y="800857"/>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sz="2000" i="1">
                              <a:latin typeface="Cambria Math"/>
                            </a:rPr>
                          </m:ctrlPr>
                        </m:sSupPr>
                        <m:e>
                          <m:r>
                            <a:rPr lang="bn-BD" sz="2000" i="1">
                              <a:latin typeface="Cambria Math"/>
                            </a:rPr>
                            <m:t>3</m:t>
                          </m:r>
                          <m:r>
                            <a:rPr lang="bn-BD" sz="2000" i="1">
                              <a:latin typeface="Cambria Math"/>
                            </a:rPr>
                            <m:t>𝑠</m:t>
                          </m:r>
                        </m:e>
                        <m:sup>
                          <m:r>
                            <a:rPr lang="bn-BD" sz="2000" i="1">
                              <a:latin typeface="Cambria Math"/>
                            </a:rPr>
                            <m:t>2</m:t>
                          </m:r>
                        </m:sup>
                      </m:sSup>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657600" y="800857"/>
                <a:ext cx="609600"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43400" y="809091"/>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1</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343400" y="809091"/>
                <a:ext cx="609600" cy="38722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029200" y="800855"/>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bn-BD" i="1">
                                  <a:latin typeface="Cambria Math"/>
                                </a:rPr>
                                <m:t>𝑝</m:t>
                              </m:r>
                            </m:e>
                            <m:sub>
                              <m:r>
                                <a:rPr lang="bn-BD" i="1">
                                  <a:latin typeface="Cambria Math"/>
                                </a:rPr>
                                <m:t>𝑦</m:t>
                              </m:r>
                            </m:sub>
                          </m:sSub>
                        </m:e>
                        <m:sup>
                          <m:r>
                            <a:rPr lang="bn-BD" b="0" i="1" smtClean="0">
                              <a:latin typeface="Cambria Math"/>
                            </a:rPr>
                            <m:t>1</m:t>
                          </m:r>
                        </m:sup>
                      </m:sSup>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29200" y="800855"/>
                <a:ext cx="609600" cy="415498"/>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15000" y="816990"/>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bn-BD" i="1">
                                  <a:latin typeface="Cambria Math"/>
                                </a:rPr>
                                <m:t>𝑝</m:t>
                              </m:r>
                            </m:e>
                            <m:sub>
                              <m:r>
                                <a:rPr lang="bn-BD" i="1">
                                  <a:latin typeface="Cambria Math"/>
                                </a:rPr>
                                <m:t>𝑧</m:t>
                              </m:r>
                            </m:sub>
                          </m:sSub>
                        </m:e>
                        <m:sup>
                          <m:r>
                            <a:rPr lang="bn-BD" b="0" i="1" smtClean="0">
                              <a:latin typeface="Cambria Math"/>
                            </a:rPr>
                            <m:t>1</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715000" y="816990"/>
                <a:ext cx="609600" cy="387222"/>
              </a:xfrm>
              <a:prstGeom prst="rect">
                <a:avLst/>
              </a:prstGeom>
              <a:blipFill rotWithShape="1">
                <a:blip r:embed="rId8"/>
                <a:stretch>
                  <a:fillRect/>
                </a:stretch>
              </a:blipFill>
            </p:spPr>
            <p:txBody>
              <a:bodyPr/>
              <a:lstStyle/>
              <a:p>
                <a:r>
                  <a:rPr lang="en-US">
                    <a:noFill/>
                  </a:rPr>
                  <a:t> </a:t>
                </a:r>
              </a:p>
            </p:txBody>
          </p:sp>
        </mc:Fallback>
      </mc:AlternateContent>
      <p:sp>
        <p:nvSpPr>
          <p:cNvPr id="10" name="TextBox 9"/>
          <p:cNvSpPr txBox="1"/>
          <p:nvPr/>
        </p:nvSpPr>
        <p:spPr>
          <a:xfrm>
            <a:off x="6784114" y="785131"/>
            <a:ext cx="1369286" cy="46166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2400" dirty="0" smtClean="0">
                <a:latin typeface="NikoshBAN" pitchFamily="2" charset="0"/>
                <a:cs typeface="NikoshBAN" pitchFamily="2" charset="0"/>
              </a:rPr>
              <a:t>যোজনীঃ ০৩</a:t>
            </a:r>
          </a:p>
        </p:txBody>
      </p:sp>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l="10355" t="8181" r="10344" b="6854"/>
          <a:stretch/>
        </p:blipFill>
        <p:spPr>
          <a:xfrm>
            <a:off x="228600" y="533400"/>
            <a:ext cx="825498" cy="88446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76200" y="2667000"/>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6200" y="2667000"/>
                <a:ext cx="609600" cy="40011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62000" y="2678519"/>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62000" y="2678519"/>
                <a:ext cx="609600" cy="40011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447800" y="2678520"/>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sz="2000" i="1">
                              <a:latin typeface="Cambria Math"/>
                            </a:rPr>
                          </m:ctrlPr>
                        </m:sSupPr>
                        <m:e>
                          <m:r>
                            <a:rPr lang="bn-BD" sz="2000" i="1">
                              <a:latin typeface="Cambria Math"/>
                            </a:rPr>
                            <m:t>2</m:t>
                          </m:r>
                          <m:r>
                            <a:rPr lang="bn-BD" sz="2000" i="1">
                              <a:latin typeface="Cambria Math"/>
                            </a:rPr>
                            <m:t>𝑝</m:t>
                          </m:r>
                        </m:e>
                        <m:sup>
                          <m:r>
                            <a:rPr lang="bn-BD" sz="2000" i="1">
                              <a:latin typeface="Cambria Math"/>
                            </a:rPr>
                            <m:t>6</m:t>
                          </m:r>
                        </m:sup>
                      </m:sSup>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447800" y="2678520"/>
                <a:ext cx="609600" cy="40011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33600" y="2678520"/>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sz="2000" i="1">
                              <a:latin typeface="Cambria Math"/>
                            </a:rPr>
                          </m:ctrlPr>
                        </m:sSupPr>
                        <m:e>
                          <m:r>
                            <a:rPr lang="bn-BD" sz="2000" i="1">
                              <a:latin typeface="Cambria Math"/>
                            </a:rPr>
                            <m:t>3</m:t>
                          </m:r>
                          <m:r>
                            <a:rPr lang="bn-BD" sz="2000" i="1">
                              <a:latin typeface="Cambria Math"/>
                            </a:rPr>
                            <m:t>𝑠</m:t>
                          </m:r>
                        </m:e>
                        <m:sup>
                          <m:r>
                            <a:rPr lang="bn-BD" sz="2000" i="1">
                              <a:latin typeface="Cambria Math"/>
                            </a:rPr>
                            <m:t>2</m:t>
                          </m:r>
                        </m:sup>
                      </m:sSup>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33600" y="2678520"/>
                <a:ext cx="609600" cy="40011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819400" y="2686754"/>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1</m:t>
                          </m:r>
                        </m:sup>
                      </m:sSup>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819400" y="2686754"/>
                <a:ext cx="609600" cy="38722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505200" y="2678518"/>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bn-BD" i="1">
                                  <a:latin typeface="Cambria Math"/>
                                </a:rPr>
                                <m:t>𝑝</m:t>
                              </m:r>
                            </m:e>
                            <m:sub>
                              <m:r>
                                <a:rPr lang="bn-BD" i="1">
                                  <a:latin typeface="Cambria Math"/>
                                </a:rPr>
                                <m:t>𝑦</m:t>
                              </m:r>
                            </m:sub>
                          </m:sSub>
                        </m:e>
                        <m:sup>
                          <m:r>
                            <a:rPr lang="bn-BD" b="0" i="1" smtClean="0">
                              <a:latin typeface="Cambria Math"/>
                            </a:rPr>
                            <m:t>1</m:t>
                          </m:r>
                        </m:sup>
                      </m:sSup>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3505200" y="2678518"/>
                <a:ext cx="609600" cy="415498"/>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191000" y="2694653"/>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bn-BD" i="1">
                                  <a:latin typeface="Cambria Math"/>
                                </a:rPr>
                                <m:t>𝑝</m:t>
                              </m:r>
                            </m:e>
                            <m:sub>
                              <m:r>
                                <a:rPr lang="bn-BD" i="1">
                                  <a:latin typeface="Cambria Math"/>
                                </a:rPr>
                                <m:t>𝑧</m:t>
                              </m:r>
                            </m:sub>
                          </m:sSub>
                        </m:e>
                        <m:sup>
                          <m:r>
                            <a:rPr lang="bn-BD" b="0" i="1" smtClean="0">
                              <a:latin typeface="Cambria Math"/>
                            </a:rPr>
                            <m:t>1</m:t>
                          </m:r>
                        </m:sup>
                      </m:sSup>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4191000" y="2694653"/>
                <a:ext cx="609600" cy="387222"/>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876800" y="2706794"/>
                <a:ext cx="763157" cy="4210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en-US" b="0" i="1" smtClean="0">
                                  <a:latin typeface="Cambria Math"/>
                                </a:rPr>
                                <m:t>𝑑</m:t>
                              </m:r>
                            </m:e>
                            <m:sub>
                              <m:r>
                                <a:rPr lang="en-US" b="0" i="1" smtClean="0">
                                  <a:latin typeface="Cambria Math"/>
                                </a:rPr>
                                <m:t>𝑥𝑦</m:t>
                              </m:r>
                            </m:sub>
                          </m:sSub>
                        </m:e>
                        <m:sup>
                          <m:r>
                            <a:rPr lang="en-US" b="0" i="1" smtClean="0">
                              <a:latin typeface="Cambria Math"/>
                            </a:rPr>
                            <m:t>0</m:t>
                          </m:r>
                        </m:sup>
                      </m:sSup>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4876800" y="2706794"/>
                <a:ext cx="763157" cy="421013"/>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716157" y="2706794"/>
                <a:ext cx="733360" cy="4210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en-US" b="0" i="1" smtClean="0">
                                  <a:latin typeface="Cambria Math"/>
                                </a:rPr>
                                <m:t>𝑑</m:t>
                              </m:r>
                            </m:e>
                            <m:sub>
                              <m:r>
                                <a:rPr lang="en-US" b="0" i="1" smtClean="0">
                                  <a:latin typeface="Cambria Math"/>
                                </a:rPr>
                                <m:t>𝑦𝑧</m:t>
                              </m:r>
                            </m:sub>
                          </m:sSub>
                        </m:e>
                        <m:sup>
                          <m:r>
                            <a:rPr lang="en-US" b="0" i="1" smtClean="0">
                              <a:latin typeface="Cambria Math"/>
                            </a:rPr>
                            <m:t>0</m:t>
                          </m:r>
                        </m:sup>
                      </m:sSup>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5716157" y="2706794"/>
                <a:ext cx="733360" cy="421013"/>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553200" y="2694653"/>
                <a:ext cx="685800" cy="3933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en-US" b="0" i="1" smtClean="0">
                                  <a:latin typeface="Cambria Math"/>
                                </a:rPr>
                                <m:t>𝑑</m:t>
                              </m:r>
                            </m:e>
                            <m:sub>
                              <m:r>
                                <a:rPr lang="en-US" b="0" i="1" smtClean="0">
                                  <a:latin typeface="Cambria Math"/>
                                </a:rPr>
                                <m:t>𝑧𝑥</m:t>
                              </m:r>
                            </m:sub>
                          </m:sSub>
                        </m:e>
                        <m:sup>
                          <m:r>
                            <a:rPr lang="en-US" b="0" i="1" smtClean="0">
                              <a:latin typeface="Cambria Math"/>
                            </a:rPr>
                            <m:t>0</m:t>
                          </m:r>
                        </m:sup>
                      </m:sSup>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6553200" y="2694653"/>
                <a:ext cx="685800" cy="393313"/>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315200" y="2681954"/>
                <a:ext cx="1066800" cy="4210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en-US" b="0" i="1" smtClean="0">
                                  <a:latin typeface="Cambria Math"/>
                                </a:rPr>
                                <m:t>𝑑</m:t>
                              </m:r>
                            </m:e>
                            <m:sub>
                              <m:r>
                                <a:rPr lang="en-US" b="0" i="1" smtClean="0">
                                  <a:latin typeface="Cambria Math"/>
                                </a:rPr>
                                <m:t>𝑥</m:t>
                              </m:r>
                              <m:r>
                                <a:rPr lang="en-US" b="0" i="1" smtClean="0">
                                  <a:latin typeface="Cambria Math"/>
                                </a:rPr>
                                <m:t>2</m:t>
                              </m:r>
                              <m:r>
                                <a:rPr lang="en-US" b="0" i="1" smtClean="0">
                                  <a:latin typeface="Cambria Math"/>
                                </a:rPr>
                                <m:t>−</m:t>
                              </m:r>
                              <m:r>
                                <a:rPr lang="en-US" b="0" i="1" smtClean="0">
                                  <a:latin typeface="Cambria Math"/>
                                </a:rPr>
                                <m:t>𝑦</m:t>
                              </m:r>
                              <m:r>
                                <a:rPr lang="en-US" b="0" i="1" smtClean="0">
                                  <a:latin typeface="Cambria Math"/>
                                </a:rPr>
                                <m:t>2</m:t>
                              </m:r>
                            </m:sub>
                          </m:sSub>
                        </m:e>
                        <m:sup>
                          <m:r>
                            <a:rPr lang="en-US" b="0" i="1" smtClean="0">
                              <a:latin typeface="Cambria Math"/>
                            </a:rPr>
                            <m:t>0</m:t>
                          </m:r>
                        </m:sup>
                      </m:sSup>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7315200" y="2681954"/>
                <a:ext cx="1066800" cy="421013"/>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458200" y="2694653"/>
                <a:ext cx="685800" cy="3933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en-US" b="0" i="1" smtClean="0">
                                  <a:latin typeface="Cambria Math"/>
                                </a:rPr>
                                <m:t>𝑑</m:t>
                              </m:r>
                            </m:e>
                            <m:sub>
                              <m:r>
                                <a:rPr lang="en-US" b="0" i="1" smtClean="0">
                                  <a:latin typeface="Cambria Math"/>
                                </a:rPr>
                                <m:t>𝑧</m:t>
                              </m:r>
                              <m:r>
                                <a:rPr lang="en-US" b="0" i="1" smtClean="0">
                                  <a:latin typeface="Cambria Math"/>
                                </a:rPr>
                                <m:t>2</m:t>
                              </m:r>
                            </m:sub>
                          </m:sSub>
                        </m:e>
                        <m:sup>
                          <m:r>
                            <a:rPr lang="en-US" b="0" i="1" smtClean="0">
                              <a:latin typeface="Cambria Math"/>
                            </a:rPr>
                            <m:t>0</m:t>
                          </m:r>
                        </m:sup>
                      </m:sSup>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8458200" y="2694653"/>
                <a:ext cx="685800" cy="393313"/>
              </a:xfrm>
              <a:prstGeom prst="rect">
                <a:avLst/>
              </a:prstGeom>
              <a:blipFill rotWithShape="1">
                <a:blip r:embed="rId21"/>
                <a:stretch>
                  <a:fillRect/>
                </a:stretch>
              </a:blipFill>
            </p:spPr>
            <p:txBody>
              <a:bodyPr/>
              <a:lstStyle/>
              <a:p>
                <a:r>
                  <a:rPr lang="en-US">
                    <a:noFill/>
                  </a:rPr>
                  <a:t> </a:t>
                </a:r>
              </a:p>
            </p:txBody>
          </p:sp>
        </mc:Fallback>
      </mc:AlternateContent>
      <p:sp>
        <p:nvSpPr>
          <p:cNvPr id="24" name="TextBox 23"/>
          <p:cNvSpPr txBox="1"/>
          <p:nvPr/>
        </p:nvSpPr>
        <p:spPr>
          <a:xfrm>
            <a:off x="1445542" y="1519535"/>
            <a:ext cx="5945858"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2400" dirty="0" smtClean="0">
                <a:latin typeface="NikoshBAN" pitchFamily="2" charset="0"/>
                <a:cs typeface="NikoshBAN" pitchFamily="2" charset="0"/>
              </a:rPr>
              <a:t>৩য় শক্তিস্তরের </a:t>
            </a:r>
            <a:r>
              <a:rPr lang="en-US" sz="2400" dirty="0" smtClean="0">
                <a:latin typeface="NikoshBAN" pitchFamily="2" charset="0"/>
                <a:cs typeface="NikoshBAN" pitchFamily="2" charset="0"/>
              </a:rPr>
              <a:t>d </a:t>
            </a:r>
            <a:r>
              <a:rPr lang="bn-BD" sz="2400" dirty="0" smtClean="0">
                <a:latin typeface="NikoshBAN" pitchFamily="2" charset="0"/>
                <a:cs typeface="NikoshBAN" pitchFamily="2" charset="0"/>
              </a:rPr>
              <a:t>উপশক্তিস্তরকে ৫টি অরবিটালে ভাগ করা হয়</a:t>
            </a:r>
          </a:p>
        </p:txBody>
      </p:sp>
      <p:sp>
        <p:nvSpPr>
          <p:cNvPr id="25" name="Curved Up Arrow 24"/>
          <p:cNvSpPr/>
          <p:nvPr/>
        </p:nvSpPr>
        <p:spPr>
          <a:xfrm>
            <a:off x="2362200" y="3146569"/>
            <a:ext cx="2971800" cy="968231"/>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6" name="TextBox 25"/>
              <p:cNvSpPr txBox="1"/>
              <p:nvPr/>
            </p:nvSpPr>
            <p:spPr>
              <a:xfrm>
                <a:off x="31749" y="4495800"/>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1749" y="4495800"/>
                <a:ext cx="609600" cy="400110"/>
              </a:xfrm>
              <a:prstGeom prst="rect">
                <a:avLst/>
              </a:prstGeom>
              <a:blipFill rotWithShape="1">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17549" y="4495801"/>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17549" y="4495801"/>
                <a:ext cx="609600" cy="400110"/>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403349" y="4495802"/>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sz="2000" i="1">
                              <a:latin typeface="Cambria Math"/>
                            </a:rPr>
                          </m:ctrlPr>
                        </m:sSupPr>
                        <m:e>
                          <m:r>
                            <a:rPr lang="bn-BD" sz="2000" i="1">
                              <a:latin typeface="Cambria Math"/>
                            </a:rPr>
                            <m:t>2</m:t>
                          </m:r>
                          <m:r>
                            <a:rPr lang="bn-BD" sz="2000" i="1">
                              <a:latin typeface="Cambria Math"/>
                            </a:rPr>
                            <m:t>𝑝</m:t>
                          </m:r>
                        </m:e>
                        <m:sup>
                          <m:r>
                            <a:rPr lang="bn-BD" sz="2000" i="1">
                              <a:latin typeface="Cambria Math"/>
                            </a:rPr>
                            <m:t>6</m:t>
                          </m:r>
                        </m:sup>
                      </m:sSup>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403349" y="4495802"/>
                <a:ext cx="609600" cy="400110"/>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089149" y="4495802"/>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sz="2000" i="1" smtClean="0">
                              <a:latin typeface="Cambria Math"/>
                            </a:rPr>
                          </m:ctrlPr>
                        </m:sSupPr>
                        <m:e>
                          <m:r>
                            <a:rPr lang="bn-BD" sz="2000" i="1">
                              <a:latin typeface="Cambria Math"/>
                            </a:rPr>
                            <m:t>3</m:t>
                          </m:r>
                          <m:r>
                            <a:rPr lang="bn-BD" sz="2000" i="1">
                              <a:latin typeface="Cambria Math"/>
                            </a:rPr>
                            <m:t>𝑠</m:t>
                          </m:r>
                        </m:e>
                        <m:sup>
                          <m:r>
                            <a:rPr lang="en-US" sz="2000" b="0" i="1" smtClean="0">
                              <a:latin typeface="Cambria Math"/>
                            </a:rPr>
                            <m:t>1</m:t>
                          </m:r>
                        </m:sup>
                      </m:sSup>
                    </m:oMath>
                  </m:oMathPara>
                </a14:m>
                <a:endParaRPr lang="en-US"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089149" y="4495802"/>
                <a:ext cx="609600" cy="400110"/>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774949" y="4504036"/>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1</m:t>
                          </m:r>
                        </m:sup>
                      </m:sSup>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2774949" y="4504036"/>
                <a:ext cx="609600" cy="387222"/>
              </a:xfrm>
              <a:prstGeom prst="rect">
                <a:avLst/>
              </a:prstGeom>
              <a:blipFill rotWithShape="1">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460749" y="4495800"/>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bn-BD" i="1">
                                  <a:latin typeface="Cambria Math"/>
                                </a:rPr>
                                <m:t>𝑝</m:t>
                              </m:r>
                            </m:e>
                            <m:sub>
                              <m:r>
                                <a:rPr lang="bn-BD" i="1">
                                  <a:latin typeface="Cambria Math"/>
                                </a:rPr>
                                <m:t>𝑦</m:t>
                              </m:r>
                            </m:sub>
                          </m:sSub>
                        </m:e>
                        <m:sup>
                          <m:r>
                            <a:rPr lang="bn-BD" b="0" i="1" smtClean="0">
                              <a:latin typeface="Cambria Math"/>
                            </a:rPr>
                            <m:t>1</m:t>
                          </m:r>
                        </m:sup>
                      </m:sSup>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460749" y="4495800"/>
                <a:ext cx="609600" cy="415498"/>
              </a:xfrm>
              <a:prstGeom prst="rect">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146549" y="4511935"/>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bn-BD" i="1">
                                  <a:latin typeface="Cambria Math"/>
                                </a:rPr>
                                <m:t>𝑝</m:t>
                              </m:r>
                            </m:e>
                            <m:sub>
                              <m:r>
                                <a:rPr lang="bn-BD" i="1">
                                  <a:latin typeface="Cambria Math"/>
                                </a:rPr>
                                <m:t>𝑧</m:t>
                              </m:r>
                            </m:sub>
                          </m:sSub>
                        </m:e>
                        <m:sup>
                          <m:r>
                            <a:rPr lang="bn-BD" b="0" i="1" smtClean="0">
                              <a:latin typeface="Cambria Math"/>
                            </a:rPr>
                            <m:t>1</m:t>
                          </m:r>
                        </m:sup>
                      </m:sSup>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4146549" y="4511935"/>
                <a:ext cx="609600" cy="387222"/>
              </a:xfrm>
              <a:prstGeom prst="rect">
                <a:avLst/>
              </a:prstGeom>
              <a:blipFill rotWithShape="1">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32349" y="4524076"/>
                <a:ext cx="763157" cy="4210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en-US" b="0" i="1" smtClean="0">
                                  <a:latin typeface="Cambria Math"/>
                                </a:rPr>
                                <m:t>𝑑</m:t>
                              </m:r>
                            </m:e>
                            <m:sub>
                              <m:r>
                                <a:rPr lang="en-US" b="0" i="1" smtClean="0">
                                  <a:latin typeface="Cambria Math"/>
                                </a:rPr>
                                <m:t>𝑥𝑦</m:t>
                              </m:r>
                            </m:sub>
                          </m:sSub>
                        </m:e>
                        <m:sup>
                          <m:r>
                            <a:rPr lang="en-US" b="0" i="1" smtClean="0">
                              <a:latin typeface="Cambria Math"/>
                            </a:rPr>
                            <m:t>1</m:t>
                          </m:r>
                        </m:sup>
                      </m:sSup>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832349" y="4524076"/>
                <a:ext cx="763157" cy="421013"/>
              </a:xfrm>
              <a:prstGeom prst="rect">
                <a:avLst/>
              </a:prstGeom>
              <a:blipFill rotWithShape="1">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671706" y="4524076"/>
                <a:ext cx="733360" cy="4210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en-US" b="0" i="1" smtClean="0">
                                  <a:latin typeface="Cambria Math"/>
                                </a:rPr>
                                <m:t>𝑑</m:t>
                              </m:r>
                            </m:e>
                            <m:sub>
                              <m:r>
                                <a:rPr lang="en-US" b="0" i="1" smtClean="0">
                                  <a:latin typeface="Cambria Math"/>
                                </a:rPr>
                                <m:t>𝑦𝑧</m:t>
                              </m:r>
                            </m:sub>
                          </m:sSub>
                        </m:e>
                        <m:sup>
                          <m:r>
                            <a:rPr lang="en-US" b="0" i="1" smtClean="0">
                              <a:latin typeface="Cambria Math"/>
                            </a:rPr>
                            <m:t>0</m:t>
                          </m:r>
                        </m:sup>
                      </m:sSup>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5671706" y="4524076"/>
                <a:ext cx="733360" cy="421013"/>
              </a:xfrm>
              <a:prstGeom prst="rect">
                <a:avLst/>
              </a:prstGeom>
              <a:blipFill rotWithShape="1">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508749" y="4511935"/>
                <a:ext cx="685800" cy="3933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en-US" b="0" i="1" smtClean="0">
                                  <a:latin typeface="Cambria Math"/>
                                </a:rPr>
                                <m:t>𝑑</m:t>
                              </m:r>
                            </m:e>
                            <m:sub>
                              <m:r>
                                <a:rPr lang="en-US" b="0" i="1" smtClean="0">
                                  <a:latin typeface="Cambria Math"/>
                                </a:rPr>
                                <m:t>𝑧𝑥</m:t>
                              </m:r>
                            </m:sub>
                          </m:sSub>
                        </m:e>
                        <m:sup>
                          <m:r>
                            <a:rPr lang="en-US" b="0" i="1" smtClean="0">
                              <a:latin typeface="Cambria Math"/>
                            </a:rPr>
                            <m:t>0</m:t>
                          </m:r>
                        </m:sup>
                      </m:sSup>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508749" y="4511935"/>
                <a:ext cx="685800" cy="393313"/>
              </a:xfrm>
              <a:prstGeom prst="rect">
                <a:avLst/>
              </a:prstGeom>
              <a:blipFill rotWithShape="1">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270749" y="4499236"/>
                <a:ext cx="1066800" cy="4210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en-US" b="0" i="1" smtClean="0">
                                  <a:latin typeface="Cambria Math"/>
                                </a:rPr>
                                <m:t>𝑑</m:t>
                              </m:r>
                            </m:e>
                            <m:sub>
                              <m:r>
                                <a:rPr lang="en-US" b="0" i="1" smtClean="0">
                                  <a:latin typeface="Cambria Math"/>
                                </a:rPr>
                                <m:t>𝑥</m:t>
                              </m:r>
                              <m:r>
                                <a:rPr lang="en-US" b="0" i="1" smtClean="0">
                                  <a:latin typeface="Cambria Math"/>
                                </a:rPr>
                                <m:t>2</m:t>
                              </m:r>
                              <m:r>
                                <a:rPr lang="en-US" b="0" i="1" smtClean="0">
                                  <a:latin typeface="Cambria Math"/>
                                </a:rPr>
                                <m:t>−</m:t>
                              </m:r>
                              <m:r>
                                <a:rPr lang="en-US" b="0" i="1" smtClean="0">
                                  <a:latin typeface="Cambria Math"/>
                                </a:rPr>
                                <m:t>𝑦</m:t>
                              </m:r>
                              <m:r>
                                <a:rPr lang="en-US" b="0" i="1" smtClean="0">
                                  <a:latin typeface="Cambria Math"/>
                                </a:rPr>
                                <m:t>2</m:t>
                              </m:r>
                            </m:sub>
                          </m:sSub>
                        </m:e>
                        <m:sup>
                          <m:r>
                            <a:rPr lang="en-US" b="0" i="1" smtClean="0">
                              <a:latin typeface="Cambria Math"/>
                            </a:rPr>
                            <m:t>0</m:t>
                          </m:r>
                        </m:sup>
                      </m:sSup>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7270749" y="4499236"/>
                <a:ext cx="1066800" cy="421013"/>
              </a:xfrm>
              <a:prstGeom prst="rect">
                <a:avLst/>
              </a:prstGeom>
              <a:blipFill rotWithShape="1">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8413749" y="4495800"/>
                <a:ext cx="685800" cy="3933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bn-BD" i="1">
                              <a:latin typeface="Cambria Math"/>
                            </a:rPr>
                            <m:t>3</m:t>
                          </m:r>
                          <m:sSub>
                            <m:sSubPr>
                              <m:ctrlPr>
                                <a:rPr lang="bn-BD" i="1">
                                  <a:latin typeface="Cambria Math"/>
                                </a:rPr>
                              </m:ctrlPr>
                            </m:sSubPr>
                            <m:e>
                              <m:r>
                                <a:rPr lang="en-US" b="0" i="1" smtClean="0">
                                  <a:latin typeface="Cambria Math"/>
                                </a:rPr>
                                <m:t>𝑑</m:t>
                              </m:r>
                            </m:e>
                            <m:sub>
                              <m:r>
                                <a:rPr lang="en-US" b="0" i="1" smtClean="0">
                                  <a:latin typeface="Cambria Math"/>
                                </a:rPr>
                                <m:t>𝑧</m:t>
                              </m:r>
                              <m:r>
                                <a:rPr lang="en-US" b="0" i="1" smtClean="0">
                                  <a:latin typeface="Cambria Math"/>
                                </a:rPr>
                                <m:t>2</m:t>
                              </m:r>
                            </m:sub>
                          </m:sSub>
                        </m:e>
                        <m:sup>
                          <m:r>
                            <a:rPr lang="en-US" b="0" i="1" smtClean="0">
                              <a:latin typeface="Cambria Math"/>
                            </a:rPr>
                            <m:t>0</m:t>
                          </m:r>
                        </m:sup>
                      </m:sSup>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8413749" y="4495800"/>
                <a:ext cx="685800" cy="393313"/>
              </a:xfrm>
              <a:prstGeom prst="rect">
                <a:avLst/>
              </a:prstGeom>
              <a:blipFill rotWithShape="1">
                <a:blip r:embed="rId33"/>
                <a:stretch>
                  <a:fillRect/>
                </a:stretch>
              </a:blipFill>
            </p:spPr>
            <p:txBody>
              <a:bodyPr/>
              <a:lstStyle/>
              <a:p>
                <a:r>
                  <a:rPr lang="en-US">
                    <a:noFill/>
                  </a:rPr>
                  <a:t> </a:t>
                </a:r>
              </a:p>
            </p:txBody>
          </p:sp>
        </mc:Fallback>
      </mc:AlternateContent>
      <p:sp>
        <p:nvSpPr>
          <p:cNvPr id="38" name="TextBox 37"/>
          <p:cNvSpPr txBox="1"/>
          <p:nvPr/>
        </p:nvSpPr>
        <p:spPr>
          <a:xfrm>
            <a:off x="3099039" y="5331769"/>
            <a:ext cx="261802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400" dirty="0" smtClean="0">
                <a:latin typeface="NikoshBAN" pitchFamily="2" charset="0"/>
                <a:cs typeface="NikoshBAN" pitchFamily="2" charset="0"/>
              </a:rPr>
              <a:t>পরিবর্তনশীল যোজনীঃ ০৫</a:t>
            </a:r>
          </a:p>
        </p:txBody>
      </p:sp>
    </p:spTree>
    <p:extLst>
      <p:ext uri="{BB962C8B-B14F-4D97-AF65-F5344CB8AC3E}">
        <p14:creationId xmlns:p14="http://schemas.microsoft.com/office/powerpoint/2010/main" val="390895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grpId="1" nodeType="clickEffect">
                                  <p:stCondLst>
                                    <p:cond delay="0"/>
                                  </p:stCondLst>
                                  <p:childTnLst>
                                    <p:animRot by="21600000">
                                      <p:cBhvr>
                                        <p:cTn id="41" dur="2000" fill="hold"/>
                                        <p:tgtEl>
                                          <p:spTgt spid="7"/>
                                        </p:tgtEl>
                                        <p:attrNameLst>
                                          <p:attrName>r</p:attrName>
                                        </p:attrNameLst>
                                      </p:cBhvr>
                                    </p:animRot>
                                  </p:childTnLst>
                                </p:cTn>
                              </p:par>
                              <p:par>
                                <p:cTn id="42" presetID="8" presetClass="emph" presetSubtype="0" fill="hold" grpId="1" nodeType="withEffect">
                                  <p:stCondLst>
                                    <p:cond delay="0"/>
                                  </p:stCondLst>
                                  <p:childTnLst>
                                    <p:animRot by="21600000">
                                      <p:cBhvr>
                                        <p:cTn id="43" dur="2000" fill="hold"/>
                                        <p:tgtEl>
                                          <p:spTgt spid="8"/>
                                        </p:tgtEl>
                                        <p:attrNameLst>
                                          <p:attrName>r</p:attrName>
                                        </p:attrNameLst>
                                      </p:cBhvr>
                                    </p:animRot>
                                  </p:childTnLst>
                                </p:cTn>
                              </p:par>
                              <p:par>
                                <p:cTn id="44" presetID="8" presetClass="emph" presetSubtype="0" fill="hold" grpId="1" nodeType="withEffect">
                                  <p:stCondLst>
                                    <p:cond delay="0"/>
                                  </p:stCondLst>
                                  <p:childTnLst>
                                    <p:animRot by="21600000">
                                      <p:cBhvr>
                                        <p:cTn id="45" dur="2000" fill="hold"/>
                                        <p:tgtEl>
                                          <p:spTgt spid="9"/>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2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heel(1)">
                                      <p:cBhvr>
                                        <p:cTn id="55" dur="20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fade">
                                      <p:cBhvr>
                                        <p:cTn id="95" dur="5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5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500"/>
                                        <p:tgtEl>
                                          <p:spTgt spid="22"/>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0"/>
                                        <p:tgtEl>
                                          <p:spTgt spid="23"/>
                                        </p:tgtEl>
                                      </p:cBhvr>
                                    </p:animEffect>
                                  </p:childTnLst>
                                </p:cTn>
                              </p:par>
                            </p:childTnLst>
                          </p:cTn>
                        </p:par>
                      </p:childTnLst>
                    </p:cTn>
                  </p:par>
                  <p:par>
                    <p:cTn id="116" fill="hold">
                      <p:stCondLst>
                        <p:cond delay="indefinite"/>
                      </p:stCondLst>
                      <p:childTnLst>
                        <p:par>
                          <p:cTn id="117" fill="hold">
                            <p:stCondLst>
                              <p:cond delay="0"/>
                            </p:stCondLst>
                            <p:childTnLst>
                              <p:par>
                                <p:cTn id="118" presetID="6" presetClass="emph" presetSubtype="0" fill="hold" grpId="1" nodeType="clickEffect">
                                  <p:stCondLst>
                                    <p:cond delay="0"/>
                                  </p:stCondLst>
                                  <p:childTnLst>
                                    <p:animScale>
                                      <p:cBhvr>
                                        <p:cTn id="119" dur="2000" fill="hold"/>
                                        <p:tgtEl>
                                          <p:spTgt spid="15"/>
                                        </p:tgtEl>
                                      </p:cBhvr>
                                      <p:by x="150000" y="150000"/>
                                    </p:animScale>
                                  </p:childTnLst>
                                </p:cTn>
                              </p:par>
                            </p:childTnLst>
                          </p:cTn>
                        </p:par>
                      </p:childTnLst>
                    </p:cTn>
                  </p:par>
                  <p:par>
                    <p:cTn id="120" fill="hold">
                      <p:stCondLst>
                        <p:cond delay="indefinite"/>
                      </p:stCondLst>
                      <p:childTnLst>
                        <p:par>
                          <p:cTn id="121" fill="hold">
                            <p:stCondLst>
                              <p:cond delay="0"/>
                            </p:stCondLst>
                            <p:childTnLst>
                              <p:par>
                                <p:cTn id="122" presetID="8" presetClass="emph" presetSubtype="0" fill="hold" grpId="1" nodeType="clickEffect">
                                  <p:stCondLst>
                                    <p:cond delay="0"/>
                                  </p:stCondLst>
                                  <p:childTnLst>
                                    <p:animRot by="21600000">
                                      <p:cBhvr>
                                        <p:cTn id="123" dur="2000" fill="hold"/>
                                        <p:tgtEl>
                                          <p:spTgt spid="19"/>
                                        </p:tgtEl>
                                        <p:attrNameLst>
                                          <p:attrName>r</p:attrName>
                                        </p:attrNameLst>
                                      </p:cBhvr>
                                    </p:animRot>
                                  </p:childTnLst>
                                </p:cTn>
                              </p:par>
                              <p:par>
                                <p:cTn id="124" presetID="8" presetClass="emph" presetSubtype="0" fill="hold" grpId="1" nodeType="withEffect">
                                  <p:stCondLst>
                                    <p:cond delay="0"/>
                                  </p:stCondLst>
                                  <p:childTnLst>
                                    <p:animRot by="21600000">
                                      <p:cBhvr>
                                        <p:cTn id="125" dur="2000" fill="hold"/>
                                        <p:tgtEl>
                                          <p:spTgt spid="20"/>
                                        </p:tgtEl>
                                        <p:attrNameLst>
                                          <p:attrName>r</p:attrName>
                                        </p:attrNameLst>
                                      </p:cBhvr>
                                    </p:animRot>
                                  </p:childTnLst>
                                </p:cTn>
                              </p:par>
                              <p:par>
                                <p:cTn id="126" presetID="8" presetClass="emph" presetSubtype="0" fill="hold" grpId="1" nodeType="withEffect">
                                  <p:stCondLst>
                                    <p:cond delay="0"/>
                                  </p:stCondLst>
                                  <p:childTnLst>
                                    <p:animRot by="21600000">
                                      <p:cBhvr>
                                        <p:cTn id="127" dur="2000" fill="hold"/>
                                        <p:tgtEl>
                                          <p:spTgt spid="21"/>
                                        </p:tgtEl>
                                        <p:attrNameLst>
                                          <p:attrName>r</p:attrName>
                                        </p:attrNameLst>
                                      </p:cBhvr>
                                    </p:animRot>
                                  </p:childTnLst>
                                </p:cTn>
                              </p:par>
                              <p:par>
                                <p:cTn id="128" presetID="8" presetClass="emph" presetSubtype="0" fill="hold" grpId="1" nodeType="withEffect">
                                  <p:stCondLst>
                                    <p:cond delay="0"/>
                                  </p:stCondLst>
                                  <p:childTnLst>
                                    <p:animRot by="21600000">
                                      <p:cBhvr>
                                        <p:cTn id="129" dur="2000" fill="hold"/>
                                        <p:tgtEl>
                                          <p:spTgt spid="22"/>
                                        </p:tgtEl>
                                        <p:attrNameLst>
                                          <p:attrName>r</p:attrName>
                                        </p:attrNameLst>
                                      </p:cBhvr>
                                    </p:animRot>
                                  </p:childTnLst>
                                </p:cTn>
                              </p:par>
                              <p:par>
                                <p:cTn id="130" presetID="8" presetClass="emph" presetSubtype="0" fill="hold" grpId="1" nodeType="withEffect">
                                  <p:stCondLst>
                                    <p:cond delay="0"/>
                                  </p:stCondLst>
                                  <p:childTnLst>
                                    <p:animRot by="21600000">
                                      <p:cBhvr>
                                        <p:cTn id="131" dur="2000" fill="hold"/>
                                        <p:tgtEl>
                                          <p:spTgt spid="23"/>
                                        </p:tgtEl>
                                        <p:attrNameLst>
                                          <p:attrName>r</p:attrName>
                                        </p:attrNameLst>
                                      </p:cBhvr>
                                    </p:animRot>
                                  </p:childTnLst>
                                </p:cTn>
                              </p:par>
                            </p:childTnLst>
                          </p:cTn>
                        </p:par>
                      </p:childTnLst>
                    </p:cTn>
                  </p:par>
                  <p:par>
                    <p:cTn id="132" fill="hold">
                      <p:stCondLst>
                        <p:cond delay="indefinite"/>
                      </p:stCondLst>
                      <p:childTnLst>
                        <p:par>
                          <p:cTn id="133" fill="hold">
                            <p:stCondLst>
                              <p:cond delay="0"/>
                            </p:stCondLst>
                            <p:childTnLst>
                              <p:par>
                                <p:cTn id="134" presetID="6" presetClass="entr" presetSubtype="16" fill="hold" grpId="0" nodeType="click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circle(in)">
                                      <p:cBhvr>
                                        <p:cTn id="136" dur="2000"/>
                                        <p:tgtEl>
                                          <p:spTgt spid="2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fade">
                                      <p:cBhvr>
                                        <p:cTn id="141" dur="500"/>
                                        <p:tgtEl>
                                          <p:spTgt spid="26"/>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27"/>
                                        </p:tgtEl>
                                        <p:attrNameLst>
                                          <p:attrName>style.visibility</p:attrName>
                                        </p:attrNameLst>
                                      </p:cBhvr>
                                      <p:to>
                                        <p:strVal val="visible"/>
                                      </p:to>
                                    </p:set>
                                    <p:animEffect transition="in" filter="fade">
                                      <p:cBhvr>
                                        <p:cTn id="146" dur="500"/>
                                        <p:tgtEl>
                                          <p:spTgt spid="2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fade">
                                      <p:cBhvr>
                                        <p:cTn id="151" dur="500"/>
                                        <p:tgtEl>
                                          <p:spTgt spid="2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fade">
                                      <p:cBhvr>
                                        <p:cTn id="156" dur="500"/>
                                        <p:tgtEl>
                                          <p:spTgt spid="29"/>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fade">
                                      <p:cBhvr>
                                        <p:cTn id="161" dur="500"/>
                                        <p:tgtEl>
                                          <p:spTgt spid="30"/>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1"/>
                                        </p:tgtEl>
                                        <p:attrNameLst>
                                          <p:attrName>style.visibility</p:attrName>
                                        </p:attrNameLst>
                                      </p:cBhvr>
                                      <p:to>
                                        <p:strVal val="visible"/>
                                      </p:to>
                                    </p:set>
                                    <p:animEffect transition="in" filter="fade">
                                      <p:cBhvr>
                                        <p:cTn id="166" dur="500"/>
                                        <p:tgtEl>
                                          <p:spTgt spid="31"/>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32"/>
                                        </p:tgtEl>
                                        <p:attrNameLst>
                                          <p:attrName>style.visibility</p:attrName>
                                        </p:attrNameLst>
                                      </p:cBhvr>
                                      <p:to>
                                        <p:strVal val="visible"/>
                                      </p:to>
                                    </p:set>
                                    <p:animEffect transition="in" filter="fade">
                                      <p:cBhvr>
                                        <p:cTn id="171" dur="500"/>
                                        <p:tgtEl>
                                          <p:spTgt spid="3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33"/>
                                        </p:tgtEl>
                                        <p:attrNameLst>
                                          <p:attrName>style.visibility</p:attrName>
                                        </p:attrNameLst>
                                      </p:cBhvr>
                                      <p:to>
                                        <p:strVal val="visible"/>
                                      </p:to>
                                    </p:set>
                                    <p:animEffect transition="in" filter="fade">
                                      <p:cBhvr>
                                        <p:cTn id="176" dur="500"/>
                                        <p:tgtEl>
                                          <p:spTgt spid="33"/>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34"/>
                                        </p:tgtEl>
                                        <p:attrNameLst>
                                          <p:attrName>style.visibility</p:attrName>
                                        </p:attrNameLst>
                                      </p:cBhvr>
                                      <p:to>
                                        <p:strVal val="visible"/>
                                      </p:to>
                                    </p:set>
                                    <p:animEffect transition="in" filter="fade">
                                      <p:cBhvr>
                                        <p:cTn id="181" dur="500"/>
                                        <p:tgtEl>
                                          <p:spTgt spid="34"/>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35"/>
                                        </p:tgtEl>
                                        <p:attrNameLst>
                                          <p:attrName>style.visibility</p:attrName>
                                        </p:attrNameLst>
                                      </p:cBhvr>
                                      <p:to>
                                        <p:strVal val="visible"/>
                                      </p:to>
                                    </p:set>
                                    <p:animEffect transition="in" filter="fade">
                                      <p:cBhvr>
                                        <p:cTn id="186" dur="500"/>
                                        <p:tgtEl>
                                          <p:spTgt spid="35"/>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36"/>
                                        </p:tgtEl>
                                        <p:attrNameLst>
                                          <p:attrName>style.visibility</p:attrName>
                                        </p:attrNameLst>
                                      </p:cBhvr>
                                      <p:to>
                                        <p:strVal val="visible"/>
                                      </p:to>
                                    </p:set>
                                    <p:animEffect transition="in" filter="fade">
                                      <p:cBhvr>
                                        <p:cTn id="191" dur="500"/>
                                        <p:tgtEl>
                                          <p:spTgt spid="36"/>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37"/>
                                        </p:tgtEl>
                                        <p:attrNameLst>
                                          <p:attrName>style.visibility</p:attrName>
                                        </p:attrNameLst>
                                      </p:cBhvr>
                                      <p:to>
                                        <p:strVal val="visible"/>
                                      </p:to>
                                    </p:set>
                                    <p:animEffect transition="in" filter="fade">
                                      <p:cBhvr>
                                        <p:cTn id="196" dur="500"/>
                                        <p:tgtEl>
                                          <p:spTgt spid="37"/>
                                        </p:tgtEl>
                                      </p:cBhvr>
                                    </p:animEffect>
                                  </p:childTnLst>
                                </p:cTn>
                              </p:par>
                            </p:childTnLst>
                          </p:cTn>
                        </p:par>
                      </p:childTnLst>
                    </p:cTn>
                  </p:par>
                  <p:par>
                    <p:cTn id="197" fill="hold">
                      <p:stCondLst>
                        <p:cond delay="indefinite"/>
                      </p:stCondLst>
                      <p:childTnLst>
                        <p:par>
                          <p:cTn id="198" fill="hold">
                            <p:stCondLst>
                              <p:cond delay="0"/>
                            </p:stCondLst>
                            <p:childTnLst>
                              <p:par>
                                <p:cTn id="199" presetID="8" presetClass="emph" presetSubtype="0" fill="hold" grpId="1" nodeType="clickEffect">
                                  <p:stCondLst>
                                    <p:cond delay="0"/>
                                  </p:stCondLst>
                                  <p:childTnLst>
                                    <p:animRot by="21600000">
                                      <p:cBhvr>
                                        <p:cTn id="200" dur="2000" fill="hold"/>
                                        <p:tgtEl>
                                          <p:spTgt spid="29"/>
                                        </p:tgtEl>
                                        <p:attrNameLst>
                                          <p:attrName>r</p:attrName>
                                        </p:attrNameLst>
                                      </p:cBhvr>
                                    </p:animRot>
                                  </p:childTnLst>
                                </p:cTn>
                              </p:par>
                              <p:par>
                                <p:cTn id="201" presetID="8" presetClass="emph" presetSubtype="0" fill="hold" grpId="1" nodeType="withEffect">
                                  <p:stCondLst>
                                    <p:cond delay="0"/>
                                  </p:stCondLst>
                                  <p:childTnLst>
                                    <p:animRot by="21600000">
                                      <p:cBhvr>
                                        <p:cTn id="202" dur="2000" fill="hold"/>
                                        <p:tgtEl>
                                          <p:spTgt spid="30"/>
                                        </p:tgtEl>
                                        <p:attrNameLst>
                                          <p:attrName>r</p:attrName>
                                        </p:attrNameLst>
                                      </p:cBhvr>
                                    </p:animRot>
                                  </p:childTnLst>
                                </p:cTn>
                              </p:par>
                              <p:par>
                                <p:cTn id="203" presetID="8" presetClass="emph" presetSubtype="0" fill="hold" grpId="1" nodeType="withEffect">
                                  <p:stCondLst>
                                    <p:cond delay="0"/>
                                  </p:stCondLst>
                                  <p:childTnLst>
                                    <p:animRot by="21600000">
                                      <p:cBhvr>
                                        <p:cTn id="204" dur="2000" fill="hold"/>
                                        <p:tgtEl>
                                          <p:spTgt spid="31"/>
                                        </p:tgtEl>
                                        <p:attrNameLst>
                                          <p:attrName>r</p:attrName>
                                        </p:attrNameLst>
                                      </p:cBhvr>
                                    </p:animRot>
                                  </p:childTnLst>
                                </p:cTn>
                              </p:par>
                              <p:par>
                                <p:cTn id="205" presetID="8" presetClass="emph" presetSubtype="0" fill="hold" grpId="1" nodeType="withEffect">
                                  <p:stCondLst>
                                    <p:cond delay="0"/>
                                  </p:stCondLst>
                                  <p:childTnLst>
                                    <p:animRot by="21600000">
                                      <p:cBhvr>
                                        <p:cTn id="206" dur="2000" fill="hold"/>
                                        <p:tgtEl>
                                          <p:spTgt spid="32"/>
                                        </p:tgtEl>
                                        <p:attrNameLst>
                                          <p:attrName>r</p:attrName>
                                        </p:attrNameLst>
                                      </p:cBhvr>
                                    </p:animRot>
                                  </p:childTnLst>
                                </p:cTn>
                              </p:par>
                              <p:par>
                                <p:cTn id="207" presetID="8" presetClass="emph" presetSubtype="0" fill="hold" grpId="1" nodeType="withEffect">
                                  <p:stCondLst>
                                    <p:cond delay="0"/>
                                  </p:stCondLst>
                                  <p:childTnLst>
                                    <p:animRot by="21600000">
                                      <p:cBhvr>
                                        <p:cTn id="208" dur="2000" fill="hold"/>
                                        <p:tgtEl>
                                          <p:spTgt spid="33"/>
                                        </p:tgtEl>
                                        <p:attrNameLst>
                                          <p:attrName>r</p:attrName>
                                        </p:attrNameLst>
                                      </p:cBhvr>
                                    </p:animRot>
                                  </p:childTnLst>
                                </p:cTn>
                              </p:par>
                            </p:childTnLst>
                          </p:cTn>
                        </p:par>
                      </p:childTnLst>
                    </p:cTn>
                  </p:par>
                  <p:par>
                    <p:cTn id="209" fill="hold">
                      <p:stCondLst>
                        <p:cond delay="indefinite"/>
                      </p:stCondLst>
                      <p:childTnLst>
                        <p:par>
                          <p:cTn id="210" fill="hold">
                            <p:stCondLst>
                              <p:cond delay="0"/>
                            </p:stCondLst>
                            <p:childTnLst>
                              <p:par>
                                <p:cTn id="211" presetID="21" presetClass="entr" presetSubtype="1" fill="hold" grpId="0" nodeType="clickEffect">
                                  <p:stCondLst>
                                    <p:cond delay="0"/>
                                  </p:stCondLst>
                                  <p:childTnLst>
                                    <p:set>
                                      <p:cBhvr>
                                        <p:cTn id="212" dur="1" fill="hold">
                                          <p:stCondLst>
                                            <p:cond delay="0"/>
                                          </p:stCondLst>
                                        </p:cTn>
                                        <p:tgtEl>
                                          <p:spTgt spid="38"/>
                                        </p:tgtEl>
                                        <p:attrNameLst>
                                          <p:attrName>style.visibility</p:attrName>
                                        </p:attrNameLst>
                                      </p:cBhvr>
                                      <p:to>
                                        <p:strVal val="visible"/>
                                      </p:to>
                                    </p:set>
                                    <p:animEffect transition="in" filter="wheel(1)">
                                      <p:cBhvr>
                                        <p:cTn id="21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7" grpId="1" animBg="1"/>
      <p:bldP spid="8" grpId="0" animBg="1"/>
      <p:bldP spid="8" grpId="1" animBg="1"/>
      <p:bldP spid="9" grpId="0" animBg="1"/>
      <p:bldP spid="9" grpId="1" animBg="1"/>
      <p:bldP spid="10" grpId="0" animBg="1"/>
      <p:bldP spid="12" grpId="0" animBg="1"/>
      <p:bldP spid="13" grpId="0" animBg="1"/>
      <p:bldP spid="14" grpId="0" animBg="1"/>
      <p:bldP spid="15" grpId="0" animBg="1"/>
      <p:bldP spid="15" grpId="1" animBg="1"/>
      <p:bldP spid="16" grpId="0" animBg="1"/>
      <p:bldP spid="17"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5" grpId="0" animBg="1"/>
      <p:bldP spid="26" grpId="0" animBg="1"/>
      <p:bldP spid="27" grpId="0" animBg="1"/>
      <p:bldP spid="28" grpId="0"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5"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5200" y="1332468"/>
            <a:ext cx="4699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b="1" dirty="0" smtClean="0"/>
              <a:t>C</a:t>
            </a:r>
            <a:endParaRPr lang="en-US" sz="2800" b="1" dirty="0"/>
          </a:p>
        </p:txBody>
      </p:sp>
      <p:sp>
        <p:nvSpPr>
          <p:cNvPr id="10" name="Right Arrow 9"/>
          <p:cNvSpPr/>
          <p:nvPr/>
        </p:nvSpPr>
        <p:spPr>
          <a:xfrm>
            <a:off x="1558374" y="138279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2043250" y="1373236"/>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043250" y="1373236"/>
                <a:ext cx="609600"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754450" y="1373235"/>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754450" y="1373235"/>
                <a:ext cx="609600" cy="4001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16450" y="1381470"/>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1</m:t>
                          </m:r>
                        </m:sup>
                      </m:sSup>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516450" y="1381470"/>
                <a:ext cx="609600" cy="38722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202250" y="1373234"/>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𝑦</m:t>
                              </m:r>
                            </m:sub>
                          </m:sSub>
                        </m:e>
                        <m:sup>
                          <m:r>
                            <a:rPr lang="en-US" b="0" i="1" smtClean="0">
                              <a:latin typeface="Cambria Math"/>
                            </a:rPr>
                            <m:t>1</m:t>
                          </m:r>
                        </m:sup>
                      </m:sSup>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202250" y="1373234"/>
                <a:ext cx="609600" cy="41549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908458" y="1389369"/>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𝑧</m:t>
                              </m:r>
                            </m:sub>
                          </m:sSub>
                        </m:e>
                        <m:sup>
                          <m:r>
                            <a:rPr lang="en-US" b="0" i="1" smtClean="0">
                              <a:latin typeface="Cambria Math"/>
                            </a:rPr>
                            <m:t>0</m:t>
                          </m:r>
                        </m:sup>
                      </m:s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908458" y="1389369"/>
                <a:ext cx="609600" cy="387798"/>
              </a:xfrm>
              <a:prstGeom prst="rect">
                <a:avLst/>
              </a:prstGeom>
              <a:blipFill rotWithShape="1">
                <a:blip r:embed="rId6"/>
                <a:stretch>
                  <a:fillRect/>
                </a:stretch>
              </a:blipFill>
            </p:spPr>
            <p:txBody>
              <a:bodyPr/>
              <a:lstStyle/>
              <a:p>
                <a:r>
                  <a:rPr lang="en-US">
                    <a:noFill/>
                  </a:rPr>
                  <a:t> </a:t>
                </a:r>
              </a:p>
            </p:txBody>
          </p:sp>
        </mc:Fallback>
      </mc:AlternateContent>
      <p:sp>
        <p:nvSpPr>
          <p:cNvPr id="16" name="TextBox 15"/>
          <p:cNvSpPr txBox="1"/>
          <p:nvPr/>
        </p:nvSpPr>
        <p:spPr>
          <a:xfrm>
            <a:off x="6193874" y="1352435"/>
            <a:ext cx="1342034"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যোজনীঃ ০২</a:t>
            </a:r>
          </a:p>
        </p:txBody>
      </p:sp>
      <p:sp>
        <p:nvSpPr>
          <p:cNvPr id="24" name="TextBox 23"/>
          <p:cNvSpPr txBox="1"/>
          <p:nvPr/>
        </p:nvSpPr>
        <p:spPr>
          <a:xfrm>
            <a:off x="965200" y="2362200"/>
            <a:ext cx="4699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b="1" dirty="0" smtClean="0"/>
              <a:t>O</a:t>
            </a:r>
            <a:endParaRPr lang="en-US" sz="2800" b="1" dirty="0"/>
          </a:p>
        </p:txBody>
      </p:sp>
      <p:sp>
        <p:nvSpPr>
          <p:cNvPr id="25" name="Right Arrow 24"/>
          <p:cNvSpPr/>
          <p:nvPr/>
        </p:nvSpPr>
        <p:spPr>
          <a:xfrm>
            <a:off x="1596474" y="243331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2055950" y="2423756"/>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055950" y="2423756"/>
                <a:ext cx="609600" cy="4001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767150" y="2423755"/>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2767150" y="2423755"/>
                <a:ext cx="609600" cy="40011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529150" y="2431990"/>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1</m:t>
                          </m:r>
                        </m:sup>
                      </m:sSup>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529150" y="2431990"/>
                <a:ext cx="609600" cy="387798"/>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214950" y="2423754"/>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𝑦</m:t>
                              </m:r>
                            </m:sub>
                          </m:sSub>
                        </m:e>
                        <m:sup>
                          <m:r>
                            <a:rPr lang="en-US" b="0" i="1" smtClean="0">
                              <a:latin typeface="Cambria Math"/>
                            </a:rPr>
                            <m:t>1</m:t>
                          </m:r>
                        </m:sup>
                      </m:sSup>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4214950" y="2423754"/>
                <a:ext cx="609600" cy="415498"/>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921158" y="2439889"/>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𝑧</m:t>
                              </m:r>
                            </m:sub>
                          </m:sSub>
                        </m:e>
                        <m:sup>
                          <m:r>
                            <a:rPr lang="en-US" b="0" i="1" smtClean="0">
                              <a:latin typeface="Cambria Math"/>
                            </a:rPr>
                            <m:t>1</m:t>
                          </m:r>
                        </m:sup>
                      </m:sSup>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4921158" y="2439889"/>
                <a:ext cx="609600" cy="387798"/>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055950" y="3031867"/>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055950" y="3031867"/>
                <a:ext cx="609600" cy="40011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767150" y="3031866"/>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767150" y="3031866"/>
                <a:ext cx="609600" cy="40011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529150" y="3040101"/>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2</m:t>
                          </m:r>
                        </m:sup>
                      </m:sSup>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3529150" y="3040101"/>
                <a:ext cx="609600" cy="387798"/>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214950" y="3031865"/>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𝑦</m:t>
                              </m:r>
                            </m:sub>
                          </m:sSub>
                        </m:e>
                        <m:sup>
                          <m:r>
                            <a:rPr lang="en-US" b="0" i="1" smtClean="0">
                              <a:latin typeface="Cambria Math"/>
                            </a:rPr>
                            <m:t>1</m:t>
                          </m:r>
                        </m:sup>
                      </m:sSup>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4214950" y="3031865"/>
                <a:ext cx="609600" cy="415498"/>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921158" y="3048000"/>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𝑧</m:t>
                              </m:r>
                            </m:sub>
                          </m:sSub>
                        </m:e>
                        <m:sup>
                          <m:r>
                            <a:rPr lang="en-US" b="0" i="1" smtClean="0">
                              <a:latin typeface="Cambria Math"/>
                            </a:rPr>
                            <m:t>1</m:t>
                          </m:r>
                        </m:sup>
                      </m:sSup>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4921158" y="3048000"/>
                <a:ext cx="609600" cy="387798"/>
              </a:xfrm>
              <a:prstGeom prst="rect">
                <a:avLst/>
              </a:prstGeom>
              <a:blipFill rotWithShape="1">
                <a:blip r:embed="rId16"/>
                <a:stretch>
                  <a:fillRect/>
                </a:stretch>
              </a:blipFill>
            </p:spPr>
            <p:txBody>
              <a:bodyPr/>
              <a:lstStyle/>
              <a:p>
                <a:r>
                  <a:rPr lang="en-US">
                    <a:noFill/>
                  </a:rPr>
                  <a:t> </a:t>
                </a:r>
              </a:p>
            </p:txBody>
          </p:sp>
        </mc:Fallback>
      </mc:AlternateContent>
      <p:sp>
        <p:nvSpPr>
          <p:cNvPr id="36" name="TextBox 35"/>
          <p:cNvSpPr txBox="1"/>
          <p:nvPr/>
        </p:nvSpPr>
        <p:spPr>
          <a:xfrm>
            <a:off x="6193874" y="2966234"/>
            <a:ext cx="1342034"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যোজনীঃ ০২</a:t>
            </a:r>
          </a:p>
        </p:txBody>
      </p:sp>
      <p:sp>
        <p:nvSpPr>
          <p:cNvPr id="37" name="TextBox 36"/>
          <p:cNvSpPr txBox="1"/>
          <p:nvPr/>
        </p:nvSpPr>
        <p:spPr>
          <a:xfrm>
            <a:off x="2113100" y="3962400"/>
            <a:ext cx="4699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b="1" dirty="0" smtClean="0"/>
              <a:t>C</a:t>
            </a:r>
            <a:endParaRPr lang="en-US" sz="2800" b="1" dirty="0"/>
          </a:p>
        </p:txBody>
      </p:sp>
      <p:sp>
        <p:nvSpPr>
          <p:cNvPr id="38" name="TextBox 37"/>
          <p:cNvSpPr txBox="1"/>
          <p:nvPr/>
        </p:nvSpPr>
        <p:spPr>
          <a:xfrm>
            <a:off x="3516450" y="3962400"/>
            <a:ext cx="4699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b="1" dirty="0" smtClean="0"/>
              <a:t>O</a:t>
            </a:r>
            <a:endParaRPr lang="en-US" sz="2800" b="1" dirty="0"/>
          </a:p>
        </p:txBody>
      </p:sp>
      <mc:AlternateContent xmlns:mc="http://schemas.openxmlformats.org/markup-compatibility/2006" xmlns:a14="http://schemas.microsoft.com/office/drawing/2010/main">
        <mc:Choice Requires="a14">
          <p:sp>
            <p:nvSpPr>
              <p:cNvPr id="39" name="TextBox 38"/>
              <p:cNvSpPr txBox="1"/>
              <p:nvPr/>
            </p:nvSpPr>
            <p:spPr>
              <a:xfrm>
                <a:off x="2441375" y="5405735"/>
                <a:ext cx="121622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bn-BD" sz="2400" b="1" i="1" dirty="0" smtClean="0">
                              <a:latin typeface="Cambria Math"/>
                              <a:cs typeface="NikoshBAN" pitchFamily="2" charset="0"/>
                            </a:rPr>
                          </m:ctrlPr>
                        </m:sSubPr>
                        <m:e>
                          <m:r>
                            <a:rPr lang="en-US" sz="2400" b="1" i="1" dirty="0" smtClean="0">
                              <a:latin typeface="Cambria Math"/>
                              <a:cs typeface="NikoshBAN" pitchFamily="2" charset="0"/>
                            </a:rPr>
                            <m:t>𝑪</m:t>
                          </m:r>
                        </m:e>
                        <m:sub>
                          <m:r>
                            <a:rPr lang="en-US" sz="2400" b="1" i="1" dirty="0" smtClean="0">
                              <a:latin typeface="Cambria Math"/>
                              <a:cs typeface="NikoshBAN" pitchFamily="2" charset="0"/>
                            </a:rPr>
                            <m:t>𝟐</m:t>
                          </m:r>
                        </m:sub>
                      </m:sSub>
                      <m:sSub>
                        <m:sSubPr>
                          <m:ctrlPr>
                            <a:rPr lang="bn-BD" sz="2400" b="1" i="1" dirty="0" smtClean="0">
                              <a:latin typeface="Cambria Math"/>
                              <a:cs typeface="NikoshBAN" pitchFamily="2" charset="0"/>
                            </a:rPr>
                          </m:ctrlPr>
                        </m:sSubPr>
                        <m:e>
                          <m:r>
                            <a:rPr lang="en-US" sz="2400" b="1" i="1" dirty="0" smtClean="0">
                              <a:latin typeface="Cambria Math"/>
                              <a:cs typeface="NikoshBAN" pitchFamily="2" charset="0"/>
                            </a:rPr>
                            <m:t>𝑶</m:t>
                          </m:r>
                        </m:e>
                        <m:sub>
                          <m:r>
                            <a:rPr lang="en-US" sz="2400" b="1" i="1" dirty="0" smtClean="0">
                              <a:latin typeface="Cambria Math"/>
                              <a:cs typeface="NikoshBAN" pitchFamily="2" charset="0"/>
                            </a:rPr>
                            <m:t>𝟐</m:t>
                          </m:r>
                        </m:sub>
                      </m:sSub>
                    </m:oMath>
                  </m:oMathPara>
                </a14:m>
                <a:endParaRPr lang="bn-BD" sz="2400" b="1" dirty="0" smtClean="0">
                  <a:latin typeface="NikoshBAN" pitchFamily="2" charset="0"/>
                  <a:cs typeface="NikoshBAN" pitchFamily="2"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441375" y="5405735"/>
                <a:ext cx="1216225" cy="461665"/>
              </a:xfrm>
              <a:prstGeom prst="rect">
                <a:avLst/>
              </a:prstGeom>
              <a:blipFill rotWithShape="1">
                <a:blip r:embed="rId17"/>
                <a:stretch>
                  <a:fillRect/>
                </a:stretch>
              </a:blipFill>
            </p:spPr>
            <p:txBody>
              <a:bodyPr/>
              <a:lstStyle/>
              <a:p>
                <a:r>
                  <a:rPr lang="en-US">
                    <a:noFill/>
                  </a:rPr>
                  <a:t> </a:t>
                </a:r>
              </a:p>
            </p:txBody>
          </p:sp>
        </mc:Fallback>
      </mc:AlternateContent>
      <p:sp>
        <p:nvSpPr>
          <p:cNvPr id="41" name="TextBox 40"/>
          <p:cNvSpPr txBox="1"/>
          <p:nvPr/>
        </p:nvSpPr>
        <p:spPr>
          <a:xfrm>
            <a:off x="2441375" y="5405735"/>
            <a:ext cx="121622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smtClean="0">
                <a:latin typeface="NikoshBAN" pitchFamily="2" charset="0"/>
                <a:cs typeface="NikoshBAN" pitchFamily="2" charset="0"/>
              </a:rPr>
              <a:t>CO</a:t>
            </a:r>
            <a:endParaRPr lang="bn-BD" sz="2400" b="1" dirty="0" smtClean="0">
              <a:latin typeface="NikoshBAN" pitchFamily="2" charset="0"/>
              <a:cs typeface="NikoshBAN" pitchFamily="2" charset="0"/>
            </a:endParaRPr>
          </a:p>
        </p:txBody>
      </p:sp>
    </p:spTree>
    <p:extLst>
      <p:ext uri="{BB962C8B-B14F-4D97-AF65-F5344CB8AC3E}">
        <p14:creationId xmlns:p14="http://schemas.microsoft.com/office/powerpoint/2010/main" val="154902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grpId="1" nodeType="clickEffect">
                                  <p:stCondLst>
                                    <p:cond delay="0"/>
                                  </p:stCondLst>
                                  <p:childTnLst>
                                    <p:animRot by="21600000">
                                      <p:cBhvr>
                                        <p:cTn id="53" dur="2000" fill="hold"/>
                                        <p:tgtEl>
                                          <p:spTgt spid="13"/>
                                        </p:tgtEl>
                                        <p:attrNameLst>
                                          <p:attrName>r</p:attrName>
                                        </p:attrNameLst>
                                      </p:cBhvr>
                                    </p:animRot>
                                  </p:childTnLst>
                                </p:cTn>
                              </p:par>
                              <p:par>
                                <p:cTn id="54" presetID="8" presetClass="emph" presetSubtype="0" fill="hold" grpId="1" nodeType="withEffect">
                                  <p:stCondLst>
                                    <p:cond delay="0"/>
                                  </p:stCondLst>
                                  <p:childTnLst>
                                    <p:animRot by="21600000">
                                      <p:cBhvr>
                                        <p:cTn id="55" dur="2000" fill="hold"/>
                                        <p:tgtEl>
                                          <p:spTgt spid="14"/>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inVertic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1000"/>
                                        <p:tgtEl>
                                          <p:spTgt spid="30"/>
                                        </p:tgtEl>
                                      </p:cBhvr>
                                    </p:animEffect>
                                    <p:anim calcmode="lin" valueType="num">
                                      <p:cBhvr>
                                        <p:cTn id="106" dur="1000" fill="hold"/>
                                        <p:tgtEl>
                                          <p:spTgt spid="30"/>
                                        </p:tgtEl>
                                        <p:attrNameLst>
                                          <p:attrName>ppt_x</p:attrName>
                                        </p:attrNameLst>
                                      </p:cBhvr>
                                      <p:tavLst>
                                        <p:tav tm="0">
                                          <p:val>
                                            <p:strVal val="#ppt_x"/>
                                          </p:val>
                                        </p:tav>
                                        <p:tav tm="100000">
                                          <p:val>
                                            <p:strVal val="#ppt_x"/>
                                          </p:val>
                                        </p:tav>
                                      </p:tavLst>
                                    </p:anim>
                                    <p:anim calcmode="lin" valueType="num">
                                      <p:cBhvr>
                                        <p:cTn id="10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1000"/>
                                        <p:tgtEl>
                                          <p:spTgt spid="31"/>
                                        </p:tgtEl>
                                      </p:cBhvr>
                                    </p:animEffect>
                                    <p:anim calcmode="lin" valueType="num">
                                      <p:cBhvr>
                                        <p:cTn id="113" dur="1000" fill="hold"/>
                                        <p:tgtEl>
                                          <p:spTgt spid="31"/>
                                        </p:tgtEl>
                                        <p:attrNameLst>
                                          <p:attrName>ppt_x</p:attrName>
                                        </p:attrNameLst>
                                      </p:cBhvr>
                                      <p:tavLst>
                                        <p:tav tm="0">
                                          <p:val>
                                            <p:strVal val="#ppt_x"/>
                                          </p:val>
                                        </p:tav>
                                        <p:tav tm="100000">
                                          <p:val>
                                            <p:strVal val="#ppt_x"/>
                                          </p:val>
                                        </p:tav>
                                      </p:tavLst>
                                    </p:anim>
                                    <p:anim calcmode="lin" valueType="num">
                                      <p:cBhvr>
                                        <p:cTn id="1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1000"/>
                                        <p:tgtEl>
                                          <p:spTgt spid="32"/>
                                        </p:tgtEl>
                                      </p:cBhvr>
                                    </p:animEffect>
                                    <p:anim calcmode="lin" valueType="num">
                                      <p:cBhvr>
                                        <p:cTn id="120" dur="1000" fill="hold"/>
                                        <p:tgtEl>
                                          <p:spTgt spid="32"/>
                                        </p:tgtEl>
                                        <p:attrNameLst>
                                          <p:attrName>ppt_x</p:attrName>
                                        </p:attrNameLst>
                                      </p:cBhvr>
                                      <p:tavLst>
                                        <p:tav tm="0">
                                          <p:val>
                                            <p:strVal val="#ppt_x"/>
                                          </p:val>
                                        </p:tav>
                                        <p:tav tm="100000">
                                          <p:val>
                                            <p:strVal val="#ppt_x"/>
                                          </p:val>
                                        </p:tav>
                                      </p:tavLst>
                                    </p:anim>
                                    <p:anim calcmode="lin" valueType="num">
                                      <p:cBhvr>
                                        <p:cTn id="1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fade">
                                      <p:cBhvr>
                                        <p:cTn id="126" dur="1000"/>
                                        <p:tgtEl>
                                          <p:spTgt spid="33"/>
                                        </p:tgtEl>
                                      </p:cBhvr>
                                    </p:animEffect>
                                    <p:anim calcmode="lin" valueType="num">
                                      <p:cBhvr>
                                        <p:cTn id="127" dur="1000" fill="hold"/>
                                        <p:tgtEl>
                                          <p:spTgt spid="33"/>
                                        </p:tgtEl>
                                        <p:attrNameLst>
                                          <p:attrName>ppt_x</p:attrName>
                                        </p:attrNameLst>
                                      </p:cBhvr>
                                      <p:tavLst>
                                        <p:tav tm="0">
                                          <p:val>
                                            <p:strVal val="#ppt_x"/>
                                          </p:val>
                                        </p:tav>
                                        <p:tav tm="100000">
                                          <p:val>
                                            <p:strVal val="#ppt_x"/>
                                          </p:val>
                                        </p:tav>
                                      </p:tavLst>
                                    </p:anim>
                                    <p:anim calcmode="lin" valueType="num">
                                      <p:cBhvr>
                                        <p:cTn id="1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1000"/>
                                        <p:tgtEl>
                                          <p:spTgt spid="34"/>
                                        </p:tgtEl>
                                      </p:cBhvr>
                                    </p:animEffect>
                                    <p:anim calcmode="lin" valueType="num">
                                      <p:cBhvr>
                                        <p:cTn id="134" dur="1000" fill="hold"/>
                                        <p:tgtEl>
                                          <p:spTgt spid="34"/>
                                        </p:tgtEl>
                                        <p:attrNameLst>
                                          <p:attrName>ppt_x</p:attrName>
                                        </p:attrNameLst>
                                      </p:cBhvr>
                                      <p:tavLst>
                                        <p:tav tm="0">
                                          <p:val>
                                            <p:strVal val="#ppt_x"/>
                                          </p:val>
                                        </p:tav>
                                        <p:tav tm="100000">
                                          <p:val>
                                            <p:strVal val="#ppt_x"/>
                                          </p:val>
                                        </p:tav>
                                      </p:tavLst>
                                    </p:anim>
                                    <p:anim calcmode="lin" valueType="num">
                                      <p:cBhvr>
                                        <p:cTn id="1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5"/>
                                        </p:tgtEl>
                                        <p:attrNameLst>
                                          <p:attrName>style.visibility</p:attrName>
                                        </p:attrNameLst>
                                      </p:cBhvr>
                                      <p:to>
                                        <p:strVal val="visible"/>
                                      </p:to>
                                    </p:set>
                                    <p:animEffect transition="in" filter="fade">
                                      <p:cBhvr>
                                        <p:cTn id="140" dur="1000"/>
                                        <p:tgtEl>
                                          <p:spTgt spid="35"/>
                                        </p:tgtEl>
                                      </p:cBhvr>
                                    </p:animEffect>
                                    <p:anim calcmode="lin" valueType="num">
                                      <p:cBhvr>
                                        <p:cTn id="141" dur="1000" fill="hold"/>
                                        <p:tgtEl>
                                          <p:spTgt spid="35"/>
                                        </p:tgtEl>
                                        <p:attrNameLst>
                                          <p:attrName>ppt_x</p:attrName>
                                        </p:attrNameLst>
                                      </p:cBhvr>
                                      <p:tavLst>
                                        <p:tav tm="0">
                                          <p:val>
                                            <p:strVal val="#ppt_x"/>
                                          </p:val>
                                        </p:tav>
                                        <p:tav tm="100000">
                                          <p:val>
                                            <p:strVal val="#ppt_x"/>
                                          </p:val>
                                        </p:tav>
                                      </p:tavLst>
                                    </p:anim>
                                    <p:anim calcmode="lin" valueType="num">
                                      <p:cBhvr>
                                        <p:cTn id="14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8" presetClass="emph" presetSubtype="0" fill="hold" grpId="1" nodeType="clickEffect">
                                  <p:stCondLst>
                                    <p:cond delay="0"/>
                                  </p:stCondLst>
                                  <p:childTnLst>
                                    <p:animRot by="21600000">
                                      <p:cBhvr>
                                        <p:cTn id="146" dur="2000" fill="hold"/>
                                        <p:tgtEl>
                                          <p:spTgt spid="34"/>
                                        </p:tgtEl>
                                        <p:attrNameLst>
                                          <p:attrName>r</p:attrName>
                                        </p:attrNameLst>
                                      </p:cBhvr>
                                    </p:animRot>
                                  </p:childTnLst>
                                </p:cTn>
                              </p:par>
                              <p:par>
                                <p:cTn id="147" presetID="8" presetClass="emph" presetSubtype="0" fill="hold" grpId="1" nodeType="withEffect">
                                  <p:stCondLst>
                                    <p:cond delay="0"/>
                                  </p:stCondLst>
                                  <p:childTnLst>
                                    <p:animRot by="21600000">
                                      <p:cBhvr>
                                        <p:cTn id="148" dur="2000" fill="hold"/>
                                        <p:tgtEl>
                                          <p:spTgt spid="35"/>
                                        </p:tgtEl>
                                        <p:attrNameLst>
                                          <p:attrName>r</p:attrName>
                                        </p:attrNameLst>
                                      </p:cBhvr>
                                    </p:animRot>
                                  </p:childTnLst>
                                </p:cTn>
                              </p:par>
                            </p:childTnLst>
                          </p:cTn>
                        </p:par>
                      </p:childTnLst>
                    </p:cTn>
                  </p:par>
                  <p:par>
                    <p:cTn id="149" fill="hold">
                      <p:stCondLst>
                        <p:cond delay="indefinite"/>
                      </p:stCondLst>
                      <p:childTnLst>
                        <p:par>
                          <p:cTn id="150" fill="hold">
                            <p:stCondLst>
                              <p:cond delay="0"/>
                            </p:stCondLst>
                            <p:childTnLst>
                              <p:par>
                                <p:cTn id="151" presetID="6" presetClass="entr" presetSubtype="16" fill="hold" grpId="0" nodeType="clickEffect">
                                  <p:stCondLst>
                                    <p:cond delay="0"/>
                                  </p:stCondLst>
                                  <p:childTnLst>
                                    <p:set>
                                      <p:cBhvr>
                                        <p:cTn id="152" dur="1" fill="hold">
                                          <p:stCondLst>
                                            <p:cond delay="0"/>
                                          </p:stCondLst>
                                        </p:cTn>
                                        <p:tgtEl>
                                          <p:spTgt spid="36"/>
                                        </p:tgtEl>
                                        <p:attrNameLst>
                                          <p:attrName>style.visibility</p:attrName>
                                        </p:attrNameLst>
                                      </p:cBhvr>
                                      <p:to>
                                        <p:strVal val="visible"/>
                                      </p:to>
                                    </p:set>
                                    <p:animEffect transition="in" filter="circle(in)">
                                      <p:cBhvr>
                                        <p:cTn id="153" dur="2000"/>
                                        <p:tgtEl>
                                          <p:spTgt spid="3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fade">
                                      <p:cBhvr>
                                        <p:cTn id="158" dur="500"/>
                                        <p:tgtEl>
                                          <p:spTgt spid="37"/>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38"/>
                                        </p:tgtEl>
                                        <p:attrNameLst>
                                          <p:attrName>style.visibility</p:attrName>
                                        </p:attrNameLst>
                                      </p:cBhvr>
                                      <p:to>
                                        <p:strVal val="visible"/>
                                      </p:to>
                                    </p:set>
                                    <p:animEffect transition="in" filter="fade">
                                      <p:cBhvr>
                                        <p:cTn id="163" dur="500"/>
                                        <p:tgtEl>
                                          <p:spTgt spid="38"/>
                                        </p:tgtEl>
                                      </p:cBhvr>
                                    </p:animEffect>
                                  </p:childTnLst>
                                </p:cTn>
                              </p:par>
                            </p:childTnLst>
                          </p:cTn>
                        </p:par>
                      </p:childTnLst>
                    </p:cTn>
                  </p:par>
                  <p:par>
                    <p:cTn id="164" fill="hold">
                      <p:stCondLst>
                        <p:cond delay="indefinite"/>
                      </p:stCondLst>
                      <p:childTnLst>
                        <p:par>
                          <p:cTn id="165" fill="hold">
                            <p:stCondLst>
                              <p:cond delay="0"/>
                            </p:stCondLst>
                            <p:childTnLst>
                              <p:par>
                                <p:cTn id="166" presetID="49" presetClass="path" presetSubtype="0" accel="50000" decel="50000" fill="hold" grpId="1" nodeType="clickEffect">
                                  <p:stCondLst>
                                    <p:cond delay="0"/>
                                  </p:stCondLst>
                                  <p:childTnLst>
                                    <p:animMotion origin="layout" path="M -8.33333E-7 -2.22222E-6 L 0.05156 0.09514 " pathEditMode="relative" rAng="0" ptsTypes="AA">
                                      <p:cBhvr>
                                        <p:cTn id="167" dur="2000" fill="hold"/>
                                        <p:tgtEl>
                                          <p:spTgt spid="37"/>
                                        </p:tgtEl>
                                        <p:attrNameLst>
                                          <p:attrName>ppt_x</p:attrName>
                                          <p:attrName>ppt_y</p:attrName>
                                        </p:attrNameLst>
                                      </p:cBhvr>
                                      <p:rCtr x="2569" y="4745"/>
                                    </p:animMotion>
                                  </p:childTnLst>
                                </p:cTn>
                              </p:par>
                            </p:childTnLst>
                          </p:cTn>
                        </p:par>
                      </p:childTnLst>
                    </p:cTn>
                  </p:par>
                  <p:par>
                    <p:cTn id="168" fill="hold">
                      <p:stCondLst>
                        <p:cond delay="indefinite"/>
                      </p:stCondLst>
                      <p:childTnLst>
                        <p:par>
                          <p:cTn id="169" fill="hold">
                            <p:stCondLst>
                              <p:cond delay="0"/>
                            </p:stCondLst>
                            <p:childTnLst>
                              <p:par>
                                <p:cTn id="170" presetID="56" presetClass="path" presetSubtype="0" accel="50000" decel="50000" fill="hold" grpId="1" nodeType="clickEffect">
                                  <p:stCondLst>
                                    <p:cond delay="0"/>
                                  </p:stCondLst>
                                  <p:childTnLst>
                                    <p:animMotion origin="layout" path="M -3.05556E-6 -2.22222E-6 L -0.06024 0.09514 " pathEditMode="relative" rAng="0" ptsTypes="AA">
                                      <p:cBhvr>
                                        <p:cTn id="171" dur="2000" fill="hold"/>
                                        <p:tgtEl>
                                          <p:spTgt spid="38"/>
                                        </p:tgtEl>
                                        <p:attrNameLst>
                                          <p:attrName>ppt_x</p:attrName>
                                          <p:attrName>ppt_y</p:attrName>
                                        </p:attrNameLst>
                                      </p:cBhvr>
                                      <p:rCtr x="-3021" y="4745"/>
                                    </p:animMotion>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39"/>
                                        </p:tgtEl>
                                        <p:attrNameLst>
                                          <p:attrName>style.visibility</p:attrName>
                                        </p:attrNameLst>
                                      </p:cBhvr>
                                      <p:to>
                                        <p:strVal val="visible"/>
                                      </p:to>
                                    </p:set>
                                    <p:animEffect transition="in" filter="fade">
                                      <p:cBhvr>
                                        <p:cTn id="176" dur="500"/>
                                        <p:tgtEl>
                                          <p:spTgt spid="39"/>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fade">
                                      <p:cBhvr>
                                        <p:cTn id="1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3" grpId="1" animBg="1"/>
      <p:bldP spid="14" grpId="0" animBg="1"/>
      <p:bldP spid="14" grpId="1" animBg="1"/>
      <p:bldP spid="15" grpId="0" animBg="1"/>
      <p:bldP spid="16"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4" grpId="1" animBg="1"/>
      <p:bldP spid="35" grpId="0" animBg="1"/>
      <p:bldP spid="35" grpId="1" animBg="1"/>
      <p:bldP spid="36" grpId="0" animBg="1"/>
      <p:bldP spid="37" grpId="0" animBg="1"/>
      <p:bldP spid="37" grpId="1" animBg="1"/>
      <p:bldP spid="38" grpId="0" animBg="1"/>
      <p:bldP spid="38" grpId="1" animBg="1"/>
      <p:bldP spid="39"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16"/>
          <p:cNvSpPr/>
          <p:nvPr/>
        </p:nvSpPr>
        <p:spPr>
          <a:xfrm>
            <a:off x="1295400" y="1151302"/>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780276" y="1141748"/>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780276" y="1141748"/>
                <a:ext cx="609600"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491476" y="1141747"/>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491476" y="1141747"/>
                <a:ext cx="609600" cy="4001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253476" y="1149982"/>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1</m:t>
                          </m:r>
                        </m:sup>
                      </m:sSup>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253476" y="1149982"/>
                <a:ext cx="609600" cy="38722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939276" y="1141746"/>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𝑦</m:t>
                              </m:r>
                            </m:sub>
                          </m:sSub>
                        </m:e>
                        <m:sup>
                          <m:r>
                            <a:rPr lang="en-US" b="0" i="1" smtClean="0">
                              <a:latin typeface="Cambria Math"/>
                            </a:rPr>
                            <m:t>1</m:t>
                          </m:r>
                        </m:sup>
                      </m:sSup>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3939276" y="1141746"/>
                <a:ext cx="609600" cy="41549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645484" y="1157881"/>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𝑧</m:t>
                              </m:r>
                            </m:sub>
                          </m:sSub>
                        </m:e>
                        <m:sup>
                          <m:r>
                            <a:rPr lang="en-US" b="0" i="1" smtClean="0">
                              <a:latin typeface="Cambria Math"/>
                            </a:rPr>
                            <m:t>0</m:t>
                          </m:r>
                        </m:sup>
                      </m:sSup>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4645484" y="1157881"/>
                <a:ext cx="609600" cy="387798"/>
              </a:xfrm>
              <a:prstGeom prst="rect">
                <a:avLst/>
              </a:prstGeom>
              <a:blipFill rotWithShape="1">
                <a:blip r:embed="rId6"/>
                <a:stretch>
                  <a:fillRect/>
                </a:stretch>
              </a:blipFill>
            </p:spPr>
            <p:txBody>
              <a:bodyPr/>
              <a:lstStyle/>
              <a:p>
                <a:r>
                  <a:rPr lang="en-US">
                    <a:noFill/>
                  </a:rPr>
                  <a:t> </a:t>
                </a:r>
              </a:p>
            </p:txBody>
          </p:sp>
        </mc:Fallback>
      </mc:AlternateContent>
      <p:sp>
        <p:nvSpPr>
          <p:cNvPr id="23" name="TextBox 22"/>
          <p:cNvSpPr txBox="1"/>
          <p:nvPr/>
        </p:nvSpPr>
        <p:spPr>
          <a:xfrm>
            <a:off x="5930900" y="1120947"/>
            <a:ext cx="1342034"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যোজনীঃ ০২</a:t>
            </a:r>
          </a:p>
        </p:txBody>
      </p:sp>
      <p:sp>
        <p:nvSpPr>
          <p:cNvPr id="24" name="Curved Down Arrow 23"/>
          <p:cNvSpPr/>
          <p:nvPr/>
        </p:nvSpPr>
        <p:spPr>
          <a:xfrm>
            <a:off x="2735052" y="228600"/>
            <a:ext cx="2209800" cy="747298"/>
          </a:xfrm>
          <a:prstGeom prst="curved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5" name="TextBox 24"/>
              <p:cNvSpPr txBox="1"/>
              <p:nvPr/>
            </p:nvSpPr>
            <p:spPr>
              <a:xfrm>
                <a:off x="1792976" y="2050049"/>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792976" y="2050049"/>
                <a:ext cx="609600" cy="4001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504176" y="2050048"/>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en-US" sz="2000" b="0" i="1" smtClean="0">
                              <a:latin typeface="Cambria Math"/>
                            </a:rPr>
                            <m:t>1</m:t>
                          </m:r>
                        </m:sup>
                      </m:sSup>
                    </m:oMath>
                  </m:oMathPara>
                </a14:m>
                <a:endParaRPr lang="en-US"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504176" y="2050048"/>
                <a:ext cx="609600" cy="40011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266176" y="2058283"/>
                <a:ext cx="609600" cy="3872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1</m:t>
                          </m:r>
                        </m:sup>
                      </m:sSup>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266176" y="2058283"/>
                <a:ext cx="609600" cy="38722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951976" y="2050047"/>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𝑦</m:t>
                              </m:r>
                            </m:sub>
                          </m:sSub>
                        </m:e>
                        <m:sup>
                          <m:r>
                            <a:rPr lang="en-US" b="0" i="1" smtClean="0">
                              <a:latin typeface="Cambria Math"/>
                            </a:rPr>
                            <m:t>1</m:t>
                          </m:r>
                        </m:sup>
                      </m:sSup>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951976" y="2050047"/>
                <a:ext cx="609600" cy="415498"/>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658184" y="2066182"/>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𝑧</m:t>
                              </m:r>
                            </m:sub>
                          </m:sSub>
                        </m:e>
                        <m:sup>
                          <m:r>
                            <a:rPr lang="en-US" b="0" i="1" smtClean="0">
                              <a:latin typeface="Cambria Math"/>
                            </a:rPr>
                            <m:t>1</m:t>
                          </m:r>
                        </m:sup>
                      </m:sSup>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4658184" y="2066182"/>
                <a:ext cx="609600" cy="387798"/>
              </a:xfrm>
              <a:prstGeom prst="rect">
                <a:avLst/>
              </a:prstGeom>
              <a:blipFill rotWithShape="1">
                <a:blip r:embed="rId11"/>
                <a:stretch>
                  <a:fillRect/>
                </a:stretch>
              </a:blipFill>
            </p:spPr>
            <p:txBody>
              <a:bodyPr/>
              <a:lstStyle/>
              <a:p>
                <a:r>
                  <a:rPr lang="en-US">
                    <a:noFill/>
                  </a:rPr>
                  <a:t> </a:t>
                </a:r>
              </a:p>
            </p:txBody>
          </p:sp>
        </mc:Fallback>
      </mc:AlternateContent>
      <p:sp>
        <p:nvSpPr>
          <p:cNvPr id="30" name="TextBox 29"/>
          <p:cNvSpPr txBox="1"/>
          <p:nvPr/>
        </p:nvSpPr>
        <p:spPr>
          <a:xfrm>
            <a:off x="5943600" y="2050047"/>
            <a:ext cx="1337226"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যোজনীঃ </a:t>
            </a:r>
            <a:r>
              <a:rPr lang="en-US" sz="2400" dirty="0" smtClean="0">
                <a:latin typeface="NikoshBAN" pitchFamily="2" charset="0"/>
                <a:cs typeface="NikoshBAN" pitchFamily="2" charset="0"/>
              </a:rPr>
              <a:t>04</a:t>
            </a:r>
            <a:endParaRPr lang="bn-BD" sz="2400" dirty="0" smtClean="0">
              <a:latin typeface="NikoshBAN" pitchFamily="2" charset="0"/>
              <a:cs typeface="NikoshBAN" pitchFamily="2" charset="0"/>
            </a:endParaRPr>
          </a:p>
        </p:txBody>
      </p:sp>
      <p:sp>
        <p:nvSpPr>
          <p:cNvPr id="31" name="TextBox 30"/>
          <p:cNvSpPr txBox="1"/>
          <p:nvPr/>
        </p:nvSpPr>
        <p:spPr>
          <a:xfrm>
            <a:off x="609600" y="1120947"/>
            <a:ext cx="4699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b="1" dirty="0" smtClean="0"/>
              <a:t>C</a:t>
            </a:r>
            <a:endParaRPr lang="en-US" sz="2800" b="1" dirty="0"/>
          </a:p>
        </p:txBody>
      </p:sp>
      <p:sp>
        <p:nvSpPr>
          <p:cNvPr id="32" name="TextBox 31"/>
          <p:cNvSpPr txBox="1"/>
          <p:nvPr/>
        </p:nvSpPr>
        <p:spPr>
          <a:xfrm>
            <a:off x="685800" y="3334437"/>
            <a:ext cx="4699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b="1" dirty="0" smtClean="0"/>
              <a:t>O</a:t>
            </a:r>
            <a:endParaRPr lang="en-US" sz="2800" b="1" dirty="0"/>
          </a:p>
        </p:txBody>
      </p:sp>
      <p:sp>
        <p:nvSpPr>
          <p:cNvPr id="33" name="Right Arrow 32"/>
          <p:cNvSpPr/>
          <p:nvPr/>
        </p:nvSpPr>
        <p:spPr>
          <a:xfrm>
            <a:off x="1317074" y="3405547"/>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p:cNvSpPr txBox="1"/>
              <p:nvPr/>
            </p:nvSpPr>
            <p:spPr>
              <a:xfrm>
                <a:off x="1776550" y="3395993"/>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776550" y="3395993"/>
                <a:ext cx="609600" cy="40011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487750" y="3395992"/>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2487750" y="3395992"/>
                <a:ext cx="609600" cy="40011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249750" y="3404227"/>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1</m:t>
                          </m:r>
                        </m:sup>
                      </m:sSup>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249750" y="3404227"/>
                <a:ext cx="609600" cy="387798"/>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935550" y="3395991"/>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𝑦</m:t>
                              </m:r>
                            </m:sub>
                          </m:sSub>
                        </m:e>
                        <m:sup>
                          <m:r>
                            <a:rPr lang="en-US" b="0" i="1" smtClean="0">
                              <a:latin typeface="Cambria Math"/>
                            </a:rPr>
                            <m:t>1</m:t>
                          </m:r>
                        </m:sup>
                      </m:sSup>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3935550" y="3395991"/>
                <a:ext cx="609600" cy="415498"/>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641758" y="3412126"/>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𝑧</m:t>
                              </m:r>
                            </m:sub>
                          </m:sSub>
                        </m:e>
                        <m:sup>
                          <m:r>
                            <a:rPr lang="en-US" b="0" i="1" smtClean="0">
                              <a:latin typeface="Cambria Math"/>
                            </a:rPr>
                            <m:t>1</m:t>
                          </m:r>
                        </m:sup>
                      </m:sSup>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4641758" y="3412126"/>
                <a:ext cx="609600" cy="387798"/>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776550" y="4004104"/>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1</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776550" y="4004104"/>
                <a:ext cx="609600" cy="400110"/>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487750" y="4004103"/>
                <a:ext cx="6096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bn-BD" sz="2000" b="0" i="1" smtClean="0">
                              <a:latin typeface="Cambria Math"/>
                            </a:rPr>
                            <m:t>2</m:t>
                          </m:r>
                          <m:r>
                            <a:rPr lang="bn-BD" sz="2000" b="0" i="1" smtClean="0">
                              <a:latin typeface="Cambria Math"/>
                            </a:rPr>
                            <m:t>𝑠</m:t>
                          </m:r>
                        </m:e>
                        <m:sup>
                          <m:r>
                            <a:rPr lang="bn-BD" sz="2000" b="0" i="1" smtClean="0">
                              <a:latin typeface="Cambria Math"/>
                            </a:rPr>
                            <m:t>2</m:t>
                          </m:r>
                        </m:sup>
                      </m:sSup>
                    </m:oMath>
                  </m:oMathPara>
                </a14:m>
                <a:endParaRPr lang="en-US" sz="2000" dirty="0"/>
              </a:p>
            </p:txBody>
          </p:sp>
        </mc:Choice>
        <mc:Fallback xmlns="">
          <p:sp>
            <p:nvSpPr>
              <p:cNvPr id="40" name="TextBox 39"/>
              <p:cNvSpPr txBox="1">
                <a:spLocks noRot="1" noChangeAspect="1" noMove="1" noResize="1" noEditPoints="1" noAdjustHandles="1" noChangeArrowheads="1" noChangeShapeType="1" noTextEdit="1"/>
              </p:cNvSpPr>
              <p:nvPr/>
            </p:nvSpPr>
            <p:spPr>
              <a:xfrm>
                <a:off x="2487750" y="4004103"/>
                <a:ext cx="609600" cy="400110"/>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249750" y="4012338"/>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𝑥</m:t>
                              </m:r>
                            </m:sub>
                          </m:sSub>
                        </m:e>
                        <m:sup>
                          <m:r>
                            <a:rPr lang="en-US" b="0" i="1" smtClean="0">
                              <a:latin typeface="Cambria Math"/>
                            </a:rPr>
                            <m:t>2</m:t>
                          </m:r>
                        </m:sup>
                      </m:sSup>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3249750" y="4012338"/>
                <a:ext cx="609600" cy="387798"/>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935550" y="4004102"/>
                <a:ext cx="6096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𝑦</m:t>
                              </m:r>
                            </m:sub>
                          </m:sSub>
                        </m:e>
                        <m:sup>
                          <m:r>
                            <a:rPr lang="en-US" b="0" i="1" smtClean="0">
                              <a:latin typeface="Cambria Math"/>
                            </a:rPr>
                            <m:t>1</m:t>
                          </m:r>
                        </m:sup>
                      </m:sSup>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3935550" y="4004102"/>
                <a:ext cx="609600" cy="415498"/>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641758" y="4020237"/>
                <a:ext cx="609600" cy="3877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smtClean="0">
                              <a:latin typeface="Cambria Math"/>
                            </a:rPr>
                          </m:ctrlPr>
                        </m:sSupPr>
                        <m:e>
                          <m:r>
                            <a:rPr lang="en-US" b="0" i="1" smtClean="0">
                              <a:latin typeface="Cambria Math"/>
                            </a:rPr>
                            <m:t>2</m:t>
                          </m:r>
                          <m:sSub>
                            <m:sSubPr>
                              <m:ctrlPr>
                                <a:rPr lang="bn-BD" i="1">
                                  <a:latin typeface="Cambria Math"/>
                                </a:rPr>
                              </m:ctrlPr>
                            </m:sSubPr>
                            <m:e>
                              <m:r>
                                <a:rPr lang="bn-BD" i="1">
                                  <a:latin typeface="Cambria Math"/>
                                </a:rPr>
                                <m:t>𝑝</m:t>
                              </m:r>
                            </m:e>
                            <m:sub>
                              <m:r>
                                <a:rPr lang="bn-BD" i="1">
                                  <a:latin typeface="Cambria Math"/>
                                </a:rPr>
                                <m:t>𝑧</m:t>
                              </m:r>
                            </m:sub>
                          </m:sSub>
                        </m:e>
                        <m:sup>
                          <m:r>
                            <a:rPr lang="en-US" b="0" i="1" smtClean="0">
                              <a:latin typeface="Cambria Math"/>
                            </a:rPr>
                            <m:t>1</m:t>
                          </m:r>
                        </m:sup>
                      </m:sSup>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4641758" y="4020237"/>
                <a:ext cx="609600" cy="387798"/>
              </a:xfrm>
              <a:prstGeom prst="rect">
                <a:avLst/>
              </a:prstGeom>
              <a:blipFill rotWithShape="1">
                <a:blip r:embed="rId21"/>
                <a:stretch>
                  <a:fillRect/>
                </a:stretch>
              </a:blipFill>
            </p:spPr>
            <p:txBody>
              <a:bodyPr/>
              <a:lstStyle/>
              <a:p>
                <a:r>
                  <a:rPr lang="en-US">
                    <a:noFill/>
                  </a:rPr>
                  <a:t> </a:t>
                </a:r>
              </a:p>
            </p:txBody>
          </p:sp>
        </mc:Fallback>
      </mc:AlternateContent>
      <p:sp>
        <p:nvSpPr>
          <p:cNvPr id="44" name="TextBox 43"/>
          <p:cNvSpPr txBox="1"/>
          <p:nvPr/>
        </p:nvSpPr>
        <p:spPr>
          <a:xfrm>
            <a:off x="5914474" y="3938471"/>
            <a:ext cx="1342034"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যোজনীঃ ০২</a:t>
            </a:r>
          </a:p>
        </p:txBody>
      </p:sp>
    </p:spTree>
    <p:extLst>
      <p:ext uri="{BB962C8B-B14F-4D97-AF65-F5344CB8AC3E}">
        <p14:creationId xmlns:p14="http://schemas.microsoft.com/office/powerpoint/2010/main" val="392407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2000"/>
                                        <p:tgtEl>
                                          <p:spTgt spid="2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1" nodeType="clickEffect">
                                  <p:stCondLst>
                                    <p:cond delay="0"/>
                                  </p:stCondLst>
                                  <p:childTnLst>
                                    <p:animRot by="21600000">
                                      <p:cBhvr>
                                        <p:cTn id="30" dur="2000" fill="hold"/>
                                        <p:tgtEl>
                                          <p:spTgt spid="20"/>
                                        </p:tgtEl>
                                        <p:attrNameLst>
                                          <p:attrName>r</p:attrName>
                                        </p:attrNameLst>
                                      </p:cBhvr>
                                    </p:animRot>
                                  </p:childTnLst>
                                </p:cTn>
                              </p:par>
                              <p:par>
                                <p:cTn id="31" presetID="8" presetClass="emph" presetSubtype="0" fill="hold" grpId="1" nodeType="withEffect">
                                  <p:stCondLst>
                                    <p:cond delay="0"/>
                                  </p:stCondLst>
                                  <p:childTnLst>
                                    <p:animRot by="21600000">
                                      <p:cBhvr>
                                        <p:cTn id="32" dur="2000" fill="hold"/>
                                        <p:tgtEl>
                                          <p:spTgt spid="21"/>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22"/>
                                        </p:tgtEl>
                                      </p:cBhvr>
                                      <p:by x="150000" y="15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circle(in)">
                                      <p:cBhvr>
                                        <p:cTn id="48" dur="20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mph" presetSubtype="0" fill="hold" grpId="1" nodeType="clickEffect">
                                  <p:stCondLst>
                                    <p:cond delay="0"/>
                                  </p:stCondLst>
                                  <p:childTnLst>
                                    <p:animRot by="21600000">
                                      <p:cBhvr>
                                        <p:cTn id="77" dur="2000" fill="hold"/>
                                        <p:tgtEl>
                                          <p:spTgt spid="26"/>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27"/>
                                        </p:tgtEl>
                                        <p:attrNameLst>
                                          <p:attrName>r</p:attrName>
                                        </p:attrNameLst>
                                      </p:cBhvr>
                                    </p:animRot>
                                  </p:childTnLst>
                                </p:cTn>
                              </p:par>
                              <p:par>
                                <p:cTn id="80" presetID="8" presetClass="emph" presetSubtype="0" fill="hold" grpId="1" nodeType="withEffect">
                                  <p:stCondLst>
                                    <p:cond delay="0"/>
                                  </p:stCondLst>
                                  <p:childTnLst>
                                    <p:animRot by="21600000">
                                      <p:cBhvr>
                                        <p:cTn id="81" dur="2000" fill="hold"/>
                                        <p:tgtEl>
                                          <p:spTgt spid="28"/>
                                        </p:tgtEl>
                                        <p:attrNameLst>
                                          <p:attrName>r</p:attrName>
                                        </p:attrNameLst>
                                      </p:cBhvr>
                                    </p:animRot>
                                  </p:childTnLst>
                                </p:cTn>
                              </p:par>
                              <p:par>
                                <p:cTn id="82" presetID="8" presetClass="emph" presetSubtype="0" fill="hold" grpId="1" nodeType="withEffect">
                                  <p:stCondLst>
                                    <p:cond delay="0"/>
                                  </p:stCondLst>
                                  <p:childTnLst>
                                    <p:animRot by="21600000">
                                      <p:cBhvr>
                                        <p:cTn id="83" dur="2000" fill="hold"/>
                                        <p:tgtEl>
                                          <p:spTgt spid="29"/>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arn(inVertical)">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barn(inVertical)">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1000"/>
                                        <p:tgtEl>
                                          <p:spTgt spid="35"/>
                                        </p:tgtEl>
                                      </p:cBhvr>
                                    </p:animEffect>
                                    <p:anim calcmode="lin" valueType="num">
                                      <p:cBhvr>
                                        <p:cTn id="113" dur="1000" fill="hold"/>
                                        <p:tgtEl>
                                          <p:spTgt spid="35"/>
                                        </p:tgtEl>
                                        <p:attrNameLst>
                                          <p:attrName>ppt_x</p:attrName>
                                        </p:attrNameLst>
                                      </p:cBhvr>
                                      <p:tavLst>
                                        <p:tav tm="0">
                                          <p:val>
                                            <p:strVal val="#ppt_x"/>
                                          </p:val>
                                        </p:tav>
                                        <p:tav tm="100000">
                                          <p:val>
                                            <p:strVal val="#ppt_x"/>
                                          </p:val>
                                        </p:tav>
                                      </p:tavLst>
                                    </p:anim>
                                    <p:anim calcmode="lin" valueType="num">
                                      <p:cBhvr>
                                        <p:cTn id="1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fade">
                                      <p:cBhvr>
                                        <p:cTn id="133" dur="1000"/>
                                        <p:tgtEl>
                                          <p:spTgt spid="38"/>
                                        </p:tgtEl>
                                      </p:cBhvr>
                                    </p:animEffect>
                                    <p:anim calcmode="lin" valueType="num">
                                      <p:cBhvr>
                                        <p:cTn id="134" dur="1000" fill="hold"/>
                                        <p:tgtEl>
                                          <p:spTgt spid="38"/>
                                        </p:tgtEl>
                                        <p:attrNameLst>
                                          <p:attrName>ppt_x</p:attrName>
                                        </p:attrNameLst>
                                      </p:cBhvr>
                                      <p:tavLst>
                                        <p:tav tm="0">
                                          <p:val>
                                            <p:strVal val="#ppt_x"/>
                                          </p:val>
                                        </p:tav>
                                        <p:tav tm="100000">
                                          <p:val>
                                            <p:strVal val="#ppt_x"/>
                                          </p:val>
                                        </p:tav>
                                      </p:tavLst>
                                    </p:anim>
                                    <p:anim calcmode="lin" valueType="num">
                                      <p:cBhvr>
                                        <p:cTn id="13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1000"/>
                                        <p:tgtEl>
                                          <p:spTgt spid="39"/>
                                        </p:tgtEl>
                                      </p:cBhvr>
                                    </p:animEffect>
                                    <p:anim calcmode="lin" valueType="num">
                                      <p:cBhvr>
                                        <p:cTn id="141" dur="1000" fill="hold"/>
                                        <p:tgtEl>
                                          <p:spTgt spid="39"/>
                                        </p:tgtEl>
                                        <p:attrNameLst>
                                          <p:attrName>ppt_x</p:attrName>
                                        </p:attrNameLst>
                                      </p:cBhvr>
                                      <p:tavLst>
                                        <p:tav tm="0">
                                          <p:val>
                                            <p:strVal val="#ppt_x"/>
                                          </p:val>
                                        </p:tav>
                                        <p:tav tm="100000">
                                          <p:val>
                                            <p:strVal val="#ppt_x"/>
                                          </p:val>
                                        </p:tav>
                                      </p:tavLst>
                                    </p:anim>
                                    <p:anim calcmode="lin" valueType="num">
                                      <p:cBhvr>
                                        <p:cTn id="1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40"/>
                                        </p:tgtEl>
                                        <p:attrNameLst>
                                          <p:attrName>style.visibility</p:attrName>
                                        </p:attrNameLst>
                                      </p:cBhvr>
                                      <p:to>
                                        <p:strVal val="visible"/>
                                      </p:to>
                                    </p:set>
                                    <p:animEffect transition="in" filter="fade">
                                      <p:cBhvr>
                                        <p:cTn id="147" dur="1000"/>
                                        <p:tgtEl>
                                          <p:spTgt spid="40"/>
                                        </p:tgtEl>
                                      </p:cBhvr>
                                    </p:animEffect>
                                    <p:anim calcmode="lin" valueType="num">
                                      <p:cBhvr>
                                        <p:cTn id="148" dur="1000" fill="hold"/>
                                        <p:tgtEl>
                                          <p:spTgt spid="40"/>
                                        </p:tgtEl>
                                        <p:attrNameLst>
                                          <p:attrName>ppt_x</p:attrName>
                                        </p:attrNameLst>
                                      </p:cBhvr>
                                      <p:tavLst>
                                        <p:tav tm="0">
                                          <p:val>
                                            <p:strVal val="#ppt_x"/>
                                          </p:val>
                                        </p:tav>
                                        <p:tav tm="100000">
                                          <p:val>
                                            <p:strVal val="#ppt_x"/>
                                          </p:val>
                                        </p:tav>
                                      </p:tavLst>
                                    </p:anim>
                                    <p:anim calcmode="lin" valueType="num">
                                      <p:cBhvr>
                                        <p:cTn id="14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41"/>
                                        </p:tgtEl>
                                        <p:attrNameLst>
                                          <p:attrName>style.visibility</p:attrName>
                                        </p:attrNameLst>
                                      </p:cBhvr>
                                      <p:to>
                                        <p:strVal val="visible"/>
                                      </p:to>
                                    </p:set>
                                    <p:animEffect transition="in" filter="fade">
                                      <p:cBhvr>
                                        <p:cTn id="154" dur="1000"/>
                                        <p:tgtEl>
                                          <p:spTgt spid="41"/>
                                        </p:tgtEl>
                                      </p:cBhvr>
                                    </p:animEffect>
                                    <p:anim calcmode="lin" valueType="num">
                                      <p:cBhvr>
                                        <p:cTn id="155" dur="1000" fill="hold"/>
                                        <p:tgtEl>
                                          <p:spTgt spid="41"/>
                                        </p:tgtEl>
                                        <p:attrNameLst>
                                          <p:attrName>ppt_x</p:attrName>
                                        </p:attrNameLst>
                                      </p:cBhvr>
                                      <p:tavLst>
                                        <p:tav tm="0">
                                          <p:val>
                                            <p:strVal val="#ppt_x"/>
                                          </p:val>
                                        </p:tav>
                                        <p:tav tm="100000">
                                          <p:val>
                                            <p:strVal val="#ppt_x"/>
                                          </p:val>
                                        </p:tav>
                                      </p:tavLst>
                                    </p:anim>
                                    <p:anim calcmode="lin" valueType="num">
                                      <p:cBhvr>
                                        <p:cTn id="15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42"/>
                                        </p:tgtEl>
                                        <p:attrNameLst>
                                          <p:attrName>style.visibility</p:attrName>
                                        </p:attrNameLst>
                                      </p:cBhvr>
                                      <p:to>
                                        <p:strVal val="visible"/>
                                      </p:to>
                                    </p:set>
                                    <p:animEffect transition="in" filter="fade">
                                      <p:cBhvr>
                                        <p:cTn id="161" dur="1000"/>
                                        <p:tgtEl>
                                          <p:spTgt spid="42"/>
                                        </p:tgtEl>
                                      </p:cBhvr>
                                    </p:animEffect>
                                    <p:anim calcmode="lin" valueType="num">
                                      <p:cBhvr>
                                        <p:cTn id="162" dur="1000" fill="hold"/>
                                        <p:tgtEl>
                                          <p:spTgt spid="42"/>
                                        </p:tgtEl>
                                        <p:attrNameLst>
                                          <p:attrName>ppt_x</p:attrName>
                                        </p:attrNameLst>
                                      </p:cBhvr>
                                      <p:tavLst>
                                        <p:tav tm="0">
                                          <p:val>
                                            <p:strVal val="#ppt_x"/>
                                          </p:val>
                                        </p:tav>
                                        <p:tav tm="100000">
                                          <p:val>
                                            <p:strVal val="#ppt_x"/>
                                          </p:val>
                                        </p:tav>
                                      </p:tavLst>
                                    </p:anim>
                                    <p:anim calcmode="lin" valueType="num">
                                      <p:cBhvr>
                                        <p:cTn id="16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43"/>
                                        </p:tgtEl>
                                        <p:attrNameLst>
                                          <p:attrName>style.visibility</p:attrName>
                                        </p:attrNameLst>
                                      </p:cBhvr>
                                      <p:to>
                                        <p:strVal val="visible"/>
                                      </p:to>
                                    </p:set>
                                    <p:animEffect transition="in" filter="fade">
                                      <p:cBhvr>
                                        <p:cTn id="168" dur="1000"/>
                                        <p:tgtEl>
                                          <p:spTgt spid="43"/>
                                        </p:tgtEl>
                                      </p:cBhvr>
                                    </p:animEffect>
                                    <p:anim calcmode="lin" valueType="num">
                                      <p:cBhvr>
                                        <p:cTn id="169" dur="1000" fill="hold"/>
                                        <p:tgtEl>
                                          <p:spTgt spid="43"/>
                                        </p:tgtEl>
                                        <p:attrNameLst>
                                          <p:attrName>ppt_x</p:attrName>
                                        </p:attrNameLst>
                                      </p:cBhvr>
                                      <p:tavLst>
                                        <p:tav tm="0">
                                          <p:val>
                                            <p:strVal val="#ppt_x"/>
                                          </p:val>
                                        </p:tav>
                                        <p:tav tm="100000">
                                          <p:val>
                                            <p:strVal val="#ppt_x"/>
                                          </p:val>
                                        </p:tav>
                                      </p:tavLst>
                                    </p:anim>
                                    <p:anim calcmode="lin" valueType="num">
                                      <p:cBhvr>
                                        <p:cTn id="17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8" presetClass="emph" presetSubtype="0" fill="hold" grpId="1" nodeType="clickEffect">
                                  <p:stCondLst>
                                    <p:cond delay="0"/>
                                  </p:stCondLst>
                                  <p:childTnLst>
                                    <p:animRot by="21600000">
                                      <p:cBhvr>
                                        <p:cTn id="174" dur="2000" fill="hold"/>
                                        <p:tgtEl>
                                          <p:spTgt spid="42"/>
                                        </p:tgtEl>
                                        <p:attrNameLst>
                                          <p:attrName>r</p:attrName>
                                        </p:attrNameLst>
                                      </p:cBhvr>
                                    </p:animRot>
                                  </p:childTnLst>
                                </p:cTn>
                              </p:par>
                              <p:par>
                                <p:cTn id="175" presetID="8" presetClass="emph" presetSubtype="0" fill="hold" grpId="1" nodeType="withEffect">
                                  <p:stCondLst>
                                    <p:cond delay="0"/>
                                  </p:stCondLst>
                                  <p:childTnLst>
                                    <p:animRot by="21600000">
                                      <p:cBhvr>
                                        <p:cTn id="176" dur="2000" fill="hold"/>
                                        <p:tgtEl>
                                          <p:spTgt spid="43"/>
                                        </p:tgtEl>
                                        <p:attrNameLst>
                                          <p:attrName>r</p:attrName>
                                        </p:attrNameLst>
                                      </p:cBhvr>
                                    </p:animRot>
                                  </p:childTnLst>
                                </p:cTn>
                              </p:par>
                            </p:childTnLst>
                          </p:cTn>
                        </p:par>
                      </p:childTnLst>
                    </p:cTn>
                  </p:par>
                  <p:par>
                    <p:cTn id="177" fill="hold">
                      <p:stCondLst>
                        <p:cond delay="indefinite"/>
                      </p:stCondLst>
                      <p:childTnLst>
                        <p:par>
                          <p:cTn id="178" fill="hold">
                            <p:stCondLst>
                              <p:cond delay="0"/>
                            </p:stCondLst>
                            <p:childTnLst>
                              <p:par>
                                <p:cTn id="179" presetID="6" presetClass="entr" presetSubtype="16" fill="hold" grpId="0" nodeType="clickEffect">
                                  <p:stCondLst>
                                    <p:cond delay="0"/>
                                  </p:stCondLst>
                                  <p:childTnLst>
                                    <p:set>
                                      <p:cBhvr>
                                        <p:cTn id="180" dur="1" fill="hold">
                                          <p:stCondLst>
                                            <p:cond delay="0"/>
                                          </p:stCondLst>
                                        </p:cTn>
                                        <p:tgtEl>
                                          <p:spTgt spid="44"/>
                                        </p:tgtEl>
                                        <p:attrNameLst>
                                          <p:attrName>style.visibility</p:attrName>
                                        </p:attrNameLst>
                                      </p:cBhvr>
                                      <p:to>
                                        <p:strVal val="visible"/>
                                      </p:to>
                                    </p:set>
                                    <p:animEffect transition="in" filter="circle(in)">
                                      <p:cBhvr>
                                        <p:cTn id="181"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0" grpId="1" animBg="1"/>
      <p:bldP spid="21" grpId="0" animBg="1"/>
      <p:bldP spid="21" grpId="1" animBg="1"/>
      <p:bldP spid="22" grpId="0" animBg="1"/>
      <p:bldP spid="22" grpId="1" animBg="1"/>
      <p:bldP spid="23" grpId="0" animBg="1"/>
      <p:bldP spid="24" grpId="0" animBg="1"/>
      <p:bldP spid="25" grpId="0" animBg="1"/>
      <p:bldP spid="26" grpId="0" animBg="1"/>
      <p:bldP spid="26" grpId="1" animBg="1"/>
      <p:bldP spid="27" grpId="0" animBg="1"/>
      <p:bldP spid="27" grpId="1" animBg="1"/>
      <p:bldP spid="28" grpId="0" animBg="1"/>
      <p:bldP spid="28" grpId="1" animBg="1"/>
      <p:bldP spid="29" grpId="0" animBg="1"/>
      <p:bldP spid="29" grpId="1" animBg="1"/>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2" grpId="1" animBg="1"/>
      <p:bldP spid="43" grpId="0" animBg="1"/>
      <p:bldP spid="43" grpId="1"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1081564"/>
            <a:ext cx="4699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b="1" dirty="0" smtClean="0"/>
              <a:t>C</a:t>
            </a:r>
            <a:endParaRPr lang="en-US" sz="2800" b="1" dirty="0"/>
          </a:p>
        </p:txBody>
      </p:sp>
      <p:sp>
        <p:nvSpPr>
          <p:cNvPr id="3" name="TextBox 2"/>
          <p:cNvSpPr txBox="1"/>
          <p:nvPr/>
        </p:nvSpPr>
        <p:spPr>
          <a:xfrm>
            <a:off x="4876800" y="1066800"/>
            <a:ext cx="4699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t>O</a:t>
            </a:r>
            <a:endParaRPr lang="en-US" sz="2800" b="1" dirty="0"/>
          </a:p>
        </p:txBody>
      </p:sp>
      <p:sp>
        <p:nvSpPr>
          <p:cNvPr id="5" name="16-Point Star 4"/>
          <p:cNvSpPr/>
          <p:nvPr/>
        </p:nvSpPr>
        <p:spPr>
          <a:xfrm>
            <a:off x="952500" y="1654096"/>
            <a:ext cx="469900" cy="533400"/>
          </a:xfrm>
          <a:prstGeom prst="star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4</a:t>
            </a:r>
            <a:endParaRPr lang="en-US" b="1" dirty="0">
              <a:solidFill>
                <a:schemeClr val="tx1"/>
              </a:solidFill>
            </a:endParaRPr>
          </a:p>
        </p:txBody>
      </p:sp>
      <p:sp>
        <p:nvSpPr>
          <p:cNvPr id="7" name="TextBox 6"/>
          <p:cNvSpPr txBox="1"/>
          <p:nvPr/>
        </p:nvSpPr>
        <p:spPr>
          <a:xfrm>
            <a:off x="5943600" y="1081564"/>
            <a:ext cx="4699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t>O</a:t>
            </a:r>
            <a:endParaRPr lang="en-US" sz="2800" b="1" dirty="0"/>
          </a:p>
        </p:txBody>
      </p:sp>
      <p:sp>
        <p:nvSpPr>
          <p:cNvPr id="8" name="TextBox 7"/>
          <p:cNvSpPr txBox="1"/>
          <p:nvPr/>
        </p:nvSpPr>
        <p:spPr>
          <a:xfrm>
            <a:off x="7010400" y="1066800"/>
            <a:ext cx="4699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t>O</a:t>
            </a:r>
            <a:endParaRPr lang="en-US" sz="2800" b="1" dirty="0"/>
          </a:p>
        </p:txBody>
      </p:sp>
      <p:sp>
        <p:nvSpPr>
          <p:cNvPr id="11" name="16-Point Star 10"/>
          <p:cNvSpPr/>
          <p:nvPr/>
        </p:nvSpPr>
        <p:spPr>
          <a:xfrm>
            <a:off x="4876800" y="1654096"/>
            <a:ext cx="469900" cy="533400"/>
          </a:xfrm>
          <a:prstGeom prst="star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12" name="16-Point Star 11"/>
          <p:cNvSpPr/>
          <p:nvPr/>
        </p:nvSpPr>
        <p:spPr>
          <a:xfrm>
            <a:off x="5956300" y="1680984"/>
            <a:ext cx="469900" cy="533400"/>
          </a:xfrm>
          <a:prstGeom prst="star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13" name="16-Point Star 12"/>
          <p:cNvSpPr/>
          <p:nvPr/>
        </p:nvSpPr>
        <p:spPr>
          <a:xfrm>
            <a:off x="7061200" y="1654096"/>
            <a:ext cx="469900" cy="533400"/>
          </a:xfrm>
          <a:prstGeom prst="star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14" name="Down Arrow 13"/>
          <p:cNvSpPr/>
          <p:nvPr/>
        </p:nvSpPr>
        <p:spPr>
          <a:xfrm>
            <a:off x="5969000" y="2263696"/>
            <a:ext cx="457200" cy="609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16-Point Star 14"/>
          <p:cNvSpPr/>
          <p:nvPr/>
        </p:nvSpPr>
        <p:spPr>
          <a:xfrm>
            <a:off x="5956300" y="2873296"/>
            <a:ext cx="469900" cy="533400"/>
          </a:xfrm>
          <a:prstGeom prst="star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6</a:t>
            </a:r>
            <a:endParaRPr lang="en-US" b="1" dirty="0">
              <a:solidFill>
                <a:schemeClr val="tx1"/>
              </a:solidFill>
            </a:endParaRPr>
          </a:p>
        </p:txBody>
      </p:sp>
      <mc:AlternateContent xmlns:mc="http://schemas.openxmlformats.org/markup-compatibility/2006" xmlns:a14="http://schemas.microsoft.com/office/drawing/2010/main">
        <mc:Choice Requires="a14">
          <p:sp>
            <p:nvSpPr>
              <p:cNvPr id="17" name="Flowchart: Connector 16"/>
              <p:cNvSpPr/>
              <p:nvPr/>
            </p:nvSpPr>
            <p:spPr>
              <a:xfrm>
                <a:off x="1651000" y="3962400"/>
                <a:ext cx="1295400" cy="144780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bn-BD" sz="2800" i="1" smtClean="0">
                              <a:solidFill>
                                <a:srgbClr val="FF0000"/>
                              </a:solidFill>
                              <a:latin typeface="Cambria Math"/>
                            </a:rPr>
                          </m:ctrlPr>
                        </m:sSupPr>
                        <m:e>
                          <m:r>
                            <a:rPr lang="en-US" sz="2800" b="0" i="1" smtClean="0">
                              <a:solidFill>
                                <a:srgbClr val="FF0000"/>
                              </a:solidFill>
                              <a:latin typeface="Cambria Math"/>
                            </a:rPr>
                            <m:t>  </m:t>
                          </m:r>
                          <m:r>
                            <a:rPr lang="en-US" sz="2800" b="0" i="1" smtClean="0">
                              <a:solidFill>
                                <a:srgbClr val="FF0000"/>
                              </a:solidFill>
                              <a:latin typeface="Cambria Math"/>
                            </a:rPr>
                            <m:t>𝐶</m:t>
                          </m:r>
                          <m:sSub>
                            <m:sSubPr>
                              <m:ctrlPr>
                                <a:rPr lang="bn-BD" sz="2800" i="1">
                                  <a:solidFill>
                                    <a:srgbClr val="FF0000"/>
                                  </a:solidFill>
                                  <a:latin typeface="Cambria Math"/>
                                </a:rPr>
                              </m:ctrlPr>
                            </m:sSubPr>
                            <m:e>
                              <m:r>
                                <a:rPr lang="en-US" sz="2800" b="0" i="1" smtClean="0">
                                  <a:solidFill>
                                    <a:srgbClr val="FF0000"/>
                                  </a:solidFill>
                                  <a:latin typeface="Cambria Math"/>
                                </a:rPr>
                                <m:t>𝑂</m:t>
                              </m:r>
                            </m:e>
                            <m:sub>
                              <m:r>
                                <a:rPr lang="en-US" sz="2800" b="0" i="1" smtClean="0">
                                  <a:solidFill>
                                    <a:srgbClr val="FF0000"/>
                                  </a:solidFill>
                                  <a:latin typeface="Cambria Math"/>
                                </a:rPr>
                                <m:t>3</m:t>
                              </m:r>
                            </m:sub>
                          </m:sSub>
                        </m:e>
                        <m:sup>
                          <m:r>
                            <a:rPr lang="en-US" sz="2800" b="0" i="1" smtClean="0">
                              <a:solidFill>
                                <a:srgbClr val="FF0000"/>
                              </a:solidFill>
                              <a:latin typeface="Cambria Math"/>
                            </a:rPr>
                            <m:t>−</m:t>
                          </m:r>
                          <m:r>
                            <a:rPr lang="en-US" sz="2800" i="1">
                              <a:solidFill>
                                <a:srgbClr val="FF0000"/>
                              </a:solidFill>
                              <a:latin typeface="Cambria Math"/>
                            </a:rPr>
                            <m:t>2</m:t>
                          </m:r>
                        </m:sup>
                      </m:sSup>
                    </m:oMath>
                  </m:oMathPara>
                </a14:m>
                <a:endParaRPr lang="en-US" sz="2800" dirty="0"/>
              </a:p>
            </p:txBody>
          </p:sp>
        </mc:Choice>
        <mc:Fallback xmlns="">
          <p:sp>
            <p:nvSpPr>
              <p:cNvPr id="17" name="Flowchart: Connector 16"/>
              <p:cNvSpPr>
                <a:spLocks noRot="1" noChangeAspect="1" noMove="1" noResize="1" noEditPoints="1" noAdjustHandles="1" noChangeArrowheads="1" noChangeShapeType="1" noTextEdit="1"/>
              </p:cNvSpPr>
              <p:nvPr/>
            </p:nvSpPr>
            <p:spPr>
              <a:xfrm>
                <a:off x="1651000" y="3962400"/>
                <a:ext cx="1295400" cy="1447800"/>
              </a:xfrm>
              <a:prstGeom prst="flowChartConnector">
                <a:avLst/>
              </a:prstGeom>
              <a:blipFill rotWithShape="1">
                <a:blip r:embed="rId2"/>
                <a:stretch>
                  <a:fillRect/>
                </a:stretch>
              </a:blipFill>
            </p:spPr>
            <p:txBody>
              <a:bodyPr/>
              <a:lstStyle/>
              <a:p>
                <a:r>
                  <a:rPr lang="en-US">
                    <a:noFill/>
                  </a:rPr>
                  <a:t> </a:t>
                </a:r>
              </a:p>
            </p:txBody>
          </p:sp>
        </mc:Fallback>
      </mc:AlternateContent>
      <p:sp>
        <p:nvSpPr>
          <p:cNvPr id="18" name="TextBox 17"/>
          <p:cNvSpPr txBox="1"/>
          <p:nvPr/>
        </p:nvSpPr>
        <p:spPr>
          <a:xfrm>
            <a:off x="5715000" y="3500735"/>
            <a:ext cx="1099981"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যৌগমূলক</a:t>
            </a:r>
          </a:p>
        </p:txBody>
      </p:sp>
      <p:sp>
        <p:nvSpPr>
          <p:cNvPr id="19" name="TextBox 18"/>
          <p:cNvSpPr txBox="1"/>
          <p:nvPr/>
        </p:nvSpPr>
        <p:spPr>
          <a:xfrm>
            <a:off x="3606800" y="4038600"/>
            <a:ext cx="54610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একাধিক মৌলের একাধিক পরমানুর সমন্বয়ে গঠিত একটি পরমানুগুচ্ছ যা একটি আয়নের মত আচরন করে</a:t>
            </a:r>
          </a:p>
        </p:txBody>
      </p:sp>
    </p:spTree>
    <p:extLst>
      <p:ext uri="{BB962C8B-B14F-4D97-AF65-F5344CB8AC3E}">
        <p14:creationId xmlns:p14="http://schemas.microsoft.com/office/powerpoint/2010/main" val="118157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9" presetClass="path" presetSubtype="0" accel="50000" decel="50000" fill="hold" grpId="1" nodeType="clickEffect">
                                  <p:stCondLst>
                                    <p:cond delay="0"/>
                                  </p:stCondLst>
                                  <p:childTnLst>
                                    <p:animMotion origin="layout" path="M 0 -3.33333E-6 L 0.08542 0.25973 " pathEditMode="relative" rAng="0" ptsTypes="AA">
                                      <p:cBhvr>
                                        <p:cTn id="79" dur="2000" fill="hold"/>
                                        <p:tgtEl>
                                          <p:spTgt spid="2"/>
                                        </p:tgtEl>
                                        <p:attrNameLst>
                                          <p:attrName>ppt_x</p:attrName>
                                          <p:attrName>ppt_y</p:attrName>
                                        </p:attrNameLst>
                                      </p:cBhvr>
                                      <p:rCtr x="4271" y="12986"/>
                                    </p:animMotion>
                                  </p:childTnLst>
                                </p:cTn>
                              </p:par>
                            </p:childTnLst>
                          </p:cTn>
                        </p:par>
                      </p:childTnLst>
                    </p:cTn>
                  </p:par>
                  <p:par>
                    <p:cTn id="80" fill="hold">
                      <p:stCondLst>
                        <p:cond delay="indefinite"/>
                      </p:stCondLst>
                      <p:childTnLst>
                        <p:par>
                          <p:cTn id="81" fill="hold">
                            <p:stCondLst>
                              <p:cond delay="0"/>
                            </p:stCondLst>
                            <p:childTnLst>
                              <p:par>
                                <p:cTn id="82" presetID="56" presetClass="path" presetSubtype="0" accel="50000" decel="50000" fill="hold" grpId="1" nodeType="clickEffect">
                                  <p:stCondLst>
                                    <p:cond delay="0"/>
                                  </p:stCondLst>
                                  <p:childTnLst>
                                    <p:animMotion origin="layout" path="M 2.22222E-6 2.77556E-17 L -0.3007 0.26181 " pathEditMode="relative" rAng="0" ptsTypes="AA">
                                      <p:cBhvr>
                                        <p:cTn id="83" dur="2000" fill="hold"/>
                                        <p:tgtEl>
                                          <p:spTgt spid="3"/>
                                        </p:tgtEl>
                                        <p:attrNameLst>
                                          <p:attrName>ppt_x</p:attrName>
                                          <p:attrName>ppt_y</p:attrName>
                                        </p:attrNameLst>
                                      </p:cBhvr>
                                      <p:rCtr x="-15035" y="13079"/>
                                    </p:animMotion>
                                  </p:childTnLst>
                                </p:cTn>
                              </p:par>
                            </p:childTnLst>
                          </p:cTn>
                        </p:par>
                      </p:childTnLst>
                    </p:cTn>
                  </p:par>
                  <p:par>
                    <p:cTn id="84" fill="hold">
                      <p:stCondLst>
                        <p:cond delay="indefinite"/>
                      </p:stCondLst>
                      <p:childTnLst>
                        <p:par>
                          <p:cTn id="85" fill="hold">
                            <p:stCondLst>
                              <p:cond delay="0"/>
                            </p:stCondLst>
                            <p:childTnLst>
                              <p:par>
                                <p:cTn id="86" presetID="49" presetClass="path" presetSubtype="0" accel="50000" decel="50000" fill="hold" grpId="1" nodeType="clickEffect">
                                  <p:stCondLst>
                                    <p:cond delay="0"/>
                                  </p:stCondLst>
                                  <p:childTnLst>
                                    <p:animMotion origin="layout" path="M -4.44444E-6 -3.33333E-6 L -0.41736 0.25973 " pathEditMode="relative" rAng="0" ptsTypes="AA">
                                      <p:cBhvr>
                                        <p:cTn id="87" dur="2000" fill="hold"/>
                                        <p:tgtEl>
                                          <p:spTgt spid="7"/>
                                        </p:tgtEl>
                                        <p:attrNameLst>
                                          <p:attrName>ppt_x</p:attrName>
                                          <p:attrName>ppt_y</p:attrName>
                                        </p:attrNameLst>
                                      </p:cBhvr>
                                      <p:rCtr x="-20868" y="12986"/>
                                    </p:animMotion>
                                  </p:childTnLst>
                                </p:cTn>
                              </p:par>
                            </p:childTnLst>
                          </p:cTn>
                        </p:par>
                      </p:childTnLst>
                    </p:cTn>
                  </p:par>
                  <p:par>
                    <p:cTn id="88" fill="hold">
                      <p:stCondLst>
                        <p:cond delay="indefinite"/>
                      </p:stCondLst>
                      <p:childTnLst>
                        <p:par>
                          <p:cTn id="89" fill="hold">
                            <p:stCondLst>
                              <p:cond delay="0"/>
                            </p:stCondLst>
                            <p:childTnLst>
                              <p:par>
                                <p:cTn id="90" presetID="49" presetClass="path" presetSubtype="0" accel="50000" decel="50000" fill="hold" grpId="1" nodeType="clickEffect">
                                  <p:stCondLst>
                                    <p:cond delay="0"/>
                                  </p:stCondLst>
                                  <p:childTnLst>
                                    <p:animMotion origin="layout" path="M -1.11111E-6 2.77556E-17 L -0.53403 0.26181 " pathEditMode="relative" rAng="0" ptsTypes="AA">
                                      <p:cBhvr>
                                        <p:cTn id="91" dur="2000" fill="hold"/>
                                        <p:tgtEl>
                                          <p:spTgt spid="8"/>
                                        </p:tgtEl>
                                        <p:attrNameLst>
                                          <p:attrName>ppt_x</p:attrName>
                                          <p:attrName>ppt_y</p:attrName>
                                        </p:attrNameLst>
                                      </p:cBhvr>
                                      <p:rCtr x="-26701" y="13079"/>
                                    </p:animMotion>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2" nodeType="clickEffect">
                                  <p:stCondLst>
                                    <p:cond delay="0"/>
                                  </p:stCondLst>
                                  <p:childTnLst>
                                    <p:anim calcmode="lin" valueType="num">
                                      <p:cBhvr additive="base">
                                        <p:cTn id="102" dur="500"/>
                                        <p:tgtEl>
                                          <p:spTgt spid="2"/>
                                        </p:tgtEl>
                                        <p:attrNameLst>
                                          <p:attrName>ppt_x</p:attrName>
                                        </p:attrNameLst>
                                      </p:cBhvr>
                                      <p:tavLst>
                                        <p:tav tm="0">
                                          <p:val>
                                            <p:strVal val="ppt_x"/>
                                          </p:val>
                                        </p:tav>
                                        <p:tav tm="100000">
                                          <p:val>
                                            <p:strVal val="ppt_x"/>
                                          </p:val>
                                        </p:tav>
                                      </p:tavLst>
                                    </p:anim>
                                    <p:anim calcmode="lin" valueType="num">
                                      <p:cBhvr additive="base">
                                        <p:cTn id="103" dur="500"/>
                                        <p:tgtEl>
                                          <p:spTgt spid="2"/>
                                        </p:tgtEl>
                                        <p:attrNameLst>
                                          <p:attrName>ppt_y</p:attrName>
                                        </p:attrNameLst>
                                      </p:cBhvr>
                                      <p:tavLst>
                                        <p:tav tm="0">
                                          <p:val>
                                            <p:strVal val="ppt_y"/>
                                          </p:val>
                                        </p:tav>
                                        <p:tav tm="100000">
                                          <p:val>
                                            <p:strVal val="1+ppt_h/2"/>
                                          </p:val>
                                        </p:tav>
                                      </p:tavLst>
                                    </p:anim>
                                    <p:set>
                                      <p:cBhvr>
                                        <p:cTn id="104" dur="1" fill="hold">
                                          <p:stCondLst>
                                            <p:cond delay="499"/>
                                          </p:stCondLst>
                                        </p:cTn>
                                        <p:tgtEl>
                                          <p:spTgt spid="2"/>
                                        </p:tgtEl>
                                        <p:attrNameLst>
                                          <p:attrName>style.visibility</p:attrName>
                                        </p:attrNameLst>
                                      </p:cBhvr>
                                      <p:to>
                                        <p:strVal val="hidden"/>
                                      </p:to>
                                    </p:set>
                                  </p:childTnLst>
                                </p:cTn>
                              </p:par>
                              <p:par>
                                <p:cTn id="105" presetID="2" presetClass="exit" presetSubtype="4" fill="hold" grpId="2" nodeType="withEffect">
                                  <p:stCondLst>
                                    <p:cond delay="0"/>
                                  </p:stCondLst>
                                  <p:childTnLst>
                                    <p:anim calcmode="lin" valueType="num">
                                      <p:cBhvr additive="base">
                                        <p:cTn id="106" dur="500"/>
                                        <p:tgtEl>
                                          <p:spTgt spid="3"/>
                                        </p:tgtEl>
                                        <p:attrNameLst>
                                          <p:attrName>ppt_x</p:attrName>
                                        </p:attrNameLst>
                                      </p:cBhvr>
                                      <p:tavLst>
                                        <p:tav tm="0">
                                          <p:val>
                                            <p:strVal val="ppt_x"/>
                                          </p:val>
                                        </p:tav>
                                        <p:tav tm="100000">
                                          <p:val>
                                            <p:strVal val="ppt_x"/>
                                          </p:val>
                                        </p:tav>
                                      </p:tavLst>
                                    </p:anim>
                                    <p:anim calcmode="lin" valueType="num">
                                      <p:cBhvr additive="base">
                                        <p:cTn id="107" dur="500"/>
                                        <p:tgtEl>
                                          <p:spTgt spid="3"/>
                                        </p:tgtEl>
                                        <p:attrNameLst>
                                          <p:attrName>ppt_y</p:attrName>
                                        </p:attrNameLst>
                                      </p:cBhvr>
                                      <p:tavLst>
                                        <p:tav tm="0">
                                          <p:val>
                                            <p:strVal val="ppt_y"/>
                                          </p:val>
                                        </p:tav>
                                        <p:tav tm="100000">
                                          <p:val>
                                            <p:strVal val="1+ppt_h/2"/>
                                          </p:val>
                                        </p:tav>
                                      </p:tavLst>
                                    </p:anim>
                                    <p:set>
                                      <p:cBhvr>
                                        <p:cTn id="108" dur="1" fill="hold">
                                          <p:stCondLst>
                                            <p:cond delay="499"/>
                                          </p:stCondLst>
                                        </p:cTn>
                                        <p:tgtEl>
                                          <p:spTgt spid="3"/>
                                        </p:tgtEl>
                                        <p:attrNameLst>
                                          <p:attrName>style.visibility</p:attrName>
                                        </p:attrNameLst>
                                      </p:cBhvr>
                                      <p:to>
                                        <p:strVal val="hidden"/>
                                      </p:to>
                                    </p:set>
                                  </p:childTnLst>
                                </p:cTn>
                              </p:par>
                              <p:par>
                                <p:cTn id="109" presetID="2" presetClass="exit" presetSubtype="4" fill="hold" grpId="2" nodeType="withEffect">
                                  <p:stCondLst>
                                    <p:cond delay="0"/>
                                  </p:stCondLst>
                                  <p:childTnLst>
                                    <p:anim calcmode="lin" valueType="num">
                                      <p:cBhvr additive="base">
                                        <p:cTn id="110" dur="500"/>
                                        <p:tgtEl>
                                          <p:spTgt spid="7"/>
                                        </p:tgtEl>
                                        <p:attrNameLst>
                                          <p:attrName>ppt_x</p:attrName>
                                        </p:attrNameLst>
                                      </p:cBhvr>
                                      <p:tavLst>
                                        <p:tav tm="0">
                                          <p:val>
                                            <p:strVal val="ppt_x"/>
                                          </p:val>
                                        </p:tav>
                                        <p:tav tm="100000">
                                          <p:val>
                                            <p:strVal val="ppt_x"/>
                                          </p:val>
                                        </p:tav>
                                      </p:tavLst>
                                    </p:anim>
                                    <p:anim calcmode="lin" valueType="num">
                                      <p:cBhvr additive="base">
                                        <p:cTn id="111" dur="500"/>
                                        <p:tgtEl>
                                          <p:spTgt spid="7"/>
                                        </p:tgtEl>
                                        <p:attrNameLst>
                                          <p:attrName>ppt_y</p:attrName>
                                        </p:attrNameLst>
                                      </p:cBhvr>
                                      <p:tavLst>
                                        <p:tav tm="0">
                                          <p:val>
                                            <p:strVal val="ppt_y"/>
                                          </p:val>
                                        </p:tav>
                                        <p:tav tm="100000">
                                          <p:val>
                                            <p:strVal val="1+ppt_h/2"/>
                                          </p:val>
                                        </p:tav>
                                      </p:tavLst>
                                    </p:anim>
                                    <p:set>
                                      <p:cBhvr>
                                        <p:cTn id="112" dur="1" fill="hold">
                                          <p:stCondLst>
                                            <p:cond delay="499"/>
                                          </p:stCondLst>
                                        </p:cTn>
                                        <p:tgtEl>
                                          <p:spTgt spid="7"/>
                                        </p:tgtEl>
                                        <p:attrNameLst>
                                          <p:attrName>style.visibility</p:attrName>
                                        </p:attrNameLst>
                                      </p:cBhvr>
                                      <p:to>
                                        <p:strVal val="hidden"/>
                                      </p:to>
                                    </p:set>
                                  </p:childTnLst>
                                </p:cTn>
                              </p:par>
                              <p:par>
                                <p:cTn id="113" presetID="2" presetClass="exit" presetSubtype="4" fill="hold" grpId="2" nodeType="withEffect">
                                  <p:stCondLst>
                                    <p:cond delay="0"/>
                                  </p:stCondLst>
                                  <p:childTnLst>
                                    <p:anim calcmode="lin" valueType="num">
                                      <p:cBhvr additive="base">
                                        <p:cTn id="114" dur="500"/>
                                        <p:tgtEl>
                                          <p:spTgt spid="8"/>
                                        </p:tgtEl>
                                        <p:attrNameLst>
                                          <p:attrName>ppt_x</p:attrName>
                                        </p:attrNameLst>
                                      </p:cBhvr>
                                      <p:tavLst>
                                        <p:tav tm="0">
                                          <p:val>
                                            <p:strVal val="ppt_x"/>
                                          </p:val>
                                        </p:tav>
                                        <p:tav tm="100000">
                                          <p:val>
                                            <p:strVal val="ppt_x"/>
                                          </p:val>
                                        </p:tav>
                                      </p:tavLst>
                                    </p:anim>
                                    <p:anim calcmode="lin" valueType="num">
                                      <p:cBhvr additive="base">
                                        <p:cTn id="115" dur="500"/>
                                        <p:tgtEl>
                                          <p:spTgt spid="8"/>
                                        </p:tgtEl>
                                        <p:attrNameLst>
                                          <p:attrName>ppt_y</p:attrName>
                                        </p:attrNameLst>
                                      </p:cBhvr>
                                      <p:tavLst>
                                        <p:tav tm="0">
                                          <p:val>
                                            <p:strVal val="ppt_y"/>
                                          </p:val>
                                        </p:tav>
                                        <p:tav tm="100000">
                                          <p:val>
                                            <p:strVal val="1+ppt_h/2"/>
                                          </p:val>
                                        </p:tav>
                                      </p:tavLst>
                                    </p:anim>
                                    <p:set>
                                      <p:cBhvr>
                                        <p:cTn id="116" dur="1" fill="hold">
                                          <p:stCondLst>
                                            <p:cond delay="499"/>
                                          </p:stCondLst>
                                        </p:cTn>
                                        <p:tgtEl>
                                          <p:spTgt spid="8"/>
                                        </p:tgtEl>
                                        <p:attrNameLst>
                                          <p:attrName>style.visibility</p:attrName>
                                        </p:attrNameLst>
                                      </p:cBhvr>
                                      <p:to>
                                        <p:strVal val="hidden"/>
                                      </p:to>
                                    </p:set>
                                  </p:childTnLst>
                                </p:cTn>
                              </p:par>
                              <p:par>
                                <p:cTn id="117" presetID="2" presetClass="exit" presetSubtype="4" fill="hold" grpId="1" nodeType="withEffect">
                                  <p:stCondLst>
                                    <p:cond delay="0"/>
                                  </p:stCondLst>
                                  <p:childTnLst>
                                    <p:anim calcmode="lin" valueType="num">
                                      <p:cBhvr additive="base">
                                        <p:cTn id="118" dur="500"/>
                                        <p:tgtEl>
                                          <p:spTgt spid="11"/>
                                        </p:tgtEl>
                                        <p:attrNameLst>
                                          <p:attrName>ppt_x</p:attrName>
                                        </p:attrNameLst>
                                      </p:cBhvr>
                                      <p:tavLst>
                                        <p:tav tm="0">
                                          <p:val>
                                            <p:strVal val="ppt_x"/>
                                          </p:val>
                                        </p:tav>
                                        <p:tav tm="100000">
                                          <p:val>
                                            <p:strVal val="ppt_x"/>
                                          </p:val>
                                        </p:tav>
                                      </p:tavLst>
                                    </p:anim>
                                    <p:anim calcmode="lin" valueType="num">
                                      <p:cBhvr additive="base">
                                        <p:cTn id="119" dur="500"/>
                                        <p:tgtEl>
                                          <p:spTgt spid="11"/>
                                        </p:tgtEl>
                                        <p:attrNameLst>
                                          <p:attrName>ppt_y</p:attrName>
                                        </p:attrNameLst>
                                      </p:cBhvr>
                                      <p:tavLst>
                                        <p:tav tm="0">
                                          <p:val>
                                            <p:strVal val="ppt_y"/>
                                          </p:val>
                                        </p:tav>
                                        <p:tav tm="100000">
                                          <p:val>
                                            <p:strVal val="1+ppt_h/2"/>
                                          </p:val>
                                        </p:tav>
                                      </p:tavLst>
                                    </p:anim>
                                    <p:set>
                                      <p:cBhvr>
                                        <p:cTn id="120" dur="1" fill="hold">
                                          <p:stCondLst>
                                            <p:cond delay="499"/>
                                          </p:stCondLst>
                                        </p:cTn>
                                        <p:tgtEl>
                                          <p:spTgt spid="11"/>
                                        </p:tgtEl>
                                        <p:attrNameLst>
                                          <p:attrName>style.visibility</p:attrName>
                                        </p:attrNameLst>
                                      </p:cBhvr>
                                      <p:to>
                                        <p:strVal val="hidden"/>
                                      </p:to>
                                    </p:set>
                                  </p:childTnLst>
                                </p:cTn>
                              </p:par>
                              <p:par>
                                <p:cTn id="121" presetID="2" presetClass="exit" presetSubtype="4" fill="hold" grpId="1" nodeType="withEffect">
                                  <p:stCondLst>
                                    <p:cond delay="0"/>
                                  </p:stCondLst>
                                  <p:childTnLst>
                                    <p:anim calcmode="lin" valueType="num">
                                      <p:cBhvr additive="base">
                                        <p:cTn id="122" dur="500"/>
                                        <p:tgtEl>
                                          <p:spTgt spid="12"/>
                                        </p:tgtEl>
                                        <p:attrNameLst>
                                          <p:attrName>ppt_x</p:attrName>
                                        </p:attrNameLst>
                                      </p:cBhvr>
                                      <p:tavLst>
                                        <p:tav tm="0">
                                          <p:val>
                                            <p:strVal val="ppt_x"/>
                                          </p:val>
                                        </p:tav>
                                        <p:tav tm="100000">
                                          <p:val>
                                            <p:strVal val="ppt_x"/>
                                          </p:val>
                                        </p:tav>
                                      </p:tavLst>
                                    </p:anim>
                                    <p:anim calcmode="lin" valueType="num">
                                      <p:cBhvr additive="base">
                                        <p:cTn id="123" dur="500"/>
                                        <p:tgtEl>
                                          <p:spTgt spid="12"/>
                                        </p:tgtEl>
                                        <p:attrNameLst>
                                          <p:attrName>ppt_y</p:attrName>
                                        </p:attrNameLst>
                                      </p:cBhvr>
                                      <p:tavLst>
                                        <p:tav tm="0">
                                          <p:val>
                                            <p:strVal val="ppt_y"/>
                                          </p:val>
                                        </p:tav>
                                        <p:tav tm="100000">
                                          <p:val>
                                            <p:strVal val="1+ppt_h/2"/>
                                          </p:val>
                                        </p:tav>
                                      </p:tavLst>
                                    </p:anim>
                                    <p:set>
                                      <p:cBhvr>
                                        <p:cTn id="124" dur="1" fill="hold">
                                          <p:stCondLst>
                                            <p:cond delay="499"/>
                                          </p:stCondLst>
                                        </p:cTn>
                                        <p:tgtEl>
                                          <p:spTgt spid="12"/>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13"/>
                                        </p:tgtEl>
                                        <p:attrNameLst>
                                          <p:attrName>ppt_x</p:attrName>
                                        </p:attrNameLst>
                                      </p:cBhvr>
                                      <p:tavLst>
                                        <p:tav tm="0">
                                          <p:val>
                                            <p:strVal val="ppt_x"/>
                                          </p:val>
                                        </p:tav>
                                        <p:tav tm="100000">
                                          <p:val>
                                            <p:strVal val="ppt_x"/>
                                          </p:val>
                                        </p:tav>
                                      </p:tavLst>
                                    </p:anim>
                                    <p:anim calcmode="lin" valueType="num">
                                      <p:cBhvr additive="base">
                                        <p:cTn id="127" dur="500"/>
                                        <p:tgtEl>
                                          <p:spTgt spid="13"/>
                                        </p:tgtEl>
                                        <p:attrNameLst>
                                          <p:attrName>ppt_y</p:attrName>
                                        </p:attrNameLst>
                                      </p:cBhvr>
                                      <p:tavLst>
                                        <p:tav tm="0">
                                          <p:val>
                                            <p:strVal val="ppt_y"/>
                                          </p:val>
                                        </p:tav>
                                        <p:tav tm="100000">
                                          <p:val>
                                            <p:strVal val="1+ppt_h/2"/>
                                          </p:val>
                                        </p:tav>
                                      </p:tavLst>
                                    </p:anim>
                                    <p:set>
                                      <p:cBhvr>
                                        <p:cTn id="128" dur="1" fill="hold">
                                          <p:stCondLst>
                                            <p:cond delay="499"/>
                                          </p:stCondLst>
                                        </p:cTn>
                                        <p:tgtEl>
                                          <p:spTgt spid="13"/>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14"/>
                                        </p:tgtEl>
                                        <p:attrNameLst>
                                          <p:attrName>ppt_x</p:attrName>
                                        </p:attrNameLst>
                                      </p:cBhvr>
                                      <p:tavLst>
                                        <p:tav tm="0">
                                          <p:val>
                                            <p:strVal val="ppt_x"/>
                                          </p:val>
                                        </p:tav>
                                        <p:tav tm="100000">
                                          <p:val>
                                            <p:strVal val="ppt_x"/>
                                          </p:val>
                                        </p:tav>
                                      </p:tavLst>
                                    </p:anim>
                                    <p:anim calcmode="lin" valueType="num">
                                      <p:cBhvr additive="base">
                                        <p:cTn id="131" dur="500"/>
                                        <p:tgtEl>
                                          <p:spTgt spid="14"/>
                                        </p:tgtEl>
                                        <p:attrNameLst>
                                          <p:attrName>ppt_y</p:attrName>
                                        </p:attrNameLst>
                                      </p:cBhvr>
                                      <p:tavLst>
                                        <p:tav tm="0">
                                          <p:val>
                                            <p:strVal val="ppt_y"/>
                                          </p:val>
                                        </p:tav>
                                        <p:tav tm="100000">
                                          <p:val>
                                            <p:strVal val="1+ppt_h/2"/>
                                          </p:val>
                                        </p:tav>
                                      </p:tavLst>
                                    </p:anim>
                                    <p:set>
                                      <p:cBhvr>
                                        <p:cTn id="132" dur="1" fill="hold">
                                          <p:stCondLst>
                                            <p:cond delay="499"/>
                                          </p:stCondLst>
                                        </p:cTn>
                                        <p:tgtEl>
                                          <p:spTgt spid="1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42" presetClass="path" presetSubtype="0" accel="50000" decel="50000" fill="hold" grpId="1" nodeType="clickEffect">
                                  <p:stCondLst>
                                    <p:cond delay="0"/>
                                  </p:stCondLst>
                                  <p:childTnLst>
                                    <p:animMotion origin="layout" path="M -1.11111E-6 -2.59259E-6 L 0.01181 0.38658 " pathEditMode="relative" rAng="0" ptsTypes="AA">
                                      <p:cBhvr>
                                        <p:cTn id="136" dur="2000" fill="hold"/>
                                        <p:tgtEl>
                                          <p:spTgt spid="5"/>
                                        </p:tgtEl>
                                        <p:attrNameLst>
                                          <p:attrName>ppt_x</p:attrName>
                                          <p:attrName>ppt_y</p:attrName>
                                        </p:attrNameLst>
                                      </p:cBhvr>
                                      <p:rCtr x="590" y="19329"/>
                                    </p:animMotion>
                                  </p:childTnLst>
                                </p:cTn>
                              </p:par>
                            </p:childTnLst>
                          </p:cTn>
                        </p:par>
                      </p:childTnLst>
                    </p:cTn>
                  </p:par>
                  <p:par>
                    <p:cTn id="137" fill="hold">
                      <p:stCondLst>
                        <p:cond delay="indefinite"/>
                      </p:stCondLst>
                      <p:childTnLst>
                        <p:par>
                          <p:cTn id="138" fill="hold">
                            <p:stCondLst>
                              <p:cond delay="0"/>
                            </p:stCondLst>
                            <p:childTnLst>
                              <p:par>
                                <p:cTn id="139" presetID="56" presetClass="path" presetSubtype="0" accel="50000" decel="50000" fill="hold" grpId="1" nodeType="clickEffect">
                                  <p:stCondLst>
                                    <p:cond delay="0"/>
                                  </p:stCondLst>
                                  <p:childTnLst>
                                    <p:animMotion origin="layout" path="M -3.33333E-6 -3.7037E-7 L -0.32708 0.19769 " pathEditMode="relative" rAng="0" ptsTypes="AA">
                                      <p:cBhvr>
                                        <p:cTn id="140" dur="2000" fill="hold"/>
                                        <p:tgtEl>
                                          <p:spTgt spid="15"/>
                                        </p:tgtEl>
                                        <p:attrNameLst>
                                          <p:attrName>ppt_x</p:attrName>
                                          <p:attrName>ppt_y</p:attrName>
                                        </p:attrNameLst>
                                      </p:cBhvr>
                                      <p:rCtr x="-16354" y="9884"/>
                                    </p:animMotion>
                                  </p:childTnLst>
                                </p:cTn>
                              </p:par>
                            </p:childTnLst>
                          </p:cTn>
                        </p:par>
                      </p:childTnLst>
                    </p:cTn>
                  </p:par>
                  <p:par>
                    <p:cTn id="141" fill="hold">
                      <p:stCondLst>
                        <p:cond delay="indefinite"/>
                      </p:stCondLst>
                      <p:childTnLst>
                        <p:par>
                          <p:cTn id="142" fill="hold">
                            <p:stCondLst>
                              <p:cond delay="0"/>
                            </p:stCondLst>
                            <p:childTnLst>
                              <p:par>
                                <p:cTn id="143" presetID="6" presetClass="entr" presetSubtype="16" fill="hold" grpId="0" nodeType="click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circle(in)">
                                      <p:cBhvr>
                                        <p:cTn id="145" dur="2000"/>
                                        <p:tgtEl>
                                          <p:spTgt spid="18"/>
                                        </p:tgtEl>
                                      </p:cBhvr>
                                    </p:animEffect>
                                  </p:childTnLst>
                                </p:cTn>
                              </p:par>
                            </p:childTnLst>
                          </p:cTn>
                        </p:par>
                      </p:childTnLst>
                    </p:cTn>
                  </p:par>
                  <p:par>
                    <p:cTn id="146" fill="hold">
                      <p:stCondLst>
                        <p:cond delay="indefinite"/>
                      </p:stCondLst>
                      <p:childTnLst>
                        <p:par>
                          <p:cTn id="147" fill="hold">
                            <p:stCondLst>
                              <p:cond delay="0"/>
                            </p:stCondLst>
                            <p:childTnLst>
                              <p:par>
                                <p:cTn id="148" presetID="6" presetClass="entr" presetSubtype="16" fill="hold" grpId="0" nodeType="clickEffect">
                                  <p:stCondLst>
                                    <p:cond delay="0"/>
                                  </p:stCondLst>
                                  <p:childTnLst>
                                    <p:set>
                                      <p:cBhvr>
                                        <p:cTn id="149" dur="1" fill="hold">
                                          <p:stCondLst>
                                            <p:cond delay="0"/>
                                          </p:stCondLst>
                                        </p:cTn>
                                        <p:tgtEl>
                                          <p:spTgt spid="19"/>
                                        </p:tgtEl>
                                        <p:attrNameLst>
                                          <p:attrName>style.visibility</p:attrName>
                                        </p:attrNameLst>
                                      </p:cBhvr>
                                      <p:to>
                                        <p:strVal val="visible"/>
                                      </p:to>
                                    </p:set>
                                    <p:animEffect transition="in" filter="circle(in)">
                                      <p:cBhvr>
                                        <p:cTn id="15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5" grpId="0" animBg="1"/>
      <p:bldP spid="5" grpId="1" animBg="1"/>
      <p:bldP spid="7" grpId="0" animBg="1"/>
      <p:bldP spid="7" grpId="1" animBg="1"/>
      <p:bldP spid="7" grpId="2" animBg="1"/>
      <p:bldP spid="8" grpId="0" animBg="1"/>
      <p:bldP spid="8" grpId="1" animBg="1"/>
      <p:bldP spid="8" grpId="2"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76200"/>
            <a:ext cx="28194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3200" dirty="0" smtClean="0">
                <a:latin typeface="NikoshBAN" pitchFamily="2" charset="0"/>
                <a:cs typeface="NikoshBAN" pitchFamily="2" charset="0"/>
              </a:rPr>
              <a:t>শিক্ষক পরিচিতি</a:t>
            </a:r>
            <a:endParaRPr lang="en-US" sz="3200" dirty="0">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762000"/>
            <a:ext cx="2362200" cy="2362200"/>
          </a:xfrm>
          <a:prstGeom prst="rect">
            <a:avLst/>
          </a:prstGeom>
          <a:ln w="28575">
            <a:solidFill>
              <a:schemeClr val="accent2">
                <a:lumMod val="60000"/>
                <a:lumOff val="40000"/>
              </a:schemeClr>
            </a:solidFill>
          </a:ln>
        </p:spPr>
      </p:pic>
      <p:sp>
        <p:nvSpPr>
          <p:cNvPr id="6" name="TextBox 5"/>
          <p:cNvSpPr txBox="1"/>
          <p:nvPr/>
        </p:nvSpPr>
        <p:spPr>
          <a:xfrm>
            <a:off x="491832" y="3201406"/>
            <a:ext cx="4093815" cy="30162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অরুপ দাস</a:t>
            </a:r>
            <a:endParaRPr lang="en-US" sz="44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সহকারী শিক্ষক</a:t>
            </a:r>
          </a:p>
          <a:p>
            <a:pPr algn="ctr"/>
            <a:r>
              <a:rPr lang="bn-BD" sz="3200" dirty="0" smtClean="0">
                <a:latin typeface="NikoshBAN" pitchFamily="2" charset="0"/>
                <a:cs typeface="NikoshBAN" pitchFamily="2" charset="0"/>
              </a:rPr>
              <a:t>সোনাপুর উচ্চ বিদ্যালয়</a:t>
            </a:r>
            <a:endParaRPr lang="bn-BD" sz="2800" dirty="0" smtClean="0">
              <a:latin typeface="NikoshBAN" pitchFamily="2" charset="0"/>
              <a:cs typeface="NikoshBAN" pitchFamily="2" charset="0"/>
            </a:endParaRPr>
          </a:p>
          <a:p>
            <a:pPr algn="ctr"/>
            <a:r>
              <a:rPr lang="bn-BD" sz="2400" dirty="0" smtClean="0">
                <a:latin typeface="NikoshBAN" pitchFamily="2" charset="0"/>
                <a:cs typeface="NikoshBAN" pitchFamily="2" charset="0"/>
              </a:rPr>
              <a:t>রাজনগর, মৌলভীবাজার।</a:t>
            </a:r>
          </a:p>
          <a:p>
            <a:pPr algn="ctr"/>
            <a:r>
              <a:rPr lang="bn-BD" sz="2800" dirty="0" smtClean="0">
                <a:latin typeface="NikoshBAN" pitchFamily="2" charset="0"/>
                <a:cs typeface="NikoshBAN" pitchFamily="2" charset="0"/>
              </a:rPr>
              <a:t>মোবাইল : ০১৭১৭৫৪০২৯২</a:t>
            </a:r>
          </a:p>
          <a:p>
            <a:pPr algn="ctr"/>
            <a:r>
              <a:rPr lang="en-US" sz="1600" dirty="0" smtClean="0">
                <a:latin typeface="NikoshBAN" pitchFamily="2" charset="0"/>
                <a:cs typeface="NikoshBAN" pitchFamily="2" charset="0"/>
              </a:rPr>
              <a:t>E-mail: </a:t>
            </a:r>
            <a:endParaRPr lang="bn-BD" sz="1600" dirty="0" smtClean="0">
              <a:latin typeface="NikoshBAN" pitchFamily="2" charset="0"/>
              <a:cs typeface="NikoshBAN" pitchFamily="2" charset="0"/>
            </a:endParaRPr>
          </a:p>
          <a:p>
            <a:pPr algn="ctr"/>
            <a:r>
              <a:rPr lang="bn-BD" dirty="0" smtClean="0">
                <a:latin typeface="NikoshBAN" pitchFamily="2" charset="0"/>
                <a:cs typeface="NikoshBAN" pitchFamily="2" charset="0"/>
              </a:rPr>
              <a:t>shobdoghonta</a:t>
            </a:r>
            <a:r>
              <a:rPr lang="en-US" dirty="0" smtClean="0">
                <a:latin typeface="NikoshBAN" pitchFamily="2" charset="0"/>
                <a:cs typeface="NikoshBAN" pitchFamily="2" charset="0"/>
              </a:rPr>
              <a:t>@gmail.com</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7" name="TextBox 6"/>
          <p:cNvSpPr txBox="1"/>
          <p:nvPr/>
        </p:nvSpPr>
        <p:spPr>
          <a:xfrm>
            <a:off x="4682836" y="3201412"/>
            <a:ext cx="3948548" cy="304698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bn-BD" sz="4400" dirty="0">
                <a:latin typeface="NikoshBAN" pitchFamily="2" charset="0"/>
                <a:cs typeface="NikoshBAN" pitchFamily="2" charset="0"/>
              </a:rPr>
              <a:t>শ্রেণি:</a:t>
            </a:r>
            <a:r>
              <a:rPr lang="en-US" sz="4400" dirty="0">
                <a:latin typeface="NikoshBAN" pitchFamily="2" charset="0"/>
                <a:cs typeface="NikoshBAN" pitchFamily="2" charset="0"/>
              </a:rPr>
              <a:t> </a:t>
            </a:r>
            <a:r>
              <a:rPr lang="bn-BD" sz="4400" dirty="0" smtClean="0">
                <a:latin typeface="NikoshBAN" pitchFamily="2" charset="0"/>
                <a:cs typeface="NikoshBAN" pitchFamily="2" charset="0"/>
              </a:rPr>
              <a:t>নবম-দশম</a:t>
            </a:r>
            <a:endParaRPr lang="bn-BD" sz="4400" dirty="0">
              <a:latin typeface="NikoshBAN" pitchFamily="2" charset="0"/>
              <a:cs typeface="NikoshBAN" pitchFamily="2" charset="0"/>
            </a:endParaRPr>
          </a:p>
          <a:p>
            <a:pPr algn="ctr"/>
            <a:r>
              <a:rPr lang="bn-BD" sz="4000" dirty="0">
                <a:latin typeface="NikoshBAN" pitchFamily="2" charset="0"/>
                <a:cs typeface="NikoshBAN" pitchFamily="2" charset="0"/>
              </a:rPr>
              <a:t>বিষয়</a:t>
            </a:r>
            <a:r>
              <a:rPr lang="en-US" sz="4000" dirty="0">
                <a:latin typeface="NikoshBAN" pitchFamily="2" charset="0"/>
                <a:cs typeface="NikoshBAN" pitchFamily="2" charset="0"/>
              </a:rPr>
              <a:t>:</a:t>
            </a:r>
            <a:r>
              <a:rPr lang="bn-BD" sz="4000" dirty="0">
                <a:latin typeface="NikoshBAN" pitchFamily="2" charset="0"/>
                <a:cs typeface="NikoshBAN" pitchFamily="2" charset="0"/>
              </a:rPr>
              <a:t> </a:t>
            </a:r>
            <a:r>
              <a:rPr lang="bn-BD" sz="4000" dirty="0" smtClean="0">
                <a:latin typeface="NikoshBAN" pitchFamily="2" charset="0"/>
                <a:cs typeface="NikoshBAN" pitchFamily="2" charset="0"/>
              </a:rPr>
              <a:t>রসায়ন </a:t>
            </a:r>
            <a:endParaRPr lang="bn-BD" sz="4000" dirty="0">
              <a:latin typeface="NikoshBAN" pitchFamily="2" charset="0"/>
              <a:cs typeface="NikoshBAN" pitchFamily="2" charset="0"/>
            </a:endParaRPr>
          </a:p>
          <a:p>
            <a:pPr algn="ctr">
              <a:defRPr/>
            </a:pPr>
            <a:r>
              <a:rPr lang="bn-BD" sz="4000" dirty="0" smtClean="0">
                <a:latin typeface="NikoshBAN" pitchFamily="2" charset="0"/>
                <a:cs typeface="NikoshBAN" pitchFamily="2" charset="0"/>
              </a:rPr>
              <a:t>অধ্যায়: পঞ্চম</a:t>
            </a:r>
            <a:endParaRPr lang="bn-BD" sz="4000" dirty="0">
              <a:latin typeface="NikoshBAN" pitchFamily="2" charset="0"/>
              <a:cs typeface="NikoshBAN" pitchFamily="2" charset="0"/>
            </a:endParaRPr>
          </a:p>
          <a:p>
            <a:pPr algn="ctr">
              <a:defRPr/>
            </a:pPr>
            <a:r>
              <a:rPr lang="bn-BD" sz="3600" dirty="0">
                <a:latin typeface="NikoshBAN" pitchFamily="2" charset="0"/>
                <a:cs typeface="NikoshBAN" pitchFamily="2" charset="0"/>
              </a:rPr>
              <a:t>সময়:</a:t>
            </a:r>
            <a:r>
              <a:rPr lang="en-US" sz="3600" dirty="0">
                <a:latin typeface="NikoshBAN" pitchFamily="2" charset="0"/>
                <a:cs typeface="NikoshBAN" pitchFamily="2" charset="0"/>
              </a:rPr>
              <a:t> </a:t>
            </a:r>
            <a:r>
              <a:rPr lang="bn-BD" sz="3600" dirty="0">
                <a:latin typeface="NikoshBAN" pitchFamily="2" charset="0"/>
                <a:cs typeface="NikoshBAN" pitchFamily="2" charset="0"/>
              </a:rPr>
              <a:t>৫০ মিনিট</a:t>
            </a:r>
            <a:r>
              <a:rPr lang="bn-BD" sz="3600" dirty="0" smtClean="0">
                <a:latin typeface="NikoshBAN" pitchFamily="2" charset="0"/>
                <a:cs typeface="NikoshBAN" pitchFamily="2" charset="0"/>
              </a:rPr>
              <a:t>।</a:t>
            </a:r>
          </a:p>
          <a:p>
            <a:pPr algn="ctr">
              <a:defRPr/>
            </a:pPr>
            <a:r>
              <a:rPr lang="bn-BD" sz="2800" dirty="0" smtClean="0">
                <a:latin typeface="NikoshBAN" pitchFamily="2" charset="0"/>
                <a:cs typeface="NikoshBAN" pitchFamily="2" charset="0"/>
              </a:rPr>
              <a:t>তারিখ:</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3682227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533400" cy="400110"/>
          </a:xfrm>
          <a:prstGeom prst="rect">
            <a:avLst/>
          </a:prstGeom>
          <a:ln w="1905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smtClean="0">
                <a:solidFill>
                  <a:schemeClr val="tx1"/>
                </a:solidFill>
              </a:rPr>
              <a:t>N</a:t>
            </a:r>
            <a:endParaRPr lang="en-US" sz="2000" dirty="0">
              <a:solidFill>
                <a:schemeClr val="tx1"/>
              </a:solidFill>
            </a:endParaRPr>
          </a:p>
        </p:txBody>
      </p:sp>
      <p:sp>
        <p:nvSpPr>
          <p:cNvPr id="3" name="16-Point Star 2"/>
          <p:cNvSpPr/>
          <p:nvPr/>
        </p:nvSpPr>
        <p:spPr>
          <a:xfrm>
            <a:off x="425450" y="1219200"/>
            <a:ext cx="469900" cy="533400"/>
          </a:xfrm>
          <a:prstGeom prst="star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3</a:t>
            </a:r>
            <a:endParaRPr lang="en-US" b="1" dirty="0">
              <a:solidFill>
                <a:schemeClr val="tx1"/>
              </a:solidFill>
            </a:endParaRPr>
          </a:p>
        </p:txBody>
      </p:sp>
      <p:sp>
        <p:nvSpPr>
          <p:cNvPr id="4" name="TextBox 3"/>
          <p:cNvSpPr txBox="1"/>
          <p:nvPr/>
        </p:nvSpPr>
        <p:spPr>
          <a:xfrm>
            <a:off x="1905000" y="685800"/>
            <a:ext cx="533400"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dirty="0" smtClean="0">
                <a:solidFill>
                  <a:schemeClr val="tx1"/>
                </a:solidFill>
              </a:rPr>
              <a:t>H</a:t>
            </a:r>
            <a:endParaRPr lang="en-US" sz="2000" dirty="0">
              <a:solidFill>
                <a:schemeClr val="tx1"/>
              </a:solidFill>
            </a:endParaRPr>
          </a:p>
        </p:txBody>
      </p:sp>
      <p:sp>
        <p:nvSpPr>
          <p:cNvPr id="5" name="16-Point Star 4"/>
          <p:cNvSpPr/>
          <p:nvPr/>
        </p:nvSpPr>
        <p:spPr>
          <a:xfrm>
            <a:off x="1949450" y="1219200"/>
            <a:ext cx="469900" cy="533400"/>
          </a:xfrm>
          <a:prstGeom prst="star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6" name="TextBox 5"/>
          <p:cNvSpPr txBox="1"/>
          <p:nvPr/>
        </p:nvSpPr>
        <p:spPr>
          <a:xfrm>
            <a:off x="2667000" y="685800"/>
            <a:ext cx="533400"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dirty="0" smtClean="0">
                <a:solidFill>
                  <a:schemeClr val="tx1"/>
                </a:solidFill>
              </a:rPr>
              <a:t>H</a:t>
            </a:r>
            <a:endParaRPr lang="en-US" sz="2000" dirty="0">
              <a:solidFill>
                <a:schemeClr val="tx1"/>
              </a:solidFill>
            </a:endParaRPr>
          </a:p>
        </p:txBody>
      </p:sp>
      <p:sp>
        <p:nvSpPr>
          <p:cNvPr id="7" name="16-Point Star 6"/>
          <p:cNvSpPr/>
          <p:nvPr/>
        </p:nvSpPr>
        <p:spPr>
          <a:xfrm>
            <a:off x="2711450" y="1219200"/>
            <a:ext cx="469900" cy="533400"/>
          </a:xfrm>
          <a:prstGeom prst="star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8" name="TextBox 7"/>
          <p:cNvSpPr txBox="1"/>
          <p:nvPr/>
        </p:nvSpPr>
        <p:spPr>
          <a:xfrm>
            <a:off x="3352800" y="685800"/>
            <a:ext cx="533400"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dirty="0" smtClean="0">
                <a:solidFill>
                  <a:schemeClr val="tx1"/>
                </a:solidFill>
              </a:rPr>
              <a:t>H</a:t>
            </a:r>
            <a:endParaRPr lang="en-US" sz="2000" dirty="0">
              <a:solidFill>
                <a:schemeClr val="tx1"/>
              </a:solidFill>
            </a:endParaRPr>
          </a:p>
        </p:txBody>
      </p:sp>
      <p:sp>
        <p:nvSpPr>
          <p:cNvPr id="9" name="16-Point Star 8"/>
          <p:cNvSpPr/>
          <p:nvPr/>
        </p:nvSpPr>
        <p:spPr>
          <a:xfrm>
            <a:off x="3397250" y="1219200"/>
            <a:ext cx="469900" cy="533400"/>
          </a:xfrm>
          <a:prstGeom prst="star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11" name="TextBox 10"/>
          <p:cNvSpPr txBox="1"/>
          <p:nvPr/>
        </p:nvSpPr>
        <p:spPr>
          <a:xfrm>
            <a:off x="4114800" y="685800"/>
            <a:ext cx="533400"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dirty="0" smtClean="0">
                <a:solidFill>
                  <a:schemeClr val="tx1"/>
                </a:solidFill>
              </a:rPr>
              <a:t>H</a:t>
            </a:r>
            <a:endParaRPr lang="en-US" sz="2000" dirty="0">
              <a:solidFill>
                <a:schemeClr val="tx1"/>
              </a:solidFill>
            </a:endParaRPr>
          </a:p>
        </p:txBody>
      </p:sp>
      <p:sp>
        <p:nvSpPr>
          <p:cNvPr id="12" name="16-Point Star 11"/>
          <p:cNvSpPr/>
          <p:nvPr/>
        </p:nvSpPr>
        <p:spPr>
          <a:xfrm>
            <a:off x="4159250" y="1219200"/>
            <a:ext cx="469900" cy="533400"/>
          </a:xfrm>
          <a:prstGeom prst="star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1</a:t>
            </a:r>
            <a:endParaRPr lang="en-US" b="1" dirty="0">
              <a:solidFill>
                <a:schemeClr val="tx1"/>
              </a:solidFill>
            </a:endParaRPr>
          </a:p>
        </p:txBody>
      </p:sp>
      <mc:AlternateContent xmlns:mc="http://schemas.openxmlformats.org/markup-compatibility/2006" xmlns:a14="http://schemas.microsoft.com/office/drawing/2010/main">
        <mc:Choice Requires="a14">
          <p:sp>
            <p:nvSpPr>
              <p:cNvPr id="13" name="Flowchart: Connector 12"/>
              <p:cNvSpPr/>
              <p:nvPr/>
            </p:nvSpPr>
            <p:spPr>
              <a:xfrm>
                <a:off x="1257300" y="3784600"/>
                <a:ext cx="1295400" cy="144780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bn-BD" sz="2800" i="1" smtClean="0">
                              <a:solidFill>
                                <a:srgbClr val="FF0000"/>
                              </a:solidFill>
                              <a:latin typeface="Cambria Math"/>
                            </a:rPr>
                          </m:ctrlPr>
                        </m:sSupPr>
                        <m:e>
                          <m:r>
                            <a:rPr lang="en-US" sz="2800" b="0" i="1" smtClean="0">
                              <a:solidFill>
                                <a:srgbClr val="FF0000"/>
                              </a:solidFill>
                              <a:latin typeface="Cambria Math"/>
                            </a:rPr>
                            <m:t>  </m:t>
                          </m:r>
                          <m:r>
                            <a:rPr lang="en-US" sz="2800" b="0" i="1" smtClean="0">
                              <a:solidFill>
                                <a:srgbClr val="FF0000"/>
                              </a:solidFill>
                              <a:latin typeface="Cambria Math"/>
                            </a:rPr>
                            <m:t>𝑁</m:t>
                          </m:r>
                          <m:sSub>
                            <m:sSubPr>
                              <m:ctrlPr>
                                <a:rPr lang="bn-BD" sz="2800" i="1">
                                  <a:solidFill>
                                    <a:srgbClr val="FF0000"/>
                                  </a:solidFill>
                                  <a:latin typeface="Cambria Math"/>
                                </a:rPr>
                              </m:ctrlPr>
                            </m:sSubPr>
                            <m:e>
                              <m:r>
                                <a:rPr lang="en-US" sz="2800" b="0" i="1" smtClean="0">
                                  <a:solidFill>
                                    <a:srgbClr val="FF0000"/>
                                  </a:solidFill>
                                  <a:latin typeface="Cambria Math"/>
                                </a:rPr>
                                <m:t>𝐻</m:t>
                              </m:r>
                            </m:e>
                            <m:sub>
                              <m:r>
                                <a:rPr lang="en-US" sz="2800" b="0" i="1" smtClean="0">
                                  <a:solidFill>
                                    <a:srgbClr val="FF0000"/>
                                  </a:solidFill>
                                  <a:latin typeface="Cambria Math"/>
                                </a:rPr>
                                <m:t>4</m:t>
                              </m:r>
                            </m:sub>
                          </m:sSub>
                        </m:e>
                        <m:sup>
                          <m:r>
                            <a:rPr lang="en-US" sz="2800" b="0" i="1" smtClean="0">
                              <a:solidFill>
                                <a:srgbClr val="FF0000"/>
                              </a:solidFill>
                              <a:latin typeface="Cambria Math"/>
                            </a:rPr>
                            <m:t>+</m:t>
                          </m:r>
                          <m:r>
                            <a:rPr lang="en-US" sz="2800" b="0" i="1" smtClean="0">
                              <a:solidFill>
                                <a:srgbClr val="FF0000"/>
                              </a:solidFill>
                              <a:latin typeface="Cambria Math"/>
                            </a:rPr>
                            <m:t>1</m:t>
                          </m:r>
                        </m:sup>
                      </m:sSup>
                    </m:oMath>
                  </m:oMathPara>
                </a14:m>
                <a:endParaRPr lang="en-US" sz="2800" dirty="0"/>
              </a:p>
            </p:txBody>
          </p:sp>
        </mc:Choice>
        <mc:Fallback xmlns="">
          <p:sp>
            <p:nvSpPr>
              <p:cNvPr id="13" name="Flowchart: Connector 12"/>
              <p:cNvSpPr>
                <a:spLocks noRot="1" noChangeAspect="1" noMove="1" noResize="1" noEditPoints="1" noAdjustHandles="1" noChangeArrowheads="1" noChangeShapeType="1" noTextEdit="1"/>
              </p:cNvSpPr>
              <p:nvPr/>
            </p:nvSpPr>
            <p:spPr>
              <a:xfrm>
                <a:off x="1257300" y="3784600"/>
                <a:ext cx="1295400" cy="1447800"/>
              </a:xfrm>
              <a:prstGeom prst="flowChartConnector">
                <a:avLst/>
              </a:prstGeom>
              <a:blipFill rotWithShape="1">
                <a:blip r:embed="rId2"/>
                <a:stretch>
                  <a:fillRect/>
                </a:stretch>
              </a:blipFill>
            </p:spPr>
            <p:txBody>
              <a:bodyPr/>
              <a:lstStyle/>
              <a:p>
                <a:r>
                  <a:rPr lang="en-US">
                    <a:noFill/>
                  </a:rPr>
                  <a:t> </a:t>
                </a:r>
              </a:p>
            </p:txBody>
          </p:sp>
        </mc:Fallback>
      </mc:AlternateContent>
      <p:sp>
        <p:nvSpPr>
          <p:cNvPr id="14" name="16-Point Star 13"/>
          <p:cNvSpPr/>
          <p:nvPr/>
        </p:nvSpPr>
        <p:spPr>
          <a:xfrm>
            <a:off x="2711450" y="4114800"/>
            <a:ext cx="793750" cy="762000"/>
          </a:xfrm>
          <a:prstGeom prst="star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4</a:t>
            </a:r>
            <a:endParaRPr lang="en-US" b="1" dirty="0">
              <a:solidFill>
                <a:schemeClr val="tx1"/>
              </a:solidFill>
            </a:endParaRPr>
          </a:p>
        </p:txBody>
      </p:sp>
      <mc:AlternateContent xmlns:mc="http://schemas.openxmlformats.org/markup-compatibility/2006" xmlns:a14="http://schemas.microsoft.com/office/drawing/2010/main">
        <mc:Choice Requires="a14">
          <p:sp>
            <p:nvSpPr>
              <p:cNvPr id="15" name="Flowchart: Connector 14"/>
              <p:cNvSpPr/>
              <p:nvPr/>
            </p:nvSpPr>
            <p:spPr>
              <a:xfrm>
                <a:off x="5638800" y="1371600"/>
                <a:ext cx="838200" cy="106680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bn-BD" i="1" smtClean="0">
                              <a:solidFill>
                                <a:schemeClr val="tx1"/>
                              </a:solidFill>
                              <a:latin typeface="Cambria Math"/>
                            </a:rPr>
                          </m:ctrlPr>
                        </m:sSupPr>
                        <m:e>
                          <m:r>
                            <a:rPr lang="en-US" b="0" i="1" smtClean="0">
                              <a:solidFill>
                                <a:schemeClr val="tx1"/>
                              </a:solidFill>
                              <a:latin typeface="Cambria Math"/>
                            </a:rPr>
                            <m:t>  </m:t>
                          </m:r>
                          <m:r>
                            <a:rPr lang="en-US" b="0" i="1" smtClean="0">
                              <a:solidFill>
                                <a:schemeClr val="tx1"/>
                              </a:solidFill>
                              <a:latin typeface="Cambria Math"/>
                            </a:rPr>
                            <m:t>𝑆</m:t>
                          </m:r>
                          <m:sSub>
                            <m:sSubPr>
                              <m:ctrlPr>
                                <a:rPr lang="bn-BD" i="1">
                                  <a:solidFill>
                                    <a:schemeClr val="tx1"/>
                                  </a:solidFill>
                                  <a:latin typeface="Cambria Math"/>
                                </a:rPr>
                              </m:ctrlPr>
                            </m:sSubPr>
                            <m:e>
                              <m:r>
                                <a:rPr lang="en-US" b="0" i="1" smtClean="0">
                                  <a:solidFill>
                                    <a:schemeClr val="tx1"/>
                                  </a:solidFill>
                                  <a:latin typeface="Cambria Math"/>
                                </a:rPr>
                                <m:t>𝑂</m:t>
                              </m:r>
                            </m:e>
                            <m:sub>
                              <m:r>
                                <a:rPr lang="en-US" b="0" i="1" smtClean="0">
                                  <a:solidFill>
                                    <a:schemeClr val="tx1"/>
                                  </a:solidFill>
                                  <a:latin typeface="Cambria Math"/>
                                </a:rPr>
                                <m:t>4</m:t>
                              </m:r>
                            </m:sub>
                          </m:sSub>
                        </m:e>
                        <m:sup>
                          <m:r>
                            <a:rPr lang="en-US" b="0" i="1" smtClean="0">
                              <a:solidFill>
                                <a:schemeClr val="tx1"/>
                              </a:solidFill>
                              <a:latin typeface="Cambria Math"/>
                            </a:rPr>
                            <m:t>−</m:t>
                          </m:r>
                          <m:r>
                            <a:rPr lang="en-US" b="0" i="1" smtClean="0">
                              <a:solidFill>
                                <a:schemeClr val="tx1"/>
                              </a:solidFill>
                              <a:latin typeface="Cambria Math"/>
                            </a:rPr>
                            <m:t>2</m:t>
                          </m:r>
                        </m:sup>
                      </m:sSup>
                    </m:oMath>
                  </m:oMathPara>
                </a14:m>
                <a:endParaRPr lang="en-US" dirty="0"/>
              </a:p>
            </p:txBody>
          </p:sp>
        </mc:Choice>
        <mc:Fallback xmlns="">
          <p:sp>
            <p:nvSpPr>
              <p:cNvPr id="15" name="Flowchart: Connector 14"/>
              <p:cNvSpPr>
                <a:spLocks noRot="1" noChangeAspect="1" noMove="1" noResize="1" noEditPoints="1" noAdjustHandles="1" noChangeArrowheads="1" noChangeShapeType="1" noTextEdit="1"/>
              </p:cNvSpPr>
              <p:nvPr/>
            </p:nvSpPr>
            <p:spPr>
              <a:xfrm>
                <a:off x="5638800" y="1371600"/>
                <a:ext cx="838200" cy="1066800"/>
              </a:xfrm>
              <a:prstGeom prst="flowChartConnector">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Flowchart: Connector 15"/>
              <p:cNvSpPr/>
              <p:nvPr/>
            </p:nvSpPr>
            <p:spPr>
              <a:xfrm>
                <a:off x="5638800" y="2717800"/>
                <a:ext cx="838200" cy="106680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bn-BD" i="1" smtClean="0">
                              <a:solidFill>
                                <a:schemeClr val="tx1"/>
                              </a:solidFill>
                              <a:latin typeface="Cambria Math"/>
                            </a:rPr>
                          </m:ctrlPr>
                        </m:sSupPr>
                        <m:e>
                          <m:r>
                            <a:rPr lang="en-US" b="0" i="1" smtClean="0">
                              <a:solidFill>
                                <a:schemeClr val="tx1"/>
                              </a:solidFill>
                              <a:latin typeface="Cambria Math"/>
                            </a:rPr>
                            <m:t>  </m:t>
                          </m:r>
                          <m:r>
                            <a:rPr lang="en-US" b="0" i="1" smtClean="0">
                              <a:solidFill>
                                <a:schemeClr val="tx1"/>
                              </a:solidFill>
                              <a:latin typeface="Cambria Math"/>
                            </a:rPr>
                            <m:t>𝑁</m:t>
                          </m:r>
                          <m:sSub>
                            <m:sSubPr>
                              <m:ctrlPr>
                                <a:rPr lang="bn-BD" i="1">
                                  <a:solidFill>
                                    <a:schemeClr val="tx1"/>
                                  </a:solidFill>
                                  <a:latin typeface="Cambria Math"/>
                                </a:rPr>
                              </m:ctrlPr>
                            </m:sSubPr>
                            <m:e>
                              <m:r>
                                <a:rPr lang="en-US" b="0" i="1" smtClean="0">
                                  <a:solidFill>
                                    <a:schemeClr val="tx1"/>
                                  </a:solidFill>
                                  <a:latin typeface="Cambria Math"/>
                                </a:rPr>
                                <m:t>𝑂</m:t>
                              </m:r>
                            </m:e>
                            <m:sub>
                              <m:r>
                                <a:rPr lang="en-US" b="0" i="1" smtClean="0">
                                  <a:solidFill>
                                    <a:schemeClr val="tx1"/>
                                  </a:solidFill>
                                  <a:latin typeface="Cambria Math"/>
                                </a:rPr>
                                <m:t>2</m:t>
                              </m:r>
                            </m:sub>
                          </m:sSub>
                        </m:e>
                        <m:sup>
                          <m:r>
                            <a:rPr lang="en-US" b="0" i="1" smtClean="0">
                              <a:solidFill>
                                <a:schemeClr val="tx1"/>
                              </a:solidFill>
                              <a:latin typeface="Cambria Math"/>
                            </a:rPr>
                            <m:t>−</m:t>
                          </m:r>
                          <m:r>
                            <a:rPr lang="en-US" b="0" i="1" smtClean="0">
                              <a:solidFill>
                                <a:schemeClr val="tx1"/>
                              </a:solidFill>
                              <a:latin typeface="Cambria Math"/>
                            </a:rPr>
                            <m:t>1</m:t>
                          </m:r>
                        </m:sup>
                      </m:sSup>
                    </m:oMath>
                  </m:oMathPara>
                </a14:m>
                <a:endParaRPr lang="en-US" dirty="0"/>
              </a:p>
            </p:txBody>
          </p:sp>
        </mc:Choice>
        <mc:Fallback xmlns="">
          <p:sp>
            <p:nvSpPr>
              <p:cNvPr id="16" name="Flowchart: Connector 15"/>
              <p:cNvSpPr>
                <a:spLocks noRot="1" noChangeAspect="1" noMove="1" noResize="1" noEditPoints="1" noAdjustHandles="1" noChangeArrowheads="1" noChangeShapeType="1" noTextEdit="1"/>
              </p:cNvSpPr>
              <p:nvPr/>
            </p:nvSpPr>
            <p:spPr>
              <a:xfrm>
                <a:off x="5638800" y="2717800"/>
                <a:ext cx="838200" cy="1066800"/>
              </a:xfrm>
              <a:prstGeom prst="flowChartConnector">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Flowchart: Connector 16"/>
              <p:cNvSpPr/>
              <p:nvPr/>
            </p:nvSpPr>
            <p:spPr>
              <a:xfrm>
                <a:off x="6858000" y="2717800"/>
                <a:ext cx="838200" cy="106680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bn-BD" i="1" smtClean="0">
                              <a:solidFill>
                                <a:schemeClr val="tx1"/>
                              </a:solidFill>
                              <a:latin typeface="Cambria Math"/>
                            </a:rPr>
                          </m:ctrlPr>
                        </m:sSupPr>
                        <m:e>
                          <m:r>
                            <a:rPr lang="en-US" b="0" i="1" smtClean="0">
                              <a:solidFill>
                                <a:schemeClr val="tx1"/>
                              </a:solidFill>
                              <a:latin typeface="Cambria Math"/>
                            </a:rPr>
                            <m:t>  </m:t>
                          </m:r>
                          <m:r>
                            <a:rPr lang="en-US" b="0" i="1" smtClean="0">
                              <a:solidFill>
                                <a:schemeClr val="tx1"/>
                              </a:solidFill>
                              <a:latin typeface="Cambria Math"/>
                            </a:rPr>
                            <m:t>𝑁</m:t>
                          </m:r>
                          <m:sSub>
                            <m:sSubPr>
                              <m:ctrlPr>
                                <a:rPr lang="bn-BD" i="1">
                                  <a:solidFill>
                                    <a:schemeClr val="tx1"/>
                                  </a:solidFill>
                                  <a:latin typeface="Cambria Math"/>
                                </a:rPr>
                              </m:ctrlPr>
                            </m:sSubPr>
                            <m:e>
                              <m:r>
                                <a:rPr lang="en-US" b="0" i="1" smtClean="0">
                                  <a:solidFill>
                                    <a:schemeClr val="tx1"/>
                                  </a:solidFill>
                                  <a:latin typeface="Cambria Math"/>
                                </a:rPr>
                                <m:t>𝑂</m:t>
                              </m:r>
                            </m:e>
                            <m:sub>
                              <m:r>
                                <a:rPr lang="en-US" b="0" i="1" smtClean="0">
                                  <a:solidFill>
                                    <a:schemeClr val="tx1"/>
                                  </a:solidFill>
                                  <a:latin typeface="Cambria Math"/>
                                </a:rPr>
                                <m:t>3</m:t>
                              </m:r>
                            </m:sub>
                          </m:sSub>
                        </m:e>
                        <m:sup>
                          <m:r>
                            <a:rPr lang="en-US" b="0" i="1" smtClean="0">
                              <a:solidFill>
                                <a:schemeClr val="tx1"/>
                              </a:solidFill>
                              <a:latin typeface="Cambria Math"/>
                            </a:rPr>
                            <m:t>−</m:t>
                          </m:r>
                          <m:r>
                            <a:rPr lang="en-US" b="0" i="1" smtClean="0">
                              <a:solidFill>
                                <a:schemeClr val="tx1"/>
                              </a:solidFill>
                              <a:latin typeface="Cambria Math"/>
                            </a:rPr>
                            <m:t>2</m:t>
                          </m:r>
                        </m:sup>
                      </m:sSup>
                    </m:oMath>
                  </m:oMathPara>
                </a14:m>
                <a:endParaRPr lang="en-US" dirty="0"/>
              </a:p>
            </p:txBody>
          </p:sp>
        </mc:Choice>
        <mc:Fallback xmlns="">
          <p:sp>
            <p:nvSpPr>
              <p:cNvPr id="17" name="Flowchart: Connector 16"/>
              <p:cNvSpPr>
                <a:spLocks noRot="1" noChangeAspect="1" noMove="1" noResize="1" noEditPoints="1" noAdjustHandles="1" noChangeArrowheads="1" noChangeShapeType="1" noTextEdit="1"/>
              </p:cNvSpPr>
              <p:nvPr/>
            </p:nvSpPr>
            <p:spPr>
              <a:xfrm>
                <a:off x="6858000" y="2717800"/>
                <a:ext cx="838200" cy="1066800"/>
              </a:xfrm>
              <a:prstGeom prst="flowChartConnector">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Flowchart: Connector 17"/>
              <p:cNvSpPr/>
              <p:nvPr/>
            </p:nvSpPr>
            <p:spPr>
              <a:xfrm>
                <a:off x="5638800" y="3975100"/>
                <a:ext cx="838200" cy="106680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bn-BD" i="1" smtClean="0">
                              <a:solidFill>
                                <a:schemeClr val="tx1"/>
                              </a:solidFill>
                              <a:latin typeface="Cambria Math"/>
                            </a:rPr>
                          </m:ctrlPr>
                        </m:sSupPr>
                        <m:e>
                          <m:r>
                            <a:rPr lang="en-US" b="0" i="1" smtClean="0">
                              <a:solidFill>
                                <a:schemeClr val="tx1"/>
                              </a:solidFill>
                              <a:latin typeface="Cambria Math"/>
                            </a:rPr>
                            <m:t>  </m:t>
                          </m:r>
                          <m:r>
                            <a:rPr lang="en-US" b="0" i="1" smtClean="0">
                              <a:solidFill>
                                <a:schemeClr val="tx1"/>
                              </a:solidFill>
                              <a:latin typeface="Cambria Math"/>
                            </a:rPr>
                            <m:t>𝑃</m:t>
                          </m:r>
                          <m:sSub>
                            <m:sSubPr>
                              <m:ctrlPr>
                                <a:rPr lang="bn-BD" i="1">
                                  <a:solidFill>
                                    <a:schemeClr val="tx1"/>
                                  </a:solidFill>
                                  <a:latin typeface="Cambria Math"/>
                                </a:rPr>
                              </m:ctrlPr>
                            </m:sSubPr>
                            <m:e>
                              <m:r>
                                <a:rPr lang="en-US" b="0" i="1" smtClean="0">
                                  <a:solidFill>
                                    <a:schemeClr val="tx1"/>
                                  </a:solidFill>
                                  <a:latin typeface="Cambria Math"/>
                                </a:rPr>
                                <m:t>𝐻</m:t>
                              </m:r>
                            </m:e>
                            <m:sub>
                              <m:r>
                                <a:rPr lang="en-US" b="0" i="1" smtClean="0">
                                  <a:solidFill>
                                    <a:schemeClr val="tx1"/>
                                  </a:solidFill>
                                  <a:latin typeface="Cambria Math"/>
                                </a:rPr>
                                <m:t>4</m:t>
                              </m:r>
                            </m:sub>
                          </m:sSub>
                        </m:e>
                        <m:sup>
                          <m:r>
                            <a:rPr lang="en-US" b="0" i="1" smtClean="0">
                              <a:solidFill>
                                <a:schemeClr val="tx1"/>
                              </a:solidFill>
                              <a:latin typeface="Cambria Math"/>
                            </a:rPr>
                            <m:t>+</m:t>
                          </m:r>
                          <m:r>
                            <a:rPr lang="en-US" b="0" i="1" smtClean="0">
                              <a:solidFill>
                                <a:schemeClr val="tx1"/>
                              </a:solidFill>
                              <a:latin typeface="Cambria Math"/>
                            </a:rPr>
                            <m:t>1</m:t>
                          </m:r>
                        </m:sup>
                      </m:sSup>
                    </m:oMath>
                  </m:oMathPara>
                </a14:m>
                <a:endParaRPr lang="en-US" dirty="0"/>
              </a:p>
            </p:txBody>
          </p:sp>
        </mc:Choice>
        <mc:Fallback xmlns="">
          <p:sp>
            <p:nvSpPr>
              <p:cNvPr id="18" name="Flowchart: Connector 17"/>
              <p:cNvSpPr>
                <a:spLocks noRot="1" noChangeAspect="1" noMove="1" noResize="1" noEditPoints="1" noAdjustHandles="1" noChangeArrowheads="1" noChangeShapeType="1" noTextEdit="1"/>
              </p:cNvSpPr>
              <p:nvPr/>
            </p:nvSpPr>
            <p:spPr>
              <a:xfrm>
                <a:off x="5638800" y="3975100"/>
                <a:ext cx="838200" cy="1066800"/>
              </a:xfrm>
              <a:prstGeom prst="flowChartConnector">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2475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9" presetClass="path" presetSubtype="0" accel="50000" decel="50000" fill="hold" grpId="1" nodeType="clickEffect">
                                  <p:stCondLst>
                                    <p:cond delay="0"/>
                                  </p:stCondLst>
                                  <p:childTnLst>
                                    <p:animMotion origin="layout" path="M -3.33333E-6 3.33333E-6 L 0.0875 0.30416 " pathEditMode="relative" rAng="0" ptsTypes="AA">
                                      <p:cBhvr>
                                        <p:cTn id="70" dur="2000" fill="hold"/>
                                        <p:tgtEl>
                                          <p:spTgt spid="2"/>
                                        </p:tgtEl>
                                        <p:attrNameLst>
                                          <p:attrName>ppt_x</p:attrName>
                                          <p:attrName>ppt_y</p:attrName>
                                        </p:attrNameLst>
                                      </p:cBhvr>
                                      <p:rCtr x="4375" y="15208"/>
                                    </p:animMotion>
                                  </p:childTnLst>
                                </p:cTn>
                              </p:par>
                            </p:childTnLst>
                          </p:cTn>
                        </p:par>
                      </p:childTnLst>
                    </p:cTn>
                  </p:par>
                  <p:par>
                    <p:cTn id="71" fill="hold">
                      <p:stCondLst>
                        <p:cond delay="indefinite"/>
                      </p:stCondLst>
                      <p:childTnLst>
                        <p:par>
                          <p:cTn id="72" fill="hold">
                            <p:stCondLst>
                              <p:cond delay="0"/>
                            </p:stCondLst>
                            <p:childTnLst>
                              <p:par>
                                <p:cTn id="73" presetID="49" presetClass="path" presetSubtype="0" accel="50000" decel="50000" fill="hold" grpId="1" nodeType="clickEffect">
                                  <p:stCondLst>
                                    <p:cond delay="0"/>
                                  </p:stCondLst>
                                  <p:childTnLst>
                                    <p:animMotion origin="layout" path="M 0 3.33333E-6 L -0.02083 0.30416 " pathEditMode="relative" rAng="0" ptsTypes="AA">
                                      <p:cBhvr>
                                        <p:cTn id="74" dur="2000" fill="hold"/>
                                        <p:tgtEl>
                                          <p:spTgt spid="4"/>
                                        </p:tgtEl>
                                        <p:attrNameLst>
                                          <p:attrName>ppt_x</p:attrName>
                                          <p:attrName>ppt_y</p:attrName>
                                        </p:attrNameLst>
                                      </p:cBhvr>
                                      <p:rCtr x="-1042" y="15208"/>
                                    </p:animMotion>
                                  </p:childTnLst>
                                </p:cTn>
                              </p:par>
                            </p:childTnLst>
                          </p:cTn>
                        </p:par>
                      </p:childTnLst>
                    </p:cTn>
                  </p:par>
                  <p:par>
                    <p:cTn id="75" fill="hold">
                      <p:stCondLst>
                        <p:cond delay="indefinite"/>
                      </p:stCondLst>
                      <p:childTnLst>
                        <p:par>
                          <p:cTn id="76" fill="hold">
                            <p:stCondLst>
                              <p:cond delay="0"/>
                            </p:stCondLst>
                            <p:childTnLst>
                              <p:par>
                                <p:cTn id="77" presetID="49" presetClass="path" presetSubtype="0" accel="50000" decel="50000" fill="hold" grpId="1" nodeType="clickEffect">
                                  <p:stCondLst>
                                    <p:cond delay="0"/>
                                  </p:stCondLst>
                                  <p:childTnLst>
                                    <p:animMotion origin="layout" path="M -3.33333E-6 3.33333E-6 L -0.10416 0.30416 " pathEditMode="relative" rAng="0" ptsTypes="AA">
                                      <p:cBhvr>
                                        <p:cTn id="78" dur="2000" fill="hold"/>
                                        <p:tgtEl>
                                          <p:spTgt spid="6"/>
                                        </p:tgtEl>
                                        <p:attrNameLst>
                                          <p:attrName>ppt_x</p:attrName>
                                          <p:attrName>ppt_y</p:attrName>
                                        </p:attrNameLst>
                                      </p:cBhvr>
                                      <p:rCtr x="-5208" y="15208"/>
                                    </p:animMotion>
                                  </p:childTnLst>
                                </p:cTn>
                              </p:par>
                              <p:par>
                                <p:cTn id="79" presetID="49" presetClass="path" presetSubtype="0" accel="50000" decel="50000" fill="hold" grpId="1" nodeType="withEffect">
                                  <p:stCondLst>
                                    <p:cond delay="0"/>
                                  </p:stCondLst>
                                  <p:childTnLst>
                                    <p:animMotion origin="layout" path="M -3.33333E-6 3.33333E-6 L -0.17916 0.30416 " pathEditMode="relative" rAng="0" ptsTypes="AA">
                                      <p:cBhvr>
                                        <p:cTn id="80" dur="2000" fill="hold"/>
                                        <p:tgtEl>
                                          <p:spTgt spid="8"/>
                                        </p:tgtEl>
                                        <p:attrNameLst>
                                          <p:attrName>ppt_x</p:attrName>
                                          <p:attrName>ppt_y</p:attrName>
                                        </p:attrNameLst>
                                      </p:cBhvr>
                                      <p:rCtr x="-8958" y="15208"/>
                                    </p:animMotion>
                                  </p:childTnLst>
                                </p:cTn>
                              </p:par>
                              <p:par>
                                <p:cTn id="81" presetID="49" presetClass="path" presetSubtype="0" accel="50000" decel="50000" fill="hold" grpId="1" nodeType="withEffect">
                                  <p:stCondLst>
                                    <p:cond delay="0"/>
                                  </p:stCondLst>
                                  <p:childTnLst>
                                    <p:animMotion origin="layout" path="M 3.33333E-6 3.33333E-6 L -0.2625 0.30416 " pathEditMode="relative" rAng="0" ptsTypes="AA">
                                      <p:cBhvr>
                                        <p:cTn id="82" dur="2000" fill="hold"/>
                                        <p:tgtEl>
                                          <p:spTgt spid="11"/>
                                        </p:tgtEl>
                                        <p:attrNameLst>
                                          <p:attrName>ppt_x</p:attrName>
                                          <p:attrName>ppt_y</p:attrName>
                                        </p:attrNameLst>
                                      </p:cBhvr>
                                      <p:rCtr x="-13125" y="15208"/>
                                    </p:animMotion>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1000"/>
                                        <p:tgtEl>
                                          <p:spTgt spid="13"/>
                                        </p:tgtEl>
                                      </p:cBhvr>
                                    </p:animEffect>
                                    <p:anim calcmode="lin" valueType="num">
                                      <p:cBhvr>
                                        <p:cTn id="88" dur="1000" fill="hold"/>
                                        <p:tgtEl>
                                          <p:spTgt spid="13"/>
                                        </p:tgtEl>
                                        <p:attrNameLst>
                                          <p:attrName>ppt_x</p:attrName>
                                        </p:attrNameLst>
                                      </p:cBhvr>
                                      <p:tavLst>
                                        <p:tav tm="0">
                                          <p:val>
                                            <p:strVal val="#ppt_x"/>
                                          </p:val>
                                        </p:tav>
                                        <p:tav tm="100000">
                                          <p:val>
                                            <p:strVal val="#ppt_x"/>
                                          </p:val>
                                        </p:tav>
                                      </p:tavLst>
                                    </p:anim>
                                    <p:anim calcmode="lin" valueType="num">
                                      <p:cBhvr>
                                        <p:cTn id="8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grpId="1" nodeType="clickEffect">
                                  <p:stCondLst>
                                    <p:cond delay="0"/>
                                  </p:stCondLst>
                                  <p:childTnLst>
                                    <p:animMotion origin="layout" path="M -2.22222E-6 3.33333E-6 L 0.00278 0.45 " pathEditMode="relative" rAng="0" ptsTypes="AA">
                                      <p:cBhvr>
                                        <p:cTn id="93" dur="2000" fill="hold"/>
                                        <p:tgtEl>
                                          <p:spTgt spid="3"/>
                                        </p:tgtEl>
                                        <p:attrNameLst>
                                          <p:attrName>ppt_x</p:attrName>
                                          <p:attrName>ppt_y</p:attrName>
                                        </p:attrNameLst>
                                      </p:cBhvr>
                                      <p:rCtr x="139" y="22500"/>
                                    </p:animMotion>
                                  </p:childTnLst>
                                </p:cTn>
                              </p:par>
                            </p:childTnLst>
                          </p:cTn>
                        </p:par>
                      </p:childTnLst>
                    </p:cTn>
                  </p:par>
                  <p:par>
                    <p:cTn id="94" fill="hold">
                      <p:stCondLst>
                        <p:cond delay="indefinite"/>
                      </p:stCondLst>
                      <p:childTnLst>
                        <p:par>
                          <p:cTn id="95" fill="hold">
                            <p:stCondLst>
                              <p:cond delay="0"/>
                            </p:stCondLst>
                            <p:childTnLst>
                              <p:par>
                                <p:cTn id="96" presetID="49" presetClass="path" presetSubtype="0" accel="50000" decel="50000" fill="hold" grpId="1" nodeType="clickEffect">
                                  <p:stCondLst>
                                    <p:cond delay="0"/>
                                  </p:stCondLst>
                                  <p:childTnLst>
                                    <p:animMotion origin="layout" path="M 1.11111E-6 3.33333E-6 L 0.10278 0.43889 " pathEditMode="relative" rAng="0" ptsTypes="AA">
                                      <p:cBhvr>
                                        <p:cTn id="97" dur="2000" fill="hold"/>
                                        <p:tgtEl>
                                          <p:spTgt spid="5"/>
                                        </p:tgtEl>
                                        <p:attrNameLst>
                                          <p:attrName>ppt_x</p:attrName>
                                          <p:attrName>ppt_y</p:attrName>
                                        </p:attrNameLst>
                                      </p:cBhvr>
                                      <p:rCtr x="5139" y="21944"/>
                                    </p:animMotion>
                                  </p:childTnLst>
                                </p:cTn>
                              </p:par>
                              <p:par>
                                <p:cTn id="98" presetID="49" presetClass="path" presetSubtype="0" accel="50000" decel="50000" fill="hold" grpId="1" nodeType="withEffect">
                                  <p:stCondLst>
                                    <p:cond delay="0"/>
                                  </p:stCondLst>
                                  <p:childTnLst>
                                    <p:animMotion origin="layout" path="M -2.22222E-6 3.33333E-6 L 0.01945 0.43889 " pathEditMode="relative" rAng="0" ptsTypes="AA">
                                      <p:cBhvr>
                                        <p:cTn id="99" dur="2000" fill="hold"/>
                                        <p:tgtEl>
                                          <p:spTgt spid="7"/>
                                        </p:tgtEl>
                                        <p:attrNameLst>
                                          <p:attrName>ppt_x</p:attrName>
                                          <p:attrName>ppt_y</p:attrName>
                                        </p:attrNameLst>
                                      </p:cBhvr>
                                      <p:rCtr x="972" y="21944"/>
                                    </p:animMotion>
                                  </p:childTnLst>
                                </p:cTn>
                              </p:par>
                              <p:par>
                                <p:cTn id="100" presetID="49" presetClass="path" presetSubtype="0" accel="50000" decel="50000" fill="hold" grpId="1" nodeType="withEffect">
                                  <p:stCondLst>
                                    <p:cond delay="0"/>
                                  </p:stCondLst>
                                  <p:childTnLst>
                                    <p:animMotion origin="layout" path="M -2.22222E-6 3.33333E-6 L -0.06389 0.43889 " pathEditMode="relative" rAng="0" ptsTypes="AA">
                                      <p:cBhvr>
                                        <p:cTn id="101" dur="2000" fill="hold"/>
                                        <p:tgtEl>
                                          <p:spTgt spid="9"/>
                                        </p:tgtEl>
                                        <p:attrNameLst>
                                          <p:attrName>ppt_x</p:attrName>
                                          <p:attrName>ppt_y</p:attrName>
                                        </p:attrNameLst>
                                      </p:cBhvr>
                                      <p:rCtr x="-3194" y="21944"/>
                                    </p:animMotion>
                                  </p:childTnLst>
                                </p:cTn>
                              </p:par>
                              <p:par>
                                <p:cTn id="102" presetID="49" presetClass="path" presetSubtype="0" accel="50000" decel="50000" fill="hold" grpId="1" nodeType="withEffect">
                                  <p:stCondLst>
                                    <p:cond delay="0"/>
                                  </p:stCondLst>
                                  <p:childTnLst>
                                    <p:animMotion origin="layout" path="M 4.44444E-6 3.33333E-6 L -0.13889 0.43889 " pathEditMode="relative" rAng="0" ptsTypes="AA">
                                      <p:cBhvr>
                                        <p:cTn id="103" dur="2000" fill="hold"/>
                                        <p:tgtEl>
                                          <p:spTgt spid="12"/>
                                        </p:tgtEl>
                                        <p:attrNameLst>
                                          <p:attrName>ppt_x</p:attrName>
                                          <p:attrName>ppt_y</p:attrName>
                                        </p:attrNameLst>
                                      </p:cBhvr>
                                      <p:rCtr x="-6944" y="21944"/>
                                    </p:animMotion>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500"/>
                                        <p:tgtEl>
                                          <p:spTgt spid="14"/>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1000"/>
                                        <p:tgtEl>
                                          <p:spTgt spid="15"/>
                                        </p:tgtEl>
                                      </p:cBhvr>
                                    </p:animEffect>
                                    <p:anim calcmode="lin" valueType="num">
                                      <p:cBhvr>
                                        <p:cTn id="114" dur="1000" fill="hold"/>
                                        <p:tgtEl>
                                          <p:spTgt spid="15"/>
                                        </p:tgtEl>
                                        <p:attrNameLst>
                                          <p:attrName>ppt_x</p:attrName>
                                        </p:attrNameLst>
                                      </p:cBhvr>
                                      <p:tavLst>
                                        <p:tav tm="0">
                                          <p:val>
                                            <p:strVal val="#ppt_x"/>
                                          </p:val>
                                        </p:tav>
                                        <p:tav tm="100000">
                                          <p:val>
                                            <p:strVal val="#ppt_x"/>
                                          </p:val>
                                        </p:tav>
                                      </p:tavLst>
                                    </p:anim>
                                    <p:anim calcmode="lin" valueType="num">
                                      <p:cBhvr>
                                        <p:cTn id="1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1000"/>
                                        <p:tgtEl>
                                          <p:spTgt spid="17"/>
                                        </p:tgtEl>
                                      </p:cBhvr>
                                    </p:animEffect>
                                    <p:anim calcmode="lin" valueType="num">
                                      <p:cBhvr>
                                        <p:cTn id="128" dur="1000" fill="hold"/>
                                        <p:tgtEl>
                                          <p:spTgt spid="17"/>
                                        </p:tgtEl>
                                        <p:attrNameLst>
                                          <p:attrName>ppt_x</p:attrName>
                                        </p:attrNameLst>
                                      </p:cBhvr>
                                      <p:tavLst>
                                        <p:tav tm="0">
                                          <p:val>
                                            <p:strVal val="#ppt_x"/>
                                          </p:val>
                                        </p:tav>
                                        <p:tav tm="100000">
                                          <p:val>
                                            <p:strVal val="#ppt_x"/>
                                          </p:val>
                                        </p:tav>
                                      </p:tavLst>
                                    </p:anim>
                                    <p:anim calcmode="lin" valueType="num">
                                      <p:cBhvr>
                                        <p:cTn id="1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3193503"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রাসায়নিক সংকেত লিখার নিয়ম</a:t>
            </a:r>
          </a:p>
        </p:txBody>
      </p:sp>
      <p:sp>
        <p:nvSpPr>
          <p:cNvPr id="3" name="TextBox 2"/>
          <p:cNvSpPr txBox="1"/>
          <p:nvPr/>
        </p:nvSpPr>
        <p:spPr>
          <a:xfrm>
            <a:off x="457200" y="1219200"/>
            <a:ext cx="81534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dirty="0" smtClean="0">
                <a:latin typeface="NikoshBAN" pitchFamily="2" charset="0"/>
                <a:cs typeface="NikoshBAN" pitchFamily="2" charset="0"/>
              </a:rPr>
              <a:t>কোন মৌলের একটি অনুতে যতগুলো পরমাণু থাকে তার সংখ্যাটি ইংরেজি হরফে মৌলটির প্রতীকের ডান পাশে নিচে ছোট করে লিখতে হয়</a:t>
            </a:r>
          </a:p>
        </p:txBody>
      </p:sp>
      <mc:AlternateContent xmlns:mc="http://schemas.openxmlformats.org/markup-compatibility/2006" xmlns:a14="http://schemas.microsoft.com/office/drawing/2010/main">
        <mc:Choice Requires="a14">
          <p:sp>
            <p:nvSpPr>
              <p:cNvPr id="4" name="TextBox 3"/>
              <p:cNvSpPr txBox="1"/>
              <p:nvPr/>
            </p:nvSpPr>
            <p:spPr>
              <a:xfrm>
                <a:off x="2053951" y="2362200"/>
                <a:ext cx="501483" cy="369332"/>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𝑂</m:t>
                          </m:r>
                        </m:e>
                        <m:sub>
                          <m:r>
                            <a:rPr lang="en-US" b="0" i="1" smtClean="0">
                              <a:latin typeface="Cambria Math"/>
                            </a:rPr>
                            <m:t>2</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053951" y="2362200"/>
                <a:ext cx="501483" cy="369332"/>
              </a:xfrm>
              <a:prstGeom prst="rect">
                <a:avLst/>
              </a:prstGeom>
              <a:blipFill rotWithShape="1">
                <a:blip r:embed="rId2"/>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276600" y="2393434"/>
                <a:ext cx="50148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𝑁</m:t>
                          </m:r>
                        </m:e>
                        <m:sub>
                          <m:r>
                            <a:rPr lang="en-US" b="0" i="1" smtClean="0">
                              <a:latin typeface="Cambria Math"/>
                            </a:rPr>
                            <m:t>2</m:t>
                          </m:r>
                        </m:sub>
                      </m:sSub>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276600" y="2393434"/>
                <a:ext cx="501483"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33900" y="2368034"/>
                <a:ext cx="566117"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𝐶𝑙</m:t>
                          </m:r>
                        </m:e>
                        <m:sub>
                          <m:r>
                            <a:rPr lang="en-US" b="0" i="1" smtClean="0">
                              <a:latin typeface="Cambria Math"/>
                            </a:rPr>
                            <m:t>2</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33900" y="2368034"/>
                <a:ext cx="566117" cy="369332"/>
              </a:xfrm>
              <a:prstGeom prst="rect">
                <a:avLst/>
              </a:prstGeom>
              <a:blipFill rotWithShape="1">
                <a:blip r:embed="rId4"/>
                <a:stretch>
                  <a:fillRect/>
                </a:stretch>
              </a:blipFill>
            </p:spPr>
            <p:txBody>
              <a:bodyPr/>
              <a:lstStyle/>
              <a:p>
                <a:r>
                  <a:rPr lang="en-US">
                    <a:noFill/>
                  </a:rPr>
                  <a:t> </a:t>
                </a:r>
              </a:p>
            </p:txBody>
          </p:sp>
        </mc:Fallback>
      </mc:AlternateContent>
      <p:sp>
        <p:nvSpPr>
          <p:cNvPr id="7" name="TextBox 6"/>
          <p:cNvSpPr txBox="1"/>
          <p:nvPr/>
        </p:nvSpPr>
        <p:spPr>
          <a:xfrm>
            <a:off x="424903" y="3119735"/>
            <a:ext cx="8153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dirty="0" smtClean="0">
                <a:latin typeface="NikoshBAN" pitchFamily="2" charset="0"/>
                <a:cs typeface="NikoshBAN" pitchFamily="2" charset="0"/>
              </a:rPr>
              <a:t>কিছু মৌল অনু গঠন করে না তাদের ক্ষেত্রে শুধুমাত্র প্রতীক লিখা হয় । যেমনঃ সকল ধাতু</a:t>
            </a:r>
          </a:p>
        </p:txBody>
      </p:sp>
      <mc:AlternateContent xmlns:mc="http://schemas.openxmlformats.org/markup-compatibility/2006" xmlns:a14="http://schemas.microsoft.com/office/drawing/2010/main">
        <mc:Choice Requires="a14">
          <p:sp>
            <p:nvSpPr>
              <p:cNvPr id="8" name="TextBox 7"/>
              <p:cNvSpPr txBox="1"/>
              <p:nvPr/>
            </p:nvSpPr>
            <p:spPr>
              <a:xfrm>
                <a:off x="2053951" y="3727966"/>
                <a:ext cx="550985" cy="369332"/>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𝑁</m:t>
                      </m:r>
                      <m:r>
                        <a:rPr lang="en-US" b="0" i="1" smtClean="0">
                          <a:latin typeface="Cambria Math"/>
                        </a:rPr>
                        <m:t>𝑎</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053951" y="3727966"/>
                <a:ext cx="550985" cy="369332"/>
              </a:xfrm>
              <a:prstGeom prst="rect">
                <a:avLst/>
              </a:prstGeom>
              <a:blipFill rotWithShape="1">
                <a:blip r:embed="rId5"/>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76600" y="3759200"/>
                <a:ext cx="417678"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𝐾</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276600" y="3759200"/>
                <a:ext cx="417678"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67120" y="3733800"/>
                <a:ext cx="474104"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𝐴</m:t>
                      </m:r>
                      <m:r>
                        <a:rPr lang="en-US" b="0" i="1" smtClean="0">
                          <a:latin typeface="Cambria Math"/>
                        </a:rPr>
                        <m:t>𝑙</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567120" y="3733800"/>
                <a:ext cx="474104" cy="369332"/>
              </a:xfrm>
              <a:prstGeom prst="rect">
                <a:avLst/>
              </a:prstGeom>
              <a:blipFill rotWithShape="1">
                <a:blip r:embed="rId7"/>
                <a:stretch>
                  <a:fillRect/>
                </a:stretch>
              </a:blipFill>
            </p:spPr>
            <p:txBody>
              <a:bodyPr/>
              <a:lstStyle/>
              <a:p>
                <a:r>
                  <a:rPr lang="en-US">
                    <a:noFill/>
                  </a:rPr>
                  <a:t> </a:t>
                </a:r>
              </a:p>
            </p:txBody>
          </p:sp>
        </mc:Fallback>
      </mc:AlternateContent>
      <p:sp>
        <p:nvSpPr>
          <p:cNvPr id="11" name="TextBox 10"/>
          <p:cNvSpPr txBox="1"/>
          <p:nvPr/>
        </p:nvSpPr>
        <p:spPr>
          <a:xfrm>
            <a:off x="304800" y="4343400"/>
            <a:ext cx="81534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dirty="0" smtClean="0">
                <a:latin typeface="NikoshBAN" pitchFamily="2" charset="0"/>
                <a:cs typeface="NikoshBAN" pitchFamily="2" charset="0"/>
              </a:rPr>
              <a:t>দুটি ভিন্ন মৌল দিয়ে পরমাণু গঠিত হলে এবং তাদের যোজনী যদি কোন সাধারন সংখ্যা দ্বারা বিভাজ্য না হয় তাহলে দুটি মৌল পাশাপাশি লিখে একটি মৌলের প্রতীকের পাশে অন্যটির যজনই লিখতে হয় ।</a:t>
            </a:r>
          </a:p>
        </p:txBody>
      </p:sp>
      <mc:AlternateContent xmlns:mc="http://schemas.openxmlformats.org/markup-compatibility/2006" xmlns:a14="http://schemas.microsoft.com/office/drawing/2010/main">
        <mc:Choice Requires="a14">
          <p:sp>
            <p:nvSpPr>
              <p:cNvPr id="14" name="TextBox 13"/>
              <p:cNvSpPr txBox="1"/>
              <p:nvPr/>
            </p:nvSpPr>
            <p:spPr>
              <a:xfrm>
                <a:off x="1816558" y="5791200"/>
                <a:ext cx="737702" cy="369332"/>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𝑁</m:t>
                      </m:r>
                      <m:r>
                        <a:rPr lang="en-US" b="0" i="1" smtClean="0">
                          <a:latin typeface="Cambria Math"/>
                        </a:rPr>
                        <m:t>𝑎</m:t>
                      </m:r>
                      <m:r>
                        <m:rPr>
                          <m:sty m:val="p"/>
                        </m:rPr>
                        <a:rPr lang="en-US" b="0" i="0" smtClean="0">
                          <a:latin typeface="Cambria Math"/>
                        </a:rPr>
                        <m:t>Cl</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816558" y="5791200"/>
                <a:ext cx="737702" cy="369332"/>
              </a:xfrm>
              <a:prstGeom prst="rect">
                <a:avLst/>
              </a:prstGeom>
              <a:blipFill rotWithShape="1">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158490" y="5791200"/>
                <a:ext cx="672043" cy="369332"/>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𝐻</m:t>
                          </m:r>
                        </m:e>
                        <m:sub>
                          <m:r>
                            <a:rPr lang="en-US" b="0" i="1" dirty="0" smtClean="0">
                              <a:latin typeface="Cambria Math"/>
                            </a:rPr>
                            <m:t>2</m:t>
                          </m:r>
                        </m:sub>
                      </m:sSub>
                      <m:r>
                        <a:rPr lang="en-US" b="0" i="1" dirty="0" smtClean="0">
                          <a:latin typeface="Cambria Math"/>
                        </a:rPr>
                        <m:t>𝑂</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158490" y="5791200"/>
                <a:ext cx="672043" cy="369332"/>
              </a:xfrm>
              <a:prstGeom prst="rect">
                <a:avLst/>
              </a:prstGeom>
              <a:blipFill rotWithShape="1">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01603" y="5791200"/>
                <a:ext cx="791435"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𝐴</m:t>
                      </m:r>
                      <m:r>
                        <a:rPr lang="en-US" b="0" i="1" dirty="0" smtClean="0">
                          <a:latin typeface="Cambria Math"/>
                        </a:rPr>
                        <m:t>𝑙</m:t>
                      </m:r>
                      <m:sSub>
                        <m:sSubPr>
                          <m:ctrlPr>
                            <a:rPr lang="en-US" b="0" i="1" dirty="0" smtClean="0">
                              <a:latin typeface="Cambria Math"/>
                            </a:rPr>
                          </m:ctrlPr>
                        </m:sSubPr>
                        <m:e>
                          <m:r>
                            <a:rPr lang="en-US" b="0" i="1" dirty="0" smtClean="0">
                              <a:latin typeface="Cambria Math"/>
                            </a:rPr>
                            <m:t>𝐶𝑙</m:t>
                          </m:r>
                        </m:e>
                        <m:sub>
                          <m:r>
                            <a:rPr lang="en-US" b="0" i="1" dirty="0" smtClean="0">
                              <a:latin typeface="Cambria Math"/>
                            </a:rPr>
                            <m:t>3</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501603" y="5791200"/>
                <a:ext cx="791435" cy="369332"/>
              </a:xfrm>
              <a:prstGeom prst="rect">
                <a:avLst/>
              </a:prstGeom>
              <a:blipFill rotWithShape="1">
                <a:blip r:embed="rId10"/>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177227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3193503"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400" dirty="0" smtClean="0">
                <a:latin typeface="NikoshBAN" pitchFamily="2" charset="0"/>
                <a:cs typeface="NikoshBAN" pitchFamily="2" charset="0"/>
              </a:rPr>
              <a:t>রাসায়নিক সংকেত লিখার নিয়ম</a:t>
            </a:r>
          </a:p>
        </p:txBody>
      </p:sp>
      <p:sp>
        <p:nvSpPr>
          <p:cNvPr id="3" name="TextBox 2"/>
          <p:cNvSpPr txBox="1"/>
          <p:nvPr/>
        </p:nvSpPr>
        <p:spPr>
          <a:xfrm>
            <a:off x="444500" y="1371600"/>
            <a:ext cx="1673856"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sz="2000" dirty="0" smtClean="0">
                <a:latin typeface="NikoshBAN" pitchFamily="2" charset="0"/>
                <a:cs typeface="NikoshBAN" pitchFamily="2" charset="0"/>
              </a:rPr>
              <a:t>সালফিউরিক এসিড</a:t>
            </a:r>
          </a:p>
        </p:txBody>
      </p:sp>
      <mc:AlternateContent xmlns:mc="http://schemas.openxmlformats.org/markup-compatibility/2006" xmlns:a14="http://schemas.microsoft.com/office/drawing/2010/main">
        <mc:Choice Requires="a14">
          <p:sp>
            <p:nvSpPr>
              <p:cNvPr id="4" name="TextBox 3"/>
              <p:cNvSpPr txBox="1"/>
              <p:nvPr/>
            </p:nvSpPr>
            <p:spPr>
              <a:xfrm>
                <a:off x="2541560" y="1402378"/>
                <a:ext cx="875560" cy="369332"/>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𝐻</m:t>
                          </m:r>
                        </m:e>
                        <m:sub>
                          <m:r>
                            <a:rPr lang="en-US" b="0" i="1" smtClean="0">
                              <a:latin typeface="Cambria Math"/>
                            </a:rPr>
                            <m:t>2</m:t>
                          </m:r>
                        </m:sub>
                      </m:sSub>
                      <m:sSub>
                        <m:sSubPr>
                          <m:ctrlPr>
                            <a:rPr lang="en-US" i="1" smtClean="0">
                              <a:latin typeface="Cambria Math"/>
                            </a:rPr>
                          </m:ctrlPr>
                        </m:sSubPr>
                        <m:e>
                          <m:r>
                            <a:rPr lang="en-US" b="0" i="1" smtClean="0">
                              <a:latin typeface="Cambria Math"/>
                            </a:rPr>
                            <m:t>𝑆𝑂</m:t>
                          </m:r>
                        </m:e>
                        <m:sub>
                          <m:r>
                            <a:rPr lang="en-US" b="0" i="1" smtClean="0">
                              <a:latin typeface="Cambria Math"/>
                            </a:rPr>
                            <m:t>4</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541560" y="1402378"/>
                <a:ext cx="875560" cy="369332"/>
              </a:xfrm>
              <a:prstGeom prst="rect">
                <a:avLst/>
              </a:prstGeom>
              <a:blipFill rotWithShape="1">
                <a:blip r:embed="rId2"/>
                <a:stretch>
                  <a:fillRect/>
                </a:stretch>
              </a:blipFill>
              <a:ln/>
            </p:spPr>
            <p:txBody>
              <a:bodyPr/>
              <a:lstStyle/>
              <a:p>
                <a:r>
                  <a:rPr lang="en-US">
                    <a:noFill/>
                  </a:rPr>
                  <a:t> </a:t>
                </a:r>
              </a:p>
            </p:txBody>
          </p:sp>
        </mc:Fallback>
      </mc:AlternateContent>
      <p:sp>
        <p:nvSpPr>
          <p:cNvPr id="5" name="TextBox 4"/>
          <p:cNvSpPr txBox="1"/>
          <p:nvPr/>
        </p:nvSpPr>
        <p:spPr>
          <a:xfrm>
            <a:off x="457200" y="2362200"/>
            <a:ext cx="1770036"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sz="2000" dirty="0" smtClean="0">
                <a:latin typeface="NikoshBAN" pitchFamily="2" charset="0"/>
                <a:cs typeface="NikoshBAN" pitchFamily="2" charset="0"/>
              </a:rPr>
              <a:t>ক্যালসিয়াম কার্বনেট</a:t>
            </a:r>
          </a:p>
        </p:txBody>
      </p:sp>
      <mc:AlternateContent xmlns:mc="http://schemas.openxmlformats.org/markup-compatibility/2006" xmlns:a14="http://schemas.microsoft.com/office/drawing/2010/main">
        <mc:Choice Requires="a14">
          <p:sp>
            <p:nvSpPr>
              <p:cNvPr id="6" name="TextBox 5"/>
              <p:cNvSpPr txBox="1"/>
              <p:nvPr/>
            </p:nvSpPr>
            <p:spPr>
              <a:xfrm>
                <a:off x="2566960" y="2392978"/>
                <a:ext cx="1510477" cy="369332"/>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sSub>
                        <m:sSubPr>
                          <m:ctrlPr>
                            <a:rPr lang="en-US" i="1" smtClean="0">
                              <a:latin typeface="Cambria Math"/>
                            </a:rPr>
                          </m:ctrlPr>
                        </m:sSubPr>
                        <m:e>
                          <m:r>
                            <a:rPr lang="en-US" b="0" i="1" smtClean="0">
                              <a:latin typeface="Cambria Math"/>
                            </a:rPr>
                            <m:t>𝐶𝑎</m:t>
                          </m:r>
                          <m:r>
                            <a:rPr lang="en-US" b="0" i="1" smtClean="0">
                              <a:latin typeface="Cambria Math"/>
                            </a:rPr>
                            <m:t>)</m:t>
                          </m:r>
                        </m:e>
                        <m:sub>
                          <m:r>
                            <a:rPr lang="en-US" b="0" i="1" smtClean="0">
                              <a:latin typeface="Cambria Math"/>
                            </a:rPr>
                            <m:t>2</m:t>
                          </m:r>
                        </m:sub>
                      </m:sSub>
                      <m:r>
                        <a:rPr lang="en-US" b="0" i="1" smtClean="0">
                          <a:latin typeface="Cambria Math"/>
                        </a:rPr>
                        <m:t>(</m:t>
                      </m:r>
                      <m:sSub>
                        <m:sSubPr>
                          <m:ctrlPr>
                            <a:rPr lang="en-US" i="1" smtClean="0">
                              <a:latin typeface="Cambria Math"/>
                            </a:rPr>
                          </m:ctrlPr>
                        </m:sSubPr>
                        <m:e>
                          <m:r>
                            <a:rPr lang="en-US" b="0" i="1" smtClean="0">
                              <a:latin typeface="Cambria Math"/>
                            </a:rPr>
                            <m:t>𝐶𝑂</m:t>
                          </m:r>
                        </m:e>
                        <m:sub>
                          <m:r>
                            <a:rPr lang="en-US" b="0" i="1" smtClean="0">
                              <a:latin typeface="Cambria Math"/>
                            </a:rPr>
                            <m:t>3</m:t>
                          </m:r>
                        </m:sub>
                      </m:sSub>
                      <m:sSub>
                        <m:sSubPr>
                          <m:ctrlPr>
                            <a:rPr lang="en-US" b="0" i="1" smtClean="0">
                              <a:latin typeface="Cambria Math"/>
                            </a:rPr>
                          </m:ctrlPr>
                        </m:sSubPr>
                        <m:e>
                          <m:r>
                            <a:rPr lang="en-US" b="0" i="1" smtClean="0">
                              <a:latin typeface="Cambria Math"/>
                            </a:rPr>
                            <m:t>)</m:t>
                          </m:r>
                        </m:e>
                        <m:sub>
                          <m:r>
                            <a:rPr lang="en-US" b="0" i="1" smtClean="0">
                              <a:latin typeface="Cambria Math"/>
                            </a:rPr>
                            <m:t>2</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566960" y="2392978"/>
                <a:ext cx="1510477" cy="369332"/>
              </a:xfrm>
              <a:prstGeom prst="rect">
                <a:avLst/>
              </a:prstGeom>
              <a:blipFill rotWithShape="1">
                <a:blip r:embed="rId3"/>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48200" y="2392978"/>
                <a:ext cx="905441" cy="369332"/>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𝐶𝑎𝐶𝑂</m:t>
                          </m:r>
                        </m:e>
                        <m:sub>
                          <m:r>
                            <a:rPr lang="en-US" b="0" i="1" smtClean="0">
                              <a:latin typeface="Cambria Math"/>
                            </a:rPr>
                            <m:t>3</m:t>
                          </m:r>
                        </m:sub>
                      </m:sSub>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648200" y="2392978"/>
                <a:ext cx="905441" cy="369332"/>
              </a:xfrm>
              <a:prstGeom prst="rect">
                <a:avLst/>
              </a:prstGeom>
              <a:blipFill rotWithShape="1">
                <a:blip r:embed="rId4"/>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416019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200" y="2944167"/>
            <a:ext cx="5600700"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smtClean="0">
                <a:latin typeface="NikoshBAN" pitchFamily="2" charset="0"/>
                <a:cs typeface="NikoshBAN" pitchFamily="2" charset="0"/>
              </a:rPr>
              <a:t>Mg , Al </a:t>
            </a:r>
            <a:r>
              <a:rPr lang="bn-BD" sz="2400" dirty="0" smtClean="0">
                <a:latin typeface="NikoshBAN" pitchFamily="2" charset="0"/>
                <a:cs typeface="NikoshBAN" pitchFamily="2" charset="0"/>
              </a:rPr>
              <a:t>মৌলের যোজনী বের কর ।</a:t>
            </a:r>
            <a:endParaRPr lang="en-US" sz="2400" dirty="0">
              <a:latin typeface="NikoshBAN" pitchFamily="2" charset="0"/>
              <a:cs typeface="NikoshBAN" pitchFamily="2" charset="0"/>
            </a:endParaRPr>
          </a:p>
        </p:txBody>
      </p:sp>
      <p:graphicFrame>
        <p:nvGraphicFramePr>
          <p:cNvPr id="3" name="Diagram 2"/>
          <p:cNvGraphicFramePr/>
          <p:nvPr>
            <p:extLst>
              <p:ext uri="{D42A27DB-BD31-4B8C-83A1-F6EECF244321}">
                <p14:modId xmlns:p14="http://schemas.microsoft.com/office/powerpoint/2010/main" val="721663067"/>
              </p:ext>
            </p:extLst>
          </p:nvPr>
        </p:nvGraphicFramePr>
        <p:xfrm>
          <a:off x="2971800" y="152400"/>
          <a:ext cx="32004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346200" y="3810000"/>
            <a:ext cx="5600700"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smtClean="0">
                <a:latin typeface="NikoshBAN" pitchFamily="2" charset="0"/>
                <a:cs typeface="NikoshBAN" pitchFamily="2" charset="0"/>
              </a:rPr>
              <a:t>S</a:t>
            </a:r>
            <a:r>
              <a:rPr lang="bn-BD" sz="2400" dirty="0" smtClean="0">
                <a:latin typeface="NikoshBAN" pitchFamily="2" charset="0"/>
                <a:cs typeface="NikoshBAN" pitchFamily="2" charset="0"/>
              </a:rPr>
              <a:t> এর পরিবর্তনশীল  যোজনী বের কর ।</a:t>
            </a:r>
            <a:endParaRPr lang="en-US" sz="2400" dirty="0">
              <a:latin typeface="NikoshBAN" pitchFamily="2" charset="0"/>
              <a:cs typeface="NikoshBAN" pitchFamily="2" charset="0"/>
            </a:endParaRPr>
          </a:p>
        </p:txBody>
      </p:sp>
      <p:sp>
        <p:nvSpPr>
          <p:cNvPr id="5" name="TextBox 4"/>
          <p:cNvSpPr txBox="1"/>
          <p:nvPr/>
        </p:nvSpPr>
        <p:spPr>
          <a:xfrm>
            <a:off x="1346200" y="4572000"/>
            <a:ext cx="5600700"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সোডিয়াম সালফেট, ক্যালসিয়াম নাইট্রেট এর সংকেত লিখ</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832935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p:cNvSpPr/>
          <p:nvPr/>
        </p:nvSpPr>
        <p:spPr>
          <a:xfrm>
            <a:off x="2209800" y="914400"/>
            <a:ext cx="4800600" cy="41148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ধন্যবাদ</a:t>
            </a:r>
            <a:endParaRPr lang="en-US" sz="4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83293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67519075"/>
              </p:ext>
            </p:extLst>
          </p:nvPr>
        </p:nvGraphicFramePr>
        <p:xfrm>
          <a:off x="2971800" y="152400"/>
          <a:ext cx="32004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876800" y="3467100"/>
            <a:ext cx="26670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অধ্যায়- ৫ম</a:t>
            </a:r>
          </a:p>
        </p:txBody>
      </p:sp>
      <p:sp>
        <p:nvSpPr>
          <p:cNvPr id="5" name="TextBox 4"/>
          <p:cNvSpPr txBox="1"/>
          <p:nvPr/>
        </p:nvSpPr>
        <p:spPr>
          <a:xfrm>
            <a:off x="4876800" y="4343400"/>
            <a:ext cx="26670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200" dirty="0">
                <a:latin typeface="NikoshBAN" pitchFamily="2" charset="0"/>
                <a:cs typeface="NikoshBAN" pitchFamily="2" charset="0"/>
              </a:rPr>
              <a:t>রাসায়নিক </a:t>
            </a:r>
            <a:r>
              <a:rPr lang="bn-BD" sz="3200" dirty="0" smtClean="0">
                <a:latin typeface="NikoshBAN" pitchFamily="2" charset="0"/>
                <a:cs typeface="NikoshBAN" pitchFamily="2" charset="0"/>
              </a:rPr>
              <a:t>বন্ধন</a:t>
            </a:r>
            <a:endParaRPr lang="bn-BD" sz="3200" dirty="0">
              <a:latin typeface="NikoshBAN" pitchFamily="2" charset="0"/>
              <a:cs typeface="NikoshBAN" pitchFamily="2" charset="0"/>
            </a:endParaRPr>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51389" r="25277" b="33502"/>
          <a:stretch/>
        </p:blipFill>
        <p:spPr>
          <a:xfrm>
            <a:off x="774700" y="2743200"/>
            <a:ext cx="2557482" cy="3558878"/>
          </a:xfrm>
          <a:prstGeom prst="rect">
            <a:avLst/>
          </a:prstGeom>
        </p:spPr>
      </p:pic>
    </p:spTree>
    <p:extLst>
      <p:ext uri="{BB962C8B-B14F-4D97-AF65-F5344CB8AC3E}">
        <p14:creationId xmlns:p14="http://schemas.microsoft.com/office/powerpoint/2010/main" val="3486851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49391114"/>
              </p:ext>
            </p:extLst>
          </p:nvPr>
        </p:nvGraphicFramePr>
        <p:xfrm>
          <a:off x="381000" y="152400"/>
          <a:ext cx="35052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3329317241"/>
              </p:ext>
            </p:extLst>
          </p:nvPr>
        </p:nvGraphicFramePr>
        <p:xfrm>
          <a:off x="609600" y="1727200"/>
          <a:ext cx="77724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8685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29734"/>
            <a:ext cx="3273653"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bn-BD" sz="2800" dirty="0" smtClean="0">
                <a:latin typeface="NikoshBAN" pitchFamily="2" charset="0"/>
                <a:cs typeface="NikoshBAN" pitchFamily="2" charset="0"/>
              </a:rPr>
              <a:t>যোজনী বের করার ধাপ সমূহ</a:t>
            </a:r>
          </a:p>
        </p:txBody>
      </p:sp>
      <p:sp>
        <p:nvSpPr>
          <p:cNvPr id="3" name="TextBox 2"/>
          <p:cNvSpPr txBox="1"/>
          <p:nvPr/>
        </p:nvSpPr>
        <p:spPr>
          <a:xfrm>
            <a:off x="381000" y="1676400"/>
            <a:ext cx="869149"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bn-BD" sz="2400" dirty="0" smtClean="0">
                <a:latin typeface="NikoshBAN" pitchFamily="2" charset="0"/>
                <a:cs typeface="NikoshBAN" pitchFamily="2" charset="0"/>
              </a:rPr>
              <a:t>ধাপঃ ১</a:t>
            </a:r>
          </a:p>
        </p:txBody>
      </p:sp>
      <p:sp>
        <p:nvSpPr>
          <p:cNvPr id="4" name="TextBox 3"/>
          <p:cNvSpPr txBox="1"/>
          <p:nvPr/>
        </p:nvSpPr>
        <p:spPr>
          <a:xfrm>
            <a:off x="1600200" y="1671935"/>
            <a:ext cx="3105337"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2400" dirty="0" smtClean="0">
                <a:latin typeface="NikoshBAN" pitchFamily="2" charset="0"/>
                <a:cs typeface="NikoshBAN" pitchFamily="2" charset="0"/>
              </a:rPr>
              <a:t>ধাতু ও অধাতু নির্নয় করতে হবে</a:t>
            </a:r>
          </a:p>
        </p:txBody>
      </p:sp>
      <p:sp>
        <p:nvSpPr>
          <p:cNvPr id="5" name="TextBox 4"/>
          <p:cNvSpPr txBox="1"/>
          <p:nvPr/>
        </p:nvSpPr>
        <p:spPr>
          <a:xfrm>
            <a:off x="364970" y="3119735"/>
            <a:ext cx="885179"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bn-BD" sz="2400" dirty="0" smtClean="0">
                <a:latin typeface="NikoshBAN" pitchFamily="2" charset="0"/>
                <a:cs typeface="NikoshBAN" pitchFamily="2" charset="0"/>
              </a:rPr>
              <a:t>ধাপঃ ২</a:t>
            </a:r>
          </a:p>
        </p:txBody>
      </p:sp>
      <p:sp>
        <p:nvSpPr>
          <p:cNvPr id="6" name="TextBox 5"/>
          <p:cNvSpPr txBox="1"/>
          <p:nvPr/>
        </p:nvSpPr>
        <p:spPr>
          <a:xfrm>
            <a:off x="1600200" y="2895600"/>
            <a:ext cx="7086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latin typeface="NikoshBAN" pitchFamily="2" charset="0"/>
                <a:cs typeface="NikoshBAN" pitchFamily="2" charset="0"/>
              </a:rPr>
              <a:t>ধাতু ও অধাতু নির্নয়ের পর অষ্টক পূর্ণ করতে কতটি ইলেকট্রন প্রয়োজন বা অষ্টক পূর্ণ করে কতটি ইলেক্ট্রন বেশি আছে তা নির্ণয় করতে হবে</a:t>
            </a:r>
          </a:p>
        </p:txBody>
      </p:sp>
      <p:sp>
        <p:nvSpPr>
          <p:cNvPr id="11" name="TextBox 10"/>
          <p:cNvSpPr txBox="1"/>
          <p:nvPr/>
        </p:nvSpPr>
        <p:spPr>
          <a:xfrm>
            <a:off x="359789" y="4567535"/>
            <a:ext cx="837089"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bn-BD" sz="2400" dirty="0" smtClean="0">
                <a:latin typeface="NikoshBAN" pitchFamily="2" charset="0"/>
                <a:cs typeface="NikoshBAN" pitchFamily="2" charset="0"/>
              </a:rPr>
              <a:t>ধাপঃ৩</a:t>
            </a:r>
          </a:p>
        </p:txBody>
      </p:sp>
      <p:sp>
        <p:nvSpPr>
          <p:cNvPr id="12" name="TextBox 11"/>
          <p:cNvSpPr txBox="1"/>
          <p:nvPr/>
        </p:nvSpPr>
        <p:spPr>
          <a:xfrm>
            <a:off x="1600200" y="4567535"/>
            <a:ext cx="6168676"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2400" dirty="0" smtClean="0">
                <a:latin typeface="NikoshBAN" pitchFamily="2" charset="0"/>
                <a:cs typeface="NikoshBAN" pitchFamily="2" charset="0"/>
              </a:rPr>
              <a:t>মৌলটি যদি অধাতু হয় তাহলে বিজোড় ইলেক্ট্রন নির্ণয় করতে হবে</a:t>
            </a:r>
          </a:p>
        </p:txBody>
      </p:sp>
    </p:spTree>
    <p:extLst>
      <p:ext uri="{BB962C8B-B14F-4D97-AF65-F5344CB8AC3E}">
        <p14:creationId xmlns:p14="http://schemas.microsoft.com/office/powerpoint/2010/main" val="288824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811768"/>
            <a:ext cx="1212191"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bn-BD" sz="3600" dirty="0" smtClean="0">
                <a:latin typeface="NikoshBAN" pitchFamily="2" charset="0"/>
                <a:cs typeface="NikoshBAN" pitchFamily="2" charset="0"/>
              </a:rPr>
              <a:t>ধাপঃ ১</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113" t="9335" r="11257" b="8887"/>
          <a:stretch/>
        </p:blipFill>
        <p:spPr>
          <a:xfrm>
            <a:off x="617491" y="2720654"/>
            <a:ext cx="582293" cy="613408"/>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516" t="9480" r="11446" b="9965"/>
          <a:stretch/>
        </p:blipFill>
        <p:spPr>
          <a:xfrm>
            <a:off x="564034" y="4772758"/>
            <a:ext cx="609600" cy="637442"/>
          </a:xfrm>
          <a:prstGeom prst="rect">
            <a:avLst/>
          </a:prstGeom>
        </p:spPr>
      </p:pic>
      <p:sp>
        <p:nvSpPr>
          <p:cNvPr id="5" name="TextBox 4"/>
          <p:cNvSpPr txBox="1"/>
          <p:nvPr/>
        </p:nvSpPr>
        <p:spPr>
          <a:xfrm>
            <a:off x="5407726" y="2694398"/>
            <a:ext cx="921671" cy="523220"/>
          </a:xfrm>
          <a:prstGeom prst="rect">
            <a:avLst/>
          </a:prstGeom>
          <a:ln w="28575">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2800" dirty="0" smtClean="0">
                <a:latin typeface="NikoshBAN" pitchFamily="2" charset="0"/>
                <a:cs typeface="NikoshBAN" pitchFamily="2" charset="0"/>
              </a:rPr>
              <a:t>ধাতু</a:t>
            </a:r>
          </a:p>
        </p:txBody>
      </p:sp>
      <p:sp>
        <p:nvSpPr>
          <p:cNvPr id="7" name="TextBox 6"/>
          <p:cNvSpPr txBox="1"/>
          <p:nvPr/>
        </p:nvSpPr>
        <p:spPr>
          <a:xfrm>
            <a:off x="7083374" y="2675957"/>
            <a:ext cx="1527226" cy="523220"/>
          </a:xfrm>
          <a:prstGeom prst="rect">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800" dirty="0" smtClean="0">
                <a:latin typeface="NikoshBAN" pitchFamily="2" charset="0"/>
                <a:cs typeface="NikoshBAN" pitchFamily="2" charset="0"/>
              </a:rPr>
              <a:t>যোজনীঃ  ১</a:t>
            </a:r>
            <a:endParaRPr lang="en-US" sz="28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9" name="TextBox 8"/>
              <p:cNvSpPr txBox="1"/>
              <p:nvPr/>
            </p:nvSpPr>
            <p:spPr>
              <a:xfrm>
                <a:off x="1377846" y="2800663"/>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1</m:t>
                          </m:r>
                          <m:r>
                            <a:rPr lang="bn-BD" b="0" i="1" smtClean="0">
                              <a:latin typeface="Cambria Math"/>
                            </a:rPr>
                            <m:t>𝑠</m:t>
                          </m:r>
                        </m:e>
                        <m:sup>
                          <m:r>
                            <a:rPr lang="bn-BD" b="0" i="1" smtClean="0">
                              <a:latin typeface="Cambria Math"/>
                            </a:rPr>
                            <m:t>2</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377846" y="2800663"/>
                <a:ext cx="60960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119438" y="2814403"/>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2</m:t>
                          </m:r>
                          <m:r>
                            <a:rPr lang="bn-BD" b="0" i="1" smtClean="0">
                              <a:latin typeface="Cambria Math"/>
                            </a:rPr>
                            <m:t>𝑠</m:t>
                          </m:r>
                        </m:e>
                        <m:sup>
                          <m:r>
                            <a:rPr lang="bn-BD" b="0" i="1" smtClean="0">
                              <a:latin typeface="Cambria Math"/>
                            </a:rPr>
                            <m:t>2</m:t>
                          </m:r>
                        </m:sup>
                      </m:sSup>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119438" y="2814403"/>
                <a:ext cx="60960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843338" y="2800662"/>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a:latin typeface="Cambria Math"/>
                            </a:rPr>
                          </m:ctrlPr>
                        </m:sSupPr>
                        <m:e>
                          <m:r>
                            <a:rPr lang="bn-BD" i="1">
                              <a:latin typeface="Cambria Math"/>
                            </a:rPr>
                            <m:t>2</m:t>
                          </m:r>
                          <m:r>
                            <a:rPr lang="bn-BD" i="1">
                              <a:latin typeface="Cambria Math"/>
                            </a:rPr>
                            <m:t>𝑝</m:t>
                          </m:r>
                        </m:e>
                        <m:sup>
                          <m:r>
                            <a:rPr lang="bn-BD" i="1">
                              <a:latin typeface="Cambria Math"/>
                            </a:rPr>
                            <m:t>6</m:t>
                          </m:r>
                        </m:sup>
                      </m:sSup>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843338" y="2800662"/>
                <a:ext cx="609600"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581400" y="2817151"/>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3</m:t>
                          </m:r>
                          <m:r>
                            <a:rPr lang="bn-BD" b="0" i="1" smtClean="0">
                              <a:latin typeface="Cambria Math"/>
                            </a:rPr>
                            <m:t>𝑠</m:t>
                          </m:r>
                        </m:e>
                        <m:sup>
                          <m:r>
                            <a:rPr lang="bn-BD" b="0" i="1" smtClean="0">
                              <a:latin typeface="Cambria Math"/>
                            </a:rPr>
                            <m:t>1</m:t>
                          </m:r>
                        </m:sup>
                      </m:sSup>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581400" y="2817151"/>
                <a:ext cx="609600"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362981" y="4858063"/>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1</m:t>
                          </m:r>
                          <m:r>
                            <a:rPr lang="bn-BD" b="0" i="1" smtClean="0">
                              <a:latin typeface="Cambria Math"/>
                            </a:rPr>
                            <m:t>𝑠</m:t>
                          </m:r>
                        </m:e>
                        <m:sup>
                          <m:r>
                            <a:rPr lang="bn-BD" b="0" i="1" smtClean="0">
                              <a:latin typeface="Cambria Math"/>
                            </a:rPr>
                            <m:t>2</m:t>
                          </m:r>
                        </m:sup>
                      </m:sSup>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362981" y="4858063"/>
                <a:ext cx="60960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57400" y="4871803"/>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2</m:t>
                          </m:r>
                          <m:r>
                            <a:rPr lang="bn-BD" b="0" i="1" smtClean="0">
                              <a:latin typeface="Cambria Math"/>
                            </a:rPr>
                            <m:t>𝑠</m:t>
                          </m:r>
                        </m:e>
                        <m:sup>
                          <m:r>
                            <a:rPr lang="bn-BD" b="0" i="1" smtClean="0">
                              <a:latin typeface="Cambria Math"/>
                            </a:rPr>
                            <m:t>2</m:t>
                          </m:r>
                        </m:sup>
                      </m:sSup>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057400" y="4871803"/>
                <a:ext cx="60960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743200" y="4858062"/>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a:latin typeface="Cambria Math"/>
                            </a:rPr>
                          </m:ctrlPr>
                        </m:sSupPr>
                        <m:e>
                          <m:r>
                            <a:rPr lang="bn-BD" i="1">
                              <a:latin typeface="Cambria Math"/>
                            </a:rPr>
                            <m:t>2</m:t>
                          </m:r>
                          <m:r>
                            <a:rPr lang="bn-BD" i="1">
                              <a:latin typeface="Cambria Math"/>
                            </a:rPr>
                            <m:t>𝑝</m:t>
                          </m:r>
                        </m:e>
                        <m:sup>
                          <m:r>
                            <a:rPr lang="bn-BD" i="1">
                              <a:latin typeface="Cambria Math"/>
                            </a:rPr>
                            <m:t>6</m:t>
                          </m:r>
                        </m:sup>
                      </m:s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743200" y="4858062"/>
                <a:ext cx="609600"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505200" y="4874551"/>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3</m:t>
                          </m:r>
                          <m:r>
                            <a:rPr lang="bn-BD" b="0" i="1" smtClean="0">
                              <a:latin typeface="Cambria Math"/>
                            </a:rPr>
                            <m:t>𝑠</m:t>
                          </m:r>
                        </m:e>
                        <m:sup>
                          <m:r>
                            <a:rPr lang="en-US" b="0" i="1" smtClean="0">
                              <a:latin typeface="Cambria Math"/>
                            </a:rPr>
                            <m:t>2</m:t>
                          </m:r>
                        </m:sup>
                      </m:sSup>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505200" y="4874551"/>
                <a:ext cx="609600"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267200" y="4874551"/>
                <a:ext cx="609600" cy="3724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i="1">
                              <a:latin typeface="Cambria Math"/>
                            </a:rPr>
                            <m:t>3</m:t>
                          </m:r>
                          <m:r>
                            <a:rPr lang="en-US" b="0" i="1" smtClean="0">
                              <a:latin typeface="Cambria Math"/>
                            </a:rPr>
                            <m:t>𝑝</m:t>
                          </m:r>
                        </m:e>
                        <m:sup>
                          <m:r>
                            <a:rPr lang="en-US" b="0" i="1" smtClean="0">
                              <a:latin typeface="Cambria Math"/>
                            </a:rPr>
                            <m:t>5</m:t>
                          </m:r>
                        </m:sup>
                      </m:sSup>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267200" y="4874551"/>
                <a:ext cx="609600" cy="372410"/>
              </a:xfrm>
              <a:prstGeom prst="rect">
                <a:avLst/>
              </a:prstGeom>
              <a:blipFill rotWithShape="1">
                <a:blip r:embed="rId12"/>
                <a:stretch>
                  <a:fillRect/>
                </a:stretch>
              </a:blipFill>
            </p:spPr>
            <p:txBody>
              <a:bodyPr/>
              <a:lstStyle/>
              <a:p>
                <a:r>
                  <a:rPr lang="en-US">
                    <a:noFill/>
                  </a:rPr>
                  <a:t> </a:t>
                </a:r>
              </a:p>
            </p:txBody>
          </p:sp>
        </mc:Fallback>
      </mc:AlternateContent>
      <p:sp>
        <p:nvSpPr>
          <p:cNvPr id="21" name="TextBox 20"/>
          <p:cNvSpPr txBox="1"/>
          <p:nvPr/>
        </p:nvSpPr>
        <p:spPr>
          <a:xfrm>
            <a:off x="5407726" y="4772758"/>
            <a:ext cx="921671" cy="523220"/>
          </a:xfrm>
          <a:prstGeom prst="rect">
            <a:avLst/>
          </a:prstGeom>
          <a:ln w="28575">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2800" dirty="0" smtClean="0">
                <a:latin typeface="NikoshBAN" pitchFamily="2" charset="0"/>
                <a:cs typeface="NikoshBAN" pitchFamily="2" charset="0"/>
              </a:rPr>
              <a:t>অধাতু</a:t>
            </a:r>
          </a:p>
        </p:txBody>
      </p:sp>
      <p:sp>
        <p:nvSpPr>
          <p:cNvPr id="22" name="TextBox 21"/>
          <p:cNvSpPr txBox="1"/>
          <p:nvPr/>
        </p:nvSpPr>
        <p:spPr>
          <a:xfrm>
            <a:off x="7083374" y="4754317"/>
            <a:ext cx="1527226" cy="523220"/>
          </a:xfrm>
          <a:prstGeom prst="rect">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800" dirty="0" smtClean="0">
                <a:latin typeface="NikoshBAN" pitchFamily="2" charset="0"/>
                <a:cs typeface="NikoshBAN" pitchFamily="2" charset="0"/>
              </a:rPr>
              <a:t>যোজনীঃ  ১</a:t>
            </a:r>
            <a:endParaRPr lang="en-US" sz="2800" dirty="0">
              <a:latin typeface="NikoshBAN" pitchFamily="2" charset="0"/>
              <a:cs typeface="NikoshBAN" pitchFamily="2" charset="0"/>
            </a:endParaRPr>
          </a:p>
        </p:txBody>
      </p:sp>
      <p:sp>
        <p:nvSpPr>
          <p:cNvPr id="18" name="TextBox 17"/>
          <p:cNvSpPr txBox="1"/>
          <p:nvPr/>
        </p:nvSpPr>
        <p:spPr>
          <a:xfrm>
            <a:off x="2867276" y="1667470"/>
            <a:ext cx="3105337"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bn-BD" sz="2400" dirty="0" smtClean="0">
                <a:latin typeface="NikoshBAN" pitchFamily="2" charset="0"/>
                <a:cs typeface="NikoshBAN" pitchFamily="2" charset="0"/>
              </a:rPr>
              <a:t>ধাতু ও অধাতু নির্নয় করতে হবে</a:t>
            </a:r>
          </a:p>
        </p:txBody>
      </p:sp>
    </p:spTree>
    <p:extLst>
      <p:ext uri="{BB962C8B-B14F-4D97-AF65-F5344CB8AC3E}">
        <p14:creationId xmlns:p14="http://schemas.microsoft.com/office/powerpoint/2010/main" val="337197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grpId="1" nodeType="clickEffect">
                                  <p:stCondLst>
                                    <p:cond delay="0"/>
                                  </p:stCondLst>
                                  <p:childTnLst>
                                    <p:animScale>
                                      <p:cBhvr>
                                        <p:cTn id="44" dur="2000" fill="hold"/>
                                        <p:tgtEl>
                                          <p:spTgt spid="12"/>
                                        </p:tgtEl>
                                      </p:cBhvr>
                                      <p:by x="150000" y="15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6" presetClass="emph" presetSubtype="0" fill="hold" grpId="1" nodeType="clickEffect">
                                  <p:stCondLst>
                                    <p:cond delay="0"/>
                                  </p:stCondLst>
                                  <p:childTnLst>
                                    <p:animScale>
                                      <p:cBhvr>
                                        <p:cTn id="102" dur="2000" fill="hold"/>
                                        <p:tgtEl>
                                          <p:spTgt spid="16"/>
                                        </p:tgtEl>
                                      </p:cBhvr>
                                      <p:by x="150000" y="150000"/>
                                    </p:animScale>
                                  </p:childTnLst>
                                </p:cTn>
                              </p:par>
                              <p:par>
                                <p:cTn id="103" presetID="6" presetClass="emph" presetSubtype="0" fill="hold" grpId="1" nodeType="withEffect">
                                  <p:stCondLst>
                                    <p:cond delay="0"/>
                                  </p:stCondLst>
                                  <p:childTnLst>
                                    <p:animScale>
                                      <p:cBhvr>
                                        <p:cTn id="104" dur="2000" fill="hold"/>
                                        <p:tgtEl>
                                          <p:spTgt spid="17"/>
                                        </p:tgtEl>
                                      </p:cBhvr>
                                      <p:by x="150000" y="15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wipe(down)">
                                      <p:cBhvr>
                                        <p:cTn id="109" dur="580">
                                          <p:stCondLst>
                                            <p:cond delay="0"/>
                                          </p:stCondLst>
                                        </p:cTn>
                                        <p:tgtEl>
                                          <p:spTgt spid="21"/>
                                        </p:tgtEl>
                                      </p:cBhvr>
                                    </p:animEffect>
                                    <p:anim calcmode="lin" valueType="num">
                                      <p:cBhvr>
                                        <p:cTn id="11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15" dur="26">
                                          <p:stCondLst>
                                            <p:cond delay="650"/>
                                          </p:stCondLst>
                                        </p:cTn>
                                        <p:tgtEl>
                                          <p:spTgt spid="21"/>
                                        </p:tgtEl>
                                      </p:cBhvr>
                                      <p:to x="100000" y="60000"/>
                                    </p:animScale>
                                    <p:animScale>
                                      <p:cBhvr>
                                        <p:cTn id="116" dur="166" decel="50000">
                                          <p:stCondLst>
                                            <p:cond delay="676"/>
                                          </p:stCondLst>
                                        </p:cTn>
                                        <p:tgtEl>
                                          <p:spTgt spid="21"/>
                                        </p:tgtEl>
                                      </p:cBhvr>
                                      <p:to x="100000" y="100000"/>
                                    </p:animScale>
                                    <p:animScale>
                                      <p:cBhvr>
                                        <p:cTn id="117" dur="26">
                                          <p:stCondLst>
                                            <p:cond delay="1312"/>
                                          </p:stCondLst>
                                        </p:cTn>
                                        <p:tgtEl>
                                          <p:spTgt spid="21"/>
                                        </p:tgtEl>
                                      </p:cBhvr>
                                      <p:to x="100000" y="80000"/>
                                    </p:animScale>
                                    <p:animScale>
                                      <p:cBhvr>
                                        <p:cTn id="118" dur="166" decel="50000">
                                          <p:stCondLst>
                                            <p:cond delay="1338"/>
                                          </p:stCondLst>
                                        </p:cTn>
                                        <p:tgtEl>
                                          <p:spTgt spid="21"/>
                                        </p:tgtEl>
                                      </p:cBhvr>
                                      <p:to x="100000" y="100000"/>
                                    </p:animScale>
                                    <p:animScale>
                                      <p:cBhvr>
                                        <p:cTn id="119" dur="26">
                                          <p:stCondLst>
                                            <p:cond delay="1642"/>
                                          </p:stCondLst>
                                        </p:cTn>
                                        <p:tgtEl>
                                          <p:spTgt spid="21"/>
                                        </p:tgtEl>
                                      </p:cBhvr>
                                      <p:to x="100000" y="90000"/>
                                    </p:animScale>
                                    <p:animScale>
                                      <p:cBhvr>
                                        <p:cTn id="120" dur="166" decel="50000">
                                          <p:stCondLst>
                                            <p:cond delay="1668"/>
                                          </p:stCondLst>
                                        </p:cTn>
                                        <p:tgtEl>
                                          <p:spTgt spid="21"/>
                                        </p:tgtEl>
                                      </p:cBhvr>
                                      <p:to x="100000" y="100000"/>
                                    </p:animScale>
                                    <p:animScale>
                                      <p:cBhvr>
                                        <p:cTn id="121" dur="26">
                                          <p:stCondLst>
                                            <p:cond delay="1808"/>
                                          </p:stCondLst>
                                        </p:cTn>
                                        <p:tgtEl>
                                          <p:spTgt spid="21"/>
                                        </p:tgtEl>
                                      </p:cBhvr>
                                      <p:to x="100000" y="95000"/>
                                    </p:animScale>
                                    <p:animScale>
                                      <p:cBhvr>
                                        <p:cTn id="122" dur="166" decel="50000">
                                          <p:stCondLst>
                                            <p:cond delay="1834"/>
                                          </p:stCondLst>
                                        </p:cTn>
                                        <p:tgtEl>
                                          <p:spTgt spid="21"/>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wipe(down)">
                                      <p:cBhvr>
                                        <p:cTn id="127" dur="580">
                                          <p:stCondLst>
                                            <p:cond delay="0"/>
                                          </p:stCondLst>
                                        </p:cTn>
                                        <p:tgtEl>
                                          <p:spTgt spid="22"/>
                                        </p:tgtEl>
                                      </p:cBhvr>
                                    </p:animEffect>
                                    <p:anim calcmode="lin" valueType="num">
                                      <p:cBhvr>
                                        <p:cTn id="12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3" dur="26">
                                          <p:stCondLst>
                                            <p:cond delay="650"/>
                                          </p:stCondLst>
                                        </p:cTn>
                                        <p:tgtEl>
                                          <p:spTgt spid="22"/>
                                        </p:tgtEl>
                                      </p:cBhvr>
                                      <p:to x="100000" y="60000"/>
                                    </p:animScale>
                                    <p:animScale>
                                      <p:cBhvr>
                                        <p:cTn id="134" dur="166" decel="50000">
                                          <p:stCondLst>
                                            <p:cond delay="676"/>
                                          </p:stCondLst>
                                        </p:cTn>
                                        <p:tgtEl>
                                          <p:spTgt spid="22"/>
                                        </p:tgtEl>
                                      </p:cBhvr>
                                      <p:to x="100000" y="100000"/>
                                    </p:animScale>
                                    <p:animScale>
                                      <p:cBhvr>
                                        <p:cTn id="135" dur="26">
                                          <p:stCondLst>
                                            <p:cond delay="1312"/>
                                          </p:stCondLst>
                                        </p:cTn>
                                        <p:tgtEl>
                                          <p:spTgt spid="22"/>
                                        </p:tgtEl>
                                      </p:cBhvr>
                                      <p:to x="100000" y="80000"/>
                                    </p:animScale>
                                    <p:animScale>
                                      <p:cBhvr>
                                        <p:cTn id="136" dur="166" decel="50000">
                                          <p:stCondLst>
                                            <p:cond delay="1338"/>
                                          </p:stCondLst>
                                        </p:cTn>
                                        <p:tgtEl>
                                          <p:spTgt spid="22"/>
                                        </p:tgtEl>
                                      </p:cBhvr>
                                      <p:to x="100000" y="100000"/>
                                    </p:animScale>
                                    <p:animScale>
                                      <p:cBhvr>
                                        <p:cTn id="137" dur="26">
                                          <p:stCondLst>
                                            <p:cond delay="1642"/>
                                          </p:stCondLst>
                                        </p:cTn>
                                        <p:tgtEl>
                                          <p:spTgt spid="22"/>
                                        </p:tgtEl>
                                      </p:cBhvr>
                                      <p:to x="100000" y="90000"/>
                                    </p:animScale>
                                    <p:animScale>
                                      <p:cBhvr>
                                        <p:cTn id="138" dur="166" decel="50000">
                                          <p:stCondLst>
                                            <p:cond delay="1668"/>
                                          </p:stCondLst>
                                        </p:cTn>
                                        <p:tgtEl>
                                          <p:spTgt spid="22"/>
                                        </p:tgtEl>
                                      </p:cBhvr>
                                      <p:to x="100000" y="100000"/>
                                    </p:animScale>
                                    <p:animScale>
                                      <p:cBhvr>
                                        <p:cTn id="139" dur="26">
                                          <p:stCondLst>
                                            <p:cond delay="1808"/>
                                          </p:stCondLst>
                                        </p:cTn>
                                        <p:tgtEl>
                                          <p:spTgt spid="22"/>
                                        </p:tgtEl>
                                      </p:cBhvr>
                                      <p:to x="100000" y="95000"/>
                                    </p:animScale>
                                    <p:animScale>
                                      <p:cBhvr>
                                        <p:cTn id="140"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2" grpId="1" animBg="1"/>
      <p:bldP spid="13" grpId="0" animBg="1"/>
      <p:bldP spid="14" grpId="0" animBg="1"/>
      <p:bldP spid="15" grpId="0" animBg="1"/>
      <p:bldP spid="16" grpId="0" animBg="1"/>
      <p:bldP spid="16" grpId="1" animBg="1"/>
      <p:bldP spid="17" grpId="0" animBg="1"/>
      <p:bldP spid="17" grpId="1" animBg="1"/>
      <p:bldP spid="21" grpId="0" animBg="1"/>
      <p:bldP spid="22"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113" t="9335" r="11257" b="8887"/>
          <a:stretch/>
        </p:blipFill>
        <p:spPr>
          <a:xfrm>
            <a:off x="222112" y="2959322"/>
            <a:ext cx="582293" cy="613408"/>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996846" y="3055341"/>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1</m:t>
                          </m:r>
                          <m:r>
                            <a:rPr lang="bn-BD" b="0" i="1" smtClean="0">
                              <a:latin typeface="Cambria Math"/>
                            </a:rPr>
                            <m:t>𝑠</m:t>
                          </m:r>
                        </m:e>
                        <m:sup>
                          <m:r>
                            <a:rPr lang="bn-BD" b="0" i="1" smtClean="0">
                              <a:latin typeface="Cambria Math"/>
                            </a:rPr>
                            <m:t>2</m:t>
                          </m:r>
                        </m:sup>
                      </m:sSup>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96846" y="3055341"/>
                <a:ext cx="609600"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738438" y="3069081"/>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2</m:t>
                          </m:r>
                          <m:r>
                            <a:rPr lang="bn-BD" b="0" i="1" smtClean="0">
                              <a:latin typeface="Cambria Math"/>
                            </a:rPr>
                            <m:t>𝑠</m:t>
                          </m:r>
                        </m:e>
                        <m:sup>
                          <m:r>
                            <a:rPr lang="bn-BD" b="0" i="1" smtClean="0">
                              <a:latin typeface="Cambria Math"/>
                            </a:rPr>
                            <m:t>2</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738438" y="3069081"/>
                <a:ext cx="60960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62338" y="3055340"/>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a:latin typeface="Cambria Math"/>
                            </a:rPr>
                          </m:ctrlPr>
                        </m:sSupPr>
                        <m:e>
                          <m:r>
                            <a:rPr lang="bn-BD" i="1">
                              <a:latin typeface="Cambria Math"/>
                            </a:rPr>
                            <m:t>2</m:t>
                          </m:r>
                          <m:r>
                            <a:rPr lang="bn-BD" i="1">
                              <a:latin typeface="Cambria Math"/>
                            </a:rPr>
                            <m:t>𝑝</m:t>
                          </m:r>
                        </m:e>
                        <m:sup>
                          <m:r>
                            <a:rPr lang="bn-BD" i="1">
                              <a:latin typeface="Cambria Math"/>
                            </a:rPr>
                            <m:t>6</m:t>
                          </m:r>
                        </m:sup>
                      </m:s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462338" y="3055340"/>
                <a:ext cx="60960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00400" y="3071829"/>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3</m:t>
                          </m:r>
                          <m:r>
                            <a:rPr lang="bn-BD" b="0" i="1" smtClean="0">
                              <a:latin typeface="Cambria Math"/>
                            </a:rPr>
                            <m:t>𝑠</m:t>
                          </m:r>
                        </m:e>
                        <m:sup>
                          <m:r>
                            <a:rPr lang="bn-BD" b="0" i="1" smtClean="0">
                              <a:latin typeface="Cambria Math"/>
                            </a:rPr>
                            <m:t>1</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200400" y="3071829"/>
                <a:ext cx="609600" cy="369332"/>
              </a:xfrm>
              <a:prstGeom prst="rect">
                <a:avLst/>
              </a:prstGeom>
              <a:blipFill rotWithShape="1">
                <a:blip r:embed="rId6"/>
                <a:stretch>
                  <a:fillRect/>
                </a:stretch>
              </a:blipFill>
            </p:spPr>
            <p:txBody>
              <a:bodyPr/>
              <a:lstStyle/>
              <a:p>
                <a:r>
                  <a:rPr lang="en-US">
                    <a:noFill/>
                  </a:rPr>
                  <a:t> </a:t>
                </a:r>
              </a:p>
            </p:txBody>
          </p:sp>
        </mc:Fallback>
      </mc:AlternateContent>
      <p:sp>
        <p:nvSpPr>
          <p:cNvPr id="13" name="TextBox 12"/>
          <p:cNvSpPr txBox="1"/>
          <p:nvPr/>
        </p:nvSpPr>
        <p:spPr>
          <a:xfrm>
            <a:off x="3998784" y="3081360"/>
            <a:ext cx="4333238"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dirty="0" smtClean="0">
                <a:latin typeface="NikoshBAN" pitchFamily="2" charset="0"/>
                <a:cs typeface="NikoshBAN" pitchFamily="2" charset="0"/>
              </a:rPr>
              <a:t>যেহেতু সর্ববহিঃস্থ শক্তিস্তরে ১টি ইলেক্ট্রন রয়েছে সেহেতু ধাতু</a:t>
            </a:r>
          </a:p>
        </p:txBody>
      </p:sp>
      <p:sp>
        <p:nvSpPr>
          <p:cNvPr id="14" name="TextBox 13"/>
          <p:cNvSpPr txBox="1"/>
          <p:nvPr/>
        </p:nvSpPr>
        <p:spPr>
          <a:xfrm>
            <a:off x="1203873" y="3682442"/>
            <a:ext cx="724429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dirty="0" smtClean="0">
                <a:latin typeface="NikoshBAN" pitchFamily="2" charset="0"/>
                <a:cs typeface="NikoshBAN" pitchFamily="2" charset="0"/>
              </a:rPr>
              <a:t>ধাতুর ক্ষেত্রে অষ্টক পূর্ণ করে যতটি অতিরিক্ত ইলেক্ট্রন বাইরের শক্তিস্তরে থাকে তাই ঐ মৌলের যোজনী </a:t>
            </a:r>
          </a:p>
        </p:txBody>
      </p:sp>
      <mc:AlternateContent xmlns:mc="http://schemas.openxmlformats.org/markup-compatibility/2006" xmlns:a14="http://schemas.microsoft.com/office/drawing/2010/main">
        <mc:Choice Requires="a14">
          <p:sp>
            <p:nvSpPr>
              <p:cNvPr id="16" name="TextBox 15"/>
              <p:cNvSpPr txBox="1"/>
              <p:nvPr/>
            </p:nvSpPr>
            <p:spPr>
              <a:xfrm>
                <a:off x="1049108" y="1291073"/>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1</m:t>
                          </m:r>
                          <m:r>
                            <a:rPr lang="bn-BD" b="0" i="1" smtClean="0">
                              <a:latin typeface="Cambria Math"/>
                            </a:rPr>
                            <m:t>𝑠</m:t>
                          </m:r>
                        </m:e>
                        <m:sup>
                          <m:r>
                            <a:rPr lang="bn-BD" b="0" i="1" smtClean="0">
                              <a:latin typeface="Cambria Math"/>
                            </a:rPr>
                            <m:t>2</m:t>
                          </m:r>
                        </m:sup>
                      </m:sSup>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1049108" y="1291073"/>
                <a:ext cx="609600"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790700" y="1304813"/>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2</m:t>
                          </m:r>
                          <m:r>
                            <a:rPr lang="bn-BD" b="0" i="1" smtClean="0">
                              <a:latin typeface="Cambria Math"/>
                            </a:rPr>
                            <m:t>𝑠</m:t>
                          </m:r>
                        </m:e>
                        <m:sup>
                          <m:r>
                            <a:rPr lang="bn-BD" b="0" i="1" smtClean="0">
                              <a:latin typeface="Cambria Math"/>
                            </a:rPr>
                            <m:t>2</m:t>
                          </m:r>
                        </m:sup>
                      </m:sSup>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790700" y="1304813"/>
                <a:ext cx="60960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514600" y="1291072"/>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a:latin typeface="Cambria Math"/>
                            </a:rPr>
                          </m:ctrlPr>
                        </m:sSupPr>
                        <m:e>
                          <m:r>
                            <a:rPr lang="bn-BD" i="1">
                              <a:latin typeface="Cambria Math"/>
                            </a:rPr>
                            <m:t>2</m:t>
                          </m:r>
                          <m:r>
                            <a:rPr lang="bn-BD" i="1">
                              <a:latin typeface="Cambria Math"/>
                            </a:rPr>
                            <m:t>𝑝</m:t>
                          </m:r>
                        </m:e>
                        <m:sup>
                          <m:r>
                            <a:rPr lang="bn-BD" i="1">
                              <a:latin typeface="Cambria Math"/>
                            </a:rPr>
                            <m:t>6</m:t>
                          </m:r>
                        </m:sup>
                      </m:sSup>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2514600" y="1291072"/>
                <a:ext cx="609600" cy="369332"/>
              </a:xfrm>
              <a:prstGeom prst="rect">
                <a:avLst/>
              </a:prstGeom>
              <a:blipFill rotWithShape="1">
                <a:blip r:embed="rId9"/>
                <a:stretch>
                  <a:fillRect/>
                </a:stretch>
              </a:blipFill>
            </p:spPr>
            <p:txBody>
              <a:bodyPr/>
              <a:lstStyle/>
              <a:p>
                <a:r>
                  <a:rPr lang="en-US">
                    <a:noFill/>
                  </a:rPr>
                  <a:t> </a:t>
                </a:r>
              </a:p>
            </p:txBody>
          </p:sp>
        </mc:Fallback>
      </mc:AlternateContent>
      <p:sp>
        <p:nvSpPr>
          <p:cNvPr id="19" name="TextBox 18"/>
          <p:cNvSpPr txBox="1"/>
          <p:nvPr/>
        </p:nvSpPr>
        <p:spPr>
          <a:xfrm>
            <a:off x="3605172" y="1291072"/>
            <a:ext cx="484299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dirty="0" smtClean="0">
                <a:latin typeface="NikoshBAN" pitchFamily="2" charset="0"/>
                <a:cs typeface="NikoshBAN" pitchFamily="2" charset="0"/>
              </a:rPr>
              <a:t>যেহেতু সর্ববহিঃস্থ শক্তিস্তরে </a:t>
            </a:r>
            <a:r>
              <a:rPr lang="en-US" dirty="0" smtClean="0">
                <a:latin typeface="NikoshBAN" pitchFamily="2" charset="0"/>
                <a:cs typeface="NikoshBAN" pitchFamily="2" charset="0"/>
              </a:rPr>
              <a:t>8</a:t>
            </a:r>
            <a:r>
              <a:rPr lang="bn-BD" dirty="0" smtClean="0">
                <a:latin typeface="NikoshBAN" pitchFamily="2" charset="0"/>
                <a:cs typeface="NikoshBAN" pitchFamily="2" charset="0"/>
              </a:rPr>
              <a:t>টি ইলেক্ট্রন রয়েছে সেহেতু অষ্টক পূর্ণ</a:t>
            </a:r>
          </a:p>
        </p:txBody>
      </p:sp>
      <p:sp>
        <p:nvSpPr>
          <p:cNvPr id="20" name="TextBox 19"/>
          <p:cNvSpPr txBox="1"/>
          <p:nvPr/>
        </p:nvSpPr>
        <p:spPr>
          <a:xfrm>
            <a:off x="689580" y="2027672"/>
            <a:ext cx="8217314"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dirty="0" smtClean="0">
                <a:latin typeface="NikoshBAN" pitchFamily="2" charset="0"/>
                <a:cs typeface="NikoshBAN" pitchFamily="2" charset="0"/>
              </a:rPr>
              <a:t>সকল মৌলই চায় নিকটস্থ নিস্ক্রিয় গ্যাসের ইলেক্ট্রন বিন্যাস অর্জন করতে অর্থ্যাৎ সর্ববঃহিস্থশক্তিস্তরে অষ্টক পূর্ণ করতে </a:t>
            </a:r>
          </a:p>
        </p:txBody>
      </p:sp>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11516" t="9480" r="11446" b="9965"/>
          <a:stretch/>
        </p:blipFill>
        <p:spPr>
          <a:xfrm>
            <a:off x="262394" y="4479730"/>
            <a:ext cx="542011" cy="566766"/>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981981" y="4526263"/>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1</m:t>
                          </m:r>
                          <m:r>
                            <a:rPr lang="bn-BD" b="0" i="1" smtClean="0">
                              <a:latin typeface="Cambria Math"/>
                            </a:rPr>
                            <m:t>𝑠</m:t>
                          </m:r>
                        </m:e>
                        <m:sup>
                          <m:r>
                            <a:rPr lang="bn-BD" b="0" i="1" smtClean="0">
                              <a:latin typeface="Cambria Math"/>
                            </a:rPr>
                            <m:t>2</m:t>
                          </m:r>
                        </m:sup>
                      </m:sSup>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981981" y="4526263"/>
                <a:ext cx="609600"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676400" y="4540003"/>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2</m:t>
                          </m:r>
                          <m:r>
                            <a:rPr lang="bn-BD" b="0" i="1" smtClean="0">
                              <a:latin typeface="Cambria Math"/>
                            </a:rPr>
                            <m:t>𝑠</m:t>
                          </m:r>
                        </m:e>
                        <m:sup>
                          <m:r>
                            <a:rPr lang="bn-BD" b="0" i="1" smtClean="0">
                              <a:latin typeface="Cambria Math"/>
                            </a:rPr>
                            <m:t>2</m:t>
                          </m:r>
                        </m:sup>
                      </m:sSup>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1676400" y="4540003"/>
                <a:ext cx="609600"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362200" y="4526262"/>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bn-BD" i="1">
                              <a:latin typeface="Cambria Math"/>
                            </a:rPr>
                          </m:ctrlPr>
                        </m:sSupPr>
                        <m:e>
                          <m:r>
                            <a:rPr lang="bn-BD" i="1">
                              <a:latin typeface="Cambria Math"/>
                            </a:rPr>
                            <m:t>2</m:t>
                          </m:r>
                          <m:r>
                            <a:rPr lang="bn-BD" i="1">
                              <a:latin typeface="Cambria Math"/>
                            </a:rPr>
                            <m:t>𝑝</m:t>
                          </m:r>
                        </m:e>
                        <m:sup>
                          <m:r>
                            <a:rPr lang="bn-BD" i="1">
                              <a:latin typeface="Cambria Math"/>
                            </a:rPr>
                            <m:t>6</m:t>
                          </m:r>
                        </m:sup>
                      </m:sSup>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2362200" y="4526262"/>
                <a:ext cx="609600"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124200" y="4542751"/>
                <a:ext cx="609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b="0" i="1" smtClean="0">
                              <a:latin typeface="Cambria Math"/>
                            </a:rPr>
                            <m:t>3</m:t>
                          </m:r>
                          <m:r>
                            <a:rPr lang="bn-BD" b="0" i="1" smtClean="0">
                              <a:latin typeface="Cambria Math"/>
                            </a:rPr>
                            <m:t>𝑠</m:t>
                          </m:r>
                        </m:e>
                        <m:sup>
                          <m:r>
                            <a:rPr lang="en-US" b="0" i="1" smtClean="0">
                              <a:latin typeface="Cambria Math"/>
                            </a:rPr>
                            <m:t>2</m:t>
                          </m:r>
                        </m:sup>
                      </m:sSup>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124200" y="4542751"/>
                <a:ext cx="609600"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886200" y="4542751"/>
                <a:ext cx="609600" cy="3724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bn-BD" i="1">
                              <a:latin typeface="Cambria Math"/>
                            </a:rPr>
                            <m:t>3</m:t>
                          </m:r>
                          <m:r>
                            <a:rPr lang="en-US" b="0" i="1" smtClean="0">
                              <a:latin typeface="Cambria Math"/>
                            </a:rPr>
                            <m:t>𝑝</m:t>
                          </m:r>
                        </m:e>
                        <m:sup>
                          <m:r>
                            <a:rPr lang="en-US" b="0" i="1" smtClean="0">
                              <a:latin typeface="Cambria Math"/>
                            </a:rPr>
                            <m:t>5</m:t>
                          </m:r>
                        </m:sup>
                      </m:sSup>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3886200" y="4542751"/>
                <a:ext cx="609600" cy="372410"/>
              </a:xfrm>
              <a:prstGeom prst="rect">
                <a:avLst/>
              </a:prstGeom>
              <a:blipFill rotWithShape="1">
                <a:blip r:embed="rId15"/>
                <a:stretch>
                  <a:fillRect/>
                </a:stretch>
              </a:blipFill>
            </p:spPr>
            <p:txBody>
              <a:bodyPr/>
              <a:lstStyle/>
              <a:p>
                <a:r>
                  <a:rPr lang="en-US">
                    <a:noFill/>
                  </a:rPr>
                  <a:t> </a:t>
                </a:r>
              </a:p>
            </p:txBody>
          </p:sp>
        </mc:Fallback>
      </mc:AlternateContent>
      <p:sp>
        <p:nvSpPr>
          <p:cNvPr id="28" name="TextBox 27"/>
          <p:cNvSpPr txBox="1"/>
          <p:nvPr/>
        </p:nvSpPr>
        <p:spPr>
          <a:xfrm>
            <a:off x="4572000" y="4542339"/>
            <a:ext cx="448552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dirty="0" smtClean="0">
                <a:latin typeface="NikoshBAN" pitchFamily="2" charset="0"/>
                <a:cs typeface="NikoshBAN" pitchFamily="2" charset="0"/>
              </a:rPr>
              <a:t>যেহেতু সর্ববহিঃস্থ শক্তিস্তরে </a:t>
            </a:r>
            <a:r>
              <a:rPr lang="en-US" dirty="0" smtClean="0">
                <a:latin typeface="NikoshBAN" pitchFamily="2" charset="0"/>
                <a:cs typeface="NikoshBAN" pitchFamily="2" charset="0"/>
              </a:rPr>
              <a:t>7</a:t>
            </a:r>
            <a:r>
              <a:rPr lang="bn-BD" dirty="0" smtClean="0">
                <a:latin typeface="NikoshBAN" pitchFamily="2" charset="0"/>
                <a:cs typeface="NikoshBAN" pitchFamily="2" charset="0"/>
              </a:rPr>
              <a:t>টি ইলেক্ট্রন রয়েছে সেহেতু </a:t>
            </a:r>
            <a:r>
              <a:rPr lang="bn-BD" dirty="0">
                <a:latin typeface="NikoshBAN" pitchFamily="2" charset="0"/>
                <a:cs typeface="NikoshBAN" pitchFamily="2" charset="0"/>
              </a:rPr>
              <a:t>অ</a:t>
            </a:r>
            <a:r>
              <a:rPr lang="bn-BD" dirty="0" smtClean="0">
                <a:latin typeface="NikoshBAN" pitchFamily="2" charset="0"/>
                <a:cs typeface="NikoshBAN" pitchFamily="2" charset="0"/>
              </a:rPr>
              <a:t>ধাতু</a:t>
            </a:r>
          </a:p>
        </p:txBody>
      </p:sp>
      <p:sp>
        <p:nvSpPr>
          <p:cNvPr id="29" name="TextBox 28"/>
          <p:cNvSpPr txBox="1"/>
          <p:nvPr/>
        </p:nvSpPr>
        <p:spPr>
          <a:xfrm>
            <a:off x="876005" y="5211044"/>
            <a:ext cx="5756704"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dirty="0" smtClean="0">
                <a:latin typeface="NikoshBAN" pitchFamily="2" charset="0"/>
                <a:cs typeface="NikoshBAN" pitchFamily="2" charset="0"/>
              </a:rPr>
              <a:t>অধাতুর ক্ষেত্রে অষ্টক পূর্ণ করতে যতটি ইলেক্ট্রন প্রয়োজন তাই ঐ মৌলের যোজনী </a:t>
            </a:r>
          </a:p>
        </p:txBody>
      </p:sp>
      <p:pic>
        <p:nvPicPr>
          <p:cNvPr id="30" name="Picture 29"/>
          <p:cNvPicPr>
            <a:picLocks noChangeAspect="1"/>
          </p:cNvPicPr>
          <p:nvPr/>
        </p:nvPicPr>
        <p:blipFill rotWithShape="1">
          <a:blip r:embed="rId16" cstate="print">
            <a:extLst>
              <a:ext uri="{28A0092B-C50C-407E-A947-70E740481C1C}">
                <a14:useLocalDpi xmlns:a14="http://schemas.microsoft.com/office/drawing/2010/main" val="0"/>
              </a:ext>
            </a:extLst>
          </a:blip>
          <a:srcRect l="12071" t="9445" r="11667" b="9445"/>
          <a:stretch/>
        </p:blipFill>
        <p:spPr>
          <a:xfrm>
            <a:off x="224477" y="1143000"/>
            <a:ext cx="651528" cy="692957"/>
          </a:xfrm>
          <a:prstGeom prst="rect">
            <a:avLst/>
          </a:prstGeom>
        </p:spPr>
      </p:pic>
      <p:sp>
        <p:nvSpPr>
          <p:cNvPr id="31" name="TextBox 30"/>
          <p:cNvSpPr txBox="1"/>
          <p:nvPr/>
        </p:nvSpPr>
        <p:spPr>
          <a:xfrm>
            <a:off x="307453" y="88612"/>
            <a:ext cx="2027885"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3200" dirty="0" smtClean="0">
                <a:latin typeface="NikoshBAN" pitchFamily="2" charset="0"/>
                <a:cs typeface="NikoshBAN" pitchFamily="2" charset="0"/>
              </a:rPr>
              <a:t>ধাপ ২</a:t>
            </a:r>
          </a:p>
        </p:txBody>
      </p:sp>
      <p:pic>
        <p:nvPicPr>
          <p:cNvPr id="32" name="Picture 31"/>
          <p:cNvPicPr>
            <a:picLocks noChangeAspect="1"/>
          </p:cNvPicPr>
          <p:nvPr/>
        </p:nvPicPr>
        <p:blipFill rotWithShape="1">
          <a:blip r:embed="rId2" cstate="print">
            <a:extLst>
              <a:ext uri="{28A0092B-C50C-407E-A947-70E740481C1C}">
                <a14:useLocalDpi xmlns:a14="http://schemas.microsoft.com/office/drawing/2010/main" val="0"/>
              </a:ext>
            </a:extLst>
          </a:blip>
          <a:srcRect l="11113" t="9335" r="11257" b="8887"/>
          <a:stretch/>
        </p:blipFill>
        <p:spPr>
          <a:xfrm>
            <a:off x="690834" y="5867400"/>
            <a:ext cx="582293" cy="613408"/>
          </a:xfrm>
          <a:prstGeom prst="rect">
            <a:avLst/>
          </a:prstGeom>
        </p:spPr>
      </p:pic>
      <p:sp>
        <p:nvSpPr>
          <p:cNvPr id="33" name="TextBox 32"/>
          <p:cNvSpPr txBox="1"/>
          <p:nvPr/>
        </p:nvSpPr>
        <p:spPr>
          <a:xfrm>
            <a:off x="1575662" y="5989438"/>
            <a:ext cx="1039675" cy="369332"/>
          </a:xfrm>
          <a:prstGeom prst="rect">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smtClean="0">
                <a:latin typeface="NikoshBAN" pitchFamily="2" charset="0"/>
                <a:cs typeface="NikoshBAN" pitchFamily="2" charset="0"/>
              </a:rPr>
              <a:t>যোজনীঃ  ১</a:t>
            </a:r>
            <a:endParaRPr lang="en-US" dirty="0">
              <a:latin typeface="NikoshBAN" pitchFamily="2" charset="0"/>
              <a:cs typeface="NikoshBAN" pitchFamily="2" charset="0"/>
            </a:endParaRPr>
          </a:p>
        </p:txBody>
      </p:sp>
      <p:pic>
        <p:nvPicPr>
          <p:cNvPr id="34" name="Picture 33"/>
          <p:cNvPicPr>
            <a:picLocks noChangeAspect="1"/>
          </p:cNvPicPr>
          <p:nvPr/>
        </p:nvPicPr>
        <p:blipFill rotWithShape="1">
          <a:blip r:embed="rId10" cstate="print">
            <a:extLst>
              <a:ext uri="{28A0092B-C50C-407E-A947-70E740481C1C}">
                <a14:useLocalDpi xmlns:a14="http://schemas.microsoft.com/office/drawing/2010/main" val="0"/>
              </a:ext>
            </a:extLst>
          </a:blip>
          <a:srcRect l="11516" t="9480" r="11446" b="9965"/>
          <a:stretch/>
        </p:blipFill>
        <p:spPr>
          <a:xfrm>
            <a:off x="4110494" y="5989438"/>
            <a:ext cx="542011" cy="566766"/>
          </a:xfrm>
          <a:prstGeom prst="rect">
            <a:avLst/>
          </a:prstGeom>
        </p:spPr>
      </p:pic>
      <p:sp>
        <p:nvSpPr>
          <p:cNvPr id="35" name="TextBox 34"/>
          <p:cNvSpPr txBox="1"/>
          <p:nvPr/>
        </p:nvSpPr>
        <p:spPr>
          <a:xfrm>
            <a:off x="4839095" y="6106514"/>
            <a:ext cx="1039675" cy="369332"/>
          </a:xfrm>
          <a:prstGeom prst="rect">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smtClean="0">
                <a:latin typeface="NikoshBAN" pitchFamily="2" charset="0"/>
                <a:cs typeface="NikoshBAN" pitchFamily="2" charset="0"/>
              </a:rPr>
              <a:t>যোজনীঃ  ১</a:t>
            </a:r>
            <a:endParaRPr lang="en-US" dirty="0">
              <a:latin typeface="NikoshBAN" pitchFamily="2" charset="0"/>
              <a:cs typeface="NikoshBAN" pitchFamily="2" charset="0"/>
            </a:endParaRPr>
          </a:p>
        </p:txBody>
      </p:sp>
      <p:sp>
        <p:nvSpPr>
          <p:cNvPr id="36" name="TextBox 35"/>
          <p:cNvSpPr txBox="1"/>
          <p:nvPr/>
        </p:nvSpPr>
        <p:spPr>
          <a:xfrm>
            <a:off x="2514600" y="88612"/>
            <a:ext cx="593356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1600" dirty="0" smtClean="0">
                <a:latin typeface="NikoshBAN" pitchFamily="2" charset="0"/>
                <a:cs typeface="NikoshBAN" pitchFamily="2" charset="0"/>
              </a:rPr>
              <a:t>ধাতু ও অধাতু নির্নয়ের পর অষ্টক পূর্ণ করতে কতটি ইলেকট্রন প্রয়োজন বা অষ্টক পূর্ণ করে কতটি ইলেক্ট্রন বেশি আছে তা নির্ণয় করতে হবে</a:t>
            </a:r>
          </a:p>
        </p:txBody>
      </p:sp>
    </p:spTree>
    <p:extLst>
      <p:ext uri="{BB962C8B-B14F-4D97-AF65-F5344CB8AC3E}">
        <p14:creationId xmlns:p14="http://schemas.microsoft.com/office/powerpoint/2010/main" val="89844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1" nodeType="clickEffect">
                                  <p:stCondLst>
                                    <p:cond delay="0"/>
                                  </p:stCondLst>
                                  <p:childTnLst>
                                    <p:animScale>
                                      <p:cBhvr>
                                        <p:cTn id="38" dur="2000" fill="hold"/>
                                        <p:tgtEl>
                                          <p:spTgt spid="17"/>
                                        </p:tgtEl>
                                      </p:cBhvr>
                                      <p:by x="150000" y="150000"/>
                                    </p:animScale>
                                  </p:childTnLst>
                                </p:cTn>
                              </p:par>
                              <p:par>
                                <p:cTn id="39" presetID="6" presetClass="emph" presetSubtype="0" fill="hold" grpId="1" nodeType="withEffect">
                                  <p:stCondLst>
                                    <p:cond delay="0"/>
                                  </p:stCondLst>
                                  <p:childTnLst>
                                    <p:animScale>
                                      <p:cBhvr>
                                        <p:cTn id="40" dur="2000" fill="hold"/>
                                        <p:tgtEl>
                                          <p:spTgt spid="18"/>
                                        </p:tgtEl>
                                      </p:cBhvr>
                                      <p:by x="150000" y="150000"/>
                                    </p:animScale>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1000"/>
                                        <p:tgtEl>
                                          <p:spTgt spid="5"/>
                                        </p:tgtEl>
                                      </p:cBhvr>
                                    </p:animEffect>
                                    <p:anim calcmode="lin" valueType="num">
                                      <p:cBhvr>
                                        <p:cTn id="63" dur="1000" fill="hold"/>
                                        <p:tgtEl>
                                          <p:spTgt spid="5"/>
                                        </p:tgtEl>
                                        <p:attrNameLst>
                                          <p:attrName>ppt_x</p:attrName>
                                        </p:attrNameLst>
                                      </p:cBhvr>
                                      <p:tavLst>
                                        <p:tav tm="0">
                                          <p:val>
                                            <p:strVal val="#ppt_x"/>
                                          </p:val>
                                        </p:tav>
                                        <p:tav tm="100000">
                                          <p:val>
                                            <p:strVal val="#ppt_x"/>
                                          </p:val>
                                        </p:tav>
                                      </p:tavLst>
                                    </p:anim>
                                    <p:anim calcmode="lin" valueType="num">
                                      <p:cBhvr>
                                        <p:cTn id="64" dur="1000" fill="hold"/>
                                        <p:tgtEl>
                                          <p:spTgt spid="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iterate type="lt">
                                    <p:tmPct val="0"/>
                                  </p:iterate>
                                  <p:childTnLst>
                                    <p:set>
                                      <p:cBhvr>
                                        <p:cTn id="71" dur="1" fill="hold">
                                          <p:stCondLst>
                                            <p:cond delay="0"/>
                                          </p:stCondLst>
                                        </p:cTn>
                                        <p:tgtEl>
                                          <p:spTgt spid="7"/>
                                        </p:tgtEl>
                                        <p:attrNameLst>
                                          <p:attrName>style.visibility</p:attrName>
                                        </p:attrNameLst>
                                      </p:cBhvr>
                                      <p:to>
                                        <p:strVal val="visible"/>
                                      </p:to>
                                    </p:set>
                                    <p:animEffect transition="in" filter="fade">
                                      <p:cBhvr>
                                        <p:cTn id="72" dur="1000"/>
                                        <p:tgtEl>
                                          <p:spTgt spid="7"/>
                                        </p:tgtEl>
                                      </p:cBhvr>
                                    </p:animEffect>
                                    <p:anim calcmode="lin" valueType="num">
                                      <p:cBhvr>
                                        <p:cTn id="73" dur="1000" fill="hold"/>
                                        <p:tgtEl>
                                          <p:spTgt spid="7"/>
                                        </p:tgtEl>
                                        <p:attrNameLst>
                                          <p:attrName>ppt_x</p:attrName>
                                        </p:attrNameLst>
                                      </p:cBhvr>
                                      <p:tavLst>
                                        <p:tav tm="0">
                                          <p:val>
                                            <p:strVal val="#ppt_x"/>
                                          </p:val>
                                        </p:tav>
                                        <p:tav tm="100000">
                                          <p:val>
                                            <p:strVal val="#ppt_x"/>
                                          </p:val>
                                        </p:tav>
                                      </p:tavLst>
                                    </p:anim>
                                    <p:anim calcmode="lin" valueType="num">
                                      <p:cBhvr>
                                        <p:cTn id="74" dur="1000" fill="hold"/>
                                        <p:tgtEl>
                                          <p:spTgt spid="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1000"/>
                                        <p:tgtEl>
                                          <p:spTgt spid="4"/>
                                        </p:tgtEl>
                                      </p:cBhvr>
                                    </p:animEffect>
                                    <p:anim calcmode="lin" valueType="num">
                                      <p:cBhvr>
                                        <p:cTn id="78" dur="1000" fill="hold"/>
                                        <p:tgtEl>
                                          <p:spTgt spid="4"/>
                                        </p:tgtEl>
                                        <p:attrNameLst>
                                          <p:attrName>ppt_x</p:attrName>
                                        </p:attrNameLst>
                                      </p:cBhvr>
                                      <p:tavLst>
                                        <p:tav tm="0">
                                          <p:val>
                                            <p:strVal val="#ppt_x"/>
                                          </p:val>
                                        </p:tav>
                                        <p:tav tm="100000">
                                          <p:val>
                                            <p:strVal val="#ppt_x"/>
                                          </p:val>
                                        </p:tav>
                                      </p:tavLst>
                                    </p:anim>
                                    <p:anim calcmode="lin" valueType="num">
                                      <p:cBhvr>
                                        <p:cTn id="7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5" presetClass="entr" presetSubtype="0" repeatCount="indefinite" fill="hold" grpId="1" nodeType="clickEffect">
                                  <p:stCondLst>
                                    <p:cond delay="0"/>
                                  </p:stCondLst>
                                  <p:endCondLst>
                                    <p:cond evt="onNext" delay="0">
                                      <p:tgtEl>
                                        <p:sldTgt/>
                                      </p:tgtEl>
                                    </p:cond>
                                  </p:endCondLst>
                                  <p:iterate type="lt">
                                    <p:tmPct val="0"/>
                                  </p:iterate>
                                  <p:childTnLst>
                                    <p:set>
                                      <p:cBhvr>
                                        <p:cTn id="83" dur="1" fill="hold">
                                          <p:stCondLst>
                                            <p:cond delay="0"/>
                                          </p:stCondLst>
                                        </p:cTn>
                                        <p:tgtEl>
                                          <p:spTgt spid="7"/>
                                        </p:tgtEl>
                                        <p:attrNameLst>
                                          <p:attrName>style.visibility</p:attrName>
                                        </p:attrNameLst>
                                      </p:cBhvr>
                                      <p:to>
                                        <p:strVal val="visible"/>
                                      </p:to>
                                    </p:set>
                                    <p:animEffect transition="in" filter="fade">
                                      <p:cBhvr>
                                        <p:cTn id="84" dur="3000"/>
                                        <p:tgtEl>
                                          <p:spTgt spid="7"/>
                                        </p:tgtEl>
                                      </p:cBhvr>
                                    </p:animEffect>
                                    <p:anim calcmode="lin" valueType="num">
                                      <p:cBhvr>
                                        <p:cTn id="85" dur="3000" fill="hold"/>
                                        <p:tgtEl>
                                          <p:spTgt spid="7"/>
                                        </p:tgtEl>
                                        <p:attrNameLst>
                                          <p:attrName>ppt_w</p:attrName>
                                        </p:attrNameLst>
                                      </p:cBhvr>
                                      <p:tavLst>
                                        <p:tav tm="0" fmla="#ppt_w*sin(2.5*pi*$)">
                                          <p:val>
                                            <p:fltVal val="0"/>
                                          </p:val>
                                        </p:tav>
                                        <p:tav tm="100000">
                                          <p:val>
                                            <p:fltVal val="1"/>
                                          </p:val>
                                        </p:tav>
                                      </p:tavLst>
                                    </p:anim>
                                    <p:anim calcmode="lin" valueType="num">
                                      <p:cBhvr>
                                        <p:cTn id="86" dur="3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circle(in)">
                                      <p:cBhvr>
                                        <p:cTn id="91" dur="20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heel(1)">
                                      <p:cBhvr>
                                        <p:cTn id="96" dur="2000"/>
                                        <p:tgtEl>
                                          <p:spTgt spid="14"/>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1000"/>
                                        <p:tgtEl>
                                          <p:spTgt spid="21"/>
                                        </p:tgtEl>
                                      </p:cBhvr>
                                    </p:animEffect>
                                    <p:anim calcmode="lin" valueType="num">
                                      <p:cBhvr>
                                        <p:cTn id="102" dur="1000" fill="hold"/>
                                        <p:tgtEl>
                                          <p:spTgt spid="21"/>
                                        </p:tgtEl>
                                        <p:attrNameLst>
                                          <p:attrName>ppt_x</p:attrName>
                                        </p:attrNameLst>
                                      </p:cBhvr>
                                      <p:tavLst>
                                        <p:tav tm="0">
                                          <p:val>
                                            <p:strVal val="#ppt_x"/>
                                          </p:val>
                                        </p:tav>
                                        <p:tav tm="100000">
                                          <p:val>
                                            <p:strVal val="#ppt_x"/>
                                          </p:val>
                                        </p:tav>
                                      </p:tavLst>
                                    </p:anim>
                                    <p:anim calcmode="lin" valueType="num">
                                      <p:cBhvr>
                                        <p:cTn id="10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barn(inVertical)">
                                      <p:cBhvr>
                                        <p:cTn id="108" dur="500"/>
                                        <p:tgtEl>
                                          <p:spTgt spid="26"/>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barn(inVertical)">
                                      <p:cBhvr>
                                        <p:cTn id="111" dur="500"/>
                                        <p:tgtEl>
                                          <p:spTgt spid="25"/>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barn(inVertical)">
                                      <p:cBhvr>
                                        <p:cTn id="114" dur="500"/>
                                        <p:tgtEl>
                                          <p:spTgt spid="24"/>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barn(inVertical)">
                                      <p:cBhvr>
                                        <p:cTn id="117" dur="500"/>
                                        <p:tgtEl>
                                          <p:spTgt spid="23"/>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barn(inVertical)">
                                      <p:cBhvr>
                                        <p:cTn id="120" dur="500"/>
                                        <p:tgtEl>
                                          <p:spTgt spid="22"/>
                                        </p:tgtEl>
                                      </p:cBhvr>
                                    </p:animEffect>
                                  </p:childTnLst>
                                </p:cTn>
                              </p:par>
                            </p:childTnLst>
                          </p:cTn>
                        </p:par>
                      </p:childTnLst>
                    </p:cTn>
                  </p:par>
                  <p:par>
                    <p:cTn id="121" fill="hold">
                      <p:stCondLst>
                        <p:cond delay="indefinite"/>
                      </p:stCondLst>
                      <p:childTnLst>
                        <p:par>
                          <p:cTn id="122" fill="hold">
                            <p:stCondLst>
                              <p:cond delay="0"/>
                            </p:stCondLst>
                            <p:childTnLst>
                              <p:par>
                                <p:cTn id="123" presetID="6" presetClass="emph" presetSubtype="0" fill="hold" grpId="1" nodeType="clickEffect">
                                  <p:stCondLst>
                                    <p:cond delay="0"/>
                                  </p:stCondLst>
                                  <p:childTnLst>
                                    <p:animScale>
                                      <p:cBhvr>
                                        <p:cTn id="124" dur="2000" fill="hold"/>
                                        <p:tgtEl>
                                          <p:spTgt spid="26"/>
                                        </p:tgtEl>
                                      </p:cBhvr>
                                      <p:by x="150000" y="150000"/>
                                    </p:animScale>
                                  </p:childTnLst>
                                </p:cTn>
                              </p:par>
                              <p:par>
                                <p:cTn id="125" presetID="6" presetClass="emph" presetSubtype="0" fill="hold" grpId="1" nodeType="withEffect">
                                  <p:stCondLst>
                                    <p:cond delay="0"/>
                                  </p:stCondLst>
                                  <p:childTnLst>
                                    <p:animScale>
                                      <p:cBhvr>
                                        <p:cTn id="126" dur="2000" fill="hold"/>
                                        <p:tgtEl>
                                          <p:spTgt spid="25"/>
                                        </p:tgtEl>
                                      </p:cBhvr>
                                      <p:by x="150000" y="150000"/>
                                    </p:animScale>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1000"/>
                                        <p:tgtEl>
                                          <p:spTgt spid="29"/>
                                        </p:tgtEl>
                                      </p:cBhvr>
                                    </p:animEffect>
                                    <p:anim calcmode="lin" valueType="num">
                                      <p:cBhvr>
                                        <p:cTn id="139" dur="1000" fill="hold"/>
                                        <p:tgtEl>
                                          <p:spTgt spid="29"/>
                                        </p:tgtEl>
                                        <p:attrNameLst>
                                          <p:attrName>ppt_x</p:attrName>
                                        </p:attrNameLst>
                                      </p:cBhvr>
                                      <p:tavLst>
                                        <p:tav tm="0">
                                          <p:val>
                                            <p:strVal val="#ppt_x"/>
                                          </p:val>
                                        </p:tav>
                                        <p:tav tm="100000">
                                          <p:val>
                                            <p:strVal val="#ppt_x"/>
                                          </p:val>
                                        </p:tav>
                                      </p:tavLst>
                                    </p:anim>
                                    <p:anim calcmode="lin" valueType="num">
                                      <p:cBhvr>
                                        <p:cTn id="14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6" presetClass="entr" presetSubtype="16" fill="hold" nodeType="clickEffect">
                                  <p:stCondLst>
                                    <p:cond delay="0"/>
                                  </p:stCondLst>
                                  <p:childTnLst>
                                    <p:set>
                                      <p:cBhvr>
                                        <p:cTn id="144" dur="1" fill="hold">
                                          <p:stCondLst>
                                            <p:cond delay="0"/>
                                          </p:stCondLst>
                                        </p:cTn>
                                        <p:tgtEl>
                                          <p:spTgt spid="32"/>
                                        </p:tgtEl>
                                        <p:attrNameLst>
                                          <p:attrName>style.visibility</p:attrName>
                                        </p:attrNameLst>
                                      </p:cBhvr>
                                      <p:to>
                                        <p:strVal val="visible"/>
                                      </p:to>
                                    </p:set>
                                    <p:animEffect transition="in" filter="circle(in)">
                                      <p:cBhvr>
                                        <p:cTn id="145" dur="2000"/>
                                        <p:tgtEl>
                                          <p:spTgt spid="32"/>
                                        </p:tgtEl>
                                      </p:cBhvr>
                                    </p:animEffect>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wipe(down)">
                                      <p:cBhvr>
                                        <p:cTn id="150" dur="580">
                                          <p:stCondLst>
                                            <p:cond delay="0"/>
                                          </p:stCondLst>
                                        </p:cTn>
                                        <p:tgtEl>
                                          <p:spTgt spid="33"/>
                                        </p:tgtEl>
                                      </p:cBhvr>
                                    </p:animEffect>
                                    <p:anim calcmode="lin" valueType="num">
                                      <p:cBhvr>
                                        <p:cTn id="151"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56" dur="26">
                                          <p:stCondLst>
                                            <p:cond delay="650"/>
                                          </p:stCondLst>
                                        </p:cTn>
                                        <p:tgtEl>
                                          <p:spTgt spid="33"/>
                                        </p:tgtEl>
                                      </p:cBhvr>
                                      <p:to x="100000" y="60000"/>
                                    </p:animScale>
                                    <p:animScale>
                                      <p:cBhvr>
                                        <p:cTn id="157" dur="166" decel="50000">
                                          <p:stCondLst>
                                            <p:cond delay="676"/>
                                          </p:stCondLst>
                                        </p:cTn>
                                        <p:tgtEl>
                                          <p:spTgt spid="33"/>
                                        </p:tgtEl>
                                      </p:cBhvr>
                                      <p:to x="100000" y="100000"/>
                                    </p:animScale>
                                    <p:animScale>
                                      <p:cBhvr>
                                        <p:cTn id="158" dur="26">
                                          <p:stCondLst>
                                            <p:cond delay="1312"/>
                                          </p:stCondLst>
                                        </p:cTn>
                                        <p:tgtEl>
                                          <p:spTgt spid="33"/>
                                        </p:tgtEl>
                                      </p:cBhvr>
                                      <p:to x="100000" y="80000"/>
                                    </p:animScale>
                                    <p:animScale>
                                      <p:cBhvr>
                                        <p:cTn id="159" dur="166" decel="50000">
                                          <p:stCondLst>
                                            <p:cond delay="1338"/>
                                          </p:stCondLst>
                                        </p:cTn>
                                        <p:tgtEl>
                                          <p:spTgt spid="33"/>
                                        </p:tgtEl>
                                      </p:cBhvr>
                                      <p:to x="100000" y="100000"/>
                                    </p:animScale>
                                    <p:animScale>
                                      <p:cBhvr>
                                        <p:cTn id="160" dur="26">
                                          <p:stCondLst>
                                            <p:cond delay="1642"/>
                                          </p:stCondLst>
                                        </p:cTn>
                                        <p:tgtEl>
                                          <p:spTgt spid="33"/>
                                        </p:tgtEl>
                                      </p:cBhvr>
                                      <p:to x="100000" y="90000"/>
                                    </p:animScale>
                                    <p:animScale>
                                      <p:cBhvr>
                                        <p:cTn id="161" dur="166" decel="50000">
                                          <p:stCondLst>
                                            <p:cond delay="1668"/>
                                          </p:stCondLst>
                                        </p:cTn>
                                        <p:tgtEl>
                                          <p:spTgt spid="33"/>
                                        </p:tgtEl>
                                      </p:cBhvr>
                                      <p:to x="100000" y="100000"/>
                                    </p:animScale>
                                    <p:animScale>
                                      <p:cBhvr>
                                        <p:cTn id="162" dur="26">
                                          <p:stCondLst>
                                            <p:cond delay="1808"/>
                                          </p:stCondLst>
                                        </p:cTn>
                                        <p:tgtEl>
                                          <p:spTgt spid="33"/>
                                        </p:tgtEl>
                                      </p:cBhvr>
                                      <p:to x="100000" y="95000"/>
                                    </p:animScale>
                                    <p:animScale>
                                      <p:cBhvr>
                                        <p:cTn id="163" dur="166" decel="50000">
                                          <p:stCondLst>
                                            <p:cond delay="1834"/>
                                          </p:stCondLst>
                                        </p:cTn>
                                        <p:tgtEl>
                                          <p:spTgt spid="33"/>
                                        </p:tgtEl>
                                      </p:cBhvr>
                                      <p:to x="100000" y="100000"/>
                                    </p:animScale>
                                  </p:childTnLst>
                                </p:cTn>
                              </p:par>
                            </p:childTnLst>
                          </p:cTn>
                        </p:par>
                      </p:childTnLst>
                    </p:cTn>
                  </p:par>
                  <p:par>
                    <p:cTn id="164" fill="hold">
                      <p:stCondLst>
                        <p:cond delay="indefinite"/>
                      </p:stCondLst>
                      <p:childTnLst>
                        <p:par>
                          <p:cTn id="165" fill="hold">
                            <p:stCondLst>
                              <p:cond delay="0"/>
                            </p:stCondLst>
                            <p:childTnLst>
                              <p:par>
                                <p:cTn id="166" presetID="6" presetClass="entr" presetSubtype="16" fill="hold" nodeType="clickEffect">
                                  <p:stCondLst>
                                    <p:cond delay="0"/>
                                  </p:stCondLst>
                                  <p:childTnLst>
                                    <p:set>
                                      <p:cBhvr>
                                        <p:cTn id="167" dur="1" fill="hold">
                                          <p:stCondLst>
                                            <p:cond delay="0"/>
                                          </p:stCondLst>
                                        </p:cTn>
                                        <p:tgtEl>
                                          <p:spTgt spid="34"/>
                                        </p:tgtEl>
                                        <p:attrNameLst>
                                          <p:attrName>style.visibility</p:attrName>
                                        </p:attrNameLst>
                                      </p:cBhvr>
                                      <p:to>
                                        <p:strVal val="visible"/>
                                      </p:to>
                                    </p:set>
                                    <p:animEffect transition="in" filter="circle(in)">
                                      <p:cBhvr>
                                        <p:cTn id="168" dur="2000"/>
                                        <p:tgtEl>
                                          <p:spTgt spid="34"/>
                                        </p:tgtEl>
                                      </p:cBhvr>
                                    </p:animEffect>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grpId="0" nodeType="click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wipe(down)">
                                      <p:cBhvr>
                                        <p:cTn id="173" dur="580">
                                          <p:stCondLst>
                                            <p:cond delay="0"/>
                                          </p:stCondLst>
                                        </p:cTn>
                                        <p:tgtEl>
                                          <p:spTgt spid="35"/>
                                        </p:tgtEl>
                                      </p:cBhvr>
                                    </p:animEffect>
                                    <p:anim calcmode="lin" valueType="num">
                                      <p:cBhvr>
                                        <p:cTn id="1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79" dur="26">
                                          <p:stCondLst>
                                            <p:cond delay="650"/>
                                          </p:stCondLst>
                                        </p:cTn>
                                        <p:tgtEl>
                                          <p:spTgt spid="35"/>
                                        </p:tgtEl>
                                      </p:cBhvr>
                                      <p:to x="100000" y="60000"/>
                                    </p:animScale>
                                    <p:animScale>
                                      <p:cBhvr>
                                        <p:cTn id="180" dur="166" decel="50000">
                                          <p:stCondLst>
                                            <p:cond delay="676"/>
                                          </p:stCondLst>
                                        </p:cTn>
                                        <p:tgtEl>
                                          <p:spTgt spid="35"/>
                                        </p:tgtEl>
                                      </p:cBhvr>
                                      <p:to x="100000" y="100000"/>
                                    </p:animScale>
                                    <p:animScale>
                                      <p:cBhvr>
                                        <p:cTn id="181" dur="26">
                                          <p:stCondLst>
                                            <p:cond delay="1312"/>
                                          </p:stCondLst>
                                        </p:cTn>
                                        <p:tgtEl>
                                          <p:spTgt spid="35"/>
                                        </p:tgtEl>
                                      </p:cBhvr>
                                      <p:to x="100000" y="80000"/>
                                    </p:animScale>
                                    <p:animScale>
                                      <p:cBhvr>
                                        <p:cTn id="182" dur="166" decel="50000">
                                          <p:stCondLst>
                                            <p:cond delay="1338"/>
                                          </p:stCondLst>
                                        </p:cTn>
                                        <p:tgtEl>
                                          <p:spTgt spid="35"/>
                                        </p:tgtEl>
                                      </p:cBhvr>
                                      <p:to x="100000" y="100000"/>
                                    </p:animScale>
                                    <p:animScale>
                                      <p:cBhvr>
                                        <p:cTn id="183" dur="26">
                                          <p:stCondLst>
                                            <p:cond delay="1642"/>
                                          </p:stCondLst>
                                        </p:cTn>
                                        <p:tgtEl>
                                          <p:spTgt spid="35"/>
                                        </p:tgtEl>
                                      </p:cBhvr>
                                      <p:to x="100000" y="90000"/>
                                    </p:animScale>
                                    <p:animScale>
                                      <p:cBhvr>
                                        <p:cTn id="184" dur="166" decel="50000">
                                          <p:stCondLst>
                                            <p:cond delay="1668"/>
                                          </p:stCondLst>
                                        </p:cTn>
                                        <p:tgtEl>
                                          <p:spTgt spid="35"/>
                                        </p:tgtEl>
                                      </p:cBhvr>
                                      <p:to x="100000" y="100000"/>
                                    </p:animScale>
                                    <p:animScale>
                                      <p:cBhvr>
                                        <p:cTn id="185" dur="26">
                                          <p:stCondLst>
                                            <p:cond delay="1808"/>
                                          </p:stCondLst>
                                        </p:cTn>
                                        <p:tgtEl>
                                          <p:spTgt spid="35"/>
                                        </p:tgtEl>
                                      </p:cBhvr>
                                      <p:to x="100000" y="95000"/>
                                    </p:animScale>
                                    <p:animScale>
                                      <p:cBhvr>
                                        <p:cTn id="186"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7" grpId="1" animBg="1"/>
      <p:bldP spid="13" grpId="0" animBg="1"/>
      <p:bldP spid="14" grpId="0" animBg="1"/>
      <p:bldP spid="16" grpId="0" animBg="1"/>
      <p:bldP spid="17" grpId="0" animBg="1"/>
      <p:bldP spid="17" grpId="1" animBg="1"/>
      <p:bldP spid="18" grpId="0" animBg="1"/>
      <p:bldP spid="18" grpId="1" animBg="1"/>
      <p:bldP spid="19" grpId="0" animBg="1"/>
      <p:bldP spid="20" grpId="0" animBg="1"/>
      <p:bldP spid="22" grpId="0" animBg="1"/>
      <p:bldP spid="23" grpId="0" animBg="1"/>
      <p:bldP spid="24" grpId="0" animBg="1"/>
      <p:bldP spid="25" grpId="0" animBg="1"/>
      <p:bldP spid="25" grpId="1" animBg="1"/>
      <p:bldP spid="26" grpId="0" animBg="1"/>
      <p:bldP spid="26" grpId="1" animBg="1"/>
      <p:bldP spid="28" grpId="0" animBg="1"/>
      <p:bldP spid="29" grpId="0" animBg="1"/>
      <p:bldP spid="33"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91524"/>
            <a:ext cx="1507482"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3200" dirty="0" smtClean="0">
                <a:latin typeface="NikoshBAN" pitchFamily="2" charset="0"/>
                <a:cs typeface="NikoshBAN" pitchFamily="2" charset="0"/>
              </a:rPr>
              <a:t>ধাপঃ৩</a:t>
            </a:r>
          </a:p>
        </p:txBody>
      </p:sp>
      <p:sp>
        <p:nvSpPr>
          <p:cNvPr id="3" name="TextBox 2"/>
          <p:cNvSpPr txBox="1"/>
          <p:nvPr/>
        </p:nvSpPr>
        <p:spPr>
          <a:xfrm>
            <a:off x="333520" y="1435100"/>
            <a:ext cx="1013419"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bn-BD" dirty="0" smtClean="0">
                <a:latin typeface="NikoshBAN" pitchFamily="2" charset="0"/>
                <a:cs typeface="NikoshBAN" pitchFamily="2" charset="0"/>
              </a:rPr>
              <a:t>অরবিট (n)</a:t>
            </a:r>
          </a:p>
        </p:txBody>
      </p:sp>
      <p:sp>
        <p:nvSpPr>
          <p:cNvPr id="4" name="TextBox 3"/>
          <p:cNvSpPr txBox="1"/>
          <p:nvPr/>
        </p:nvSpPr>
        <p:spPr>
          <a:xfrm>
            <a:off x="322849" y="2800866"/>
            <a:ext cx="1237839"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bn-BD" dirty="0" smtClean="0">
                <a:latin typeface="NikoshBAN" pitchFamily="2" charset="0"/>
                <a:cs typeface="NikoshBAN" pitchFamily="2" charset="0"/>
              </a:rPr>
              <a:t>উপশক্তিস্তর (l)</a:t>
            </a:r>
          </a:p>
        </p:txBody>
      </p:sp>
      <p:sp>
        <p:nvSpPr>
          <p:cNvPr id="5" name="TextBox 4"/>
          <p:cNvSpPr txBox="1"/>
          <p:nvPr/>
        </p:nvSpPr>
        <p:spPr>
          <a:xfrm>
            <a:off x="322849" y="4342368"/>
            <a:ext cx="1252266"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bn-BD" dirty="0" smtClean="0">
                <a:latin typeface="NikoshBAN" pitchFamily="2" charset="0"/>
                <a:cs typeface="NikoshBAN" pitchFamily="2" charset="0"/>
              </a:rPr>
              <a:t>অরবিটাল (m)</a:t>
            </a:r>
          </a:p>
        </p:txBody>
      </p:sp>
      <p:sp>
        <p:nvSpPr>
          <p:cNvPr id="6" name="TextBox 5"/>
          <p:cNvSpPr txBox="1"/>
          <p:nvPr/>
        </p:nvSpPr>
        <p:spPr>
          <a:xfrm>
            <a:off x="1447800" y="1450717"/>
            <a:ext cx="3980577"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dirty="0" smtClean="0">
                <a:latin typeface="NikoshBAN" pitchFamily="2" charset="0"/>
                <a:cs typeface="NikoshBAN" pitchFamily="2" charset="0"/>
              </a:rPr>
              <a:t>প্রধান শক্তিস্তর/ কক্ষপথ; যেখানে ইলেক্ট্রন অবস্থান করে</a:t>
            </a:r>
          </a:p>
        </p:txBody>
      </p:sp>
      <p:sp>
        <p:nvSpPr>
          <p:cNvPr id="7" name="TextBox 6"/>
          <p:cNvSpPr txBox="1"/>
          <p:nvPr/>
        </p:nvSpPr>
        <p:spPr>
          <a:xfrm>
            <a:off x="1803348" y="2839998"/>
            <a:ext cx="199285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dirty="0" smtClean="0">
                <a:latin typeface="NikoshBAN" pitchFamily="2" charset="0"/>
                <a:cs typeface="NikoshBAN" pitchFamily="2" charset="0"/>
              </a:rPr>
              <a:t>সহকারি কোয়ান্টাম সংখ্যা</a:t>
            </a:r>
          </a:p>
        </p:txBody>
      </p:sp>
      <p:sp>
        <p:nvSpPr>
          <p:cNvPr id="9" name="Oval 8"/>
          <p:cNvSpPr/>
          <p:nvPr/>
        </p:nvSpPr>
        <p:spPr>
          <a:xfrm>
            <a:off x="6934200" y="908566"/>
            <a:ext cx="1447800" cy="145363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7200900" y="1187966"/>
            <a:ext cx="914400" cy="89483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7467600" y="1435100"/>
            <a:ext cx="381000" cy="3693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Plus 11"/>
          <p:cNvSpPr/>
          <p:nvPr/>
        </p:nvSpPr>
        <p:spPr>
          <a:xfrm>
            <a:off x="7562850" y="1527433"/>
            <a:ext cx="190500" cy="18466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p:cNvSpPr txBox="1"/>
          <p:nvPr/>
        </p:nvSpPr>
        <p:spPr>
          <a:xfrm>
            <a:off x="5656571" y="1435100"/>
            <a:ext cx="591829" cy="369332"/>
          </a:xfrm>
          <a:prstGeom prst="rect">
            <a:avLst/>
          </a:prstGeom>
          <a:noFill/>
        </p:spPr>
        <p:txBody>
          <a:bodyPr wrap="none" rtlCol="0">
            <a:spAutoFit/>
          </a:bodyPr>
          <a:lstStyle/>
          <a:p>
            <a:r>
              <a:rPr lang="en-US" dirty="0" smtClean="0">
                <a:latin typeface="NikoshBAN" pitchFamily="2" charset="0"/>
                <a:cs typeface="NikoshBAN" pitchFamily="2" charset="0"/>
              </a:rPr>
              <a:t>n=</a:t>
            </a:r>
            <a:r>
              <a:rPr lang="en-US" dirty="0">
                <a:latin typeface="Times New Roman" pitchFamily="18" charset="0"/>
                <a:cs typeface="Times New Roman" pitchFamily="18" charset="0"/>
              </a:rPr>
              <a:t>2</a:t>
            </a:r>
            <a:endParaRPr lang="bn-BD" dirty="0" smtClean="0">
              <a:latin typeface="NikoshBAN" pitchFamily="2" charset="0"/>
              <a:cs typeface="NikoshBAN" pitchFamily="2" charset="0"/>
            </a:endParaRPr>
          </a:p>
        </p:txBody>
      </p:sp>
      <p:sp>
        <p:nvSpPr>
          <p:cNvPr id="14" name="TextBox 13"/>
          <p:cNvSpPr txBox="1"/>
          <p:nvPr/>
        </p:nvSpPr>
        <p:spPr>
          <a:xfrm>
            <a:off x="2133600" y="2082800"/>
            <a:ext cx="1704313" cy="369332"/>
          </a:xfrm>
          <a:prstGeom prst="rect">
            <a:avLst/>
          </a:prstGeom>
          <a:ln w="28575">
            <a:solidFill>
              <a:srgbClr val="002060"/>
            </a:solid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bn-BD" dirty="0" smtClean="0">
                <a:latin typeface="NikoshBAN" pitchFamily="2" charset="0"/>
                <a:cs typeface="NikoshBAN" pitchFamily="2" charset="0"/>
              </a:rPr>
              <a:t>শুধু n</a:t>
            </a:r>
            <a:r>
              <a:rPr lang="bn-BD" dirty="0">
                <a:latin typeface="NikoshBAN" pitchFamily="2" charset="0"/>
                <a:cs typeface="NikoshBAN" pitchFamily="2" charset="0"/>
              </a:rPr>
              <a:t> </a:t>
            </a:r>
            <a:r>
              <a:rPr lang="bn-BD" dirty="0" smtClean="0">
                <a:latin typeface="NikoshBAN" pitchFamily="2" charset="0"/>
                <a:cs typeface="NikoshBAN" pitchFamily="2" charset="0"/>
              </a:rPr>
              <a:t>থাকলে অরবিট</a:t>
            </a:r>
          </a:p>
        </p:txBody>
      </p:sp>
      <p:sp>
        <p:nvSpPr>
          <p:cNvPr id="15" name="TextBox 14"/>
          <p:cNvSpPr txBox="1"/>
          <p:nvPr/>
        </p:nvSpPr>
        <p:spPr>
          <a:xfrm>
            <a:off x="1687688" y="3454400"/>
            <a:ext cx="2005677" cy="369332"/>
          </a:xfrm>
          <a:prstGeom prst="rect">
            <a:avLst/>
          </a:prstGeom>
          <a:ln w="19050"/>
        </p:spPr>
        <p:style>
          <a:lnRef idx="1">
            <a:schemeClr val="accent3"/>
          </a:lnRef>
          <a:fillRef idx="2">
            <a:schemeClr val="accent3"/>
          </a:fillRef>
          <a:effectRef idx="1">
            <a:schemeClr val="accent3"/>
          </a:effectRef>
          <a:fontRef idx="minor">
            <a:schemeClr val="dk1"/>
          </a:fontRef>
        </p:style>
        <p:txBody>
          <a:bodyPr wrap="none" rtlCol="0">
            <a:spAutoFit/>
          </a:bodyPr>
          <a:lstStyle/>
          <a:p>
            <a:r>
              <a:rPr lang="bn-BD" dirty="0" smtClean="0">
                <a:latin typeface="NikoshBAN" pitchFamily="2" charset="0"/>
                <a:cs typeface="NikoshBAN" pitchFamily="2" charset="0"/>
              </a:rPr>
              <a:t> n+l থাকলে উপশক্তিস্তর</a:t>
            </a:r>
          </a:p>
        </p:txBody>
      </p:sp>
      <p:sp>
        <p:nvSpPr>
          <p:cNvPr id="16" name="TextBox 15"/>
          <p:cNvSpPr txBox="1"/>
          <p:nvPr/>
        </p:nvSpPr>
        <p:spPr>
          <a:xfrm>
            <a:off x="1758322" y="4889500"/>
            <a:ext cx="2239716" cy="369332"/>
          </a:xfrm>
          <a:prstGeom prst="rect">
            <a:avLst/>
          </a:prstGeom>
          <a:ln w="19050"/>
        </p:spPr>
        <p:style>
          <a:lnRef idx="1">
            <a:schemeClr val="accent3"/>
          </a:lnRef>
          <a:fillRef idx="2">
            <a:schemeClr val="accent3"/>
          </a:fillRef>
          <a:effectRef idx="1">
            <a:schemeClr val="accent3"/>
          </a:effectRef>
          <a:fontRef idx="minor">
            <a:schemeClr val="dk1"/>
          </a:fontRef>
        </p:style>
        <p:txBody>
          <a:bodyPr wrap="none" rtlCol="0">
            <a:spAutoFit/>
          </a:bodyPr>
          <a:lstStyle/>
          <a:p>
            <a:r>
              <a:rPr lang="bn-BD" dirty="0" smtClean="0">
                <a:latin typeface="NikoshBAN" pitchFamily="2" charset="0"/>
                <a:cs typeface="NikoshBAN" pitchFamily="2" charset="0"/>
              </a:rPr>
              <a:t> n+l+m থাকলে অরবিটাল</a:t>
            </a:r>
          </a:p>
        </p:txBody>
      </p:sp>
      <p:sp>
        <p:nvSpPr>
          <p:cNvPr id="17" name="TextBox 16"/>
          <p:cNvSpPr txBox="1"/>
          <p:nvPr/>
        </p:nvSpPr>
        <p:spPr>
          <a:xfrm>
            <a:off x="1687688" y="4350266"/>
            <a:ext cx="2039341"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dirty="0" smtClean="0">
                <a:latin typeface="NikoshBAN" pitchFamily="2" charset="0"/>
                <a:cs typeface="NikoshBAN" pitchFamily="2" charset="0"/>
              </a:rPr>
              <a:t>চৌম্বকীয় কোয়ান্টাম সংখ্যা</a:t>
            </a:r>
          </a:p>
        </p:txBody>
      </p:sp>
      <p:sp>
        <p:nvSpPr>
          <p:cNvPr id="18" name="TextBox 17"/>
          <p:cNvSpPr txBox="1"/>
          <p:nvPr/>
        </p:nvSpPr>
        <p:spPr>
          <a:xfrm>
            <a:off x="5680502" y="2845832"/>
            <a:ext cx="41549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latin typeface="Times New Roman" pitchFamily="18" charset="0"/>
                <a:cs typeface="Times New Roman" pitchFamily="18" charset="0"/>
              </a:rPr>
              <a:t>2</a:t>
            </a:r>
            <a:r>
              <a:rPr lang="bn-BD" dirty="0" smtClean="0">
                <a:latin typeface="Times New Roman" pitchFamily="18" charset="0"/>
                <a:cs typeface="Times New Roman" pitchFamily="18" charset="0"/>
              </a:rPr>
              <a:t>p</a:t>
            </a:r>
            <a:endParaRPr lang="bn-BD" dirty="0" smtClean="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9" name="TextBox 18"/>
              <p:cNvSpPr txBox="1"/>
              <p:nvPr/>
            </p:nvSpPr>
            <p:spPr>
              <a:xfrm>
                <a:off x="4357474" y="4431268"/>
                <a:ext cx="6016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cs typeface="Times New Roman" pitchFamily="18" charset="0"/>
                        </a:rPr>
                        <m:t>2</m:t>
                      </m:r>
                      <m:sSub>
                        <m:sSubPr>
                          <m:ctrlPr>
                            <a:rPr lang="en-US" i="1" dirty="0" smtClean="0">
                              <a:latin typeface="Cambria Math"/>
                              <a:cs typeface="Times New Roman" pitchFamily="18" charset="0"/>
                            </a:rPr>
                          </m:ctrlPr>
                        </m:sSubPr>
                        <m:e>
                          <m:r>
                            <a:rPr lang="bn-BD" b="0" i="1" dirty="0" smtClean="0">
                              <a:latin typeface="Cambria Math"/>
                              <a:cs typeface="Times New Roman" pitchFamily="18" charset="0"/>
                            </a:rPr>
                            <m:t>𝑝</m:t>
                          </m:r>
                        </m:e>
                        <m:sub>
                          <m:r>
                            <a:rPr lang="bn-BD" b="0" i="1" dirty="0" smtClean="0">
                              <a:latin typeface="Cambria Math"/>
                              <a:cs typeface="Times New Roman" pitchFamily="18" charset="0"/>
                            </a:rPr>
                            <m:t>𝑥</m:t>
                          </m:r>
                        </m:sub>
                      </m:sSub>
                    </m:oMath>
                  </m:oMathPara>
                </a14:m>
                <a:endParaRPr lang="bn-BD" dirty="0" smtClean="0">
                  <a:latin typeface="NikoshBAN" pitchFamily="2" charset="0"/>
                  <a:cs typeface="NikoshBAN" pitchFamily="2"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357474" y="4431268"/>
                <a:ext cx="601640" cy="369332"/>
              </a:xfrm>
              <a:prstGeom prst="rect">
                <a:avLst/>
              </a:prstGeom>
              <a:blipFill rotWithShape="1">
                <a:blip r:embed="rId2"/>
                <a:stretch>
                  <a:fillRect/>
                </a:stretch>
              </a:blipFill>
            </p:spPr>
            <p:txBody>
              <a:bodyPr/>
              <a:lstStyle/>
              <a:p>
                <a:r>
                  <a:rPr lang="en-US">
                    <a:noFill/>
                  </a:rPr>
                  <a:t> </a:t>
                </a:r>
              </a:p>
            </p:txBody>
          </p:sp>
        </mc:Fallback>
      </mc:AlternateContent>
      <p:pic>
        <p:nvPicPr>
          <p:cNvPr id="21" name="Picture 20" descr="E:\Bagerhat contain\My picture\New folder\Electron_orbitals.png"/>
          <p:cNvPicPr>
            <a:picLocks noChangeAspect="1" noChangeArrowheads="1"/>
          </p:cNvPicPr>
          <p:nvPr/>
        </p:nvPicPr>
        <p:blipFill rotWithShape="1">
          <a:blip r:embed="rId3"/>
          <a:srcRect l="45642" t="2820" r="41777" b="77921"/>
          <a:stretch/>
        </p:blipFill>
        <p:spPr bwMode="auto">
          <a:xfrm rot="5121371">
            <a:off x="7626392" y="2671927"/>
            <a:ext cx="845844" cy="971137"/>
          </a:xfrm>
          <a:prstGeom prst="rect">
            <a:avLst/>
          </a:prstGeom>
          <a:noFill/>
        </p:spPr>
      </p:pic>
      <p:pic>
        <p:nvPicPr>
          <p:cNvPr id="23" name="Picture 5"/>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802" t="4605" r="45348" b="44248"/>
          <a:stretch/>
        </p:blipFill>
        <p:spPr bwMode="auto">
          <a:xfrm>
            <a:off x="6311901" y="4267200"/>
            <a:ext cx="1024883" cy="70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0476" t="4605" r="22691" b="44248"/>
          <a:stretch/>
        </p:blipFill>
        <p:spPr bwMode="auto">
          <a:xfrm>
            <a:off x="7205342" y="4343400"/>
            <a:ext cx="1024258" cy="70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3250" t="4605" b="44248"/>
          <a:stretch/>
        </p:blipFill>
        <p:spPr bwMode="auto">
          <a:xfrm>
            <a:off x="8089900" y="4343400"/>
            <a:ext cx="1021069" cy="70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7" name="TextBox 26"/>
              <p:cNvSpPr txBox="1"/>
              <p:nvPr/>
            </p:nvSpPr>
            <p:spPr>
              <a:xfrm>
                <a:off x="5040762" y="4419600"/>
                <a:ext cx="609269" cy="39126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cs typeface="Times New Roman" pitchFamily="18" charset="0"/>
                        </a:rPr>
                        <m:t>2</m:t>
                      </m:r>
                      <m:sSub>
                        <m:sSubPr>
                          <m:ctrlPr>
                            <a:rPr lang="en-US" i="1" dirty="0" smtClean="0">
                              <a:latin typeface="Cambria Math"/>
                              <a:cs typeface="Times New Roman" pitchFamily="18" charset="0"/>
                            </a:rPr>
                          </m:ctrlPr>
                        </m:sSubPr>
                        <m:e>
                          <m:r>
                            <a:rPr lang="bn-BD" b="0" i="1" dirty="0" smtClean="0">
                              <a:latin typeface="Cambria Math"/>
                              <a:cs typeface="Times New Roman" pitchFamily="18" charset="0"/>
                            </a:rPr>
                            <m:t>𝑝</m:t>
                          </m:r>
                        </m:e>
                        <m:sub>
                          <m:r>
                            <a:rPr lang="bn-BD" b="0" i="1" dirty="0" smtClean="0">
                              <a:latin typeface="Cambria Math"/>
                              <a:cs typeface="Times New Roman" pitchFamily="18" charset="0"/>
                            </a:rPr>
                            <m:t>𝑦</m:t>
                          </m:r>
                        </m:sub>
                      </m:sSub>
                    </m:oMath>
                  </m:oMathPara>
                </a14:m>
                <a:endParaRPr lang="bn-BD" dirty="0" smtClean="0">
                  <a:latin typeface="NikoshBAN" pitchFamily="2" charset="0"/>
                  <a:cs typeface="NikoshBAN" pitchFamily="2"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040762" y="4419600"/>
                <a:ext cx="609269" cy="39126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710261" y="4419600"/>
                <a:ext cx="59125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cs typeface="Times New Roman" pitchFamily="18" charset="0"/>
                        </a:rPr>
                        <m:t>2</m:t>
                      </m:r>
                      <m:sSub>
                        <m:sSubPr>
                          <m:ctrlPr>
                            <a:rPr lang="en-US" i="1" dirty="0" smtClean="0">
                              <a:latin typeface="Cambria Math"/>
                              <a:cs typeface="Times New Roman" pitchFamily="18" charset="0"/>
                            </a:rPr>
                          </m:ctrlPr>
                        </m:sSubPr>
                        <m:e>
                          <m:r>
                            <a:rPr lang="bn-BD" b="0" i="1" dirty="0" smtClean="0">
                              <a:latin typeface="Cambria Math"/>
                              <a:cs typeface="Times New Roman" pitchFamily="18" charset="0"/>
                            </a:rPr>
                            <m:t>𝑝</m:t>
                          </m:r>
                        </m:e>
                        <m:sub>
                          <m:r>
                            <a:rPr lang="bn-BD" b="0" i="1" dirty="0" smtClean="0">
                              <a:latin typeface="Cambria Math"/>
                              <a:cs typeface="Times New Roman" pitchFamily="18" charset="0"/>
                            </a:rPr>
                            <m:t>𝑧</m:t>
                          </m:r>
                        </m:sub>
                      </m:sSub>
                    </m:oMath>
                  </m:oMathPara>
                </a14:m>
                <a:endParaRPr lang="bn-BD" dirty="0" smtClean="0">
                  <a:latin typeface="NikoshBAN" pitchFamily="2" charset="0"/>
                  <a:cs typeface="NikoshBAN" pitchFamily="2"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710261" y="4419600"/>
                <a:ext cx="591251" cy="369332"/>
              </a:xfrm>
              <a:prstGeom prst="rect">
                <a:avLst/>
              </a:prstGeom>
              <a:blipFill rotWithShape="1">
                <a:blip r:embed="rId6"/>
                <a:stretch>
                  <a:fillRect/>
                </a:stretch>
              </a:blipFill>
            </p:spPr>
            <p:txBody>
              <a:bodyPr/>
              <a:lstStyle/>
              <a:p>
                <a:r>
                  <a:rPr lang="en-US">
                    <a:noFill/>
                  </a:rPr>
                  <a:t> </a:t>
                </a:r>
              </a:p>
            </p:txBody>
          </p:sp>
        </mc:Fallback>
      </mc:AlternateContent>
      <p:sp>
        <p:nvSpPr>
          <p:cNvPr id="29" name="TextBox 28"/>
          <p:cNvSpPr txBox="1"/>
          <p:nvPr/>
        </p:nvSpPr>
        <p:spPr>
          <a:xfrm>
            <a:off x="5112247" y="2845832"/>
            <a:ext cx="38985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latin typeface="Times New Roman" pitchFamily="18" charset="0"/>
                <a:cs typeface="Times New Roman" pitchFamily="18" charset="0"/>
              </a:rPr>
              <a:t>2</a:t>
            </a:r>
            <a:r>
              <a:rPr lang="bn-BD" dirty="0">
                <a:latin typeface="Times New Roman" pitchFamily="18" charset="0"/>
                <a:cs typeface="Times New Roman" pitchFamily="18" charset="0"/>
              </a:rPr>
              <a:t>s</a:t>
            </a:r>
            <a:endParaRPr lang="bn-BD" dirty="0" smtClean="0">
              <a:latin typeface="NikoshBAN" pitchFamily="2" charset="0"/>
              <a:cs typeface="NikoshBAN" pitchFamily="2" charset="0"/>
            </a:endParaRPr>
          </a:p>
        </p:txBody>
      </p:sp>
      <p:sp>
        <p:nvSpPr>
          <p:cNvPr id="30" name="Oval 29"/>
          <p:cNvSpPr/>
          <p:nvPr/>
        </p:nvSpPr>
        <p:spPr>
          <a:xfrm>
            <a:off x="6553200" y="2743200"/>
            <a:ext cx="647700" cy="65353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TextBox 30"/>
          <p:cNvSpPr txBox="1"/>
          <p:nvPr/>
        </p:nvSpPr>
        <p:spPr>
          <a:xfrm>
            <a:off x="2133600" y="353078"/>
            <a:ext cx="5166799"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2000" dirty="0" smtClean="0">
                <a:latin typeface="NikoshBAN" pitchFamily="2" charset="0"/>
                <a:cs typeface="NikoshBAN" pitchFamily="2" charset="0"/>
              </a:rPr>
              <a:t>মৌলটি যদি অধাতু হয় তাহলে বিজোড় ইলেক্ট্রন নির্ণয় করতে হবে</a:t>
            </a:r>
          </a:p>
        </p:txBody>
      </p:sp>
    </p:spTree>
    <p:extLst>
      <p:ext uri="{BB962C8B-B14F-4D97-AF65-F5344CB8AC3E}">
        <p14:creationId xmlns:p14="http://schemas.microsoft.com/office/powerpoint/2010/main" val="389073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arn(inVertical)">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inVertical)">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1000"/>
                                        <p:tgtEl>
                                          <p:spTgt spid="17"/>
                                        </p:tgtEl>
                                      </p:cBhvr>
                                    </p:animEffect>
                                    <p:anim calcmode="lin" valueType="num">
                                      <p:cBhvr>
                                        <p:cTn id="90" dur="1000" fill="hold"/>
                                        <p:tgtEl>
                                          <p:spTgt spid="17"/>
                                        </p:tgtEl>
                                        <p:attrNameLst>
                                          <p:attrName>ppt_x</p:attrName>
                                        </p:attrNameLst>
                                      </p:cBhvr>
                                      <p:tavLst>
                                        <p:tav tm="0">
                                          <p:val>
                                            <p:strVal val="#ppt_x"/>
                                          </p:val>
                                        </p:tav>
                                        <p:tav tm="100000">
                                          <p:val>
                                            <p:strVal val="#ppt_x"/>
                                          </p:val>
                                        </p:tav>
                                      </p:tavLst>
                                    </p:anim>
                                    <p:anim calcmode="lin" valueType="num">
                                      <p:cBhvr>
                                        <p:cTn id="9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circle(in)">
                                      <p:cBhvr>
                                        <p:cTn id="96" dur="20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circle(in)">
                                      <p:cBhvr>
                                        <p:cTn id="101" dur="2000"/>
                                        <p:tgtEl>
                                          <p:spTgt spid="23"/>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circle(in)">
                                      <p:cBhvr>
                                        <p:cTn id="106" dur="20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circle(in)">
                                      <p:cBhvr>
                                        <p:cTn id="111" dur="2000"/>
                                        <p:tgtEl>
                                          <p:spTgt spid="25"/>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circle(in)">
                                      <p:cBhvr>
                                        <p:cTn id="116" dur="20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circle(in)">
                                      <p:cBhvr>
                                        <p:cTn id="121" dur="2000"/>
                                        <p:tgtEl>
                                          <p:spTgt spid="26"/>
                                        </p:tgtEl>
                                      </p:cBhvr>
                                    </p:animEffect>
                                  </p:childTnLst>
                                </p:cTn>
                              </p:par>
                            </p:childTnLst>
                          </p:cTn>
                        </p:par>
                      </p:childTnLst>
                    </p:cTn>
                  </p:par>
                  <p:par>
                    <p:cTn id="122" fill="hold">
                      <p:stCondLst>
                        <p:cond delay="indefinite"/>
                      </p:stCondLst>
                      <p:childTnLst>
                        <p:par>
                          <p:cTn id="123" fill="hold">
                            <p:stCondLst>
                              <p:cond delay="0"/>
                            </p:stCondLst>
                            <p:childTnLst>
                              <p:par>
                                <p:cTn id="124" presetID="21" presetClass="entr" presetSubtype="1" fill="hold" grpId="0" nodeType="click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heel(1)">
                                      <p:cBhvr>
                                        <p:cTn id="126" dur="2000"/>
                                        <p:tgtEl>
                                          <p:spTgt spid="14"/>
                                        </p:tgtEl>
                                      </p:cBhvr>
                                    </p:animEffec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5"/>
                                        </p:tgtEl>
                                        <p:attrNameLst>
                                          <p:attrName>style.visibility</p:attrName>
                                        </p:attrNameLst>
                                      </p:cBhvr>
                                      <p:to>
                                        <p:strVal val="visible"/>
                                      </p:to>
                                    </p:set>
                                    <p:anim calcmode="lin" valueType="num">
                                      <p:cBhvr additive="base">
                                        <p:cTn id="131" dur="500" fill="hold"/>
                                        <p:tgtEl>
                                          <p:spTgt spid="15"/>
                                        </p:tgtEl>
                                        <p:attrNameLst>
                                          <p:attrName>ppt_x</p:attrName>
                                        </p:attrNameLst>
                                      </p:cBhvr>
                                      <p:tavLst>
                                        <p:tav tm="0">
                                          <p:val>
                                            <p:strVal val="#ppt_x"/>
                                          </p:val>
                                        </p:tav>
                                        <p:tav tm="100000">
                                          <p:val>
                                            <p:strVal val="#ppt_x"/>
                                          </p:val>
                                        </p:tav>
                                      </p:tavLst>
                                    </p:anim>
                                    <p:anim calcmode="lin" valueType="num">
                                      <p:cBhvr additive="base">
                                        <p:cTn id="1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1" presetClass="entr" presetSubtype="1" fill="hold" grpId="0" nodeType="click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wheel(1)">
                                      <p:cBhvr>
                                        <p:cTn id="137" dur="2000"/>
                                        <p:tgtEl>
                                          <p:spTgt spid="16"/>
                                        </p:tgtEl>
                                      </p:cBhvr>
                                    </p:animEffect>
                                  </p:childTnLst>
                                </p:cTn>
                              </p:par>
                            </p:childTnLst>
                          </p:cTn>
                        </p:par>
                      </p:childTnLst>
                    </p:cTn>
                  </p:par>
                  <p:par>
                    <p:cTn id="138" fill="hold">
                      <p:stCondLst>
                        <p:cond delay="indefinite"/>
                      </p:stCondLst>
                      <p:childTnLst>
                        <p:par>
                          <p:cTn id="139" fill="hold">
                            <p:stCondLst>
                              <p:cond delay="0"/>
                            </p:stCondLst>
                            <p:childTnLst>
                              <p:par>
                                <p:cTn id="140" presetID="21" presetClass="exit" presetSubtype="1" fill="hold" grpId="1" nodeType="clickEffect">
                                  <p:stCondLst>
                                    <p:cond delay="0"/>
                                  </p:stCondLst>
                                  <p:childTnLst>
                                    <p:animEffect transition="out" filter="wheel(1)">
                                      <p:cBhvr>
                                        <p:cTn id="141" dur="2000"/>
                                        <p:tgtEl>
                                          <p:spTgt spid="3"/>
                                        </p:tgtEl>
                                      </p:cBhvr>
                                    </p:animEffect>
                                    <p:set>
                                      <p:cBhvr>
                                        <p:cTn id="142" dur="1" fill="hold">
                                          <p:stCondLst>
                                            <p:cond delay="1999"/>
                                          </p:stCondLst>
                                        </p:cTn>
                                        <p:tgtEl>
                                          <p:spTgt spid="3"/>
                                        </p:tgtEl>
                                        <p:attrNameLst>
                                          <p:attrName>style.visibility</p:attrName>
                                        </p:attrNameLst>
                                      </p:cBhvr>
                                      <p:to>
                                        <p:strVal val="hidden"/>
                                      </p:to>
                                    </p:set>
                                  </p:childTnLst>
                                </p:cTn>
                              </p:par>
                              <p:par>
                                <p:cTn id="143" presetID="21" presetClass="exit" presetSubtype="1" fill="hold" grpId="1" nodeType="withEffect">
                                  <p:stCondLst>
                                    <p:cond delay="0"/>
                                  </p:stCondLst>
                                  <p:childTnLst>
                                    <p:animEffect transition="out" filter="wheel(1)">
                                      <p:cBhvr>
                                        <p:cTn id="144" dur="2000"/>
                                        <p:tgtEl>
                                          <p:spTgt spid="4"/>
                                        </p:tgtEl>
                                      </p:cBhvr>
                                    </p:animEffect>
                                    <p:set>
                                      <p:cBhvr>
                                        <p:cTn id="145" dur="1" fill="hold">
                                          <p:stCondLst>
                                            <p:cond delay="1999"/>
                                          </p:stCondLst>
                                        </p:cTn>
                                        <p:tgtEl>
                                          <p:spTgt spid="4"/>
                                        </p:tgtEl>
                                        <p:attrNameLst>
                                          <p:attrName>style.visibility</p:attrName>
                                        </p:attrNameLst>
                                      </p:cBhvr>
                                      <p:to>
                                        <p:strVal val="hidden"/>
                                      </p:to>
                                    </p:set>
                                  </p:childTnLst>
                                </p:cTn>
                              </p:par>
                              <p:par>
                                <p:cTn id="146" presetID="21" presetClass="exit" presetSubtype="1" fill="hold" grpId="1" nodeType="withEffect">
                                  <p:stCondLst>
                                    <p:cond delay="0"/>
                                  </p:stCondLst>
                                  <p:childTnLst>
                                    <p:animEffect transition="out" filter="wheel(1)">
                                      <p:cBhvr>
                                        <p:cTn id="147" dur="2000"/>
                                        <p:tgtEl>
                                          <p:spTgt spid="5"/>
                                        </p:tgtEl>
                                      </p:cBhvr>
                                    </p:animEffect>
                                    <p:set>
                                      <p:cBhvr>
                                        <p:cTn id="148" dur="1" fill="hold">
                                          <p:stCondLst>
                                            <p:cond delay="1999"/>
                                          </p:stCondLst>
                                        </p:cTn>
                                        <p:tgtEl>
                                          <p:spTgt spid="5"/>
                                        </p:tgtEl>
                                        <p:attrNameLst>
                                          <p:attrName>style.visibility</p:attrName>
                                        </p:attrNameLst>
                                      </p:cBhvr>
                                      <p:to>
                                        <p:strVal val="hidden"/>
                                      </p:to>
                                    </p:set>
                                  </p:childTnLst>
                                </p:cTn>
                              </p:par>
                              <p:par>
                                <p:cTn id="149" presetID="21" presetClass="exit" presetSubtype="1" fill="hold" grpId="1" nodeType="withEffect">
                                  <p:stCondLst>
                                    <p:cond delay="0"/>
                                  </p:stCondLst>
                                  <p:childTnLst>
                                    <p:animEffect transition="out" filter="wheel(1)">
                                      <p:cBhvr>
                                        <p:cTn id="150" dur="2000"/>
                                        <p:tgtEl>
                                          <p:spTgt spid="6"/>
                                        </p:tgtEl>
                                      </p:cBhvr>
                                    </p:animEffect>
                                    <p:set>
                                      <p:cBhvr>
                                        <p:cTn id="151" dur="1" fill="hold">
                                          <p:stCondLst>
                                            <p:cond delay="1999"/>
                                          </p:stCondLst>
                                        </p:cTn>
                                        <p:tgtEl>
                                          <p:spTgt spid="6"/>
                                        </p:tgtEl>
                                        <p:attrNameLst>
                                          <p:attrName>style.visibility</p:attrName>
                                        </p:attrNameLst>
                                      </p:cBhvr>
                                      <p:to>
                                        <p:strVal val="hidden"/>
                                      </p:to>
                                    </p:set>
                                  </p:childTnLst>
                                </p:cTn>
                              </p:par>
                              <p:par>
                                <p:cTn id="152" presetID="21" presetClass="exit" presetSubtype="1" fill="hold" grpId="1" nodeType="withEffect">
                                  <p:stCondLst>
                                    <p:cond delay="0"/>
                                  </p:stCondLst>
                                  <p:childTnLst>
                                    <p:animEffect transition="out" filter="wheel(1)">
                                      <p:cBhvr>
                                        <p:cTn id="153" dur="2000"/>
                                        <p:tgtEl>
                                          <p:spTgt spid="9"/>
                                        </p:tgtEl>
                                      </p:cBhvr>
                                    </p:animEffect>
                                    <p:set>
                                      <p:cBhvr>
                                        <p:cTn id="154" dur="1" fill="hold">
                                          <p:stCondLst>
                                            <p:cond delay="1999"/>
                                          </p:stCondLst>
                                        </p:cTn>
                                        <p:tgtEl>
                                          <p:spTgt spid="9"/>
                                        </p:tgtEl>
                                        <p:attrNameLst>
                                          <p:attrName>style.visibility</p:attrName>
                                        </p:attrNameLst>
                                      </p:cBhvr>
                                      <p:to>
                                        <p:strVal val="hidden"/>
                                      </p:to>
                                    </p:set>
                                  </p:childTnLst>
                                </p:cTn>
                              </p:par>
                              <p:par>
                                <p:cTn id="155" presetID="21" presetClass="exit" presetSubtype="1" fill="hold" grpId="1" nodeType="withEffect">
                                  <p:stCondLst>
                                    <p:cond delay="0"/>
                                  </p:stCondLst>
                                  <p:childTnLst>
                                    <p:animEffect transition="out" filter="wheel(1)">
                                      <p:cBhvr>
                                        <p:cTn id="156" dur="2000"/>
                                        <p:tgtEl>
                                          <p:spTgt spid="10"/>
                                        </p:tgtEl>
                                      </p:cBhvr>
                                    </p:animEffect>
                                    <p:set>
                                      <p:cBhvr>
                                        <p:cTn id="157" dur="1" fill="hold">
                                          <p:stCondLst>
                                            <p:cond delay="1999"/>
                                          </p:stCondLst>
                                        </p:cTn>
                                        <p:tgtEl>
                                          <p:spTgt spid="10"/>
                                        </p:tgtEl>
                                        <p:attrNameLst>
                                          <p:attrName>style.visibility</p:attrName>
                                        </p:attrNameLst>
                                      </p:cBhvr>
                                      <p:to>
                                        <p:strVal val="hidden"/>
                                      </p:to>
                                    </p:set>
                                  </p:childTnLst>
                                </p:cTn>
                              </p:par>
                              <p:par>
                                <p:cTn id="158" presetID="21" presetClass="exit" presetSubtype="1" fill="hold" grpId="1" nodeType="withEffect">
                                  <p:stCondLst>
                                    <p:cond delay="0"/>
                                  </p:stCondLst>
                                  <p:childTnLst>
                                    <p:animEffect transition="out" filter="wheel(1)">
                                      <p:cBhvr>
                                        <p:cTn id="159" dur="2000"/>
                                        <p:tgtEl>
                                          <p:spTgt spid="11"/>
                                        </p:tgtEl>
                                      </p:cBhvr>
                                    </p:animEffect>
                                    <p:set>
                                      <p:cBhvr>
                                        <p:cTn id="160" dur="1" fill="hold">
                                          <p:stCondLst>
                                            <p:cond delay="1999"/>
                                          </p:stCondLst>
                                        </p:cTn>
                                        <p:tgtEl>
                                          <p:spTgt spid="11"/>
                                        </p:tgtEl>
                                        <p:attrNameLst>
                                          <p:attrName>style.visibility</p:attrName>
                                        </p:attrNameLst>
                                      </p:cBhvr>
                                      <p:to>
                                        <p:strVal val="hidden"/>
                                      </p:to>
                                    </p:set>
                                  </p:childTnLst>
                                </p:cTn>
                              </p:par>
                              <p:par>
                                <p:cTn id="161" presetID="21" presetClass="exit" presetSubtype="1" fill="hold" grpId="1" nodeType="withEffect">
                                  <p:stCondLst>
                                    <p:cond delay="0"/>
                                  </p:stCondLst>
                                  <p:childTnLst>
                                    <p:animEffect transition="out" filter="wheel(1)">
                                      <p:cBhvr>
                                        <p:cTn id="162" dur="2000"/>
                                        <p:tgtEl>
                                          <p:spTgt spid="12"/>
                                        </p:tgtEl>
                                      </p:cBhvr>
                                    </p:animEffect>
                                    <p:set>
                                      <p:cBhvr>
                                        <p:cTn id="163" dur="1" fill="hold">
                                          <p:stCondLst>
                                            <p:cond delay="1999"/>
                                          </p:stCondLst>
                                        </p:cTn>
                                        <p:tgtEl>
                                          <p:spTgt spid="12"/>
                                        </p:tgtEl>
                                        <p:attrNameLst>
                                          <p:attrName>style.visibility</p:attrName>
                                        </p:attrNameLst>
                                      </p:cBhvr>
                                      <p:to>
                                        <p:strVal val="hidden"/>
                                      </p:to>
                                    </p:set>
                                  </p:childTnLst>
                                </p:cTn>
                              </p:par>
                              <p:par>
                                <p:cTn id="164" presetID="21" presetClass="exit" presetSubtype="1" fill="hold" grpId="1" nodeType="withEffect">
                                  <p:stCondLst>
                                    <p:cond delay="0"/>
                                  </p:stCondLst>
                                  <p:childTnLst>
                                    <p:animEffect transition="out" filter="wheel(1)">
                                      <p:cBhvr>
                                        <p:cTn id="165" dur="2000"/>
                                        <p:tgtEl>
                                          <p:spTgt spid="13"/>
                                        </p:tgtEl>
                                      </p:cBhvr>
                                    </p:animEffect>
                                    <p:set>
                                      <p:cBhvr>
                                        <p:cTn id="166" dur="1" fill="hold">
                                          <p:stCondLst>
                                            <p:cond delay="1999"/>
                                          </p:stCondLst>
                                        </p:cTn>
                                        <p:tgtEl>
                                          <p:spTgt spid="13"/>
                                        </p:tgtEl>
                                        <p:attrNameLst>
                                          <p:attrName>style.visibility</p:attrName>
                                        </p:attrNameLst>
                                      </p:cBhvr>
                                      <p:to>
                                        <p:strVal val="hidden"/>
                                      </p:to>
                                    </p:set>
                                  </p:childTnLst>
                                </p:cTn>
                              </p:par>
                              <p:par>
                                <p:cTn id="167" presetID="21" presetClass="exit" presetSubtype="1" fill="hold" grpId="1" nodeType="withEffect">
                                  <p:stCondLst>
                                    <p:cond delay="0"/>
                                  </p:stCondLst>
                                  <p:childTnLst>
                                    <p:animEffect transition="out" filter="wheel(1)">
                                      <p:cBhvr>
                                        <p:cTn id="168" dur="2000"/>
                                        <p:tgtEl>
                                          <p:spTgt spid="7"/>
                                        </p:tgtEl>
                                      </p:cBhvr>
                                    </p:animEffect>
                                    <p:set>
                                      <p:cBhvr>
                                        <p:cTn id="169" dur="1" fill="hold">
                                          <p:stCondLst>
                                            <p:cond delay="1999"/>
                                          </p:stCondLst>
                                        </p:cTn>
                                        <p:tgtEl>
                                          <p:spTgt spid="7"/>
                                        </p:tgtEl>
                                        <p:attrNameLst>
                                          <p:attrName>style.visibility</p:attrName>
                                        </p:attrNameLst>
                                      </p:cBhvr>
                                      <p:to>
                                        <p:strVal val="hidden"/>
                                      </p:to>
                                    </p:set>
                                  </p:childTnLst>
                                </p:cTn>
                              </p:par>
                              <p:par>
                                <p:cTn id="170" presetID="21" presetClass="exit" presetSubtype="1" fill="hold" grpId="1" nodeType="withEffect">
                                  <p:stCondLst>
                                    <p:cond delay="0"/>
                                  </p:stCondLst>
                                  <p:childTnLst>
                                    <p:animEffect transition="out" filter="wheel(1)">
                                      <p:cBhvr>
                                        <p:cTn id="171" dur="2000"/>
                                        <p:tgtEl>
                                          <p:spTgt spid="29"/>
                                        </p:tgtEl>
                                      </p:cBhvr>
                                    </p:animEffect>
                                    <p:set>
                                      <p:cBhvr>
                                        <p:cTn id="172" dur="1" fill="hold">
                                          <p:stCondLst>
                                            <p:cond delay="1999"/>
                                          </p:stCondLst>
                                        </p:cTn>
                                        <p:tgtEl>
                                          <p:spTgt spid="29"/>
                                        </p:tgtEl>
                                        <p:attrNameLst>
                                          <p:attrName>style.visibility</p:attrName>
                                        </p:attrNameLst>
                                      </p:cBhvr>
                                      <p:to>
                                        <p:strVal val="hidden"/>
                                      </p:to>
                                    </p:set>
                                  </p:childTnLst>
                                </p:cTn>
                              </p:par>
                              <p:par>
                                <p:cTn id="173" presetID="21" presetClass="exit" presetSubtype="1" fill="hold" grpId="1" nodeType="withEffect">
                                  <p:stCondLst>
                                    <p:cond delay="0"/>
                                  </p:stCondLst>
                                  <p:childTnLst>
                                    <p:animEffect transition="out" filter="wheel(1)">
                                      <p:cBhvr>
                                        <p:cTn id="174" dur="2000"/>
                                        <p:tgtEl>
                                          <p:spTgt spid="30"/>
                                        </p:tgtEl>
                                      </p:cBhvr>
                                    </p:animEffect>
                                    <p:set>
                                      <p:cBhvr>
                                        <p:cTn id="175" dur="1" fill="hold">
                                          <p:stCondLst>
                                            <p:cond delay="1999"/>
                                          </p:stCondLst>
                                        </p:cTn>
                                        <p:tgtEl>
                                          <p:spTgt spid="30"/>
                                        </p:tgtEl>
                                        <p:attrNameLst>
                                          <p:attrName>style.visibility</p:attrName>
                                        </p:attrNameLst>
                                      </p:cBhvr>
                                      <p:to>
                                        <p:strVal val="hidden"/>
                                      </p:to>
                                    </p:set>
                                  </p:childTnLst>
                                </p:cTn>
                              </p:par>
                              <p:par>
                                <p:cTn id="176" presetID="21" presetClass="exit" presetSubtype="1" fill="hold" grpId="1" nodeType="withEffect">
                                  <p:stCondLst>
                                    <p:cond delay="0"/>
                                  </p:stCondLst>
                                  <p:childTnLst>
                                    <p:animEffect transition="out" filter="wheel(1)">
                                      <p:cBhvr>
                                        <p:cTn id="177" dur="2000"/>
                                        <p:tgtEl>
                                          <p:spTgt spid="18"/>
                                        </p:tgtEl>
                                      </p:cBhvr>
                                    </p:animEffect>
                                    <p:set>
                                      <p:cBhvr>
                                        <p:cTn id="178" dur="1" fill="hold">
                                          <p:stCondLst>
                                            <p:cond delay="1999"/>
                                          </p:stCondLst>
                                        </p:cTn>
                                        <p:tgtEl>
                                          <p:spTgt spid="18"/>
                                        </p:tgtEl>
                                        <p:attrNameLst>
                                          <p:attrName>style.visibility</p:attrName>
                                        </p:attrNameLst>
                                      </p:cBhvr>
                                      <p:to>
                                        <p:strVal val="hidden"/>
                                      </p:to>
                                    </p:set>
                                  </p:childTnLst>
                                </p:cTn>
                              </p:par>
                              <p:par>
                                <p:cTn id="179" presetID="21" presetClass="exit" presetSubtype="1" fill="hold" nodeType="withEffect">
                                  <p:stCondLst>
                                    <p:cond delay="0"/>
                                  </p:stCondLst>
                                  <p:childTnLst>
                                    <p:animEffect transition="out" filter="wheel(1)">
                                      <p:cBhvr>
                                        <p:cTn id="180" dur="2000"/>
                                        <p:tgtEl>
                                          <p:spTgt spid="21"/>
                                        </p:tgtEl>
                                      </p:cBhvr>
                                    </p:animEffect>
                                    <p:set>
                                      <p:cBhvr>
                                        <p:cTn id="181" dur="1" fill="hold">
                                          <p:stCondLst>
                                            <p:cond delay="1999"/>
                                          </p:stCondLst>
                                        </p:cTn>
                                        <p:tgtEl>
                                          <p:spTgt spid="21"/>
                                        </p:tgtEl>
                                        <p:attrNameLst>
                                          <p:attrName>style.visibility</p:attrName>
                                        </p:attrNameLst>
                                      </p:cBhvr>
                                      <p:to>
                                        <p:strVal val="hidden"/>
                                      </p:to>
                                    </p:set>
                                  </p:childTnLst>
                                </p:cTn>
                              </p:par>
                              <p:par>
                                <p:cTn id="182" presetID="21" presetClass="exit" presetSubtype="1" fill="hold" grpId="1" nodeType="withEffect">
                                  <p:stCondLst>
                                    <p:cond delay="0"/>
                                  </p:stCondLst>
                                  <p:childTnLst>
                                    <p:animEffect transition="out" filter="wheel(1)">
                                      <p:cBhvr>
                                        <p:cTn id="183" dur="2000"/>
                                        <p:tgtEl>
                                          <p:spTgt spid="17"/>
                                        </p:tgtEl>
                                      </p:cBhvr>
                                    </p:animEffect>
                                    <p:set>
                                      <p:cBhvr>
                                        <p:cTn id="184" dur="1" fill="hold">
                                          <p:stCondLst>
                                            <p:cond delay="1999"/>
                                          </p:stCondLst>
                                        </p:cTn>
                                        <p:tgtEl>
                                          <p:spTgt spid="17"/>
                                        </p:tgtEl>
                                        <p:attrNameLst>
                                          <p:attrName>style.visibility</p:attrName>
                                        </p:attrNameLst>
                                      </p:cBhvr>
                                      <p:to>
                                        <p:strVal val="hidden"/>
                                      </p:to>
                                    </p:set>
                                  </p:childTnLst>
                                </p:cTn>
                              </p:par>
                              <p:par>
                                <p:cTn id="185" presetID="21" presetClass="exit" presetSubtype="1" fill="hold" grpId="1" nodeType="withEffect">
                                  <p:stCondLst>
                                    <p:cond delay="0"/>
                                  </p:stCondLst>
                                  <p:childTnLst>
                                    <p:animEffect transition="out" filter="wheel(1)">
                                      <p:cBhvr>
                                        <p:cTn id="186" dur="2000"/>
                                        <p:tgtEl>
                                          <p:spTgt spid="19"/>
                                        </p:tgtEl>
                                      </p:cBhvr>
                                    </p:animEffect>
                                    <p:set>
                                      <p:cBhvr>
                                        <p:cTn id="187" dur="1" fill="hold">
                                          <p:stCondLst>
                                            <p:cond delay="1999"/>
                                          </p:stCondLst>
                                        </p:cTn>
                                        <p:tgtEl>
                                          <p:spTgt spid="19"/>
                                        </p:tgtEl>
                                        <p:attrNameLst>
                                          <p:attrName>style.visibility</p:attrName>
                                        </p:attrNameLst>
                                      </p:cBhvr>
                                      <p:to>
                                        <p:strVal val="hidden"/>
                                      </p:to>
                                    </p:set>
                                  </p:childTnLst>
                                </p:cTn>
                              </p:par>
                              <p:par>
                                <p:cTn id="188" presetID="21" presetClass="exit" presetSubtype="1" fill="hold" nodeType="withEffect">
                                  <p:stCondLst>
                                    <p:cond delay="0"/>
                                  </p:stCondLst>
                                  <p:childTnLst>
                                    <p:animEffect transition="out" filter="wheel(1)">
                                      <p:cBhvr>
                                        <p:cTn id="189" dur="2000"/>
                                        <p:tgtEl>
                                          <p:spTgt spid="23"/>
                                        </p:tgtEl>
                                      </p:cBhvr>
                                    </p:animEffect>
                                    <p:set>
                                      <p:cBhvr>
                                        <p:cTn id="190" dur="1" fill="hold">
                                          <p:stCondLst>
                                            <p:cond delay="1999"/>
                                          </p:stCondLst>
                                        </p:cTn>
                                        <p:tgtEl>
                                          <p:spTgt spid="23"/>
                                        </p:tgtEl>
                                        <p:attrNameLst>
                                          <p:attrName>style.visibility</p:attrName>
                                        </p:attrNameLst>
                                      </p:cBhvr>
                                      <p:to>
                                        <p:strVal val="hidden"/>
                                      </p:to>
                                    </p:set>
                                  </p:childTnLst>
                                </p:cTn>
                              </p:par>
                              <p:par>
                                <p:cTn id="191" presetID="21" presetClass="exit" presetSubtype="1" fill="hold" grpId="1" nodeType="withEffect">
                                  <p:stCondLst>
                                    <p:cond delay="0"/>
                                  </p:stCondLst>
                                  <p:childTnLst>
                                    <p:animEffect transition="out" filter="wheel(1)">
                                      <p:cBhvr>
                                        <p:cTn id="192" dur="2000"/>
                                        <p:tgtEl>
                                          <p:spTgt spid="27"/>
                                        </p:tgtEl>
                                      </p:cBhvr>
                                    </p:animEffect>
                                    <p:set>
                                      <p:cBhvr>
                                        <p:cTn id="193" dur="1" fill="hold">
                                          <p:stCondLst>
                                            <p:cond delay="1999"/>
                                          </p:stCondLst>
                                        </p:cTn>
                                        <p:tgtEl>
                                          <p:spTgt spid="27"/>
                                        </p:tgtEl>
                                        <p:attrNameLst>
                                          <p:attrName>style.visibility</p:attrName>
                                        </p:attrNameLst>
                                      </p:cBhvr>
                                      <p:to>
                                        <p:strVal val="hidden"/>
                                      </p:to>
                                    </p:set>
                                  </p:childTnLst>
                                </p:cTn>
                              </p:par>
                              <p:par>
                                <p:cTn id="194" presetID="21" presetClass="exit" presetSubtype="1" fill="hold" nodeType="withEffect">
                                  <p:stCondLst>
                                    <p:cond delay="0"/>
                                  </p:stCondLst>
                                  <p:childTnLst>
                                    <p:animEffect transition="out" filter="wheel(1)">
                                      <p:cBhvr>
                                        <p:cTn id="195" dur="2000"/>
                                        <p:tgtEl>
                                          <p:spTgt spid="25"/>
                                        </p:tgtEl>
                                      </p:cBhvr>
                                    </p:animEffect>
                                    <p:set>
                                      <p:cBhvr>
                                        <p:cTn id="196" dur="1" fill="hold">
                                          <p:stCondLst>
                                            <p:cond delay="1999"/>
                                          </p:stCondLst>
                                        </p:cTn>
                                        <p:tgtEl>
                                          <p:spTgt spid="25"/>
                                        </p:tgtEl>
                                        <p:attrNameLst>
                                          <p:attrName>style.visibility</p:attrName>
                                        </p:attrNameLst>
                                      </p:cBhvr>
                                      <p:to>
                                        <p:strVal val="hidden"/>
                                      </p:to>
                                    </p:set>
                                  </p:childTnLst>
                                </p:cTn>
                              </p:par>
                              <p:par>
                                <p:cTn id="197" presetID="21" presetClass="exit" presetSubtype="1" fill="hold" grpId="1" nodeType="withEffect">
                                  <p:stCondLst>
                                    <p:cond delay="0"/>
                                  </p:stCondLst>
                                  <p:childTnLst>
                                    <p:animEffect transition="out" filter="wheel(1)">
                                      <p:cBhvr>
                                        <p:cTn id="198" dur="2000"/>
                                        <p:tgtEl>
                                          <p:spTgt spid="28"/>
                                        </p:tgtEl>
                                      </p:cBhvr>
                                    </p:animEffect>
                                    <p:set>
                                      <p:cBhvr>
                                        <p:cTn id="199" dur="1" fill="hold">
                                          <p:stCondLst>
                                            <p:cond delay="1999"/>
                                          </p:stCondLst>
                                        </p:cTn>
                                        <p:tgtEl>
                                          <p:spTgt spid="28"/>
                                        </p:tgtEl>
                                        <p:attrNameLst>
                                          <p:attrName>style.visibility</p:attrName>
                                        </p:attrNameLst>
                                      </p:cBhvr>
                                      <p:to>
                                        <p:strVal val="hidden"/>
                                      </p:to>
                                    </p:set>
                                  </p:childTnLst>
                                </p:cTn>
                              </p:par>
                              <p:par>
                                <p:cTn id="200" presetID="21" presetClass="exit" presetSubtype="1" fill="hold" nodeType="withEffect">
                                  <p:stCondLst>
                                    <p:cond delay="0"/>
                                  </p:stCondLst>
                                  <p:childTnLst>
                                    <p:animEffect transition="out" filter="wheel(1)">
                                      <p:cBhvr>
                                        <p:cTn id="201" dur="2000"/>
                                        <p:tgtEl>
                                          <p:spTgt spid="26"/>
                                        </p:tgtEl>
                                      </p:cBhvr>
                                    </p:animEffect>
                                    <p:set>
                                      <p:cBhvr>
                                        <p:cTn id="202" dur="1" fill="hold">
                                          <p:stCondLst>
                                            <p:cond delay="1999"/>
                                          </p:stCondLst>
                                        </p:cTn>
                                        <p:tgtEl>
                                          <p:spTgt spid="26"/>
                                        </p:tgtEl>
                                        <p:attrNameLst>
                                          <p:attrName>style.visibility</p:attrName>
                                        </p:attrNameLst>
                                      </p:cBhvr>
                                      <p:to>
                                        <p:strVal val="hidden"/>
                                      </p:to>
                                    </p:set>
                                  </p:childTnLst>
                                </p:cTn>
                              </p:par>
                              <p:par>
                                <p:cTn id="203" presetID="21" presetClass="exit" presetSubtype="1" fill="hold" grpId="1" nodeType="withEffect">
                                  <p:stCondLst>
                                    <p:cond delay="0"/>
                                  </p:stCondLst>
                                  <p:childTnLst>
                                    <p:animEffect transition="out" filter="wheel(1)">
                                      <p:cBhvr>
                                        <p:cTn id="204" dur="2000"/>
                                        <p:tgtEl>
                                          <p:spTgt spid="14"/>
                                        </p:tgtEl>
                                      </p:cBhvr>
                                    </p:animEffect>
                                    <p:set>
                                      <p:cBhvr>
                                        <p:cTn id="205" dur="1" fill="hold">
                                          <p:stCondLst>
                                            <p:cond delay="1999"/>
                                          </p:stCondLst>
                                        </p:cTn>
                                        <p:tgtEl>
                                          <p:spTgt spid="14"/>
                                        </p:tgtEl>
                                        <p:attrNameLst>
                                          <p:attrName>style.visibility</p:attrName>
                                        </p:attrNameLst>
                                      </p:cBhvr>
                                      <p:to>
                                        <p:strVal val="hidden"/>
                                      </p:to>
                                    </p:set>
                                  </p:childTnLst>
                                </p:cTn>
                              </p:par>
                              <p:par>
                                <p:cTn id="206" presetID="21" presetClass="exit" presetSubtype="1" fill="hold" grpId="1" nodeType="withEffect">
                                  <p:stCondLst>
                                    <p:cond delay="0"/>
                                  </p:stCondLst>
                                  <p:childTnLst>
                                    <p:animEffect transition="out" filter="wheel(1)">
                                      <p:cBhvr>
                                        <p:cTn id="207" dur="2000"/>
                                        <p:tgtEl>
                                          <p:spTgt spid="15"/>
                                        </p:tgtEl>
                                      </p:cBhvr>
                                    </p:animEffect>
                                    <p:set>
                                      <p:cBhvr>
                                        <p:cTn id="208" dur="1" fill="hold">
                                          <p:stCondLst>
                                            <p:cond delay="1999"/>
                                          </p:stCondLst>
                                        </p:cTn>
                                        <p:tgtEl>
                                          <p:spTgt spid="15"/>
                                        </p:tgtEl>
                                        <p:attrNameLst>
                                          <p:attrName>style.visibility</p:attrName>
                                        </p:attrNameLst>
                                      </p:cBhvr>
                                      <p:to>
                                        <p:strVal val="hidden"/>
                                      </p:to>
                                    </p:set>
                                  </p:childTnLst>
                                </p:cTn>
                              </p:par>
                              <p:par>
                                <p:cTn id="209" presetID="21" presetClass="exit" presetSubtype="1" fill="hold" grpId="1" nodeType="withEffect">
                                  <p:stCondLst>
                                    <p:cond delay="0"/>
                                  </p:stCondLst>
                                  <p:childTnLst>
                                    <p:animEffect transition="out" filter="wheel(1)">
                                      <p:cBhvr>
                                        <p:cTn id="210" dur="2000"/>
                                        <p:tgtEl>
                                          <p:spTgt spid="16"/>
                                        </p:tgtEl>
                                      </p:cBhvr>
                                    </p:animEffect>
                                    <p:set>
                                      <p:cBhvr>
                                        <p:cTn id="211" dur="1" fill="hold">
                                          <p:stCondLst>
                                            <p:cond delay="1999"/>
                                          </p:stCondLst>
                                        </p:cTn>
                                        <p:tgtEl>
                                          <p:spTgt spid="16"/>
                                        </p:tgtEl>
                                        <p:attrNameLst>
                                          <p:attrName>style.visibility</p:attrName>
                                        </p:attrNameLst>
                                      </p:cBhvr>
                                      <p:to>
                                        <p:strVal val="hidden"/>
                                      </p:to>
                                    </p:set>
                                  </p:childTnLst>
                                </p:cTn>
                              </p:par>
                              <p:par>
                                <p:cTn id="212" presetID="21" presetClass="exit" presetSubtype="1" fill="hold" grpId="0" nodeType="withEffect">
                                  <p:stCondLst>
                                    <p:cond delay="0"/>
                                  </p:stCondLst>
                                  <p:childTnLst>
                                    <p:animEffect transition="out" filter="wheel(1)">
                                      <p:cBhvr>
                                        <p:cTn id="213" dur="2000"/>
                                        <p:tgtEl>
                                          <p:spTgt spid="2"/>
                                        </p:tgtEl>
                                      </p:cBhvr>
                                    </p:animEffect>
                                    <p:set>
                                      <p:cBhvr>
                                        <p:cTn id="214" dur="1" fill="hold">
                                          <p:stCondLst>
                                            <p:cond delay="1999"/>
                                          </p:stCondLst>
                                        </p:cTn>
                                        <p:tgtEl>
                                          <p:spTgt spid="2"/>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2" presetClass="exit" presetSubtype="4" fill="hold" grpId="1" nodeType="clickEffect">
                                  <p:stCondLst>
                                    <p:cond delay="0"/>
                                  </p:stCondLst>
                                  <p:childTnLst>
                                    <p:anim calcmode="lin" valueType="num">
                                      <p:cBhvr additive="base">
                                        <p:cTn id="218" dur="500"/>
                                        <p:tgtEl>
                                          <p:spTgt spid="31"/>
                                        </p:tgtEl>
                                        <p:attrNameLst>
                                          <p:attrName>ppt_x</p:attrName>
                                        </p:attrNameLst>
                                      </p:cBhvr>
                                      <p:tavLst>
                                        <p:tav tm="0">
                                          <p:val>
                                            <p:strVal val="ppt_x"/>
                                          </p:val>
                                        </p:tav>
                                        <p:tav tm="100000">
                                          <p:val>
                                            <p:strVal val="ppt_x"/>
                                          </p:val>
                                        </p:tav>
                                      </p:tavLst>
                                    </p:anim>
                                    <p:anim calcmode="lin" valueType="num">
                                      <p:cBhvr additive="base">
                                        <p:cTn id="219" dur="500"/>
                                        <p:tgtEl>
                                          <p:spTgt spid="31"/>
                                        </p:tgtEl>
                                        <p:attrNameLst>
                                          <p:attrName>ppt_y</p:attrName>
                                        </p:attrNameLst>
                                      </p:cBhvr>
                                      <p:tavLst>
                                        <p:tav tm="0">
                                          <p:val>
                                            <p:strVal val="ppt_y"/>
                                          </p:val>
                                        </p:tav>
                                        <p:tav tm="100000">
                                          <p:val>
                                            <p:strVal val="1+ppt_h/2"/>
                                          </p:val>
                                        </p:tav>
                                      </p:tavLst>
                                    </p:anim>
                                    <p:set>
                                      <p:cBhvr>
                                        <p:cTn id="22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p:bldP spid="13" grpId="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6467" y="317500"/>
            <a:ext cx="1882247" cy="523220"/>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bn-BD" sz="2800" dirty="0" smtClean="0">
                <a:latin typeface="NikoshBAN" pitchFamily="2" charset="0"/>
                <a:cs typeface="NikoshBAN" pitchFamily="2" charset="0"/>
              </a:rPr>
              <a:t>অরবিটাল নির্নয়</a:t>
            </a:r>
          </a:p>
        </p:txBody>
      </p:sp>
      <p:sp>
        <p:nvSpPr>
          <p:cNvPr id="3" name="TextBox 2"/>
          <p:cNvSpPr txBox="1"/>
          <p:nvPr/>
        </p:nvSpPr>
        <p:spPr>
          <a:xfrm>
            <a:off x="196889" y="1295400"/>
            <a:ext cx="1811714"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dirty="0" smtClean="0">
                <a:latin typeface="NikoshBAN" pitchFamily="2" charset="0"/>
                <a:cs typeface="NikoshBAN" pitchFamily="2" charset="0"/>
              </a:rPr>
              <a:t>প্রধান কোয়ান্টাম সংখ্যা</a:t>
            </a:r>
          </a:p>
          <a:p>
            <a:pPr algn="ctr"/>
            <a:r>
              <a:rPr lang="en-US" dirty="0" smtClean="0">
                <a:latin typeface="NikoshBAN" pitchFamily="2" charset="0"/>
                <a:cs typeface="NikoshBAN" pitchFamily="2" charset="0"/>
              </a:rPr>
              <a:t>(n)</a:t>
            </a:r>
            <a:endParaRPr lang="bn-BD" dirty="0" smtClean="0">
              <a:latin typeface="NikoshBAN" pitchFamily="2" charset="0"/>
              <a:cs typeface="NikoshBAN" pitchFamily="2" charset="0"/>
            </a:endParaRPr>
          </a:p>
        </p:txBody>
      </p:sp>
      <p:sp>
        <p:nvSpPr>
          <p:cNvPr id="4" name="TextBox 3"/>
          <p:cNvSpPr txBox="1"/>
          <p:nvPr/>
        </p:nvSpPr>
        <p:spPr>
          <a:xfrm>
            <a:off x="2267590" y="1295400"/>
            <a:ext cx="1992853"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dirty="0" smtClean="0">
                <a:latin typeface="NikoshBAN" pitchFamily="2" charset="0"/>
                <a:cs typeface="NikoshBAN" pitchFamily="2" charset="0"/>
              </a:rPr>
              <a:t>সহকারি কোয়ান্টাম সংখ্যা</a:t>
            </a:r>
          </a:p>
          <a:p>
            <a:pPr algn="ctr"/>
            <a:r>
              <a:rPr lang="en-US" dirty="0" smtClean="0">
                <a:latin typeface="NikoshBAN" pitchFamily="2" charset="0"/>
                <a:cs typeface="NikoshBAN" pitchFamily="2" charset="0"/>
              </a:rPr>
              <a:t>l=</a:t>
            </a:r>
            <a:r>
              <a:rPr lang="en-US" dirty="0" smtClean="0">
                <a:latin typeface="Times New Roman" pitchFamily="18" charset="0"/>
                <a:cs typeface="Times New Roman" pitchFamily="18" charset="0"/>
              </a:rPr>
              <a:t>(</a:t>
            </a:r>
            <a:r>
              <a:rPr lang="en-US" dirty="0" smtClean="0">
                <a:latin typeface="NikoshBAN" pitchFamily="2" charset="0"/>
                <a:cs typeface="NikoshBAN" pitchFamily="2" charset="0"/>
              </a:rPr>
              <a:t>n-</a:t>
            </a:r>
            <a:r>
              <a:rPr lang="en-US" dirty="0" smtClean="0">
                <a:latin typeface="Times New Roman" pitchFamily="18" charset="0"/>
                <a:cs typeface="NikoshBAN" pitchFamily="2" charset="0"/>
              </a:rPr>
              <a:t>1)</a:t>
            </a:r>
            <a:endParaRPr lang="bn-BD" dirty="0" smtClean="0">
              <a:latin typeface="Times New Roman" pitchFamily="18" charset="0"/>
              <a:cs typeface="NikoshBAN" pitchFamily="2" charset="0"/>
            </a:endParaRPr>
          </a:p>
        </p:txBody>
      </p:sp>
      <p:sp>
        <p:nvSpPr>
          <p:cNvPr id="5" name="TextBox 4"/>
          <p:cNvSpPr txBox="1"/>
          <p:nvPr/>
        </p:nvSpPr>
        <p:spPr>
          <a:xfrm>
            <a:off x="4495800" y="1270000"/>
            <a:ext cx="2039341"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dirty="0" smtClean="0">
                <a:latin typeface="NikoshBAN" pitchFamily="2" charset="0"/>
                <a:cs typeface="NikoshBAN" pitchFamily="2" charset="0"/>
              </a:rPr>
              <a:t>চৌম্বকীয় কোয়ান্টাম সংখ্যা</a:t>
            </a:r>
          </a:p>
          <a:p>
            <a:pPr algn="ctr"/>
            <a:r>
              <a:rPr lang="en-US" dirty="0">
                <a:latin typeface="NikoshBAN" pitchFamily="2" charset="0"/>
                <a:cs typeface="NikoshBAN" pitchFamily="2" charset="0"/>
              </a:rPr>
              <a:t>m</a:t>
            </a:r>
            <a:endParaRPr lang="bn-BD" dirty="0" smtClean="0">
              <a:latin typeface="Times New Roman" pitchFamily="18" charset="0"/>
              <a:cs typeface="NikoshBAN" pitchFamily="2" charset="0"/>
            </a:endParaRPr>
          </a:p>
        </p:txBody>
      </p:sp>
      <p:sp>
        <p:nvSpPr>
          <p:cNvPr id="6" name="TextBox 5"/>
          <p:cNvSpPr txBox="1"/>
          <p:nvPr/>
        </p:nvSpPr>
        <p:spPr>
          <a:xfrm>
            <a:off x="6858000" y="1269999"/>
            <a:ext cx="1811714"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dirty="0" smtClean="0">
                <a:latin typeface="NikoshBAN" pitchFamily="2" charset="0"/>
                <a:cs typeface="NikoshBAN" pitchFamily="2" charset="0"/>
              </a:rPr>
              <a:t>স্পিন কোয়ান্টাম সংখ্যা</a:t>
            </a:r>
          </a:p>
          <a:p>
            <a:pPr algn="ctr"/>
            <a:r>
              <a:rPr lang="en-US" dirty="0">
                <a:latin typeface="NikoshBAN" pitchFamily="2" charset="0"/>
                <a:cs typeface="NikoshBAN" pitchFamily="2" charset="0"/>
              </a:rPr>
              <a:t>s</a:t>
            </a:r>
            <a:endParaRPr lang="bn-BD" dirty="0" smtClean="0">
              <a:latin typeface="Times New Roman" pitchFamily="18" charset="0"/>
              <a:cs typeface="NikoshBAN" pitchFamily="2" charset="0"/>
            </a:endParaRPr>
          </a:p>
        </p:txBody>
      </p:sp>
      <p:sp>
        <p:nvSpPr>
          <p:cNvPr id="7" name="TextBox 6"/>
          <p:cNvSpPr txBox="1"/>
          <p:nvPr/>
        </p:nvSpPr>
        <p:spPr>
          <a:xfrm>
            <a:off x="927510" y="2314138"/>
            <a:ext cx="30008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latin typeface="Times New Roman" pitchFamily="18" charset="0"/>
                <a:cs typeface="Times New Roman" pitchFamily="18" charset="0"/>
              </a:rPr>
              <a:t>2</a:t>
            </a:r>
            <a:endParaRPr lang="bn-BD" dirty="0" smtClean="0">
              <a:latin typeface="NikoshBAN" pitchFamily="2" charset="0"/>
              <a:cs typeface="NikoshBAN" pitchFamily="2" charset="0"/>
            </a:endParaRPr>
          </a:p>
        </p:txBody>
      </p:sp>
      <p:sp>
        <p:nvSpPr>
          <p:cNvPr id="8" name="TextBox 7"/>
          <p:cNvSpPr txBox="1"/>
          <p:nvPr/>
        </p:nvSpPr>
        <p:spPr>
          <a:xfrm>
            <a:off x="2628900" y="2286674"/>
            <a:ext cx="3000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Times New Roman" pitchFamily="18" charset="0"/>
                <a:cs typeface="Times New Roman" pitchFamily="18" charset="0"/>
              </a:rPr>
              <a:t>0</a:t>
            </a:r>
            <a:endParaRPr lang="bn-BD" dirty="0" smtClean="0">
              <a:latin typeface="NikoshBAN" pitchFamily="2" charset="0"/>
              <a:cs typeface="NikoshBAN" pitchFamily="2" charset="0"/>
            </a:endParaRPr>
          </a:p>
        </p:txBody>
      </p:sp>
      <p:sp>
        <p:nvSpPr>
          <p:cNvPr id="9" name="TextBox 8"/>
          <p:cNvSpPr txBox="1"/>
          <p:nvPr/>
        </p:nvSpPr>
        <p:spPr>
          <a:xfrm>
            <a:off x="2628900" y="2907268"/>
            <a:ext cx="3000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Times New Roman" pitchFamily="18" charset="0"/>
                <a:cs typeface="Times New Roman" pitchFamily="18" charset="0"/>
              </a:rPr>
              <a:t>1</a:t>
            </a:r>
            <a:endParaRPr lang="bn-BD" dirty="0" smtClean="0">
              <a:latin typeface="NikoshBAN" pitchFamily="2" charset="0"/>
              <a:cs typeface="NikoshBAN" pitchFamily="2" charset="0"/>
            </a:endParaRPr>
          </a:p>
        </p:txBody>
      </p:sp>
      <p:sp>
        <p:nvSpPr>
          <p:cNvPr id="10" name="TextBox 9"/>
          <p:cNvSpPr txBox="1"/>
          <p:nvPr/>
        </p:nvSpPr>
        <p:spPr>
          <a:xfrm>
            <a:off x="305545" y="3276600"/>
            <a:ext cx="1544012" cy="1477328"/>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latin typeface="NikoshBAN" pitchFamily="2" charset="0"/>
                <a:cs typeface="NikoshBAN" pitchFamily="2" charset="0"/>
              </a:rPr>
              <a:t>l</a:t>
            </a:r>
            <a:r>
              <a:rPr lang="en-US" dirty="0" smtClean="0">
                <a:latin typeface="NikoshBAN" pitchFamily="2" charset="0"/>
                <a:cs typeface="NikoshBAN" pitchFamily="2" charset="0"/>
              </a:rPr>
              <a:t>-</a:t>
            </a:r>
            <a:r>
              <a:rPr lang="bn-BD" dirty="0" smtClean="0">
                <a:latin typeface="NikoshBAN" pitchFamily="2" charset="0"/>
                <a:cs typeface="NikoshBAN" pitchFamily="2" charset="0"/>
              </a:rPr>
              <a:t>এর মান যদি</a:t>
            </a:r>
          </a:p>
          <a:p>
            <a:r>
              <a:rPr lang="en-US" dirty="0" smtClean="0">
                <a:latin typeface="NikoshBAN" pitchFamily="2" charset="0"/>
                <a:cs typeface="NikoshBAN" pitchFamily="2" charset="0"/>
              </a:rPr>
              <a:t>0 = s </a:t>
            </a:r>
            <a:r>
              <a:rPr lang="bn-BD" dirty="0" smtClean="0">
                <a:latin typeface="NikoshBAN" pitchFamily="2" charset="0"/>
                <a:cs typeface="NikoshBAN" pitchFamily="2" charset="0"/>
              </a:rPr>
              <a:t>উপশক্তিস্তর</a:t>
            </a:r>
          </a:p>
          <a:p>
            <a:r>
              <a:rPr lang="bn-BD" dirty="0" smtClean="0">
                <a:latin typeface="NikoshBAN" pitchFamily="2" charset="0"/>
                <a:cs typeface="NikoshBAN" pitchFamily="2" charset="0"/>
              </a:rPr>
              <a:t>১ = </a:t>
            </a:r>
            <a:r>
              <a:rPr lang="en-US" dirty="0" smtClean="0">
                <a:latin typeface="NikoshBAN" pitchFamily="2" charset="0"/>
                <a:cs typeface="NikoshBAN" pitchFamily="2" charset="0"/>
              </a:rPr>
              <a:t>p </a:t>
            </a:r>
            <a:r>
              <a:rPr lang="bn-BD" dirty="0" smtClean="0">
                <a:latin typeface="NikoshBAN" pitchFamily="2" charset="0"/>
                <a:cs typeface="NikoshBAN" pitchFamily="2" charset="0"/>
              </a:rPr>
              <a:t>উপশক্তিস্তর</a:t>
            </a:r>
          </a:p>
          <a:p>
            <a:r>
              <a:rPr lang="bn-BD" dirty="0" smtClean="0">
                <a:latin typeface="NikoshBAN" pitchFamily="2" charset="0"/>
                <a:cs typeface="NikoshBAN" pitchFamily="2" charset="0"/>
              </a:rPr>
              <a:t>২ = </a:t>
            </a:r>
            <a:r>
              <a:rPr lang="en-US" dirty="0" smtClean="0">
                <a:latin typeface="NikoshBAN" pitchFamily="2" charset="0"/>
                <a:cs typeface="NikoshBAN" pitchFamily="2" charset="0"/>
              </a:rPr>
              <a:t>d </a:t>
            </a:r>
            <a:r>
              <a:rPr lang="bn-BD" dirty="0" smtClean="0">
                <a:latin typeface="NikoshBAN" pitchFamily="2" charset="0"/>
                <a:cs typeface="NikoshBAN" pitchFamily="2" charset="0"/>
              </a:rPr>
              <a:t>উপশক্তিস্তর</a:t>
            </a:r>
          </a:p>
          <a:p>
            <a:r>
              <a:rPr lang="bn-BD" dirty="0" smtClean="0">
                <a:latin typeface="NikoshBAN" pitchFamily="2" charset="0"/>
                <a:cs typeface="NikoshBAN" pitchFamily="2" charset="0"/>
              </a:rPr>
              <a:t>৩= </a:t>
            </a:r>
            <a:r>
              <a:rPr lang="en-US" dirty="0" smtClean="0">
                <a:latin typeface="NikoshBAN" pitchFamily="2" charset="0"/>
                <a:cs typeface="NikoshBAN" pitchFamily="2" charset="0"/>
              </a:rPr>
              <a:t>f </a:t>
            </a:r>
            <a:r>
              <a:rPr lang="bn-BD" dirty="0" smtClean="0">
                <a:latin typeface="NikoshBAN" pitchFamily="2" charset="0"/>
                <a:cs typeface="NikoshBAN" pitchFamily="2" charset="0"/>
              </a:rPr>
              <a:t>উপশক্তিস্তর</a:t>
            </a:r>
            <a:endParaRPr lang="en-US" dirty="0">
              <a:latin typeface="NikoshBAN" pitchFamily="2" charset="0"/>
              <a:cs typeface="NikoshBAN" pitchFamily="2" charset="0"/>
            </a:endParaRPr>
          </a:p>
        </p:txBody>
      </p:sp>
      <p:sp>
        <p:nvSpPr>
          <p:cNvPr id="11" name="Right Arrow 10"/>
          <p:cNvSpPr/>
          <p:nvPr/>
        </p:nvSpPr>
        <p:spPr>
          <a:xfrm>
            <a:off x="3048000" y="2362200"/>
            <a:ext cx="3810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81400" y="2274648"/>
            <a:ext cx="38985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smtClean="0">
                <a:latin typeface="Times New Roman" pitchFamily="18" charset="0"/>
                <a:cs typeface="Times New Roman" pitchFamily="18" charset="0"/>
              </a:rPr>
              <a:t>2s</a:t>
            </a:r>
            <a:endParaRPr lang="bn-BD" dirty="0" smtClean="0">
              <a:latin typeface="NikoshBAN" pitchFamily="2" charset="0"/>
              <a:cs typeface="NikoshBAN" pitchFamily="2" charset="0"/>
            </a:endParaRPr>
          </a:p>
        </p:txBody>
      </p:sp>
      <p:sp>
        <p:nvSpPr>
          <p:cNvPr id="13" name="Right Arrow 12"/>
          <p:cNvSpPr/>
          <p:nvPr/>
        </p:nvSpPr>
        <p:spPr>
          <a:xfrm>
            <a:off x="3071041" y="2994820"/>
            <a:ext cx="3810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04441" y="2907268"/>
            <a:ext cx="415498"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latin typeface="Times New Roman" pitchFamily="18" charset="0"/>
                <a:cs typeface="Times New Roman" pitchFamily="18" charset="0"/>
              </a:rPr>
              <a:t>2p</a:t>
            </a:r>
            <a:endParaRPr lang="bn-BD" dirty="0" smtClean="0">
              <a:latin typeface="NikoshBAN" pitchFamily="2" charset="0"/>
              <a:cs typeface="NikoshBAN" pitchFamily="2" charset="0"/>
            </a:endParaRPr>
          </a:p>
        </p:txBody>
      </p:sp>
      <p:sp>
        <p:nvSpPr>
          <p:cNvPr id="15" name="TextBox 14"/>
          <p:cNvSpPr txBox="1"/>
          <p:nvPr/>
        </p:nvSpPr>
        <p:spPr>
          <a:xfrm>
            <a:off x="305545" y="5000367"/>
            <a:ext cx="415690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latin typeface="NikoshBAN" pitchFamily="2" charset="0"/>
                <a:cs typeface="NikoshBAN" pitchFamily="2" charset="0"/>
              </a:rPr>
              <a:t>l</a:t>
            </a:r>
            <a:r>
              <a:rPr lang="en-US" dirty="0" smtClean="0">
                <a:latin typeface="NikoshBAN" pitchFamily="2" charset="0"/>
                <a:cs typeface="NikoshBAN" pitchFamily="2" charset="0"/>
              </a:rPr>
              <a:t>-</a:t>
            </a:r>
            <a:r>
              <a:rPr lang="bn-BD" dirty="0" smtClean="0">
                <a:latin typeface="NikoshBAN" pitchFamily="2" charset="0"/>
                <a:cs typeface="NikoshBAN" pitchFamily="2" charset="0"/>
              </a:rPr>
              <a:t>এর মান যদি</a:t>
            </a:r>
            <a:r>
              <a:rPr lang="en-US" dirty="0" smtClean="0">
                <a:latin typeface="NikoshBAN" pitchFamily="2" charset="0"/>
                <a:cs typeface="NikoshBAN" pitchFamily="2" charset="0"/>
              </a:rPr>
              <a:t> </a:t>
            </a:r>
            <a:r>
              <a:rPr lang="bn-BD" dirty="0" smtClean="0">
                <a:latin typeface="NikoshBAN" pitchFamily="2" charset="0"/>
                <a:cs typeface="NikoshBAN" pitchFamily="2" charset="0"/>
              </a:rPr>
              <a:t>শূন্য (০) হয় তাহলে </a:t>
            </a:r>
            <a:r>
              <a:rPr lang="en-US" dirty="0" smtClean="0">
                <a:latin typeface="NikoshBAN" pitchFamily="2" charset="0"/>
                <a:cs typeface="NikoshBAN" pitchFamily="2" charset="0"/>
              </a:rPr>
              <a:t>m </a:t>
            </a:r>
            <a:r>
              <a:rPr lang="bn-BD" dirty="0" smtClean="0">
                <a:latin typeface="NikoshBAN" pitchFamily="2" charset="0"/>
                <a:cs typeface="NikoshBAN" pitchFamily="2" charset="0"/>
              </a:rPr>
              <a:t>এর মান শূন্য (০)</a:t>
            </a:r>
          </a:p>
        </p:txBody>
      </p:sp>
      <p:sp>
        <p:nvSpPr>
          <p:cNvPr id="16" name="TextBox 15"/>
          <p:cNvSpPr txBox="1"/>
          <p:nvPr/>
        </p:nvSpPr>
        <p:spPr>
          <a:xfrm>
            <a:off x="209589" y="5715000"/>
            <a:ext cx="5755102"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latin typeface="NikoshBAN" pitchFamily="2" charset="0"/>
                <a:cs typeface="NikoshBAN" pitchFamily="2" charset="0"/>
              </a:rPr>
              <a:t>l</a:t>
            </a:r>
            <a:r>
              <a:rPr lang="en-US" dirty="0" smtClean="0">
                <a:latin typeface="NikoshBAN" pitchFamily="2" charset="0"/>
                <a:cs typeface="NikoshBAN" pitchFamily="2" charset="0"/>
              </a:rPr>
              <a:t>-</a:t>
            </a:r>
            <a:r>
              <a:rPr lang="bn-BD" dirty="0" smtClean="0">
                <a:latin typeface="NikoshBAN" pitchFamily="2" charset="0"/>
                <a:cs typeface="NikoshBAN" pitchFamily="2" charset="0"/>
              </a:rPr>
              <a:t>এর মান যদি</a:t>
            </a:r>
            <a:r>
              <a:rPr lang="en-US" dirty="0" smtClean="0">
                <a:latin typeface="NikoshBAN" pitchFamily="2" charset="0"/>
                <a:cs typeface="NikoshBAN" pitchFamily="2" charset="0"/>
              </a:rPr>
              <a:t> </a:t>
            </a:r>
            <a:r>
              <a:rPr lang="bn-BD" dirty="0" smtClean="0">
                <a:latin typeface="NikoshBAN" pitchFamily="2" charset="0"/>
                <a:cs typeface="NikoshBAN" pitchFamily="2" charset="0"/>
              </a:rPr>
              <a:t>১,২ বা ৩ হয় তাহলে ঋনাত্বক ঐ সংখ্যা থেকে ধনাত্বক ঐ সংখাই </a:t>
            </a:r>
          </a:p>
          <a:p>
            <a:r>
              <a:rPr lang="bn-BD" dirty="0" smtClean="0">
                <a:latin typeface="NikoshBAN" pitchFamily="2" charset="0"/>
                <a:cs typeface="NikoshBAN" pitchFamily="2" charset="0"/>
              </a:rPr>
              <a:t>হবে </a:t>
            </a:r>
            <a:r>
              <a:rPr lang="en-US" dirty="0" smtClean="0">
                <a:latin typeface="NikoshBAN" pitchFamily="2" charset="0"/>
                <a:cs typeface="NikoshBAN" pitchFamily="2" charset="0"/>
              </a:rPr>
              <a:t>m </a:t>
            </a:r>
            <a:r>
              <a:rPr lang="bn-BD" dirty="0" smtClean="0">
                <a:latin typeface="NikoshBAN" pitchFamily="2" charset="0"/>
                <a:cs typeface="NikoshBAN" pitchFamily="2" charset="0"/>
              </a:rPr>
              <a:t>এর মান</a:t>
            </a:r>
          </a:p>
        </p:txBody>
      </p:sp>
      <p:sp>
        <p:nvSpPr>
          <p:cNvPr id="19" name="TextBox 18"/>
          <p:cNvSpPr txBox="1"/>
          <p:nvPr/>
        </p:nvSpPr>
        <p:spPr>
          <a:xfrm>
            <a:off x="4876800" y="2274648"/>
            <a:ext cx="42992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latin typeface="Times New Roman" pitchFamily="18" charset="0"/>
                <a:cs typeface="Times New Roman" pitchFamily="18" charset="0"/>
              </a:rPr>
              <a:t>0</a:t>
            </a:r>
            <a:endParaRPr lang="bn-BD" dirty="0" smtClean="0">
              <a:latin typeface="NikoshBAN" pitchFamily="2" charset="0"/>
              <a:cs typeface="NikoshBAN" pitchFamily="2" charset="0"/>
            </a:endParaRPr>
          </a:p>
        </p:txBody>
      </p:sp>
      <p:sp>
        <p:nvSpPr>
          <p:cNvPr id="20" name="TextBox 19"/>
          <p:cNvSpPr txBox="1"/>
          <p:nvPr/>
        </p:nvSpPr>
        <p:spPr>
          <a:xfrm>
            <a:off x="4876800" y="2893536"/>
            <a:ext cx="42992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1</a:t>
            </a:r>
            <a:endParaRPr lang="bn-BD" dirty="0" smtClean="0">
              <a:latin typeface="NikoshBAN" pitchFamily="2" charset="0"/>
              <a:cs typeface="NikoshBAN" pitchFamily="2" charset="0"/>
            </a:endParaRPr>
          </a:p>
        </p:txBody>
      </p:sp>
      <p:sp>
        <p:nvSpPr>
          <p:cNvPr id="21" name="TextBox 20"/>
          <p:cNvSpPr txBox="1"/>
          <p:nvPr/>
        </p:nvSpPr>
        <p:spPr>
          <a:xfrm>
            <a:off x="4876800" y="3429000"/>
            <a:ext cx="42992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dirty="0" smtClean="0">
                <a:latin typeface="Times New Roman" pitchFamily="18" charset="0"/>
                <a:cs typeface="Times New Roman" pitchFamily="18" charset="0"/>
              </a:rPr>
              <a:t>০</a:t>
            </a:r>
            <a:endParaRPr lang="bn-BD" dirty="0" smtClean="0">
              <a:latin typeface="NikoshBAN" pitchFamily="2" charset="0"/>
              <a:cs typeface="NikoshBAN" pitchFamily="2" charset="0"/>
            </a:endParaRPr>
          </a:p>
        </p:txBody>
      </p:sp>
      <p:sp>
        <p:nvSpPr>
          <p:cNvPr id="22" name="TextBox 21"/>
          <p:cNvSpPr txBox="1"/>
          <p:nvPr/>
        </p:nvSpPr>
        <p:spPr>
          <a:xfrm>
            <a:off x="4876800" y="3886200"/>
            <a:ext cx="42992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bn-BD"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1</a:t>
            </a:r>
            <a:endParaRPr lang="bn-BD" dirty="0" smtClean="0">
              <a:latin typeface="NikoshBAN" pitchFamily="2" charset="0"/>
              <a:cs typeface="NikoshBAN" pitchFamily="2" charset="0"/>
            </a:endParaRPr>
          </a:p>
        </p:txBody>
      </p:sp>
      <p:sp>
        <p:nvSpPr>
          <p:cNvPr id="23" name="Right Arrow 22"/>
          <p:cNvSpPr/>
          <p:nvPr/>
        </p:nvSpPr>
        <p:spPr>
          <a:xfrm>
            <a:off x="5410200" y="2379007"/>
            <a:ext cx="381000" cy="18466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4" name="TextBox 23"/>
          <p:cNvSpPr txBox="1"/>
          <p:nvPr/>
        </p:nvSpPr>
        <p:spPr>
          <a:xfrm>
            <a:off x="5961217" y="2286674"/>
            <a:ext cx="57392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dirty="0">
                <a:latin typeface="Times New Roman" pitchFamily="18" charset="0"/>
                <a:cs typeface="Times New Roman" pitchFamily="18" charset="0"/>
              </a:rPr>
              <a:t>2s</a:t>
            </a:r>
            <a:endParaRPr lang="bn-BD" dirty="0">
              <a:latin typeface="NikoshBAN" pitchFamily="2" charset="0"/>
              <a:cs typeface="NikoshBAN" pitchFamily="2" charset="0"/>
            </a:endParaRPr>
          </a:p>
        </p:txBody>
      </p:sp>
      <p:sp>
        <p:nvSpPr>
          <p:cNvPr id="25" name="Right Arrow 24"/>
          <p:cNvSpPr/>
          <p:nvPr/>
        </p:nvSpPr>
        <p:spPr>
          <a:xfrm>
            <a:off x="5464670" y="2999601"/>
            <a:ext cx="381000" cy="18466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6" name="Right Arrow 25"/>
          <p:cNvSpPr/>
          <p:nvPr/>
        </p:nvSpPr>
        <p:spPr>
          <a:xfrm>
            <a:off x="5464670" y="3521333"/>
            <a:ext cx="381000" cy="18466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7" name="Right Arrow 26"/>
          <p:cNvSpPr/>
          <p:nvPr/>
        </p:nvSpPr>
        <p:spPr>
          <a:xfrm>
            <a:off x="5464670" y="4015264"/>
            <a:ext cx="381000" cy="18466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5961217" y="2907268"/>
                <a:ext cx="59198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en-US" i="1" dirty="0">
                          <a:latin typeface="Cambria Math"/>
                          <a:cs typeface="Times New Roman" pitchFamily="18" charset="0"/>
                        </a:rPr>
                        <m:t>2</m:t>
                      </m:r>
                      <m:sSub>
                        <m:sSubPr>
                          <m:ctrlPr>
                            <a:rPr lang="en-US" i="1" dirty="0">
                              <a:latin typeface="Cambria Math"/>
                              <a:cs typeface="Times New Roman" pitchFamily="18" charset="0"/>
                            </a:rPr>
                          </m:ctrlPr>
                        </m:sSubPr>
                        <m:e>
                          <m:r>
                            <a:rPr lang="bn-BD" i="1" dirty="0">
                              <a:latin typeface="Cambria Math"/>
                              <a:cs typeface="Times New Roman" pitchFamily="18" charset="0"/>
                            </a:rPr>
                            <m:t>𝑝</m:t>
                          </m:r>
                        </m:e>
                        <m:sub>
                          <m:r>
                            <a:rPr lang="bn-BD" i="1" dirty="0">
                              <a:latin typeface="Cambria Math"/>
                              <a:cs typeface="Times New Roman" pitchFamily="18" charset="0"/>
                            </a:rPr>
                            <m:t>𝑥</m:t>
                          </m:r>
                        </m:sub>
                      </m:sSub>
                    </m:oMath>
                  </m:oMathPara>
                </a14:m>
                <a:endParaRPr lang="bn-BD" dirty="0" smtClean="0">
                  <a:latin typeface="NikoshBAN" pitchFamily="2" charset="0"/>
                  <a:cs typeface="NikoshBAN" pitchFamily="2"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961217" y="2907268"/>
                <a:ext cx="591983"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951561" y="3454400"/>
                <a:ext cx="601639" cy="39126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en-US" i="1" dirty="0" smtClean="0">
                          <a:latin typeface="Cambria Math"/>
                          <a:cs typeface="Times New Roman" pitchFamily="18" charset="0"/>
                        </a:rPr>
                        <m:t>2</m:t>
                      </m:r>
                      <m:sSub>
                        <m:sSubPr>
                          <m:ctrlPr>
                            <a:rPr lang="en-US" i="1" dirty="0">
                              <a:latin typeface="Cambria Math"/>
                              <a:cs typeface="Times New Roman" pitchFamily="18" charset="0"/>
                            </a:rPr>
                          </m:ctrlPr>
                        </m:sSubPr>
                        <m:e>
                          <m:r>
                            <a:rPr lang="bn-BD" i="1" dirty="0">
                              <a:latin typeface="Cambria Math"/>
                              <a:cs typeface="Times New Roman" pitchFamily="18" charset="0"/>
                            </a:rPr>
                            <m:t>𝑝</m:t>
                          </m:r>
                        </m:e>
                        <m:sub>
                          <m:r>
                            <a:rPr lang="en-US" b="0" i="1" dirty="0" smtClean="0">
                              <a:latin typeface="Cambria Math"/>
                              <a:cs typeface="Times New Roman" pitchFamily="18" charset="0"/>
                            </a:rPr>
                            <m:t>𝑦</m:t>
                          </m:r>
                        </m:sub>
                      </m:sSub>
                    </m:oMath>
                  </m:oMathPara>
                </a14:m>
                <a:endParaRPr lang="bn-BD" dirty="0" smtClean="0">
                  <a:latin typeface="NikoshBAN" pitchFamily="2" charset="0"/>
                  <a:cs typeface="NikoshBAN" pitchFamily="2"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951561" y="3454400"/>
                <a:ext cx="601639" cy="39126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961949" y="3922931"/>
                <a:ext cx="591251"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US" i="1" dirty="0" smtClean="0">
                          <a:latin typeface="Cambria Math"/>
                          <a:cs typeface="Times New Roman" pitchFamily="18" charset="0"/>
                        </a:rPr>
                        <m:t>2</m:t>
                      </m:r>
                      <m:sSub>
                        <m:sSubPr>
                          <m:ctrlPr>
                            <a:rPr lang="en-US" i="1" dirty="0">
                              <a:latin typeface="Cambria Math"/>
                              <a:cs typeface="Times New Roman" pitchFamily="18" charset="0"/>
                            </a:rPr>
                          </m:ctrlPr>
                        </m:sSubPr>
                        <m:e>
                          <m:r>
                            <a:rPr lang="bn-BD" i="1" dirty="0">
                              <a:latin typeface="Cambria Math"/>
                              <a:cs typeface="Times New Roman" pitchFamily="18" charset="0"/>
                            </a:rPr>
                            <m:t>𝑝</m:t>
                          </m:r>
                        </m:e>
                        <m:sub>
                          <m:r>
                            <a:rPr lang="en-US" b="0" i="1" dirty="0" smtClean="0">
                              <a:latin typeface="Cambria Math"/>
                              <a:cs typeface="Times New Roman" pitchFamily="18" charset="0"/>
                            </a:rPr>
                            <m:t>𝑧</m:t>
                          </m:r>
                        </m:sub>
                      </m:sSub>
                    </m:oMath>
                  </m:oMathPara>
                </a14:m>
                <a:endParaRPr lang="bn-BD" dirty="0" smtClean="0">
                  <a:latin typeface="NikoshBAN" pitchFamily="2" charset="0"/>
                  <a:cs typeface="NikoshBAN" pitchFamily="2"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961949" y="3922931"/>
                <a:ext cx="591251"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228033" y="2251986"/>
                <a:ext cx="1306367"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Times New Roman" pitchFamily="18" charset="0"/>
                    <a:cs typeface="Times New Roman" pitchFamily="18" charset="0"/>
                  </a:rPr>
                  <a:t>+</a:t>
                </a:r>
                <a14:m>
                  <m:oMath xmlns:m="http://schemas.openxmlformats.org/officeDocument/2006/math">
                    <m:f>
                      <m:fPr>
                        <m:type m:val="skw"/>
                        <m:ctrlPr>
                          <a:rPr lang="en-US" i="1" smtClean="0">
                            <a:latin typeface="Cambria Math"/>
                            <a:cs typeface="Times New Roman" pitchFamily="18" charset="0"/>
                          </a:rPr>
                        </m:ctrlPr>
                      </m:fPr>
                      <m:num>
                        <m:r>
                          <a:rPr lang="en-US" b="0" i="1" smtClean="0">
                            <a:latin typeface="Cambria Math"/>
                            <a:cs typeface="Times New Roman" pitchFamily="18" charset="0"/>
                          </a:rPr>
                          <m:t>1</m:t>
                        </m:r>
                      </m:num>
                      <m:den>
                        <m:r>
                          <a:rPr lang="en-US" b="0" i="1" smtClean="0">
                            <a:latin typeface="Cambria Math"/>
                            <a:cs typeface="Times New Roman" pitchFamily="18" charset="0"/>
                          </a:rPr>
                          <m:t>2</m:t>
                        </m:r>
                      </m:den>
                    </m:f>
                  </m:oMath>
                </a14:m>
                <a:r>
                  <a:rPr lang="en-US" dirty="0" smtClean="0">
                    <a:latin typeface="NikoshBAN" pitchFamily="2" charset="0"/>
                    <a:cs typeface="NikoshBAN" pitchFamily="2" charset="0"/>
                  </a:rPr>
                  <a:t> , -</a:t>
                </a:r>
                <a14:m>
                  <m:oMath xmlns:m="http://schemas.openxmlformats.org/officeDocument/2006/math">
                    <m:f>
                      <m:fPr>
                        <m:type m:val="skw"/>
                        <m:ctrlPr>
                          <a:rPr lang="en-US" i="1">
                            <a:latin typeface="Cambria Math"/>
                            <a:cs typeface="Times New Roman" pitchFamily="18" charset="0"/>
                          </a:rPr>
                        </m:ctrlPr>
                      </m:fPr>
                      <m:num>
                        <m:r>
                          <a:rPr lang="en-US" i="1">
                            <a:latin typeface="Cambria Math"/>
                            <a:cs typeface="Times New Roman" pitchFamily="18" charset="0"/>
                          </a:rPr>
                          <m:t>1</m:t>
                        </m:r>
                      </m:num>
                      <m:den>
                        <m:r>
                          <a:rPr lang="en-US" i="1">
                            <a:latin typeface="Cambria Math"/>
                            <a:cs typeface="Times New Roman" pitchFamily="18" charset="0"/>
                          </a:rPr>
                          <m:t>2</m:t>
                        </m:r>
                      </m:den>
                    </m:f>
                  </m:oMath>
                </a14:m>
                <a:endParaRPr lang="bn-BD" dirty="0">
                  <a:latin typeface="NikoshBAN" pitchFamily="2" charset="0"/>
                  <a:cs typeface="NikoshBAN" pitchFamily="2"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228033" y="2251986"/>
                <a:ext cx="1306367"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219489" y="2893536"/>
                <a:ext cx="1306367"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Times New Roman" pitchFamily="18" charset="0"/>
                    <a:cs typeface="Times New Roman" pitchFamily="18" charset="0"/>
                  </a:rPr>
                  <a:t>+</a:t>
                </a:r>
                <a14:m>
                  <m:oMath xmlns:m="http://schemas.openxmlformats.org/officeDocument/2006/math">
                    <m:f>
                      <m:fPr>
                        <m:type m:val="skw"/>
                        <m:ctrlPr>
                          <a:rPr lang="en-US" i="1" smtClean="0">
                            <a:latin typeface="Cambria Math"/>
                            <a:cs typeface="Times New Roman" pitchFamily="18" charset="0"/>
                          </a:rPr>
                        </m:ctrlPr>
                      </m:fPr>
                      <m:num>
                        <m:r>
                          <a:rPr lang="en-US" b="0" i="1" smtClean="0">
                            <a:latin typeface="Cambria Math"/>
                            <a:cs typeface="Times New Roman" pitchFamily="18" charset="0"/>
                          </a:rPr>
                          <m:t>1</m:t>
                        </m:r>
                      </m:num>
                      <m:den>
                        <m:r>
                          <a:rPr lang="en-US" b="0" i="1" smtClean="0">
                            <a:latin typeface="Cambria Math"/>
                            <a:cs typeface="Times New Roman" pitchFamily="18" charset="0"/>
                          </a:rPr>
                          <m:t>2</m:t>
                        </m:r>
                      </m:den>
                    </m:f>
                  </m:oMath>
                </a14:m>
                <a:r>
                  <a:rPr lang="en-US" dirty="0" smtClean="0">
                    <a:latin typeface="NikoshBAN" pitchFamily="2" charset="0"/>
                    <a:cs typeface="NikoshBAN" pitchFamily="2" charset="0"/>
                  </a:rPr>
                  <a:t> , -</a:t>
                </a:r>
                <a14:m>
                  <m:oMath xmlns:m="http://schemas.openxmlformats.org/officeDocument/2006/math">
                    <m:f>
                      <m:fPr>
                        <m:type m:val="skw"/>
                        <m:ctrlPr>
                          <a:rPr lang="en-US" i="1">
                            <a:latin typeface="Cambria Math"/>
                            <a:cs typeface="Times New Roman" pitchFamily="18" charset="0"/>
                          </a:rPr>
                        </m:ctrlPr>
                      </m:fPr>
                      <m:num>
                        <m:r>
                          <a:rPr lang="en-US" i="1">
                            <a:latin typeface="Cambria Math"/>
                            <a:cs typeface="Times New Roman" pitchFamily="18" charset="0"/>
                          </a:rPr>
                          <m:t>1</m:t>
                        </m:r>
                      </m:num>
                      <m:den>
                        <m:r>
                          <a:rPr lang="en-US" i="1">
                            <a:latin typeface="Cambria Math"/>
                            <a:cs typeface="Times New Roman" pitchFamily="18" charset="0"/>
                          </a:rPr>
                          <m:t>2</m:t>
                        </m:r>
                      </m:den>
                    </m:f>
                  </m:oMath>
                </a14:m>
                <a:endParaRPr lang="bn-BD" dirty="0">
                  <a:latin typeface="NikoshBAN" pitchFamily="2" charset="0"/>
                  <a:cs typeface="NikoshBAN" pitchFamily="2"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19489" y="2893536"/>
                <a:ext cx="1306367"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226704" y="3429000"/>
                <a:ext cx="1306367"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Times New Roman" pitchFamily="18" charset="0"/>
                    <a:cs typeface="Times New Roman" pitchFamily="18" charset="0"/>
                  </a:rPr>
                  <a:t>+</a:t>
                </a:r>
                <a14:m>
                  <m:oMath xmlns:m="http://schemas.openxmlformats.org/officeDocument/2006/math">
                    <m:f>
                      <m:fPr>
                        <m:type m:val="skw"/>
                        <m:ctrlPr>
                          <a:rPr lang="en-US" i="1" smtClean="0">
                            <a:latin typeface="Cambria Math"/>
                            <a:cs typeface="Times New Roman" pitchFamily="18" charset="0"/>
                          </a:rPr>
                        </m:ctrlPr>
                      </m:fPr>
                      <m:num>
                        <m:r>
                          <a:rPr lang="en-US" b="0" i="1" smtClean="0">
                            <a:latin typeface="Cambria Math"/>
                            <a:cs typeface="Times New Roman" pitchFamily="18" charset="0"/>
                          </a:rPr>
                          <m:t>1</m:t>
                        </m:r>
                      </m:num>
                      <m:den>
                        <m:r>
                          <a:rPr lang="en-US" b="0" i="1" smtClean="0">
                            <a:latin typeface="Cambria Math"/>
                            <a:cs typeface="Times New Roman" pitchFamily="18" charset="0"/>
                          </a:rPr>
                          <m:t>2</m:t>
                        </m:r>
                      </m:den>
                    </m:f>
                  </m:oMath>
                </a14:m>
                <a:r>
                  <a:rPr lang="en-US" dirty="0" smtClean="0">
                    <a:latin typeface="NikoshBAN" pitchFamily="2" charset="0"/>
                    <a:cs typeface="NikoshBAN" pitchFamily="2" charset="0"/>
                  </a:rPr>
                  <a:t> , -</a:t>
                </a:r>
                <a14:m>
                  <m:oMath xmlns:m="http://schemas.openxmlformats.org/officeDocument/2006/math">
                    <m:f>
                      <m:fPr>
                        <m:type m:val="skw"/>
                        <m:ctrlPr>
                          <a:rPr lang="en-US" i="1">
                            <a:latin typeface="Cambria Math"/>
                            <a:cs typeface="Times New Roman" pitchFamily="18" charset="0"/>
                          </a:rPr>
                        </m:ctrlPr>
                      </m:fPr>
                      <m:num>
                        <m:r>
                          <a:rPr lang="en-US" i="1">
                            <a:latin typeface="Cambria Math"/>
                            <a:cs typeface="Times New Roman" pitchFamily="18" charset="0"/>
                          </a:rPr>
                          <m:t>1</m:t>
                        </m:r>
                      </m:num>
                      <m:den>
                        <m:r>
                          <a:rPr lang="en-US" i="1">
                            <a:latin typeface="Cambria Math"/>
                            <a:cs typeface="Times New Roman" pitchFamily="18" charset="0"/>
                          </a:rPr>
                          <m:t>2</m:t>
                        </m:r>
                      </m:den>
                    </m:f>
                  </m:oMath>
                </a14:m>
                <a:endParaRPr lang="bn-BD" dirty="0">
                  <a:latin typeface="NikoshBAN" pitchFamily="2" charset="0"/>
                  <a:cs typeface="NikoshBAN" pitchFamily="2"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7226704" y="3429000"/>
                <a:ext cx="1306367"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201304" y="3961031"/>
                <a:ext cx="1306367"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Times New Roman" pitchFamily="18" charset="0"/>
                    <a:cs typeface="Times New Roman" pitchFamily="18" charset="0"/>
                  </a:rPr>
                  <a:t>+</a:t>
                </a:r>
                <a14:m>
                  <m:oMath xmlns:m="http://schemas.openxmlformats.org/officeDocument/2006/math">
                    <m:f>
                      <m:fPr>
                        <m:type m:val="skw"/>
                        <m:ctrlPr>
                          <a:rPr lang="en-US" i="1" smtClean="0">
                            <a:latin typeface="Cambria Math"/>
                            <a:cs typeface="Times New Roman" pitchFamily="18" charset="0"/>
                          </a:rPr>
                        </m:ctrlPr>
                      </m:fPr>
                      <m:num>
                        <m:r>
                          <a:rPr lang="en-US" b="0" i="1" smtClean="0">
                            <a:latin typeface="Cambria Math"/>
                            <a:cs typeface="Times New Roman" pitchFamily="18" charset="0"/>
                          </a:rPr>
                          <m:t>1</m:t>
                        </m:r>
                      </m:num>
                      <m:den>
                        <m:r>
                          <a:rPr lang="en-US" b="0" i="1" smtClean="0">
                            <a:latin typeface="Cambria Math"/>
                            <a:cs typeface="Times New Roman" pitchFamily="18" charset="0"/>
                          </a:rPr>
                          <m:t>2</m:t>
                        </m:r>
                      </m:den>
                    </m:f>
                  </m:oMath>
                </a14:m>
                <a:r>
                  <a:rPr lang="en-US" dirty="0" smtClean="0">
                    <a:latin typeface="NikoshBAN" pitchFamily="2" charset="0"/>
                    <a:cs typeface="NikoshBAN" pitchFamily="2" charset="0"/>
                  </a:rPr>
                  <a:t> , -</a:t>
                </a:r>
                <a14:m>
                  <m:oMath xmlns:m="http://schemas.openxmlformats.org/officeDocument/2006/math">
                    <m:f>
                      <m:fPr>
                        <m:type m:val="skw"/>
                        <m:ctrlPr>
                          <a:rPr lang="en-US" i="1">
                            <a:latin typeface="Cambria Math"/>
                            <a:cs typeface="Times New Roman" pitchFamily="18" charset="0"/>
                          </a:rPr>
                        </m:ctrlPr>
                      </m:fPr>
                      <m:num>
                        <m:r>
                          <a:rPr lang="en-US" i="1">
                            <a:latin typeface="Cambria Math"/>
                            <a:cs typeface="Times New Roman" pitchFamily="18" charset="0"/>
                          </a:rPr>
                          <m:t>1</m:t>
                        </m:r>
                      </m:num>
                      <m:den>
                        <m:r>
                          <a:rPr lang="en-US" i="1">
                            <a:latin typeface="Cambria Math"/>
                            <a:cs typeface="Times New Roman" pitchFamily="18" charset="0"/>
                          </a:rPr>
                          <m:t>2</m:t>
                        </m:r>
                      </m:den>
                    </m:f>
                  </m:oMath>
                </a14:m>
                <a:endParaRPr lang="bn-BD" dirty="0">
                  <a:latin typeface="NikoshBAN" pitchFamily="2" charset="0"/>
                  <a:cs typeface="NikoshBAN" pitchFamily="2"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201304" y="3961031"/>
                <a:ext cx="1306367" cy="3693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0009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anim calcmode="lin" valueType="num">
                                      <p:cBhvr>
                                        <p:cTn id="96" dur="1000" fill="hold"/>
                                        <p:tgtEl>
                                          <p:spTgt spid="16"/>
                                        </p:tgtEl>
                                        <p:attrNameLst>
                                          <p:attrName>ppt_x</p:attrName>
                                        </p:attrNameLst>
                                      </p:cBhvr>
                                      <p:tavLst>
                                        <p:tav tm="0">
                                          <p:val>
                                            <p:strVal val="#ppt_x"/>
                                          </p:val>
                                        </p:tav>
                                        <p:tav tm="100000">
                                          <p:val>
                                            <p:strVal val="#ppt_x"/>
                                          </p:val>
                                        </p:tav>
                                      </p:tavLst>
                                    </p:anim>
                                    <p:anim calcmode="lin" valueType="num">
                                      <p:cBhvr>
                                        <p:cTn id="9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down)">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wipe(down)">
                                      <p:cBhvr>
                                        <p:cTn id="112" dur="500"/>
                                        <p:tgtEl>
                                          <p:spTgt spid="2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wipe(down)">
                                      <p:cBhvr>
                                        <p:cTn id="117" dur="500"/>
                                        <p:tgtEl>
                                          <p:spTgt spid="22"/>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barn(inVertical)">
                                      <p:cBhvr>
                                        <p:cTn id="122" dur="500"/>
                                        <p:tgtEl>
                                          <p:spTgt spid="23"/>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1000"/>
                                        <p:tgtEl>
                                          <p:spTgt spid="24"/>
                                        </p:tgtEl>
                                      </p:cBhvr>
                                    </p:animEffect>
                                    <p:anim calcmode="lin" valueType="num">
                                      <p:cBhvr>
                                        <p:cTn id="128" dur="1000" fill="hold"/>
                                        <p:tgtEl>
                                          <p:spTgt spid="24"/>
                                        </p:tgtEl>
                                        <p:attrNameLst>
                                          <p:attrName>ppt_x</p:attrName>
                                        </p:attrNameLst>
                                      </p:cBhvr>
                                      <p:tavLst>
                                        <p:tav tm="0">
                                          <p:val>
                                            <p:strVal val="#ppt_x"/>
                                          </p:val>
                                        </p:tav>
                                        <p:tav tm="100000">
                                          <p:val>
                                            <p:strVal val="#ppt_x"/>
                                          </p:val>
                                        </p:tav>
                                      </p:tavLst>
                                    </p:anim>
                                    <p:anim calcmode="lin" valueType="num">
                                      <p:cBhvr>
                                        <p:cTn id="1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barn(inVertical)">
                                      <p:cBhvr>
                                        <p:cTn id="134" dur="500"/>
                                        <p:tgtEl>
                                          <p:spTgt spid="25"/>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down)">
                                      <p:cBhvr>
                                        <p:cTn id="139" dur="500"/>
                                        <p:tgtEl>
                                          <p:spTgt spid="28"/>
                                        </p:tgtEl>
                                      </p:cBhvr>
                                    </p:animEffec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barn(inVertical)">
                                      <p:cBhvr>
                                        <p:cTn id="144" dur="500"/>
                                        <p:tgtEl>
                                          <p:spTgt spid="26"/>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00"/>
                                        <p:tgtEl>
                                          <p:spTgt spid="31"/>
                                        </p:tgtEl>
                                      </p:cBhvr>
                                    </p:animEffect>
                                  </p:childTnLst>
                                </p:cTn>
                              </p:par>
                            </p:childTnLst>
                          </p:cTn>
                        </p:par>
                      </p:childTnLst>
                    </p:cTn>
                  </p:par>
                  <p:par>
                    <p:cTn id="150" fill="hold">
                      <p:stCondLst>
                        <p:cond delay="indefinite"/>
                      </p:stCondLst>
                      <p:childTnLst>
                        <p:par>
                          <p:cTn id="151" fill="hold">
                            <p:stCondLst>
                              <p:cond delay="0"/>
                            </p:stCondLst>
                            <p:childTnLst>
                              <p:par>
                                <p:cTn id="152" presetID="16" presetClass="entr" presetSubtype="21" fill="hold" grpId="0" nodeType="clickEffect">
                                  <p:stCondLst>
                                    <p:cond delay="0"/>
                                  </p:stCondLst>
                                  <p:childTnLst>
                                    <p:set>
                                      <p:cBhvr>
                                        <p:cTn id="153" dur="1" fill="hold">
                                          <p:stCondLst>
                                            <p:cond delay="0"/>
                                          </p:stCondLst>
                                        </p:cTn>
                                        <p:tgtEl>
                                          <p:spTgt spid="27"/>
                                        </p:tgtEl>
                                        <p:attrNameLst>
                                          <p:attrName>style.visibility</p:attrName>
                                        </p:attrNameLst>
                                      </p:cBhvr>
                                      <p:to>
                                        <p:strVal val="visible"/>
                                      </p:to>
                                    </p:set>
                                    <p:animEffect transition="in" filter="barn(inVertical)">
                                      <p:cBhvr>
                                        <p:cTn id="154" dur="500"/>
                                        <p:tgtEl>
                                          <p:spTgt spid="27"/>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2"/>
                                        </p:tgtEl>
                                        <p:attrNameLst>
                                          <p:attrName>style.visibility</p:attrName>
                                        </p:attrNameLst>
                                      </p:cBhvr>
                                      <p:to>
                                        <p:strVal val="visible"/>
                                      </p:to>
                                    </p:set>
                                    <p:animEffect transition="in" filter="wipe(down)">
                                      <p:cBhvr>
                                        <p:cTn id="159" dur="500"/>
                                        <p:tgtEl>
                                          <p:spTgt spid="32"/>
                                        </p:tgtEl>
                                      </p:cBhvr>
                                    </p:animEffect>
                                  </p:childTnLst>
                                </p:cTn>
                              </p:par>
                            </p:childTnLst>
                          </p:cTn>
                        </p:par>
                      </p:childTnLst>
                    </p:cTn>
                  </p:par>
                  <p:par>
                    <p:cTn id="160" fill="hold">
                      <p:stCondLst>
                        <p:cond delay="indefinite"/>
                      </p:stCondLst>
                      <p:childTnLst>
                        <p:par>
                          <p:cTn id="161" fill="hold">
                            <p:stCondLst>
                              <p:cond delay="0"/>
                            </p:stCondLst>
                            <p:childTnLst>
                              <p:par>
                                <p:cTn id="162" presetID="16" presetClass="entr" presetSubtype="21" fill="hold" grpId="0" nodeType="clickEffect">
                                  <p:stCondLst>
                                    <p:cond delay="0"/>
                                  </p:stCondLst>
                                  <p:childTnLst>
                                    <p:set>
                                      <p:cBhvr>
                                        <p:cTn id="163" dur="1" fill="hold">
                                          <p:stCondLst>
                                            <p:cond delay="0"/>
                                          </p:stCondLst>
                                        </p:cTn>
                                        <p:tgtEl>
                                          <p:spTgt spid="29"/>
                                        </p:tgtEl>
                                        <p:attrNameLst>
                                          <p:attrName>style.visibility</p:attrName>
                                        </p:attrNameLst>
                                      </p:cBhvr>
                                      <p:to>
                                        <p:strVal val="visible"/>
                                      </p:to>
                                    </p:set>
                                    <p:animEffect transition="in" filter="barn(inVertical)">
                                      <p:cBhvr>
                                        <p:cTn id="164" dur="500"/>
                                        <p:tgtEl>
                                          <p:spTgt spid="29"/>
                                        </p:tgtEl>
                                      </p:cBhvr>
                                    </p:animEffect>
                                  </p:childTnLst>
                                </p:cTn>
                              </p:par>
                            </p:childTnLst>
                          </p:cTn>
                        </p:par>
                      </p:childTnLst>
                    </p:cTn>
                  </p:par>
                  <p:par>
                    <p:cTn id="165" fill="hold">
                      <p:stCondLst>
                        <p:cond delay="indefinite"/>
                      </p:stCondLst>
                      <p:childTnLst>
                        <p:par>
                          <p:cTn id="166" fill="hold">
                            <p:stCondLst>
                              <p:cond delay="0"/>
                            </p:stCondLst>
                            <p:childTnLst>
                              <p:par>
                                <p:cTn id="167" presetID="16" presetClass="entr" presetSubtype="21" fill="hold" grpId="0" nodeType="clickEffect">
                                  <p:stCondLst>
                                    <p:cond delay="0"/>
                                  </p:stCondLst>
                                  <p:childTnLst>
                                    <p:set>
                                      <p:cBhvr>
                                        <p:cTn id="168" dur="1" fill="hold">
                                          <p:stCondLst>
                                            <p:cond delay="0"/>
                                          </p:stCondLst>
                                        </p:cTn>
                                        <p:tgtEl>
                                          <p:spTgt spid="30"/>
                                        </p:tgtEl>
                                        <p:attrNameLst>
                                          <p:attrName>style.visibility</p:attrName>
                                        </p:attrNameLst>
                                      </p:cBhvr>
                                      <p:to>
                                        <p:strVal val="visible"/>
                                      </p:to>
                                    </p:set>
                                    <p:animEffect transition="in" filter="barn(inVertical)">
                                      <p:cBhvr>
                                        <p:cTn id="169" dur="500"/>
                                        <p:tgtEl>
                                          <p:spTgt spid="30"/>
                                        </p:tgtEl>
                                      </p:cBhvr>
                                    </p:animEffect>
                                  </p:child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grpId="0" nodeType="clickEffect">
                                  <p:stCondLst>
                                    <p:cond delay="0"/>
                                  </p:stCondLst>
                                  <p:childTnLst>
                                    <p:set>
                                      <p:cBhvr>
                                        <p:cTn id="173" dur="1" fill="hold">
                                          <p:stCondLst>
                                            <p:cond delay="0"/>
                                          </p:stCondLst>
                                        </p:cTn>
                                        <p:tgtEl>
                                          <p:spTgt spid="33"/>
                                        </p:tgtEl>
                                        <p:attrNameLst>
                                          <p:attrName>style.visibility</p:attrName>
                                        </p:attrNameLst>
                                      </p:cBhvr>
                                      <p:to>
                                        <p:strVal val="visible"/>
                                      </p:to>
                                    </p:set>
                                    <p:animEffect transition="in" filter="barn(inVertical)">
                                      <p:cBhvr>
                                        <p:cTn id="174" dur="500"/>
                                        <p:tgtEl>
                                          <p:spTgt spid="33"/>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21" fill="hold" grpId="0" nodeType="clickEffect">
                                  <p:stCondLst>
                                    <p:cond delay="0"/>
                                  </p:stCondLst>
                                  <p:childTnLst>
                                    <p:set>
                                      <p:cBhvr>
                                        <p:cTn id="178" dur="1" fill="hold">
                                          <p:stCondLst>
                                            <p:cond delay="0"/>
                                          </p:stCondLst>
                                        </p:cTn>
                                        <p:tgtEl>
                                          <p:spTgt spid="34"/>
                                        </p:tgtEl>
                                        <p:attrNameLst>
                                          <p:attrName>style.visibility</p:attrName>
                                        </p:attrNameLst>
                                      </p:cBhvr>
                                      <p:to>
                                        <p:strVal val="visible"/>
                                      </p:to>
                                    </p:set>
                                    <p:animEffect transition="in" filter="barn(inVertical)">
                                      <p:cBhvr>
                                        <p:cTn id="1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2" grpId="0" animBg="1"/>
      <p:bldP spid="29" grpId="0" animBg="1"/>
      <p:bldP spid="30" grpId="0" animBg="1"/>
      <p:bldP spid="33" grpId="0" animBg="1"/>
      <p:bldP spid="3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1692</TotalTime>
  <Words>1810</Words>
  <Application>Microsoft Office PowerPoint</Application>
  <PresentationFormat>On-screen Show (4:3)</PresentationFormat>
  <Paragraphs>308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Arup Das</dc:creator>
  <cp:lastModifiedBy>Arup Das</cp:lastModifiedBy>
  <cp:revision>198</cp:revision>
  <dcterms:created xsi:type="dcterms:W3CDTF">2006-08-16T00:00:00Z</dcterms:created>
  <dcterms:modified xsi:type="dcterms:W3CDTF">2020-05-30T07:49:34Z</dcterms:modified>
</cp:coreProperties>
</file>