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6" r:id="rId2"/>
    <p:sldMasterId id="2147483718" r:id="rId3"/>
    <p:sldMasterId id="2147483730" r:id="rId4"/>
  </p:sldMasterIdLst>
  <p:sldIdLst>
    <p:sldId id="256" r:id="rId5"/>
    <p:sldId id="277" r:id="rId6"/>
    <p:sldId id="276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A80B8-7C85-4A6F-90F7-6FF219F5999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4ECD34-F86B-4827-B1E3-CEBB7248EEC9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পুষ্টি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74DC96-C169-4484-9326-BA1748F4AAF8}" type="parTrans" cxnId="{640BEAF3-47C8-42DB-8E43-BF61F2B95EF8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B64A66-C0CF-41F5-A53F-FEB59D690C21}" type="sibTrans" cxnId="{640BEAF3-47C8-42DB-8E43-BF61F2B95EF8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404E85-21E5-40B2-AFC5-D18B272F5C3B}">
      <dgm:prSet phldrT="[Text]" custT="1"/>
      <dgm:spPr>
        <a:solidFill>
          <a:schemeClr val="accent5"/>
        </a:solidFill>
      </dgm:spPr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চর্বি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75B9D0-4C86-43FF-845B-E286E8292B8F}" type="parTrans" cxnId="{AB79A550-061F-4AB6-B3A0-531AEBF2A920}">
      <dgm:prSet custT="1"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F0042A-FFE4-4622-B367-866540E3E852}" type="sibTrans" cxnId="{AB79A550-061F-4AB6-B3A0-531AEBF2A920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9E2B47-D0B9-4BAB-A911-E5DF38C6B55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ভিটামিন ও খনিজ লবণ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D0154A-84A2-4609-886B-DB530608202B}" type="parTrans" cxnId="{7CFA1EF7-DDC3-4148-A59C-F43730442B67}">
      <dgm:prSet custT="1"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7C59B6-A2D5-4094-953B-215E033DF505}" type="sibTrans" cxnId="{7CFA1EF7-DDC3-4148-A59C-F43730442B67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16044B-EFCC-41DC-A1AB-995FEBCA2886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E5EE58-20CD-466B-B687-EDF3754A123F}" type="sibTrans" cxnId="{EE7DD4FC-3DB3-4A5C-8637-60C668E07289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76077F-8846-4502-B353-E9B3A72E9467}" type="parTrans" cxnId="{EE7DD4FC-3DB3-4A5C-8637-60C668E07289}">
      <dgm:prSet custT="1"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600B0A-BFF9-4F43-B468-766DE96872E0}">
      <dgm:prSet custT="1"/>
      <dgm:spPr>
        <a:solidFill>
          <a:schemeClr val="accent2"/>
        </a:solidFill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1AA79E-AF6C-4FD2-9229-2185E8BE795F}" type="parTrans" cxnId="{096699A7-ACA9-48D1-A3F8-5FF35353F767}">
      <dgm:prSet/>
      <dgm:spPr/>
      <dgm:t>
        <a:bodyPr/>
        <a:lstStyle/>
        <a:p>
          <a:endParaRPr lang="en-US"/>
        </a:p>
      </dgm:t>
    </dgm:pt>
    <dgm:pt modelId="{E5C76361-0DD0-48EB-86D6-A6AD45364D9B}" type="sibTrans" cxnId="{096699A7-ACA9-48D1-A3F8-5FF35353F767}">
      <dgm:prSet/>
      <dgm:spPr/>
      <dgm:t>
        <a:bodyPr/>
        <a:lstStyle/>
        <a:p>
          <a:endParaRPr lang="en-US"/>
        </a:p>
      </dgm:t>
    </dgm:pt>
    <dgm:pt modelId="{BE5483EB-BEB0-45B1-9F70-C56270C2BDE8}" type="pres">
      <dgm:prSet presAssocID="{71EA80B8-7C85-4A6F-90F7-6FF219F5999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897A29-988D-48FE-A606-E61AE5535C6B}" type="pres">
      <dgm:prSet presAssocID="{C84ECD34-F86B-4827-B1E3-CEBB7248EEC9}" presName="centerShape" presStyleLbl="node0" presStyleIdx="0" presStyleCnt="1" custLinFactNeighborX="-236" custLinFactNeighborY="-1174"/>
      <dgm:spPr/>
      <dgm:t>
        <a:bodyPr/>
        <a:lstStyle/>
        <a:p>
          <a:endParaRPr lang="en-US"/>
        </a:p>
      </dgm:t>
    </dgm:pt>
    <dgm:pt modelId="{68281A09-6013-44BA-AC80-D85803BED3FF}" type="pres">
      <dgm:prSet presAssocID="{4D76077F-8846-4502-B353-E9B3A72E9467}" presName="parTrans" presStyleLbl="sibTrans2D1" presStyleIdx="0" presStyleCnt="4"/>
      <dgm:spPr/>
      <dgm:t>
        <a:bodyPr/>
        <a:lstStyle/>
        <a:p>
          <a:endParaRPr lang="en-US"/>
        </a:p>
      </dgm:t>
    </dgm:pt>
    <dgm:pt modelId="{9AD79821-27A8-4D1B-9626-56C9A527DDF1}" type="pres">
      <dgm:prSet presAssocID="{4D76077F-8846-4502-B353-E9B3A72E946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CFDA59F-850C-4A49-AE48-5209559DC053}" type="pres">
      <dgm:prSet presAssocID="{6716044B-EFCC-41DC-A1AB-995FEBCA2886}" presName="node" presStyleLbl="node1" presStyleIdx="0" presStyleCnt="4" custRadScaleRad="100292" custRadScaleInc="6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7B1A7-A48E-48B6-8D34-C9DB2177AE79}" type="pres">
      <dgm:prSet presAssocID="{FB75B9D0-4C86-43FF-845B-E286E8292B8F}" presName="parTrans" presStyleLbl="sibTrans2D1" presStyleIdx="1" presStyleCnt="4"/>
      <dgm:spPr/>
      <dgm:t>
        <a:bodyPr/>
        <a:lstStyle/>
        <a:p>
          <a:endParaRPr lang="en-US"/>
        </a:p>
      </dgm:t>
    </dgm:pt>
    <dgm:pt modelId="{0827249E-2D7E-466A-9445-84A220B0D32C}" type="pres">
      <dgm:prSet presAssocID="{FB75B9D0-4C86-43FF-845B-E286E8292B8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6B6F287-95D2-410A-809F-74BA1A040E7C}" type="pres">
      <dgm:prSet presAssocID="{41404E85-21E5-40B2-AFC5-D18B272F5C3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F3B58-2FFC-4915-99CB-145C539C8453}" type="pres">
      <dgm:prSet presAssocID="{24D0154A-84A2-4609-886B-DB530608202B}" presName="parTrans" presStyleLbl="sibTrans2D1" presStyleIdx="2" presStyleCnt="4"/>
      <dgm:spPr/>
      <dgm:t>
        <a:bodyPr/>
        <a:lstStyle/>
        <a:p>
          <a:endParaRPr lang="en-US"/>
        </a:p>
      </dgm:t>
    </dgm:pt>
    <dgm:pt modelId="{AF6D77A3-DE73-40B4-96BA-A66868226181}" type="pres">
      <dgm:prSet presAssocID="{24D0154A-84A2-4609-886B-DB530608202B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4328329-F443-4196-97E7-7DCD53F6D93A}" type="pres">
      <dgm:prSet presAssocID="{E59E2B47-D0B9-4BAB-A911-E5DF38C6B55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010D3-24AE-4663-9C14-5F1B29165024}" type="pres">
      <dgm:prSet presAssocID="{7C1AA79E-AF6C-4FD2-9229-2185E8BE795F}" presName="parTrans" presStyleLbl="sibTrans2D1" presStyleIdx="3" presStyleCnt="4"/>
      <dgm:spPr/>
      <dgm:t>
        <a:bodyPr/>
        <a:lstStyle/>
        <a:p>
          <a:endParaRPr lang="en-US"/>
        </a:p>
      </dgm:t>
    </dgm:pt>
    <dgm:pt modelId="{8D481F79-C733-4D0C-B3F3-B201F1E62F68}" type="pres">
      <dgm:prSet presAssocID="{7C1AA79E-AF6C-4FD2-9229-2185E8BE795F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FE9B8AC-2CE8-4402-8BED-D79CB333B942}" type="pres">
      <dgm:prSet presAssocID="{51600B0A-BFF9-4F43-B468-766DE96872E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61278A-4D35-4735-81FD-939636973768}" type="presOf" srcId="{4D76077F-8846-4502-B353-E9B3A72E9467}" destId="{68281A09-6013-44BA-AC80-D85803BED3FF}" srcOrd="0" destOrd="0" presId="urn:microsoft.com/office/officeart/2005/8/layout/radial5"/>
    <dgm:cxn modelId="{282F2E10-BB67-42C4-8651-5D7C9E4D8B7A}" type="presOf" srcId="{C84ECD34-F86B-4827-B1E3-CEBB7248EEC9}" destId="{71897A29-988D-48FE-A606-E61AE5535C6B}" srcOrd="0" destOrd="0" presId="urn:microsoft.com/office/officeart/2005/8/layout/radial5"/>
    <dgm:cxn modelId="{640BEAF3-47C8-42DB-8E43-BF61F2B95EF8}" srcId="{71EA80B8-7C85-4A6F-90F7-6FF219F59998}" destId="{C84ECD34-F86B-4827-B1E3-CEBB7248EEC9}" srcOrd="0" destOrd="0" parTransId="{4A74DC96-C169-4484-9326-BA1748F4AAF8}" sibTransId="{D8B64A66-C0CF-41F5-A53F-FEB59D690C21}"/>
    <dgm:cxn modelId="{C3CCBF93-1D65-451A-A64C-8656EDD5B181}" type="presOf" srcId="{E59E2B47-D0B9-4BAB-A911-E5DF38C6B557}" destId="{34328329-F443-4196-97E7-7DCD53F6D93A}" srcOrd="0" destOrd="0" presId="urn:microsoft.com/office/officeart/2005/8/layout/radial5"/>
    <dgm:cxn modelId="{EE7DD4FC-3DB3-4A5C-8637-60C668E07289}" srcId="{C84ECD34-F86B-4827-B1E3-CEBB7248EEC9}" destId="{6716044B-EFCC-41DC-A1AB-995FEBCA2886}" srcOrd="0" destOrd="0" parTransId="{4D76077F-8846-4502-B353-E9B3A72E9467}" sibTransId="{05E5EE58-20CD-466B-B687-EDF3754A123F}"/>
    <dgm:cxn modelId="{2C8C0B59-0AEF-43A0-B7BA-B0CF4F539E01}" type="presOf" srcId="{24D0154A-84A2-4609-886B-DB530608202B}" destId="{E56F3B58-2FFC-4915-99CB-145C539C8453}" srcOrd="0" destOrd="0" presId="urn:microsoft.com/office/officeart/2005/8/layout/radial5"/>
    <dgm:cxn modelId="{9746616B-F7E3-4E3E-A835-79E92866E5CC}" type="presOf" srcId="{7C1AA79E-AF6C-4FD2-9229-2185E8BE795F}" destId="{0C3010D3-24AE-4663-9C14-5F1B29165024}" srcOrd="0" destOrd="0" presId="urn:microsoft.com/office/officeart/2005/8/layout/radial5"/>
    <dgm:cxn modelId="{BA00E4F1-E14E-4E24-AC93-734B949EBF85}" type="presOf" srcId="{41404E85-21E5-40B2-AFC5-D18B272F5C3B}" destId="{A6B6F287-95D2-410A-809F-74BA1A040E7C}" srcOrd="0" destOrd="0" presId="urn:microsoft.com/office/officeart/2005/8/layout/radial5"/>
    <dgm:cxn modelId="{D8E207FE-C449-43C6-92D9-399FA6F4D5D5}" type="presOf" srcId="{24D0154A-84A2-4609-886B-DB530608202B}" destId="{AF6D77A3-DE73-40B4-96BA-A66868226181}" srcOrd="1" destOrd="0" presId="urn:microsoft.com/office/officeart/2005/8/layout/radial5"/>
    <dgm:cxn modelId="{7CFA1EF7-DDC3-4148-A59C-F43730442B67}" srcId="{C84ECD34-F86B-4827-B1E3-CEBB7248EEC9}" destId="{E59E2B47-D0B9-4BAB-A911-E5DF38C6B557}" srcOrd="2" destOrd="0" parTransId="{24D0154A-84A2-4609-886B-DB530608202B}" sibTransId="{817C59B6-A2D5-4094-953B-215E033DF505}"/>
    <dgm:cxn modelId="{096699A7-ACA9-48D1-A3F8-5FF35353F767}" srcId="{C84ECD34-F86B-4827-B1E3-CEBB7248EEC9}" destId="{51600B0A-BFF9-4F43-B468-766DE96872E0}" srcOrd="3" destOrd="0" parTransId="{7C1AA79E-AF6C-4FD2-9229-2185E8BE795F}" sibTransId="{E5C76361-0DD0-48EB-86D6-A6AD45364D9B}"/>
    <dgm:cxn modelId="{A8585C7F-3BCB-4A43-94CD-287DA02E0B90}" type="presOf" srcId="{7C1AA79E-AF6C-4FD2-9229-2185E8BE795F}" destId="{8D481F79-C733-4D0C-B3F3-B201F1E62F68}" srcOrd="1" destOrd="0" presId="urn:microsoft.com/office/officeart/2005/8/layout/radial5"/>
    <dgm:cxn modelId="{D76B0C5F-8E72-4649-AA51-A89011515B96}" type="presOf" srcId="{FB75B9D0-4C86-43FF-845B-E286E8292B8F}" destId="{0827249E-2D7E-466A-9445-84A220B0D32C}" srcOrd="1" destOrd="0" presId="urn:microsoft.com/office/officeart/2005/8/layout/radial5"/>
    <dgm:cxn modelId="{AB79A550-061F-4AB6-B3A0-531AEBF2A920}" srcId="{C84ECD34-F86B-4827-B1E3-CEBB7248EEC9}" destId="{41404E85-21E5-40B2-AFC5-D18B272F5C3B}" srcOrd="1" destOrd="0" parTransId="{FB75B9D0-4C86-43FF-845B-E286E8292B8F}" sibTransId="{E6F0042A-FFE4-4622-B367-866540E3E852}"/>
    <dgm:cxn modelId="{848102BA-B93E-4772-BDF2-AEFCA7B86279}" type="presOf" srcId="{4D76077F-8846-4502-B353-E9B3A72E9467}" destId="{9AD79821-27A8-4D1B-9626-56C9A527DDF1}" srcOrd="1" destOrd="0" presId="urn:microsoft.com/office/officeart/2005/8/layout/radial5"/>
    <dgm:cxn modelId="{8F513769-74E4-4FD3-B51C-489CE62796C7}" type="presOf" srcId="{6716044B-EFCC-41DC-A1AB-995FEBCA2886}" destId="{7CFDA59F-850C-4A49-AE48-5209559DC053}" srcOrd="0" destOrd="0" presId="urn:microsoft.com/office/officeart/2005/8/layout/radial5"/>
    <dgm:cxn modelId="{840E3C7D-3952-477E-9AF7-F8233323B320}" type="presOf" srcId="{FB75B9D0-4C86-43FF-845B-E286E8292B8F}" destId="{5797B1A7-A48E-48B6-8D34-C9DB2177AE79}" srcOrd="0" destOrd="0" presId="urn:microsoft.com/office/officeart/2005/8/layout/radial5"/>
    <dgm:cxn modelId="{BD46CEB4-62F0-4350-84B2-F5F861915466}" type="presOf" srcId="{51600B0A-BFF9-4F43-B468-766DE96872E0}" destId="{DFE9B8AC-2CE8-4402-8BED-D79CB333B942}" srcOrd="0" destOrd="0" presId="urn:microsoft.com/office/officeart/2005/8/layout/radial5"/>
    <dgm:cxn modelId="{70B1948B-A7C6-422F-9B88-D896550EF827}" type="presOf" srcId="{71EA80B8-7C85-4A6F-90F7-6FF219F59998}" destId="{BE5483EB-BEB0-45B1-9F70-C56270C2BDE8}" srcOrd="0" destOrd="0" presId="urn:microsoft.com/office/officeart/2005/8/layout/radial5"/>
    <dgm:cxn modelId="{510D26C4-CF88-49EA-881A-8A94CFD884DA}" type="presParOf" srcId="{BE5483EB-BEB0-45B1-9F70-C56270C2BDE8}" destId="{71897A29-988D-48FE-A606-E61AE5535C6B}" srcOrd="0" destOrd="0" presId="urn:microsoft.com/office/officeart/2005/8/layout/radial5"/>
    <dgm:cxn modelId="{72A1DE4E-7DF7-45C0-9825-14FFC4872168}" type="presParOf" srcId="{BE5483EB-BEB0-45B1-9F70-C56270C2BDE8}" destId="{68281A09-6013-44BA-AC80-D85803BED3FF}" srcOrd="1" destOrd="0" presId="urn:microsoft.com/office/officeart/2005/8/layout/radial5"/>
    <dgm:cxn modelId="{BCC17AF0-2678-466A-AC43-D9F22C4D3086}" type="presParOf" srcId="{68281A09-6013-44BA-AC80-D85803BED3FF}" destId="{9AD79821-27A8-4D1B-9626-56C9A527DDF1}" srcOrd="0" destOrd="0" presId="urn:microsoft.com/office/officeart/2005/8/layout/radial5"/>
    <dgm:cxn modelId="{F83F7B24-D1A5-4487-8739-6DEDCE3FE3EF}" type="presParOf" srcId="{BE5483EB-BEB0-45B1-9F70-C56270C2BDE8}" destId="{7CFDA59F-850C-4A49-AE48-5209559DC053}" srcOrd="2" destOrd="0" presId="urn:microsoft.com/office/officeart/2005/8/layout/radial5"/>
    <dgm:cxn modelId="{D2449701-C569-43CF-9A36-93A0EA87A38E}" type="presParOf" srcId="{BE5483EB-BEB0-45B1-9F70-C56270C2BDE8}" destId="{5797B1A7-A48E-48B6-8D34-C9DB2177AE79}" srcOrd="3" destOrd="0" presId="urn:microsoft.com/office/officeart/2005/8/layout/radial5"/>
    <dgm:cxn modelId="{B9E54992-C0A7-4DC2-BB42-0B75C92B9545}" type="presParOf" srcId="{5797B1A7-A48E-48B6-8D34-C9DB2177AE79}" destId="{0827249E-2D7E-466A-9445-84A220B0D32C}" srcOrd="0" destOrd="0" presId="urn:microsoft.com/office/officeart/2005/8/layout/radial5"/>
    <dgm:cxn modelId="{9B2F04C3-9DB3-47CF-BE43-07274890FDC1}" type="presParOf" srcId="{BE5483EB-BEB0-45B1-9F70-C56270C2BDE8}" destId="{A6B6F287-95D2-410A-809F-74BA1A040E7C}" srcOrd="4" destOrd="0" presId="urn:microsoft.com/office/officeart/2005/8/layout/radial5"/>
    <dgm:cxn modelId="{EFEC4109-11E9-47B8-8BA5-F8D48EB5EDA0}" type="presParOf" srcId="{BE5483EB-BEB0-45B1-9F70-C56270C2BDE8}" destId="{E56F3B58-2FFC-4915-99CB-145C539C8453}" srcOrd="5" destOrd="0" presId="urn:microsoft.com/office/officeart/2005/8/layout/radial5"/>
    <dgm:cxn modelId="{B5B96EBE-889B-4EDC-A63A-2E972699DBA4}" type="presParOf" srcId="{E56F3B58-2FFC-4915-99CB-145C539C8453}" destId="{AF6D77A3-DE73-40B4-96BA-A66868226181}" srcOrd="0" destOrd="0" presId="urn:microsoft.com/office/officeart/2005/8/layout/radial5"/>
    <dgm:cxn modelId="{31D230BB-669C-4DDA-98E3-23D0C47991B9}" type="presParOf" srcId="{BE5483EB-BEB0-45B1-9F70-C56270C2BDE8}" destId="{34328329-F443-4196-97E7-7DCD53F6D93A}" srcOrd="6" destOrd="0" presId="urn:microsoft.com/office/officeart/2005/8/layout/radial5"/>
    <dgm:cxn modelId="{665AA248-DBE6-4A93-A9B3-8B430DB003FD}" type="presParOf" srcId="{BE5483EB-BEB0-45B1-9F70-C56270C2BDE8}" destId="{0C3010D3-24AE-4663-9C14-5F1B29165024}" srcOrd="7" destOrd="0" presId="urn:microsoft.com/office/officeart/2005/8/layout/radial5"/>
    <dgm:cxn modelId="{62932097-9AE7-41DE-87B9-976F2AD3A1F3}" type="presParOf" srcId="{0C3010D3-24AE-4663-9C14-5F1B29165024}" destId="{8D481F79-C733-4D0C-B3F3-B201F1E62F68}" srcOrd="0" destOrd="0" presId="urn:microsoft.com/office/officeart/2005/8/layout/radial5"/>
    <dgm:cxn modelId="{443C2344-710A-4381-B179-BFD6CF58A0F2}" type="presParOf" srcId="{BE5483EB-BEB0-45B1-9F70-C56270C2BDE8}" destId="{DFE9B8AC-2CE8-4402-8BED-D79CB333B94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97A29-988D-48FE-A606-E61AE5535C6B}">
      <dsp:nvSpPr>
        <dsp:cNvPr id="0" name=""/>
        <dsp:cNvSpPr/>
      </dsp:nvSpPr>
      <dsp:spPr>
        <a:xfrm>
          <a:off x="4377171" y="2403371"/>
          <a:ext cx="1756536" cy="1756536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পুষ্টি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34410" y="2660610"/>
        <a:ext cx="1242058" cy="1242058"/>
      </dsp:txXfrm>
    </dsp:sp>
    <dsp:sp modelId="{68281A09-6013-44BA-AC80-D85803BED3FF}">
      <dsp:nvSpPr>
        <dsp:cNvPr id="0" name=""/>
        <dsp:cNvSpPr/>
      </dsp:nvSpPr>
      <dsp:spPr>
        <a:xfrm rot="16394724">
          <a:off x="5150594" y="1791091"/>
          <a:ext cx="344864" cy="597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99395" y="1962182"/>
        <a:ext cx="241405" cy="358334"/>
      </dsp:txXfrm>
    </dsp:sp>
    <dsp:sp modelId="{7CFDA59F-850C-4A49-AE48-5209559DC053}">
      <dsp:nvSpPr>
        <dsp:cNvPr id="0" name=""/>
        <dsp:cNvSpPr/>
      </dsp:nvSpPr>
      <dsp:spPr>
        <a:xfrm>
          <a:off x="4513451" y="8"/>
          <a:ext cx="1756536" cy="175653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70690" y="257247"/>
        <a:ext cx="1242058" cy="1242058"/>
      </dsp:txXfrm>
    </dsp:sp>
    <dsp:sp modelId="{5797B1A7-A48E-48B6-8D34-C9DB2177AE79}">
      <dsp:nvSpPr>
        <dsp:cNvPr id="0" name=""/>
        <dsp:cNvSpPr/>
      </dsp:nvSpPr>
      <dsp:spPr>
        <a:xfrm rot="80324">
          <a:off x="6290183" y="3011623"/>
          <a:ext cx="377768" cy="597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90198" y="3129743"/>
        <a:ext cx="264438" cy="358334"/>
      </dsp:txXfrm>
    </dsp:sp>
    <dsp:sp modelId="{A6B6F287-95D2-410A-809F-74BA1A040E7C}">
      <dsp:nvSpPr>
        <dsp:cNvPr id="0" name=""/>
        <dsp:cNvSpPr/>
      </dsp:nvSpPr>
      <dsp:spPr>
        <a:xfrm>
          <a:off x="6845804" y="2461062"/>
          <a:ext cx="1756536" cy="1756536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চর্বি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03043" y="2718301"/>
        <a:ext cx="1242058" cy="1242058"/>
      </dsp:txXfrm>
    </dsp:sp>
    <dsp:sp modelId="{E56F3B58-2FFC-4915-99CB-145C539C8453}">
      <dsp:nvSpPr>
        <dsp:cNvPr id="0" name=""/>
        <dsp:cNvSpPr/>
      </dsp:nvSpPr>
      <dsp:spPr>
        <a:xfrm rot="5384146">
          <a:off x="5060258" y="4229018"/>
          <a:ext cx="401855" cy="597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20258" y="4288185"/>
        <a:ext cx="281299" cy="358334"/>
      </dsp:txXfrm>
    </dsp:sp>
    <dsp:sp modelId="{34328329-F443-4196-97E7-7DCD53F6D93A}">
      <dsp:nvSpPr>
        <dsp:cNvPr id="0" name=""/>
        <dsp:cNvSpPr/>
      </dsp:nvSpPr>
      <dsp:spPr>
        <a:xfrm>
          <a:off x="4388768" y="4918098"/>
          <a:ext cx="1756536" cy="1756536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ভিটামিন ও খনিজ লবণ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46007" y="5175337"/>
        <a:ext cx="1242058" cy="1242058"/>
      </dsp:txXfrm>
    </dsp:sp>
    <dsp:sp modelId="{0C3010D3-24AE-4663-9C14-5F1B29165024}">
      <dsp:nvSpPr>
        <dsp:cNvPr id="0" name=""/>
        <dsp:cNvSpPr/>
      </dsp:nvSpPr>
      <dsp:spPr>
        <a:xfrm rot="10718914">
          <a:off x="3860322" y="3011629"/>
          <a:ext cx="365478" cy="597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969950" y="3129780"/>
        <a:ext cx="255835" cy="358334"/>
      </dsp:txXfrm>
    </dsp:sp>
    <dsp:sp modelId="{DFE9B8AC-2CE8-4402-8BED-D79CB333B942}">
      <dsp:nvSpPr>
        <dsp:cNvPr id="0" name=""/>
        <dsp:cNvSpPr/>
      </dsp:nvSpPr>
      <dsp:spPr>
        <a:xfrm>
          <a:off x="1931733" y="2461062"/>
          <a:ext cx="1756536" cy="1756536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88972" y="2718301"/>
        <a:ext cx="1242058" cy="1242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0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2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06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34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5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643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55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7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63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86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0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23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24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41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48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637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2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84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83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88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75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0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86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32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71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72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04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94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45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37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12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807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72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619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60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739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82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675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084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84032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062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5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5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2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3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0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6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26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53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C34D0-7EBB-4B8C-8487-E53A7138387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D1A468-4D6A-480E-A43C-7D1774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4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jpg"/><Relationship Id="rId7" Type="http://schemas.openxmlformats.org/officeDocument/2006/relationships/image" Target="../media/image12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990717"/>
              </p:ext>
            </p:extLst>
          </p:nvPr>
        </p:nvGraphicFramePr>
        <p:xfrm>
          <a:off x="0" y="0"/>
          <a:ext cx="12192000" cy="675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resentation" r:id="rId3" imgW="6094497" imgH="3427427" progId="PowerPoint.Show.12">
                  <p:embed/>
                </p:oleObj>
              </mc:Choice>
              <mc:Fallback>
                <p:oleObj name="Presentation" r:id="rId3" imgW="6094497" imgH="342742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75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7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755" y="116344"/>
            <a:ext cx="2394310" cy="1946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30" y="181733"/>
            <a:ext cx="2327252" cy="1833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7" y="181733"/>
            <a:ext cx="2623720" cy="1816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715" y="3024085"/>
            <a:ext cx="5029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কোন খাদ্য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715" y="4003733"/>
            <a:ext cx="50292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কোন ধরনের খাদ্য?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0183" y="3942178"/>
            <a:ext cx="4170217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715" y="5543423"/>
            <a:ext cx="11687908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করার প্রয়োজনীয় শক্তি আমরা শর্করা থেকে পেয়ে থাকি।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vat.jpg"/>
          <p:cNvPicPr>
            <a:picLocks noChangeAspect="1"/>
          </p:cNvPicPr>
          <p:nvPr/>
        </p:nvPicPr>
        <p:blipFill>
          <a:blip r:embed="rId5"/>
          <a:srcRect t="26087"/>
          <a:stretch>
            <a:fillRect/>
          </a:stretch>
        </p:blipFill>
        <p:spPr>
          <a:xfrm>
            <a:off x="256351" y="181733"/>
            <a:ext cx="2752964" cy="1816048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757951" y="2167548"/>
            <a:ext cx="1634836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6492" y="2095473"/>
            <a:ext cx="163483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চিনি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0183" y="2120975"/>
            <a:ext cx="1634836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রুটি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53601" y="2069408"/>
            <a:ext cx="163483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আলু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5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126" y="0"/>
            <a:ext cx="6268491" cy="36063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901" y="3830856"/>
            <a:ext cx="5029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কোন খাদ্য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901" y="4813978"/>
            <a:ext cx="50292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কোন ধরনের খাদ্য?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901" y="5629181"/>
            <a:ext cx="829673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 আমাদের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 যোগায় এবং দেহ গরম রাখে।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0012" y="4752423"/>
            <a:ext cx="4001239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59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145" y="3825944"/>
            <a:ext cx="5029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কোন খাদ্য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145" y="4756824"/>
            <a:ext cx="50292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কোন ধরনের খাদ্য?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7024" y="4695269"/>
            <a:ext cx="5042453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ও খনিজ লবণ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3254" y="5941667"/>
            <a:ext cx="12192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ও খনিজ লবণ আমাদের দেহ কর্মক্ষম ও সুস্থ রাখে।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698" y="238759"/>
            <a:ext cx="5918301" cy="2574880"/>
          </a:xfrm>
          <a:prstGeom prst="rect">
            <a:avLst/>
          </a:prstGeom>
        </p:spPr>
      </p:pic>
      <p:pic>
        <p:nvPicPr>
          <p:cNvPr id="7" name="Picture 6" descr="les-vitamines-roles-carences-et-alimentations-23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17" y="346583"/>
            <a:ext cx="6167681" cy="2467056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106016" y="2996626"/>
            <a:ext cx="1195346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ফলমূল ও শাকসবজি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0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01484"/>
            <a:ext cx="12192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সরাসরি পুষ্টি উপাদান নয়। তবে খাদ্য হজম এবং দেহে শো</a:t>
            </a:r>
            <a:r>
              <a:rPr lang="bn-IN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ণের জন্য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 মতো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পান করা প্রয়োজন।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0139" y="2691397"/>
            <a:ext cx="3539836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75" y="179134"/>
            <a:ext cx="1533225" cy="223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5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48951901"/>
              </p:ext>
            </p:extLst>
          </p:nvPr>
        </p:nvGraphicFramePr>
        <p:xfrm>
          <a:off x="1020617" y="179339"/>
          <a:ext cx="10534074" cy="6678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621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97A29-988D-48FE-A606-E61AE5535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71897A29-988D-48FE-A606-E61AE5535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281A09-6013-44BA-AC80-D85803BED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68281A09-6013-44BA-AC80-D85803BED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FDA59F-850C-4A49-AE48-5209559DC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7CFDA59F-850C-4A49-AE48-5209559DC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97B1A7-A48E-48B6-8D34-C9DB2177A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5797B1A7-A48E-48B6-8D34-C9DB2177A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B6F287-95D2-410A-809F-74BA1A040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A6B6F287-95D2-410A-809F-74BA1A040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6F3B58-2FFC-4915-99CB-145C539C8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E56F3B58-2FFC-4915-99CB-145C539C8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328329-F443-4196-97E7-7DCD53F6D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34328329-F443-4196-97E7-7DCD53F6D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3010D3-24AE-4663-9C14-5F1B29165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0C3010D3-24AE-4663-9C14-5F1B29165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E9B8AC-2CE8-4402-8BED-D79CB333B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FE9B8AC-2CE8-4402-8BED-D79CB333B9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929" y="1311675"/>
            <a:ext cx="4920211" cy="4042203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TextBox 2"/>
          <p:cNvSpPr txBox="1"/>
          <p:nvPr/>
        </p:nvSpPr>
        <p:spPr>
          <a:xfrm>
            <a:off x="3656956" y="152400"/>
            <a:ext cx="3796146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44" y="1181639"/>
            <a:ext cx="6386301" cy="403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03061"/>
            <a:ext cx="121920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পাশের ছকটি পুরণ কর।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7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5492" y="1309860"/>
            <a:ext cx="612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8772" y="49625"/>
            <a:ext cx="2397146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2831" y="1282381"/>
            <a:ext cx="559723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খাদ্যের শ্রেণিবিভাগ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1" y="2230655"/>
            <a:ext cx="2969758" cy="173768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363" y="2230655"/>
            <a:ext cx="2774137" cy="168007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281" y="2230655"/>
            <a:ext cx="2284996" cy="1680072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040" y="2229352"/>
            <a:ext cx="2727069" cy="1679765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888645"/>
              </p:ext>
            </p:extLst>
          </p:nvPr>
        </p:nvGraphicFramePr>
        <p:xfrm>
          <a:off x="3463363" y="4419599"/>
          <a:ext cx="4310446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0446">
                  <a:extLst>
                    <a:ext uri="{9D8B030D-6E8A-4147-A177-3AD203B41FA5}">
                      <a16:colId xmlns="" xmlns:a16="http://schemas.microsoft.com/office/drawing/2014/main" val="18972092"/>
                    </a:ext>
                  </a:extLst>
                </a:gridCol>
              </a:tblGrid>
              <a:tr h="333323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6342273"/>
                  </a:ext>
                </a:extLst>
              </a:tr>
              <a:tr h="333323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1145754"/>
                  </a:ext>
                </a:extLst>
              </a:tr>
              <a:tr h="333323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420738"/>
                  </a:ext>
                </a:extLst>
              </a:tr>
              <a:tr h="333323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8723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88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7679" y="171990"/>
            <a:ext cx="11137015" cy="5972338"/>
            <a:chOff x="237679" y="171990"/>
            <a:chExt cx="11137015" cy="5972338"/>
          </a:xfrm>
        </p:grpSpPr>
        <p:sp>
          <p:nvSpPr>
            <p:cNvPr id="3" name="TextBox 2"/>
            <p:cNvSpPr txBox="1"/>
            <p:nvPr/>
          </p:nvSpPr>
          <p:spPr>
            <a:xfrm>
              <a:off x="295016" y="171990"/>
              <a:ext cx="11079678" cy="70788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তোমার প্রাথমিক বিজ্ঞান বইয়ের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43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ও ৪৪ পৃষ্ঠা বের করে পড়। 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4454" y="1822030"/>
              <a:ext cx="3768437" cy="432229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6018" y="1822031"/>
              <a:ext cx="3723145" cy="432229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679" y="1822032"/>
              <a:ext cx="3423648" cy="4322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56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4691" y="540327"/>
            <a:ext cx="39624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04109"/>
            <a:ext cx="12192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 প্রশ্নের মাধ্যমে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81055"/>
            <a:ext cx="12192000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কোন কোন উৎস থেকে খাদ্য পাই? উৎস উল্লেখ করে দুইটি খাদ্যের নাম লিখ।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 কী? একটি করে শর্করা ও আমিষ জাতীয় খাবারের নাম লিখ।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9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78" y="466397"/>
            <a:ext cx="4885899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500" y="4985227"/>
            <a:ext cx="1181664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খাবারগুলো তুমি খেতে পছন্দ কর তা ৫টি বাক্যে লিখে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174679" y="901534"/>
            <a:ext cx="742122" cy="331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513" y="-39563"/>
            <a:ext cx="5920627" cy="297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0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 flipV="1">
            <a:off x="316788" y="508147"/>
            <a:ext cx="11558423" cy="11350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20615" y="801118"/>
            <a:ext cx="10152434" cy="6800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20615" y="292932"/>
            <a:ext cx="10152434" cy="6839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1" y="4329166"/>
            <a:ext cx="12192000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সত্যজিৎ গোস্বামী</a:t>
            </a:r>
          </a:p>
          <a:p>
            <a:pPr algn="ctr"/>
            <a:r>
              <a:rPr lang="bn-IN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বেতরী সরকারি প্রাথমিক বিদ্যালয়।</a:t>
            </a:r>
          </a:p>
          <a:p>
            <a:pPr algn="ctr"/>
            <a:r>
              <a:rPr lang="bn-IN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 সদর, মৌলভীবাজার</a:t>
            </a:r>
            <a:endParaRPr 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84040" y="0"/>
            <a:ext cx="1148861" cy="1078246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310124" y="0"/>
            <a:ext cx="1148861" cy="10782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240474" y="8519"/>
            <a:ext cx="1148861" cy="1078246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719255" y="-26206"/>
            <a:ext cx="1148861" cy="1078246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576099" y="-59316"/>
            <a:ext cx="1148861" cy="10782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506449" y="-98616"/>
            <a:ext cx="1148861" cy="1078246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432533" y="-98616"/>
            <a:ext cx="1148861" cy="10782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2" t="18597" r="3092" b="1769"/>
          <a:stretch/>
        </p:blipFill>
        <p:spPr>
          <a:xfrm>
            <a:off x="4752034" y="1559178"/>
            <a:ext cx="2687929" cy="27106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9913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27820" y="4205100"/>
            <a:ext cx="10853531" cy="23451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57345" y="1514920"/>
            <a:ext cx="2418219" cy="15614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454" y="3140765"/>
            <a:ext cx="319662" cy="36613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478000" y="7118041"/>
            <a:ext cx="2054087" cy="2464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91453" y="505924"/>
            <a:ext cx="11294165" cy="795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91861" y="583096"/>
            <a:ext cx="22675" cy="1265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611014" y="1559894"/>
            <a:ext cx="2174604" cy="15614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7200" b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729435" y="503583"/>
            <a:ext cx="22675" cy="1265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547248" y="1517565"/>
            <a:ext cx="2387047" cy="1523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0490247" y="545681"/>
            <a:ext cx="22675" cy="1265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20984" y="503583"/>
            <a:ext cx="22675" cy="1265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7454" y="1504544"/>
            <a:ext cx="2576476" cy="163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1872338" y="3196695"/>
            <a:ext cx="319662" cy="36613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491453" y="335631"/>
            <a:ext cx="11294165" cy="7951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88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24" grpId="0" animBg="1"/>
      <p:bldP spid="26" grpId="0" animBg="1"/>
      <p:bldP spid="30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1784836" y="242866"/>
            <a:ext cx="7581417" cy="1331088"/>
          </a:xfrm>
          <a:prstGeom prst="ellipseRibb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885" y="2087463"/>
            <a:ext cx="5019130" cy="4031873"/>
          </a:xfrm>
          <a:prstGeom prst="rect">
            <a:avLst/>
          </a:prstGeom>
          <a:noFill/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৭, খাদ্য</a:t>
            </a:r>
          </a:p>
          <a:p>
            <a:pPr lvl="0" algn="ctr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খাদ্য ও পুষ্টি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(প্রাণী খাদ্য হিসেবে...পুষ্টি পেয়ে থাকি।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48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829" y="1573954"/>
            <a:ext cx="3338338" cy="4255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15" y="2609312"/>
            <a:ext cx="2557710" cy="42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08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2374"/>
            <a:ext cx="12191999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913" y="3325727"/>
            <a:ext cx="1185817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শিক্ষার্থীরা......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913" y="5332694"/>
            <a:ext cx="1185817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৮.২.১ পুষ্টি অনুযায়ী খাদ্যের শ্রেণিবিভাগ করতে পারবে।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913" y="4618580"/>
            <a:ext cx="11858172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৮.1.১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 কী তা বলতে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51133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6198" y="102713"/>
            <a:ext cx="5644351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6" y="925703"/>
            <a:ext cx="2032758" cy="1718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79" y="1063546"/>
            <a:ext cx="2436203" cy="1948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49" y="950861"/>
            <a:ext cx="2885756" cy="1902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549" y="833182"/>
            <a:ext cx="3221761" cy="2072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" y="2590800"/>
            <a:ext cx="3196551" cy="21365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b="18853"/>
          <a:stretch/>
        </p:blipFill>
        <p:spPr>
          <a:xfrm>
            <a:off x="4018554" y="2793333"/>
            <a:ext cx="2940960" cy="21365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9261" y="2793333"/>
            <a:ext cx="2565397" cy="19184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0484" y="5318447"/>
            <a:ext cx="3472627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6911" y="5308777"/>
            <a:ext cx="529886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প্রকারের খাদ্য।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88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6645" y="127576"/>
            <a:ext cx="623667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54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fru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61" y="1754723"/>
            <a:ext cx="4419600" cy="3281621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86161" y="5623816"/>
            <a:ext cx="412908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ও পুষ্টি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37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39" y="3401734"/>
            <a:ext cx="374935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খাদ্য খাই কেন?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4" y="80535"/>
            <a:ext cx="3749352" cy="2449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755" y="17137"/>
            <a:ext cx="3813157" cy="2538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748" y="80533"/>
            <a:ext cx="4479190" cy="24493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39" y="2635645"/>
            <a:ext cx="507166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ছবির মানুষগুলো কী করছে?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366612"/>
            <a:ext cx="513470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 কী উপাদান আছে?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4026" y="4398505"/>
            <a:ext cx="443505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 আছে পুষ্টি উপাদান।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276540"/>
            <a:ext cx="513470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পুষ্টি কী?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39" y="5963057"/>
            <a:ext cx="1204689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 হলো জীবদেহের বৃদ্ধি ও বেঁচে থাকার জন্য প্রয়োজনীয় সকল উপাদান।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2391" y="3404226"/>
            <a:ext cx="837960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আমাদের বৃদ্ধি এবং কাজ করার প্রয়োজনীয় শক্তি যোগায়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9322" y="2585677"/>
            <a:ext cx="404446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খাচ্ছে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68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7511" y="1400174"/>
            <a:ext cx="7372351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 কী খাবার খাই?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8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69" y="252583"/>
            <a:ext cx="2445196" cy="1558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542" y="221746"/>
            <a:ext cx="1998753" cy="1620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762" y="203790"/>
            <a:ext cx="2363638" cy="1529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3" y="221746"/>
            <a:ext cx="2308219" cy="15783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32816" y="3788090"/>
            <a:ext cx="539506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 জাতীয় খবার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5174" y="3155095"/>
            <a:ext cx="4377976" cy="955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0312" y="2816043"/>
            <a:ext cx="5029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কোন খাদ্য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311" y="3810995"/>
            <a:ext cx="502920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কোন ধরনের খাদ্য?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0456" y="4718218"/>
            <a:ext cx="6491544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 আমাদের দেহ গঠন করে। দেহের মাংসপেশির ক্ষয়পূরণ , রক্ত তৈরি ও রক্ষণাবেক্ষণে আমিষ প্রয়োজন।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472" y="203789"/>
            <a:ext cx="2225410" cy="16385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7527" y="2007227"/>
            <a:ext cx="141316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4912" y="2043327"/>
            <a:ext cx="1670849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শিমের বিচি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0456" y="2043327"/>
            <a:ext cx="117139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8201" y="1925798"/>
            <a:ext cx="1136073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21638" y="2022327"/>
            <a:ext cx="1094509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মাংস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0311" y="4699117"/>
            <a:ext cx="502920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আমিষের কাজ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4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387</Words>
  <Application>Microsoft Office PowerPoint</Application>
  <PresentationFormat>Widescreen</PresentationFormat>
  <Paragraphs>90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Trebuchet MS</vt:lpstr>
      <vt:lpstr>Wingdings</vt:lpstr>
      <vt:lpstr>Wingdings 3</vt:lpstr>
      <vt:lpstr>Office Theme</vt:lpstr>
      <vt:lpstr>Retrospect</vt:lpstr>
      <vt:lpstr>1_Retrospect</vt:lpstr>
      <vt:lpstr>Facet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34</cp:revision>
  <dcterms:created xsi:type="dcterms:W3CDTF">2020-05-29T14:29:09Z</dcterms:created>
  <dcterms:modified xsi:type="dcterms:W3CDTF">2020-05-30T07:41:27Z</dcterms:modified>
</cp:coreProperties>
</file>