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8" r:id="rId2"/>
    <p:sldId id="259" r:id="rId3"/>
    <p:sldId id="267" r:id="rId4"/>
    <p:sldId id="260" r:id="rId5"/>
    <p:sldId id="261" r:id="rId6"/>
    <p:sldId id="268" r:id="rId7"/>
    <p:sldId id="269" r:id="rId8"/>
    <p:sldId id="266" r:id="rId9"/>
    <p:sldId id="270" r:id="rId10"/>
    <p:sldId id="275" r:id="rId11"/>
    <p:sldId id="274" r:id="rId12"/>
    <p:sldId id="272" r:id="rId13"/>
    <p:sldId id="276" r:id="rId14"/>
    <p:sldId id="271" r:id="rId15"/>
    <p:sldId id="265" r:id="rId16"/>
    <p:sldId id="264" r:id="rId17"/>
    <p:sldId id="263" r:id="rId18"/>
    <p:sldId id="262" r:id="rId19"/>
  </p:sldIdLst>
  <p:sldSz cx="11887200" cy="73152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211" autoAdjust="0"/>
  </p:normalViewPr>
  <p:slideViewPr>
    <p:cSldViewPr>
      <p:cViewPr varScale="1">
        <p:scale>
          <a:sx n="70" d="100"/>
          <a:sy n="70" d="100"/>
        </p:scale>
        <p:origin x="-786" y="-90"/>
      </p:cViewPr>
      <p:guideLst>
        <p:guide orient="horz" pos="2304"/>
        <p:guide pos="374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12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AFC00-6031-42B4-9729-74DB40B5C5D4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2938" y="685800"/>
            <a:ext cx="5572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EF41E7-9725-410C-90C2-753C49A12D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844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41E7-9725-410C-90C2-753C49A12D6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1428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41E7-9725-410C-90C2-753C49A12D6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8767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41E7-9725-410C-90C2-753C49A12D6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546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41E7-9725-410C-90C2-753C49A12D6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9392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41E7-9725-410C-90C2-753C49A12D6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8933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স্লাইডে 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কাজের মাধ্যমে শিক্ষার্থীদের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ও তৃতীয়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শিখনফল অর্জিত হলো কি-না  তা যাচাই করার চেষ্টা করা  হয়েছে।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41E7-9725-410C-90C2-753C49A12D6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3003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সামগ্রিকভাবে পাঠটি</a:t>
            </a:r>
            <a:r>
              <a:rPr lang="bn-BD" baseline="0" dirty="0" smtClean="0"/>
              <a:t> মূল্যায়ন করার উদ্দেশ্যে স্লাইডে প্রদর্শিত প্রশ্ন</a:t>
            </a:r>
            <a:r>
              <a:rPr lang="bn-IN" baseline="0" dirty="0" smtClean="0"/>
              <a:t>গুলি ছাড়াও অন্য প্রশ্ন</a:t>
            </a:r>
            <a:r>
              <a:rPr lang="bn-BD" baseline="0" dirty="0" smtClean="0"/>
              <a:t> করতে পারেন</a:t>
            </a:r>
            <a:r>
              <a:rPr lang="bn-IN" baseline="0" dirty="0" smtClean="0"/>
              <a:t> বা চিত্র প্রদর্শনের মাধ্যমেও কাজটি করা যেতে পারে।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41E7-9725-410C-90C2-753C49A12D6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2697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41E7-9725-410C-90C2-753C49A12D6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9262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41E7-9725-410C-90C2-753C49A12D6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776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41E7-9725-410C-90C2-753C49A12D6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572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 smtClean="0"/>
              <a:t>পাঠ শিরোনাম শিক্ষার্থীদের কাছ থেকে বের করার জন্য স্লাইডে উল্লেখিত </a:t>
            </a:r>
            <a:r>
              <a:rPr lang="bn-IN" baseline="0" dirty="0" smtClean="0"/>
              <a:t>ভিডিও</a:t>
            </a:r>
            <a:r>
              <a:rPr lang="bn-BD" baseline="0" dirty="0" smtClean="0"/>
              <a:t> দেখিয়ে সংশ্লিষ্ট প্রশ্নোত্তরের মাধ্যমে অথবা সংশ্লিষ্ট অন্য কোন ঘটনা প্রদর্শন করে  এ কাজটি করা যেতে পারে। তবে বিশেষ ক্ষেত্রে শিক্ষার্থীদের কাছ থেকে উত্তর বের করতে সাহায্য করা যেতে পারে।</a:t>
            </a:r>
            <a:r>
              <a:rPr lang="bn-IN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41E7-9725-410C-90C2-753C49A12D6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447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41E7-9725-410C-90C2-753C49A12D6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670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41E7-9725-410C-90C2-753C49A12D6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909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41E7-9725-410C-90C2-753C49A12D6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629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আজকের</a:t>
            </a:r>
            <a:r>
              <a:rPr lang="bn-BD" baseline="0" dirty="0" smtClean="0"/>
              <a:t> পাঠের </a:t>
            </a:r>
            <a:r>
              <a:rPr lang="bn-IN" baseline="0" dirty="0" smtClean="0"/>
              <a:t>দ্বিতীয়</a:t>
            </a:r>
            <a:r>
              <a:rPr lang="bn-BD" baseline="0" dirty="0" smtClean="0"/>
              <a:t> শিখনফল অর্জনের উদ্দেশ্যে এই স্লাইডটি প্রদর্শন করা হয়েছে</a:t>
            </a:r>
            <a:r>
              <a:rPr lang="bn-IN" baseline="0" dirty="0" smtClean="0"/>
              <a:t>।</a:t>
            </a:r>
            <a:endParaRPr lang="en-US" dirty="0" smtClean="0"/>
          </a:p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41E7-9725-410C-90C2-753C49A12D6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439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স্লাইডে একক কাজের মাধ্যমে শিক্ষার্থীদের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প্রথম ও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দ্বিতীয় শিখনফল অর্জিত হলো কি-না  তা যাচাই করার চেষ্টা করা  হয়েছে।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41E7-9725-410C-90C2-753C49A12D6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914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প্রধান শক্তিস্তরগুলোর প্রকারভেদ উল্লেখপূর্বক তাদের অবস্থানের ব্যাখ্যা প্রদান করার চেষ্টা করা হয়েছে।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41E7-9725-410C-90C2-753C49A12D6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778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824480"/>
            <a:ext cx="4643438" cy="449072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094" y="-986"/>
            <a:ext cx="11890294" cy="7316187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62246" y="1845763"/>
            <a:ext cx="7343210" cy="1284593"/>
          </a:xfrm>
        </p:spPr>
        <p:txBody>
          <a:bodyPr bIns="10973" anchor="b"/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575961" y="2635654"/>
            <a:ext cx="8464470" cy="351210"/>
          </a:xfrm>
        </p:spPr>
        <p:txBody>
          <a:bodyPr tIns="10973">
            <a:normAutofit/>
          </a:bodyPr>
          <a:lstStyle>
            <a:lvl1pPr marL="0" indent="0" algn="l">
              <a:buNone/>
              <a:defRPr kumimoji="0" lang="en-US" sz="1700" b="0" i="0" u="none" strike="noStrike" kern="1200" cap="all" spc="48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37807-E024-486E-A5EE-9B7DBC87CD4D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E705-FE60-46D1-A358-CD469F4708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37807-E024-486E-A5EE-9B7DBC87CD4D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E705-FE60-46D1-A358-CD469F4708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92948"/>
            <a:ext cx="2674620" cy="499025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92948"/>
            <a:ext cx="7825740" cy="499025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37807-E024-486E-A5EE-9B7DBC87CD4D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E705-FE60-46D1-A358-CD469F4708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37807-E024-486E-A5EE-9B7DBC87CD4D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E705-FE60-46D1-A358-CD469F4708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094" y="-986"/>
            <a:ext cx="11890294" cy="7316187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824480"/>
            <a:ext cx="4643438" cy="449072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65219" y="1841853"/>
            <a:ext cx="7346290" cy="1288010"/>
          </a:xfrm>
        </p:spPr>
        <p:txBody>
          <a:bodyPr bIns="10973" anchor="b"/>
          <a:lstStyle>
            <a:lvl1pPr algn="l">
              <a:defRPr kumimoji="0" lang="en-US" sz="3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580998" y="2632857"/>
            <a:ext cx="8463686" cy="351130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700" b="0" i="0" u="none" strike="noStrike" kern="1200" cap="all" spc="48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54864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37807-E024-486E-A5EE-9B7DBC87CD4D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E705-FE60-46D1-A358-CD469F4708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1170432"/>
            <a:ext cx="4160520" cy="3959962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0021" y="1170432"/>
            <a:ext cx="4160520" cy="3959962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37807-E024-486E-A5EE-9B7DBC87CD4D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E705-FE60-46D1-A358-CD469F4708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170432"/>
            <a:ext cx="4160520" cy="585216"/>
          </a:xfrm>
        </p:spPr>
        <p:txBody>
          <a:bodyPr anchor="b">
            <a:normAutofit/>
          </a:bodyPr>
          <a:lstStyle>
            <a:lvl1pPr marL="0" indent="0">
              <a:buNone/>
              <a:defRPr lang="en-US" sz="1700" b="0" kern="1200" cap="all" spc="48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marL="0" lvl="0" indent="0" algn="l" defTabSz="109728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4895" y="1815305"/>
            <a:ext cx="4160520" cy="331622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10021" y="1170432"/>
            <a:ext cx="4160520" cy="585216"/>
          </a:xfrm>
        </p:spPr>
        <p:txBody>
          <a:bodyPr anchor="b">
            <a:normAutofit/>
          </a:bodyPr>
          <a:lstStyle>
            <a:lvl1pPr marL="0" indent="0">
              <a:buNone/>
              <a:defRPr lang="en-US" sz="1700" b="0" kern="1200" cap="all" spc="48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marL="0" lvl="0" indent="0" algn="l" defTabSz="109728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10021" y="1815305"/>
            <a:ext cx="4160520" cy="331622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37807-E024-486E-A5EE-9B7DBC87CD4D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E705-FE60-46D1-A358-CD469F4708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37807-E024-486E-A5EE-9B7DBC87CD4D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E705-FE60-46D1-A358-CD469F4708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37807-E024-486E-A5EE-9B7DBC87CD4D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E705-FE60-46D1-A358-CD469F47087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2" descr="E:\Images\Borders\flower-border-embroidery-design.jp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1" y="0"/>
            <a:ext cx="1266669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824480"/>
            <a:ext cx="4643438" cy="449072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1363506" y="-1363503"/>
            <a:ext cx="7315200" cy="10042211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marL="0" algn="ctr" defTabSz="1097280" rtl="0" eaLnBrk="1" latinLnBrk="0" hangingPunct="1"/>
            <a:endParaRPr lang="en-US" sz="22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20409" y="1681177"/>
            <a:ext cx="6775704" cy="1162055"/>
          </a:xfrm>
        </p:spPr>
        <p:txBody>
          <a:bodyPr bIns="0" anchor="b"/>
          <a:lstStyle>
            <a:lvl1pPr algn="l">
              <a:defRPr kumimoji="0" lang="en-US" sz="34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4418" y="2793507"/>
            <a:ext cx="4950113" cy="3546333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687340" y="2403611"/>
            <a:ext cx="7533188" cy="664868"/>
          </a:xfrm>
        </p:spPr>
        <p:txBody>
          <a:bodyPr>
            <a:normAutofit/>
          </a:bodyPr>
          <a:lstStyle>
            <a:lvl1pPr marL="0" indent="0">
              <a:buNone/>
              <a:defRPr lang="en-US" sz="17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8640" indent="0">
              <a:buNone/>
              <a:defRPr sz="1400"/>
            </a:lvl2pPr>
            <a:lvl3pPr marL="1097280" indent="0">
              <a:buNone/>
              <a:defRPr sz="1200"/>
            </a:lvl3pPr>
            <a:lvl4pPr marL="1645920" indent="0">
              <a:buNone/>
              <a:defRPr sz="1100"/>
            </a:lvl4pPr>
            <a:lvl5pPr marL="2194560" indent="0">
              <a:buNone/>
              <a:defRPr sz="1100"/>
            </a:lvl5pPr>
            <a:lvl6pPr marL="2743200" indent="0">
              <a:buNone/>
              <a:defRPr sz="1100"/>
            </a:lvl6pPr>
            <a:lvl7pPr marL="3291840" indent="0">
              <a:buNone/>
              <a:defRPr sz="1100"/>
            </a:lvl7pPr>
            <a:lvl8pPr marL="3840480" indent="0">
              <a:buNone/>
              <a:defRPr sz="1100"/>
            </a:lvl8pPr>
            <a:lvl9pPr marL="4389120" indent="0">
              <a:buNone/>
              <a:defRPr sz="1100"/>
            </a:lvl9pPr>
          </a:lstStyle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37807-E024-486E-A5EE-9B7DBC87CD4D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D7EE705-FE60-46D1-A358-CD469F4708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637473" y="0"/>
            <a:ext cx="9249728" cy="73152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219456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824480"/>
            <a:ext cx="4643438" cy="449072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384800"/>
            <a:ext cx="4643438" cy="193040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72556" y="1832001"/>
            <a:ext cx="7132320" cy="925274"/>
          </a:xfrm>
        </p:spPr>
        <p:txBody>
          <a:bodyPr anchor="b"/>
          <a:lstStyle>
            <a:lvl1pPr algn="l">
              <a:defRPr sz="34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486523" y="2325897"/>
            <a:ext cx="7925509" cy="790042"/>
          </a:xfrm>
        </p:spPr>
        <p:txBody>
          <a:bodyPr/>
          <a:lstStyle>
            <a:lvl1pPr marL="0" indent="0">
              <a:buNone/>
              <a:defRPr sz="1700">
                <a:solidFill>
                  <a:schemeClr val="tx2"/>
                </a:solidFill>
              </a:defRPr>
            </a:lvl1pPr>
            <a:lvl2pPr marL="548640" indent="0">
              <a:buNone/>
              <a:defRPr sz="1400"/>
            </a:lvl2pPr>
            <a:lvl3pPr marL="1097280" indent="0">
              <a:buNone/>
              <a:defRPr sz="1200"/>
            </a:lvl3pPr>
            <a:lvl4pPr marL="1645920" indent="0">
              <a:buNone/>
              <a:defRPr sz="1100"/>
            </a:lvl4pPr>
            <a:lvl5pPr marL="2194560" indent="0">
              <a:buNone/>
              <a:defRPr sz="1100"/>
            </a:lvl5pPr>
            <a:lvl6pPr marL="2743200" indent="0">
              <a:buNone/>
              <a:defRPr sz="1100"/>
            </a:lvl6pPr>
            <a:lvl7pPr marL="3291840" indent="0">
              <a:buNone/>
              <a:defRPr sz="1100"/>
            </a:lvl7pPr>
            <a:lvl8pPr marL="3840480" indent="0">
              <a:buNone/>
              <a:defRPr sz="1100"/>
            </a:lvl8pPr>
            <a:lvl9pPr marL="438912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37807-E024-486E-A5EE-9B7DBC87CD4D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E705-FE60-46D1-A358-CD469F4708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096" y="5387342"/>
            <a:ext cx="4646534" cy="1927859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094" y="5388045"/>
            <a:ext cx="11890294" cy="1927156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390144"/>
            <a:ext cx="9777222" cy="585216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174004"/>
            <a:ext cx="9777222" cy="3818506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1518" y="6261811"/>
            <a:ext cx="2829154" cy="214579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l">
              <a:defRPr sz="1400">
                <a:solidFill>
                  <a:srgbClr val="FFFFFF"/>
                </a:solidFill>
              </a:defRPr>
            </a:lvl1pPr>
          </a:lstStyle>
          <a:p>
            <a:fld id="{C9537807-E024-486E-A5EE-9B7DBC87CD4D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768" y="6704130"/>
            <a:ext cx="6141720" cy="292608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r">
              <a:defRPr sz="1200" cap="all" spc="24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21349" y="6582210"/>
            <a:ext cx="653796" cy="536448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10973" tIns="10973" rIns="10973" bIns="10973" rtlCol="0" anchor="ctr">
            <a:norm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D7EE705-FE60-46D1-A358-CD469F47087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97280" rtl="0" eaLnBrk="1" latinLnBrk="0" hangingPunct="1">
        <a:spcBef>
          <a:spcPct val="0"/>
        </a:spcBef>
        <a:buNone/>
        <a:defRPr sz="3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480" indent="-411480" algn="l" defTabSz="1097280" rtl="0" eaLnBrk="1" latinLnBrk="0" hangingPunct="1">
        <a:spcBef>
          <a:spcPts val="960"/>
        </a:spcBef>
        <a:buFont typeface="Arial" pitchFamily="34" charset="0"/>
        <a:buNone/>
        <a:defRPr sz="19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208483" indent="-208483" algn="l" defTabSz="1097280" rtl="0" eaLnBrk="1" latinLnBrk="0" hangingPunct="1">
        <a:spcBef>
          <a:spcPts val="360"/>
        </a:spcBef>
        <a:buClr>
          <a:schemeClr val="accent2"/>
        </a:buClr>
        <a:buFont typeface="Wingdings" pitchFamily="2" charset="2"/>
        <a:buChar char="§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482803" indent="-197510" algn="l" defTabSz="1097280" rtl="0" eaLnBrk="1" latinLnBrk="0" hangingPunct="1">
        <a:spcBef>
          <a:spcPts val="360"/>
        </a:spcBef>
        <a:buClr>
          <a:schemeClr val="accent2"/>
        </a:buClr>
        <a:buFont typeface="Wingdings" pitchFamily="2" charset="2"/>
        <a:buChar char="§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757123" indent="-197510" algn="l" defTabSz="1097280" rtl="0" eaLnBrk="1" latinLnBrk="0" hangingPunct="1">
        <a:spcBef>
          <a:spcPts val="360"/>
        </a:spcBef>
        <a:buClr>
          <a:schemeClr val="accent2"/>
        </a:buClr>
        <a:buFont typeface="Wingdings" pitchFamily="2" charset="2"/>
        <a:buChar char="§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031443" indent="-208483" algn="l" defTabSz="1097280" rtl="0" eaLnBrk="1" latinLnBrk="0" hangingPunct="1">
        <a:spcBef>
          <a:spcPts val="360"/>
        </a:spcBef>
        <a:buClr>
          <a:schemeClr val="accent2"/>
        </a:buClr>
        <a:buFont typeface="Wingdings" pitchFamily="2" charset="2"/>
        <a:buChar char="§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16736" indent="-208483" algn="l" defTabSz="1097280" rtl="0" eaLnBrk="1" latinLnBrk="0" hangingPunct="1">
        <a:spcBef>
          <a:spcPts val="360"/>
        </a:spcBef>
        <a:buClr>
          <a:schemeClr val="accent2"/>
        </a:buClr>
        <a:buFont typeface="Wingdings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1623974" indent="-197510" algn="l" defTabSz="1097280" rtl="0" eaLnBrk="1" latinLnBrk="0" hangingPunct="1">
        <a:spcBef>
          <a:spcPts val="360"/>
        </a:spcBef>
        <a:buClr>
          <a:schemeClr val="accent2"/>
        </a:buClr>
        <a:buFont typeface="Wingdings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1898294" indent="-197510" algn="l" defTabSz="1097280" rtl="0" eaLnBrk="1" latinLnBrk="0" hangingPunct="1">
        <a:spcBef>
          <a:spcPts val="360"/>
        </a:spcBef>
        <a:buClr>
          <a:schemeClr val="accent2"/>
        </a:buClr>
        <a:buFont typeface="Wingdings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2150669" indent="-197510" algn="l" defTabSz="1097280" rtl="0" eaLnBrk="1" latinLnBrk="0" hangingPunct="1">
        <a:spcBef>
          <a:spcPts val="360"/>
        </a:spcBef>
        <a:buClr>
          <a:schemeClr val="accent2"/>
        </a:buClr>
        <a:buFont typeface="Wingdings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19600" y="193426"/>
            <a:ext cx="2686073" cy="1448260"/>
          </a:xfrm>
          <a:prstGeom prst="rect">
            <a:avLst/>
          </a:prstGeom>
        </p:spPr>
        <p:txBody>
          <a:bodyPr wrap="none" lIns="69494" tIns="34747" rIns="69494" bIns="34747">
            <a:spAutoFit/>
          </a:bodyPr>
          <a:lstStyle/>
          <a:p>
            <a:r>
              <a:rPr lang="bn-IN" sz="87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700" dirty="0">
              <a:solidFill>
                <a:srgbClr val="FF0000"/>
              </a:solidFill>
            </a:endParaRPr>
          </a:p>
        </p:txBody>
      </p:sp>
      <p:pic>
        <p:nvPicPr>
          <p:cNvPr id="4" name="Picture 2" descr="http://www.intelligentdesigntheory.info/niels-bohr-model-atom_files/image002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6" y="551930"/>
            <a:ext cx="3200380" cy="249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Desktop\Rajib\picture\Rose--04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36" y="1524000"/>
            <a:ext cx="4953000" cy="54417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06881245"/>
      </p:ext>
    </p:extLst>
  </p:cSld>
  <p:clrMapOvr>
    <a:masterClrMapping/>
  </p:clrMapOvr>
  <p:transition>
    <p:wedge/>
    <p:sndAc>
      <p:stSnd>
        <p:snd r:embed="rId3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63781" y="5867400"/>
            <a:ext cx="1044548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প্রতিটি প্রধান শক্তিস্তর এক বা একাধিক উপশক্তিস্তর নিয়ে গঠিত। এই উপস্তরগুলোকে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S,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p,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d,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f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ইত্যাদি  নামে আখ্যায়িত করা হয়।</a:t>
            </a:r>
            <a:endParaRPr lang="en-US" sz="3200" dirty="0"/>
          </a:p>
        </p:txBody>
      </p:sp>
      <p:pic>
        <p:nvPicPr>
          <p:cNvPr id="5" name="Picture 4" descr="http://www.iun.edu/%7Ecpanhd/C101webnotes/modern-atomic-theory/images/orbita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26622"/>
            <a:ext cx="3590708" cy="356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rtsd.org/cms/lib/PA01000218/Centricity/Domain/262/animated_atom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537327"/>
            <a:ext cx="1865168" cy="186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7239000" y="762000"/>
            <a:ext cx="4436471" cy="3529805"/>
            <a:chOff x="7467600" y="1213705"/>
            <a:chExt cx="4436471" cy="352980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600" y="1381125"/>
              <a:ext cx="3543300" cy="3267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8061960" y="1413760"/>
              <a:ext cx="92365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dirty="0">
                  <a:latin typeface="NikoshBAN" pitchFamily="2" charset="0"/>
                  <a:cs typeface="NikoshBAN" pitchFamily="2" charset="0"/>
                </a:rPr>
                <a:t>অরবিটাল</a:t>
              </a:r>
              <a:endParaRPr lang="en-US" dirty="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8040853" y="3943290"/>
              <a:ext cx="92365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dirty="0">
                  <a:latin typeface="NikoshBAN" pitchFamily="2" charset="0"/>
                  <a:cs typeface="NikoshBAN" pitchFamily="2" charset="0"/>
                </a:rPr>
                <a:t>অরবিটাল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0748825" y="4343400"/>
              <a:ext cx="92365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dirty="0">
                  <a:latin typeface="NikoshBAN" pitchFamily="2" charset="0"/>
                  <a:cs typeface="NikoshBAN" pitchFamily="2" charset="0"/>
                </a:rPr>
                <a:t>অরবিটাল</a:t>
              </a: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0980420" y="2814607"/>
              <a:ext cx="92365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dirty="0">
                  <a:latin typeface="NikoshBAN" pitchFamily="2" charset="0"/>
                  <a:cs typeface="NikoshBAN" pitchFamily="2" charset="0"/>
                </a:rPr>
                <a:t>অরবিটাল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087249" y="1213705"/>
              <a:ext cx="99418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নিউক্লিয়াস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5732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015499"/>
              </p:ext>
            </p:extLst>
          </p:nvPr>
        </p:nvGraphicFramePr>
        <p:xfrm>
          <a:off x="1527935" y="1478280"/>
          <a:ext cx="9372598" cy="47701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828798"/>
                <a:gridCol w="914400"/>
                <a:gridCol w="755506"/>
                <a:gridCol w="762000"/>
                <a:gridCol w="685800"/>
                <a:gridCol w="1295400"/>
                <a:gridCol w="3130694"/>
              </a:tblGrid>
              <a:tr h="514529">
                <a:tc rowSpan="2"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latin typeface="NikoshBAN" pitchFamily="2" charset="0"/>
                          <a:cs typeface="NikoshBAN" pitchFamily="2" charset="0"/>
                        </a:rPr>
                        <a:t>পারমাণবিক</a:t>
                      </a:r>
                      <a:r>
                        <a:rPr lang="bn-IN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সংখ্যা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bn-IN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মৌল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10188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অরবিট বা প্রধান শক্তিস্তর</a:t>
                      </a:r>
                      <a:endParaRPr lang="en-US" sz="32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latin typeface="NikoshBAN" pitchFamily="2" charset="0"/>
                          <a:cs typeface="NikoshBAN" pitchFamily="2" charset="0"/>
                        </a:rPr>
                        <a:t>বিন্যাসের চিত্র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33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L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M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N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69720"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K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sz="32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sz="32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737360"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Ca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sz="32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sz="32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 descr="http://www.chem4kids.com/files/elements/art/019_orbital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905" y="2724411"/>
            <a:ext cx="1914158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905" y="4432342"/>
            <a:ext cx="1685558" cy="1587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7935" y="228600"/>
            <a:ext cx="9529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পটাসিয়ামের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K)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পারমাণবিক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19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ও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ক্যালসিয়ামের(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Ca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পারমাণবিক সংখ্যা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20</a:t>
            </a:r>
            <a:r>
              <a:rPr lang="bn-IN" sz="3600" dirty="0" smtClean="0">
                <a:latin typeface="Times New Roman" pitchFamily="18" charset="0"/>
                <a:cs typeface="NikoshBAN" pitchFamily="2" charset="0"/>
              </a:rPr>
              <a:t> । এদের ইলেকট্রন বিন্যাস নিম্নরূপ-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74309" y="6474372"/>
            <a:ext cx="67441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পরমাণুর শক্তিস্তরে</a:t>
            </a:r>
            <a:r>
              <a:rPr lang="bn-IN" sz="4000" dirty="0">
                <a:latin typeface="Times New Roman" pitchFamily="18" charset="0"/>
                <a:cs typeface="NikoshBAN" pitchFamily="2" charset="0"/>
              </a:rPr>
              <a:t> ইলেকট্রন বিন্যাস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3123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6479" y="304800"/>
            <a:ext cx="22525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b="1" dirty="0" smtClean="0">
                <a:latin typeface="Times New Roman" pitchFamily="18" charset="0"/>
                <a:cs typeface="NikoshBAN" pitchFamily="2" charset="0"/>
              </a:rPr>
              <a:t>দলগত কাজ</a:t>
            </a:r>
            <a:endParaRPr lang="en-US" sz="4400" b="1" dirty="0"/>
          </a:p>
        </p:txBody>
      </p:sp>
      <p:sp>
        <p:nvSpPr>
          <p:cNvPr id="3" name="Rectangle 2"/>
          <p:cNvSpPr/>
          <p:nvPr/>
        </p:nvSpPr>
        <p:spPr>
          <a:xfrm>
            <a:off x="1828800" y="5181600"/>
            <a:ext cx="9372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2n</a:t>
            </a:r>
            <a:r>
              <a:rPr lang="en-US" sz="3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সূত্রানুযায়ী পটাসিয়ামের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M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শেলে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bn-I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টি এবং  ক্যালসিয়ামের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টি ইলেকট্রন থাকার কথা থাকলেও তা নেই কেন?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58200" y="1226325"/>
            <a:ext cx="26003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latin typeface="Times New Roman" pitchFamily="18" charset="0"/>
                <a:cs typeface="NikoshBAN" pitchFamily="2" charset="0"/>
              </a:rPr>
              <a:t>সময়ঃ ৫ মিনিট</a:t>
            </a:r>
            <a:endParaRPr lang="en-US" sz="4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278" y="2367135"/>
            <a:ext cx="2743201" cy="2790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640" y="2154621"/>
            <a:ext cx="2744219" cy="282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http://upload.wikimedia.org/wikipedia/commons/thumb/2/2c/Atome_bohr_couches_electroniques_KLM.svg/619px-Atome_bohr_couches_electroniques_KLM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002" y="1169635"/>
            <a:ext cx="2032354" cy="196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16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3297" y="762000"/>
            <a:ext cx="1032846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K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বা ১ম শেলের উপস্তর সংখ্যা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টি যাকে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1s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বলা হয় ।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দ্বারা কক্ষপথের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প্রধান শক্তিস্তরকে বুঝায়।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11537" y="2413033"/>
            <a:ext cx="66784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L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বা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২য়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শেলের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উপস্তর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সংখ্যা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2s, 2p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3052" y="3403633"/>
            <a:ext cx="75761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M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বা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3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য়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শেলের উপস্তর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সংখ্যা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3s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3p,3d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53829" y="4078069"/>
            <a:ext cx="77139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N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বা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৪র্থ শেলের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উপস্তর সংখ্যা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4s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4p,4d,4f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05052" y="4987268"/>
            <a:ext cx="52309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অরবিটাল সমূহের শক্তিক্রম নিম্নরূপ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183052" y="5745182"/>
                <a:ext cx="10462859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1s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&lt;</m:t>
                    </m:r>
                  </m:oMath>
                </a14:m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 2s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/>
                        <a:ea typeface="Cambria Math"/>
                        <a:cs typeface="Times New Roman" pitchFamily="18" charset="0"/>
                      </a:rPr>
                      <m:t>&lt;</m:t>
                    </m:r>
                  </m:oMath>
                </a14:m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 2p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/>
                        <a:ea typeface="Cambria Math"/>
                        <a:cs typeface="Times New Roman" pitchFamily="18" charset="0"/>
                      </a:rPr>
                      <m:t>&lt; </m:t>
                    </m:r>
                  </m:oMath>
                </a14:m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3s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/>
                        <a:ea typeface="Cambria Math"/>
                        <a:cs typeface="Times New Roman" pitchFamily="18" charset="0"/>
                      </a:rPr>
                      <m:t>&lt;</m:t>
                    </m:r>
                  </m:oMath>
                </a14:m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 3p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/>
                        <a:ea typeface="Cambria Math"/>
                        <a:cs typeface="Times New Roman" pitchFamily="18" charset="0"/>
                      </a:rPr>
                      <m:t>&lt; </m:t>
                    </m:r>
                  </m:oMath>
                </a14:m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4s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/>
                        <a:ea typeface="Cambria Math"/>
                        <a:cs typeface="Times New Roman" pitchFamily="18" charset="0"/>
                      </a:rPr>
                      <m:t>&lt; </m:t>
                    </m:r>
                  </m:oMath>
                </a14:m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3d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/>
                        <a:ea typeface="Cambria Math"/>
                        <a:cs typeface="Times New Roman" pitchFamily="18" charset="0"/>
                      </a:rPr>
                      <m:t>&lt;</m:t>
                    </m:r>
                  </m:oMath>
                </a14:m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4p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/>
                        <a:ea typeface="Cambria Math"/>
                        <a:cs typeface="Times New Roman" pitchFamily="18" charset="0"/>
                      </a:rPr>
                      <m:t>&lt; </m:t>
                    </m:r>
                  </m:oMath>
                </a14:m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5s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/>
                        <a:ea typeface="Cambria Math"/>
                        <a:cs typeface="Times New Roman" pitchFamily="18" charset="0"/>
                      </a:rPr>
                      <m:t>&lt; </m:t>
                    </m:r>
                  </m:oMath>
                </a14:m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4d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/>
                        <a:ea typeface="Cambria Math"/>
                        <a:cs typeface="Times New Roman" pitchFamily="18" charset="0"/>
                      </a:rPr>
                      <m:t>&lt; </m:t>
                    </m:r>
                  </m:oMath>
                </a14:m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5p</a:t>
                </a:r>
                <a:endParaRPr lang="bn-IN" sz="36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600" b="1" i="1">
                        <a:latin typeface="Cambria Math"/>
                        <a:ea typeface="Cambria Math"/>
                        <a:cs typeface="Times New Roman" pitchFamily="18" charset="0"/>
                      </a:rPr>
                      <m:t>&lt; </m:t>
                    </m:r>
                  </m:oMath>
                </a14:m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6d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/>
                        <a:ea typeface="Cambria Math"/>
                        <a:cs typeface="Times New Roman" pitchFamily="18" charset="0"/>
                      </a:rPr>
                      <m:t>&lt; </m:t>
                    </m:r>
                  </m:oMath>
                </a14:m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4f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/>
                        <a:ea typeface="Cambria Math"/>
                        <a:cs typeface="Times New Roman" pitchFamily="18" charset="0"/>
                      </a:rPr>
                      <m:t>&lt;</m:t>
                    </m:r>
                  </m:oMath>
                </a14:m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5</a:t>
                </a:r>
                <a:r>
                  <a:rPr lang="en-US" sz="3600" b="1" dirty="0" smtClean="0">
                    <a:latin typeface="NikoshBAN" pitchFamily="2" charset="0"/>
                    <a:cs typeface="NikoshBAN" pitchFamily="2" charset="0"/>
                  </a:rPr>
                  <a:t>d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/>
                        <a:ea typeface="Cambria Math"/>
                        <a:cs typeface="Times New Roman" pitchFamily="18" charset="0"/>
                      </a:rPr>
                      <m:t>&lt;</m:t>
                    </m:r>
                  </m:oMath>
                </a14:m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6p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/>
                        <a:ea typeface="Cambria Math"/>
                        <a:cs typeface="Times New Roman" pitchFamily="18" charset="0"/>
                      </a:rPr>
                      <m:t>&lt;</m:t>
                    </m:r>
                  </m:oMath>
                </a14:m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7s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/>
                        <a:ea typeface="Cambria Math"/>
                        <a:cs typeface="Times New Roman" pitchFamily="18" charset="0"/>
                      </a:rPr>
                      <m:t>&lt;</m:t>
                    </m:r>
                  </m:oMath>
                </a14:m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5</a:t>
                </a:r>
                <a:r>
                  <a:rPr lang="en-US" sz="3600" b="1" dirty="0" smtClean="0">
                    <a:latin typeface="NikoshBAN" pitchFamily="2" charset="0"/>
                    <a:cs typeface="NikoshBAN" pitchFamily="2" charset="0"/>
                  </a:rPr>
                  <a:t>f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/>
                        <a:ea typeface="Cambria Math"/>
                        <a:cs typeface="Times New Roman" pitchFamily="18" charset="0"/>
                      </a:rPr>
                      <m:t>&lt;</m:t>
                    </m:r>
                  </m:oMath>
                </a14:m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6d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/>
                        <a:ea typeface="Cambria Math"/>
                        <a:cs typeface="Times New Roman" pitchFamily="18" charset="0"/>
                      </a:rPr>
                      <m:t>&lt;</m:t>
                    </m:r>
                  </m:oMath>
                </a14:m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7p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/>
                        <a:ea typeface="Cambria Math"/>
                        <a:cs typeface="Times New Roman" pitchFamily="18" charset="0"/>
                      </a:rPr>
                      <m:t>&lt;</m:t>
                    </m:r>
                  </m:oMath>
                </a14:m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8s</a:t>
                </a:r>
                <a:endParaRPr lang="en-US" sz="3600" b="1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3052" y="5745182"/>
                <a:ext cx="10462859" cy="1200329"/>
              </a:xfrm>
              <a:prstGeom prst="rect">
                <a:avLst/>
              </a:prstGeom>
              <a:blipFill rotWithShape="1">
                <a:blip r:embed="rId3"/>
                <a:stretch>
                  <a:fillRect l="-1748" t="-8629" r="-1399" b="-19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134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1828800" y="411837"/>
            <a:ext cx="1410173" cy="5320145"/>
          </a:xfrm>
          <a:prstGeom prst="down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শ</a:t>
            </a:r>
          </a:p>
          <a:p>
            <a:endParaRPr lang="bn-IN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ক্তি</a:t>
            </a:r>
          </a:p>
          <a:p>
            <a:endParaRPr lang="bn-IN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বৃ </a:t>
            </a:r>
          </a:p>
          <a:p>
            <a:endParaRPr lang="bn-IN" sz="4400" dirty="0">
              <a:latin typeface="NikoshBAN" pitchFamily="2" charset="0"/>
              <a:cs typeface="NikoshBAN" pitchFamily="2" charset="0"/>
            </a:endParaRP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দ্ধি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53542" y="6439938"/>
            <a:ext cx="67185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অরবিটালসমূহের শক্তিক্রম মনে রাখার ছক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7524247" y="2352070"/>
            <a:ext cx="1078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3d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6657" y="2352072"/>
            <a:ext cx="1078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3s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6657" y="1472625"/>
            <a:ext cx="1078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2s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398" y="5340294"/>
            <a:ext cx="1078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7s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27637" y="4495800"/>
            <a:ext cx="1078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6s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6399" y="3746212"/>
            <a:ext cx="1078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5s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27638" y="3077353"/>
            <a:ext cx="1078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4s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0" y="914400"/>
            <a:ext cx="1078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1s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72666" y="2352071"/>
            <a:ext cx="1078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3p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06432" y="3071910"/>
            <a:ext cx="1078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4p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06433" y="3746212"/>
            <a:ext cx="1078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5p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06433" y="4495800"/>
            <a:ext cx="1078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6p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65005" y="5332461"/>
            <a:ext cx="1078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7p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53200" y="1447800"/>
            <a:ext cx="1078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2p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76559" y="4495800"/>
            <a:ext cx="1078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6d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95574" y="3746968"/>
            <a:ext cx="1078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5d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76560" y="3077353"/>
            <a:ext cx="1078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4d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579812" y="3746211"/>
            <a:ext cx="1078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4d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693253" y="3077353"/>
            <a:ext cx="1078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4f</a:t>
            </a:r>
            <a:endParaRPr lang="en-US" sz="3200" dirty="0">
              <a:latin typeface="Arial Black" pitchFamily="34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4830032" y="606496"/>
            <a:ext cx="1665514" cy="120058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4648200" y="914400"/>
            <a:ext cx="2356202" cy="16002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4648200" y="1206787"/>
            <a:ext cx="3124200" cy="215751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4830032" y="1499175"/>
            <a:ext cx="3744338" cy="254018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4830032" y="1807078"/>
            <a:ext cx="4289177" cy="298110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4901241" y="2057400"/>
            <a:ext cx="4757366" cy="333173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4648201" y="2514600"/>
            <a:ext cx="5562599" cy="37338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5662789" y="2603196"/>
            <a:ext cx="5562599" cy="37338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413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28800" y="4474929"/>
            <a:ext cx="9753600" cy="1177459"/>
          </a:xfrm>
          <a:prstGeom prst="rect">
            <a:avLst/>
          </a:prstGeom>
        </p:spPr>
        <p:txBody>
          <a:bodyPr wrap="square" lIns="99273" tIns="49636" rIns="99273" bIns="49636">
            <a:spAutoFit/>
          </a:bodyPr>
          <a:lstStyle/>
          <a:p>
            <a:pPr marL="496364" indent="-496364">
              <a:buFont typeface="Wingdings" pitchFamily="2" charset="2"/>
              <a:buChar char=""/>
            </a:pPr>
            <a:r>
              <a:rPr lang="bn-IN" sz="3500" b="1" dirty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500" b="1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প্রধান শক্তিস্তরে সর্বোচ্চ ইলেকট্রন ধারনের সূত্রটি উল্লেখ কর।  এই সুত্র অনুযায়ী </a:t>
            </a:r>
            <a:r>
              <a:rPr lang="en-US" sz="3500" b="1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M </a:t>
            </a:r>
            <a:r>
              <a:rPr lang="bn-IN" sz="3500" b="1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শক্তিস্তরে সর্বোচ্চ কতটি ইলেকট্রন থাকতে পারে? </a:t>
            </a:r>
            <a:endParaRPr lang="en-US" sz="3500" b="1" dirty="0">
              <a:blipFill>
                <a:blip r:embed="rId3"/>
                <a:tile tx="0" ty="0" sx="100000" sy="100000" flip="none" algn="tl"/>
              </a:blip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53400" y="1981200"/>
            <a:ext cx="2804939" cy="707886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balanced" dir="t">
              <a:rot lat="0" lon="0" rev="2100000"/>
            </a:lightRig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bn-IN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সময়ঃ ৫ মিনিট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10934" y="609600"/>
            <a:ext cx="300434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000" b="1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04727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14706" y="237030"/>
            <a:ext cx="3017520" cy="7451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273" tIns="49636" rIns="99273" bIns="49636" rtlCol="0" anchor="ctr"/>
          <a:lstStyle/>
          <a:p>
            <a:pPr algn="ctr"/>
            <a:r>
              <a:rPr lang="bn-IN" sz="65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5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13056" y="2721033"/>
            <a:ext cx="7168916" cy="638850"/>
          </a:xfrm>
          <a:prstGeom prst="rect">
            <a:avLst/>
          </a:prstGeom>
        </p:spPr>
        <p:txBody>
          <a:bodyPr wrap="square" lIns="99273" tIns="49636" rIns="99273" bIns="49636">
            <a:spAutoFit/>
          </a:bodyPr>
          <a:lstStyle/>
          <a:p>
            <a:pPr marL="496364" indent="-496364">
              <a:buFont typeface="Wingdings 2" pitchFamily="18" charset="2"/>
              <a:buChar char="#"/>
            </a:pPr>
            <a:r>
              <a:rPr lang="bn-IN" sz="3500" dirty="0">
                <a:latin typeface="NikoshBAN" pitchFamily="2" charset="0"/>
                <a:cs typeface="NikoshBAN" pitchFamily="2" charset="0"/>
              </a:rPr>
              <a:t> ইলেকট্রন </a:t>
            </a:r>
            <a:r>
              <a:rPr lang="bn-IN" sz="3500" dirty="0" smtClean="0">
                <a:latin typeface="NikoshBAN" pitchFamily="2" charset="0"/>
                <a:cs typeface="NikoshBAN" pitchFamily="2" charset="0"/>
              </a:rPr>
              <a:t>কখন পরবর্তী শক্তিস্তরে প্রবেশ করে ?</a:t>
            </a:r>
            <a:endParaRPr lang="en-US" sz="3500" dirty="0"/>
          </a:p>
        </p:txBody>
      </p:sp>
      <p:sp>
        <p:nvSpPr>
          <p:cNvPr id="4" name="Rectangle 3"/>
          <p:cNvSpPr/>
          <p:nvPr/>
        </p:nvSpPr>
        <p:spPr>
          <a:xfrm>
            <a:off x="2713056" y="1905000"/>
            <a:ext cx="4968240" cy="638850"/>
          </a:xfrm>
          <a:prstGeom prst="rect">
            <a:avLst/>
          </a:prstGeom>
        </p:spPr>
        <p:txBody>
          <a:bodyPr wrap="square" lIns="99273" tIns="49636" rIns="99273" bIns="49636">
            <a:spAutoFit/>
          </a:bodyPr>
          <a:lstStyle/>
          <a:p>
            <a:pPr marL="496364" indent="-496364">
              <a:buFont typeface="Wingdings 2" pitchFamily="18" charset="2"/>
              <a:buChar char="#"/>
            </a:pPr>
            <a:r>
              <a:rPr lang="bn-IN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500" dirty="0" smtClean="0">
                <a:latin typeface="NikoshBAN" pitchFamily="2" charset="0"/>
                <a:cs typeface="NikoshBAN" pitchFamily="2" charset="0"/>
              </a:rPr>
              <a:t>প্রধান শক্তিগুলো কী কী?</a:t>
            </a:r>
            <a:endParaRPr lang="en-US" sz="3500" dirty="0"/>
          </a:p>
        </p:txBody>
      </p:sp>
      <p:sp>
        <p:nvSpPr>
          <p:cNvPr id="5" name="Rectangle 4"/>
          <p:cNvSpPr/>
          <p:nvPr/>
        </p:nvSpPr>
        <p:spPr>
          <a:xfrm>
            <a:off x="2601175" y="5862468"/>
            <a:ext cx="6031889" cy="638850"/>
          </a:xfrm>
          <a:prstGeom prst="rect">
            <a:avLst/>
          </a:prstGeom>
        </p:spPr>
        <p:txBody>
          <a:bodyPr wrap="none" lIns="99273" tIns="49636" rIns="99273" bIns="49636">
            <a:spAutoFit/>
          </a:bodyPr>
          <a:lstStyle/>
          <a:p>
            <a:pPr marL="496364" indent="-496364">
              <a:buFont typeface="Wingdings 2" pitchFamily="18" charset="2"/>
              <a:buChar char="#"/>
            </a:pPr>
            <a:r>
              <a:rPr lang="bn-IN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N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বা ৪র্থ শেলের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উপস্তর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কয়টি ও কী কী?</a:t>
            </a:r>
            <a:endParaRPr lang="en-US" sz="3500" dirty="0"/>
          </a:p>
        </p:txBody>
      </p:sp>
      <p:sp>
        <p:nvSpPr>
          <p:cNvPr id="6" name="Rectangle 5"/>
          <p:cNvSpPr/>
          <p:nvPr/>
        </p:nvSpPr>
        <p:spPr>
          <a:xfrm>
            <a:off x="2713056" y="3742877"/>
            <a:ext cx="5345804" cy="638850"/>
          </a:xfrm>
          <a:prstGeom prst="rect">
            <a:avLst/>
          </a:prstGeom>
        </p:spPr>
        <p:txBody>
          <a:bodyPr wrap="none" lIns="99273" tIns="49636" rIns="99273" bIns="49636">
            <a:spAutoFit/>
          </a:bodyPr>
          <a:lstStyle/>
          <a:p>
            <a:pPr marL="496364" indent="-496364">
              <a:buFont typeface="Wingdings 2" pitchFamily="18" charset="2"/>
              <a:buChar char="#"/>
            </a:pPr>
            <a:r>
              <a:rPr lang="bn-IN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500" dirty="0" smtClean="0">
                <a:latin typeface="NikoshBAN" pitchFamily="2" charset="0"/>
                <a:cs typeface="NikoshBAN" pitchFamily="2" charset="0"/>
              </a:rPr>
              <a:t>ইলেকট্রনসমূহের সাধারন ধর্ম কী?</a:t>
            </a:r>
            <a:endParaRPr lang="en-US" sz="3500" dirty="0"/>
          </a:p>
        </p:txBody>
      </p:sp>
      <p:sp>
        <p:nvSpPr>
          <p:cNvPr id="7" name="Rectangle 6"/>
          <p:cNvSpPr/>
          <p:nvPr/>
        </p:nvSpPr>
        <p:spPr>
          <a:xfrm>
            <a:off x="2713056" y="4876800"/>
            <a:ext cx="8207164" cy="638850"/>
          </a:xfrm>
          <a:prstGeom prst="rect">
            <a:avLst/>
          </a:prstGeom>
        </p:spPr>
        <p:txBody>
          <a:bodyPr wrap="none" lIns="99273" tIns="49636" rIns="99273" bIns="49636">
            <a:spAutoFit/>
          </a:bodyPr>
          <a:lstStyle/>
          <a:p>
            <a:pPr marL="496364" indent="-496364">
              <a:buFont typeface="Wingdings 2" pitchFamily="18" charset="2"/>
              <a:buChar char="#"/>
            </a:pPr>
            <a:r>
              <a:rPr lang="bn-IN" sz="3500" dirty="0">
                <a:latin typeface="NikoshBAN" pitchFamily="2" charset="0"/>
                <a:cs typeface="NikoshBAN" pitchFamily="2" charset="0"/>
              </a:rPr>
              <a:t> কখন </a:t>
            </a:r>
            <a:r>
              <a:rPr lang="bn-IN" sz="3500" dirty="0" smtClean="0">
                <a:latin typeface="NikoshBAN" pitchFamily="2" charset="0"/>
                <a:cs typeface="NikoshBAN" pitchFamily="2" charset="0"/>
              </a:rPr>
              <a:t>ইলেকট্রন বিন্যাস অধিকতর সুস্থিতি অর্জন করে ?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403472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1859" y="3644763"/>
            <a:ext cx="200550" cy="761961"/>
          </a:xfrm>
          <a:prstGeom prst="rect">
            <a:avLst/>
          </a:prstGeom>
          <a:noFill/>
        </p:spPr>
        <p:txBody>
          <a:bodyPr wrap="none" lIns="99273" tIns="49636" rIns="99273" bIns="49636">
            <a:spAutoFit/>
          </a:bodyPr>
          <a:lstStyle/>
          <a:p>
            <a:endParaRPr lang="en-US" sz="4300" dirty="0"/>
          </a:p>
        </p:txBody>
      </p:sp>
      <p:sp>
        <p:nvSpPr>
          <p:cNvPr id="3" name="Round Diagonal Corner Rectangle 2"/>
          <p:cNvSpPr/>
          <p:nvPr/>
        </p:nvSpPr>
        <p:spPr>
          <a:xfrm>
            <a:off x="4047625" y="1090601"/>
            <a:ext cx="4526280" cy="929301"/>
          </a:xfrm>
          <a:prstGeom prst="round2DiagRect">
            <a:avLst>
              <a:gd name="adj1" fmla="val 50000"/>
              <a:gd name="adj2" fmla="val 0"/>
            </a:avLst>
          </a:prstGeom>
          <a:gradFill>
            <a:gsLst>
              <a:gs pos="100000">
                <a:schemeClr val="accent3">
                  <a:lumMod val="40000"/>
                  <a:lumOff val="60000"/>
                </a:schemeClr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273" tIns="49636" rIns="99273" bIns="49636" rtlCol="0" anchor="ctr"/>
          <a:lstStyle/>
          <a:p>
            <a:pPr algn="ctr"/>
            <a:r>
              <a:rPr lang="en-US" sz="6500" dirty="0" err="1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5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500" dirty="0" err="1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5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34029" y="5334000"/>
            <a:ext cx="10372171" cy="1177459"/>
          </a:xfrm>
          <a:prstGeom prst="rect">
            <a:avLst/>
          </a:prstGeom>
        </p:spPr>
        <p:txBody>
          <a:bodyPr wrap="square" lIns="99273" tIns="49636" rIns="99273" bIns="49636">
            <a:spAutoFit/>
          </a:bodyPr>
          <a:lstStyle/>
          <a:p>
            <a:r>
              <a:rPr lang="bn-IN" sz="3500" dirty="0" smtClean="0">
                <a:latin typeface="NikoshBAN" pitchFamily="2" charset="0"/>
                <a:cs typeface="NikoshBAN" pitchFamily="2" charset="0"/>
              </a:rPr>
              <a:t>“একটি মৌলের ইলেকট্রন বিন্যাস সাধারন নিয়মে করা যায় না”- তোমার মতামত দাও।</a:t>
            </a:r>
            <a:endParaRPr lang="en-US" sz="3500" dirty="0"/>
          </a:p>
        </p:txBody>
      </p:sp>
      <p:pic>
        <p:nvPicPr>
          <p:cNvPr id="7" name="Picture 2" descr="http://www.nat.vu.nl/webexperiments/rontgen/en/theory/images/bohratoom_ka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852" y="2530338"/>
            <a:ext cx="2409825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21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6"/>
          <p:cNvSpPr>
            <a:spLocks noChangeArrowheads="1" noChangeShapeType="1" noTextEdit="1"/>
          </p:cNvSpPr>
          <p:nvPr/>
        </p:nvSpPr>
        <p:spPr bwMode="auto">
          <a:xfrm>
            <a:off x="1066800" y="1447800"/>
            <a:ext cx="9738360" cy="3593421"/>
          </a:xfrm>
          <a:prstGeom prst="rect">
            <a:avLst/>
          </a:prstGeom>
        </p:spPr>
        <p:txBody>
          <a:bodyPr wrap="none" lIns="99273" tIns="49636" rIns="99273" bIns="4963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s-IN" sz="2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>
                  <a:blip r:embed="rId4"/>
                  <a:tile tx="0" ty="0" sx="100000" sy="100000" flip="none" algn="tl"/>
                </a:blip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NikoshBAN"/>
                <a:cs typeface="NikoshBAN"/>
              </a:rPr>
              <a:t>ধন্যবাদ</a:t>
            </a:r>
            <a:endParaRPr lang="en-US" sz="2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blipFill>
                <a:blip r:embed="rId4"/>
                <a:tile tx="0" ty="0" sx="100000" sy="100000" flip="none" algn="tl"/>
              </a:blip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NikoshBAN"/>
              <a:cs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321824994"/>
      </p:ext>
    </p:extLst>
  </p:cSld>
  <p:clrMapOvr>
    <a:masterClrMapping/>
  </p:clrMapOvr>
  <p:transition>
    <p:wedge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27776" y="3575501"/>
            <a:ext cx="4176464" cy="3739699"/>
          </a:xfrm>
          <a:prstGeom prst="rect">
            <a:avLst/>
          </a:prstGeom>
        </p:spPr>
        <p:txBody>
          <a:bodyPr wrap="square" lIns="99273" tIns="49636" rIns="99273" bIns="4963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n-BD" sz="4300" dirty="0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3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4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300" b="1" dirty="0">
                <a:latin typeface="NikoshBAN" pitchFamily="2" charset="0"/>
                <a:cs typeface="NikoshBAN" pitchFamily="2" charset="0"/>
              </a:rPr>
              <a:t>রসায়ন</a:t>
            </a:r>
          </a:p>
          <a:p>
            <a:pPr algn="ctr">
              <a:spcBef>
                <a:spcPct val="50000"/>
              </a:spcBef>
            </a:pPr>
            <a:r>
              <a:rPr lang="bn-BD" sz="4300" dirty="0">
                <a:latin typeface="NikoshBAN" pitchFamily="2" charset="0"/>
                <a:cs typeface="NikoshBAN" pitchFamily="2" charset="0"/>
              </a:rPr>
              <a:t>শ্রেণি- </a:t>
            </a:r>
            <a:r>
              <a:rPr lang="bn-IN" sz="4300" b="1" dirty="0" smtClean="0">
                <a:latin typeface="NikoshBAN" pitchFamily="2" charset="0"/>
                <a:cs typeface="NikoshBAN" pitchFamily="2" charset="0"/>
              </a:rPr>
              <a:t>নবম</a:t>
            </a:r>
            <a:endParaRPr lang="en-US" sz="4300" b="1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ct val="50000"/>
              </a:spcBef>
            </a:pPr>
            <a:r>
              <a:rPr lang="bn-IN" sz="4300" b="1" dirty="0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300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4300" b="1" dirty="0" smtClean="0">
                <a:latin typeface="NikoshBAN" pitchFamily="2" charset="0"/>
                <a:cs typeface="NikoshBAN" pitchFamily="2" charset="0"/>
              </a:rPr>
              <a:t> তৃতীয়</a:t>
            </a:r>
            <a:endParaRPr lang="bn-IN" sz="4300" b="1" dirty="0"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ct val="50000"/>
              </a:spcBef>
            </a:pPr>
            <a:r>
              <a:rPr lang="bn-BD" sz="4300" b="1" dirty="0" smtClean="0">
                <a:latin typeface="NikoshBAN" pitchFamily="2" charset="0"/>
                <a:cs typeface="NikoshBAN" pitchFamily="2" charset="0"/>
              </a:rPr>
              <a:t>সময়-</a:t>
            </a:r>
            <a:r>
              <a:rPr lang="bn-IN" sz="4300" b="1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en-US" sz="4300" b="1" dirty="0" smtClean="0">
                <a:latin typeface="NikoshBAN" pitchFamily="2" charset="0"/>
                <a:cs typeface="NikoshBAN" pitchFamily="2" charset="0"/>
              </a:rPr>
              <a:t>0</a:t>
            </a:r>
            <a:r>
              <a:rPr lang="bn-BD" sz="4300" b="1" dirty="0" smtClean="0">
                <a:latin typeface="NikoshBAN" pitchFamily="2" charset="0"/>
                <a:cs typeface="NikoshBAN" pitchFamily="2" charset="0"/>
              </a:rPr>
              <a:t>মিঃ</a:t>
            </a:r>
            <a:endParaRPr lang="bn-IN" sz="43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71392" y="618589"/>
            <a:ext cx="3888432" cy="931238"/>
          </a:xfrm>
          <a:prstGeom prst="rect">
            <a:avLst/>
          </a:prstGeom>
        </p:spPr>
        <p:txBody>
          <a:bodyPr wrap="square" lIns="99273" tIns="49636" rIns="99273" bIns="49636">
            <a:spAutoFit/>
          </a:bodyPr>
          <a:lstStyle/>
          <a:p>
            <a:r>
              <a:rPr lang="en-SG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 </a:t>
            </a:r>
            <a:r>
              <a:rPr lang="bn-BD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</a:t>
            </a:r>
            <a:r>
              <a:rPr lang="bn-IN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চিতি</a:t>
            </a:r>
            <a:endParaRPr lang="en-US" sz="54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543000" y="2586030"/>
            <a:ext cx="6962726" cy="444341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bn-BD" sz="4000" b="1" dirty="0" smtClean="0">
              <a:latin typeface="AdarshaLipiExp" pitchFamily="2" charset="0"/>
            </a:endParaRPr>
          </a:p>
          <a:p>
            <a:pPr>
              <a:buNone/>
            </a:pPr>
            <a:endParaRPr lang="bn-BD" sz="4000" b="1" dirty="0" smtClean="0">
              <a:latin typeface="AdarshaLipiExp" pitchFamily="2" charset="0"/>
            </a:endParaRPr>
          </a:p>
          <a:p>
            <a:pPr>
              <a:buNone/>
            </a:pPr>
            <a:r>
              <a:rPr lang="en-SG" sz="4000" b="1" dirty="0" smtClean="0">
                <a:latin typeface="AdarshaLipiExp" pitchFamily="2" charset="0"/>
              </a:rPr>
              <a:t>  </a:t>
            </a:r>
            <a:r>
              <a:rPr lang="en-SG" sz="6300" b="1" dirty="0" smtClean="0">
                <a:latin typeface="AdarshaLipiExp" pitchFamily="2" charset="0"/>
              </a:rPr>
              <a:t>মোঃ</a:t>
            </a:r>
            <a:r>
              <a:rPr lang="bn-BD" sz="6300" b="1" dirty="0" smtClean="0">
                <a:latin typeface="AdarshaLipiExp" pitchFamily="2" charset="0"/>
              </a:rPr>
              <a:t>সাইফুল </a:t>
            </a:r>
            <a:r>
              <a:rPr lang="bn-BD" sz="6300" b="1" dirty="0" smtClean="0">
                <a:latin typeface="AdarshaLipiExp" pitchFamily="2" charset="0"/>
              </a:rPr>
              <a:t>ইসলাম </a:t>
            </a:r>
          </a:p>
          <a:p>
            <a:pPr>
              <a:buNone/>
            </a:pPr>
            <a:r>
              <a:rPr lang="en-SG" sz="2600" b="1" dirty="0" smtClean="0">
                <a:latin typeface="AdarshaLipiExp" pitchFamily="2" charset="0"/>
              </a:rPr>
              <a:t>                                 </a:t>
            </a:r>
            <a:r>
              <a:rPr lang="bn-BD" sz="2600" b="1" dirty="0" smtClean="0">
                <a:latin typeface="AdarshaLipiExp" pitchFamily="2" charset="0"/>
              </a:rPr>
              <a:t>বিএসসি </a:t>
            </a:r>
            <a:r>
              <a:rPr lang="bn-BD" sz="2600" b="1" dirty="0" smtClean="0">
                <a:latin typeface="AdarshaLipiExp" pitchFamily="2" charset="0"/>
              </a:rPr>
              <a:t>এমএড (গনিত)</a:t>
            </a:r>
          </a:p>
          <a:p>
            <a:pPr>
              <a:buNone/>
            </a:pPr>
            <a:r>
              <a:rPr lang="en-SG" sz="4000" b="1" dirty="0" smtClean="0">
                <a:latin typeface="AdarshaLipiExp" pitchFamily="2" charset="0"/>
              </a:rPr>
              <a:t>                   </a:t>
            </a:r>
            <a:r>
              <a:rPr lang="bn-BD" sz="4000" b="1" dirty="0" smtClean="0">
                <a:latin typeface="AdarshaLipiExp" pitchFamily="2" charset="0"/>
              </a:rPr>
              <a:t>সিনিয়র </a:t>
            </a:r>
            <a:r>
              <a:rPr lang="bn-BD" sz="4000" b="1" dirty="0" smtClean="0">
                <a:latin typeface="AdarshaLipiExp" pitchFamily="2" charset="0"/>
              </a:rPr>
              <a:t>শিক্ষক </a:t>
            </a:r>
          </a:p>
          <a:p>
            <a:pPr>
              <a:buNone/>
            </a:pPr>
            <a:r>
              <a:rPr lang="en-SG" sz="4000" b="1" dirty="0" smtClean="0">
                <a:latin typeface="AdarshaLipiExp" pitchFamily="2" charset="0"/>
              </a:rPr>
              <a:t>     </a:t>
            </a:r>
            <a:r>
              <a:rPr lang="bn-BD" sz="4000" b="1" dirty="0" smtClean="0">
                <a:latin typeface="AdarshaLipiExp" pitchFamily="2" charset="0"/>
              </a:rPr>
              <a:t>গিধাঊষা </a:t>
            </a:r>
            <a:r>
              <a:rPr lang="bn-BD" sz="4000" b="1" dirty="0" smtClean="0">
                <a:latin typeface="AdarshaLipiExp" pitchFamily="2" charset="0"/>
              </a:rPr>
              <a:t>এইচ এ </a:t>
            </a:r>
            <a:r>
              <a:rPr lang="bn-BD" sz="4000" b="1" dirty="0" smtClean="0">
                <a:latin typeface="AdarshaLipiExp" pitchFamily="2" charset="0"/>
              </a:rPr>
              <a:t>উ</a:t>
            </a:r>
            <a:r>
              <a:rPr lang="en-SG" sz="4000" b="1" dirty="0" smtClean="0">
                <a:latin typeface="AdarshaLipiExp" pitchFamily="2" charset="0"/>
              </a:rPr>
              <a:t>চ্চ</a:t>
            </a:r>
            <a:r>
              <a:rPr lang="bn-BD" sz="4000" b="1" dirty="0" smtClean="0">
                <a:latin typeface="AdarshaLipiExp" pitchFamily="2" charset="0"/>
              </a:rPr>
              <a:t> বি</a:t>
            </a:r>
            <a:r>
              <a:rPr lang="en-SG" sz="4000" b="1" dirty="0" smtClean="0">
                <a:latin typeface="AdarshaLipiExp" pitchFamily="2" charset="0"/>
              </a:rPr>
              <a:t>দ্যালয়</a:t>
            </a:r>
            <a:r>
              <a:rPr lang="bn-BD" sz="4000" b="1" dirty="0" smtClean="0">
                <a:latin typeface="AdarshaLipiExp" pitchFamily="2" charset="0"/>
              </a:rPr>
              <a:t> </a:t>
            </a:r>
            <a:endParaRPr lang="bn-BD" sz="4000" b="1" dirty="0" smtClean="0">
              <a:latin typeface="AdarshaLipiExp" pitchFamily="2" charset="0"/>
            </a:endParaRPr>
          </a:p>
          <a:p>
            <a:pPr>
              <a:buNone/>
            </a:pPr>
            <a:r>
              <a:rPr lang="en-SG" sz="4000" b="1" dirty="0" smtClean="0">
                <a:latin typeface="AdarshaLipiExp" pitchFamily="2" charset="0"/>
              </a:rPr>
              <a:t>            </a:t>
            </a:r>
            <a:r>
              <a:rPr lang="bn-BD" sz="4000" b="1" dirty="0" smtClean="0">
                <a:latin typeface="AdarshaLipiExp" pitchFamily="2" charset="0"/>
              </a:rPr>
              <a:t>গৌরিপুর,ময়মনসিংহ</a:t>
            </a:r>
            <a:endParaRPr lang="en-SG" sz="4000" b="1" dirty="0" smtClean="0">
              <a:latin typeface="AdarshaLipiExp" pitchFamily="2" charset="0"/>
            </a:endParaRPr>
          </a:p>
          <a:p>
            <a:pPr>
              <a:buNone/>
            </a:pPr>
            <a:r>
              <a:rPr lang="en-SG" sz="4000" b="1" dirty="0" smtClean="0">
                <a:latin typeface="AdarshaLipiExp" pitchFamily="2" charset="0"/>
              </a:rPr>
              <a:t>          মোবাইল-০১৭১৮১৯৩৮৬৫</a:t>
            </a:r>
          </a:p>
          <a:p>
            <a:pPr>
              <a:buNone/>
            </a:pPr>
            <a:r>
              <a:rPr lang="en-SG" sz="4000" b="1" dirty="0" smtClean="0">
                <a:latin typeface="AdarshaLipiExp" pitchFamily="2" charset="0"/>
              </a:rPr>
              <a:t>       ইমেইল-sflislm69@gmail.com</a:t>
            </a:r>
            <a:endParaRPr lang="bn-BD" sz="4000" b="1" dirty="0" smtClean="0">
              <a:latin typeface="AdarshaLipiExp" pitchFamily="2" charset="0"/>
            </a:endParaRPr>
          </a:p>
          <a:p>
            <a:pPr>
              <a:buNone/>
            </a:pPr>
            <a:r>
              <a:rPr lang="en-SG" sz="4000" b="1" dirty="0" smtClean="0">
                <a:latin typeface="AdarshaLipiExp" pitchFamily="2" charset="0"/>
              </a:rPr>
              <a:t> </a:t>
            </a:r>
            <a:endParaRPr lang="bn-BD" sz="4000" b="1" dirty="0" smtClean="0">
              <a:latin typeface="AdarshaLipiExp" pitchFamily="2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bn-BD" dirty="0" smtClean="0"/>
              <a:t> </a:t>
            </a:r>
            <a:endParaRPr lang="en-SG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495328" y="238294"/>
            <a:ext cx="4536504" cy="1219200"/>
          </a:xfrm>
        </p:spPr>
        <p:txBody>
          <a:bodyPr/>
          <a:lstStyle/>
          <a:p>
            <a:r>
              <a:rPr lang="bn-BD" dirty="0" smtClean="0"/>
              <a:t>   </a:t>
            </a:r>
            <a:endParaRPr lang="en-SG" dirty="0"/>
          </a:p>
        </p:txBody>
      </p:sp>
      <p:pic>
        <p:nvPicPr>
          <p:cNvPr id="11" name="Picture 10" descr="10897960_1378383475807159_4645514901059354683_n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016" y="426266"/>
            <a:ext cx="2647584" cy="2247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download (4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5928" y="38127"/>
            <a:ext cx="2968191" cy="25826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16709099"/>
      </p:ext>
    </p:extLst>
  </p:cSld>
  <p:clrMapOvr>
    <a:masterClrMapping/>
  </p:clrMapOvr>
  <p:transition>
    <p:wedge/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0" y="560457"/>
            <a:ext cx="24593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ভিডিওটি দেখি</a:t>
            </a:r>
            <a:endParaRPr lang="en-US" sz="4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ysClr val="windowText" lastClr="000000">
                  <a:alpha val="95000"/>
                </a:sys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5814938"/>
              </p:ext>
            </p:extLst>
          </p:nvPr>
        </p:nvGraphicFramePr>
        <p:xfrm>
          <a:off x="5443534" y="337184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3534" y="3371848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681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22902" y="5867400"/>
            <a:ext cx="51523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পাঠঃ ৩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১০ শক্তিস্তরে ইলেকট্রন বিন্যাস</a:t>
            </a:r>
            <a:endParaRPr lang="en-US" sz="3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ysClr val="windowText" lastClr="000000">
                  <a:alpha val="95000"/>
                </a:sys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2050" name="Picture 2" descr="E:\Images\Gif\Ra1b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624012"/>
            <a:ext cx="299085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://1.bp.blogspot.com/_oCTnjJfk0Ro/TRCN9QmxvyI/AAAAAAAAAKA/UD5uI_KY-O0/s1600/boh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540" y="1414461"/>
            <a:ext cx="3813153" cy="383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64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460292" y="2653720"/>
            <a:ext cx="10210800" cy="3581400"/>
          </a:xfrm>
          <a:prstGeom prst="rect">
            <a:avLst/>
          </a:prstGeom>
          <a:noFill/>
        </p:spPr>
        <p:txBody>
          <a:bodyPr lIns="69494" tIns="34747" rIns="69494" bIns="34747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bn-BD" sz="3600" spc="38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bn-BD" sz="36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...</a:t>
            </a:r>
            <a:endParaRPr lang="bn-BD" sz="3600" spc="38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ysClr val="windowText" lastClr="000000">
                  <a:alpha val="95000"/>
                </a:sys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None/>
            </a:pPr>
            <a:r>
              <a:rPr lang="bn-BD" sz="3600" spc="38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ক) </a:t>
            </a:r>
            <a:r>
              <a:rPr lang="bn-IN" sz="36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শক্তিস্তর বা অরবিটাল সম্পর্কে বর্ণনা করতে </a:t>
            </a:r>
            <a:r>
              <a:rPr lang="bn-BD" sz="36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600" spc="38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ysClr val="windowText" lastClr="000000">
                  <a:alpha val="95000"/>
                </a:sys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None/>
            </a:pPr>
            <a:r>
              <a:rPr lang="bn-BD" sz="3600" spc="38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খ)  </a:t>
            </a:r>
            <a:r>
              <a:rPr lang="bn-IN" sz="36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প্রধান ও উপশক্তিস্তরসমূহ সূচিত হওয়ার প্রক্রিয়া বর্ণনা করতে পারবে </a:t>
            </a:r>
            <a:endParaRPr lang="bn-IN" sz="3600" spc="38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ysClr val="windowText" lastClr="000000">
                  <a:alpha val="95000"/>
                </a:sys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None/>
            </a:pPr>
            <a:r>
              <a:rPr lang="bn-IN" sz="3600" spc="38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গ)</a:t>
            </a:r>
            <a:r>
              <a:rPr lang="bn-BD" sz="3600" spc="38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কক্ষপথ এবং কক্ষপথের বিভিন্ন উপস্তরে পুরমাণুর ইলেকট্রনসমূহকে বিন্যাস করতে</a:t>
            </a:r>
            <a:r>
              <a:rPr lang="bn-BD" sz="36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spc="38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6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600" spc="38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ysClr val="windowText" lastClr="000000">
                  <a:alpha val="95000"/>
                </a:sys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E:\Images\Gif\atomic_particle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955" y="1066800"/>
            <a:ext cx="1635845" cy="155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114800" y="871265"/>
            <a:ext cx="21470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54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28905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9169" y="228600"/>
            <a:ext cx="982903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spc="38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পমাণুর</a:t>
            </a:r>
            <a:r>
              <a:rPr lang="bn-IN" sz="40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ইলেকট্রনসুমূহ তাদের  নিজ নিজ শক্তি অনুযায়ী বিভিন্ন</a:t>
            </a:r>
          </a:p>
          <a:p>
            <a:r>
              <a:rPr lang="bn-IN" sz="40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শক্তিস্তরে অবস্থান করে।</a:t>
            </a:r>
            <a:endParaRPr lang="en-US" sz="4000" dirty="0"/>
          </a:p>
        </p:txBody>
      </p:sp>
      <p:grpSp>
        <p:nvGrpSpPr>
          <p:cNvPr id="34" name="Group 33"/>
          <p:cNvGrpSpPr/>
          <p:nvPr/>
        </p:nvGrpSpPr>
        <p:grpSpPr>
          <a:xfrm>
            <a:off x="2694736" y="3033622"/>
            <a:ext cx="1843949" cy="914400"/>
            <a:chOff x="3970201" y="1838125"/>
            <a:chExt cx="1843949" cy="914400"/>
          </a:xfrm>
          <a:noFill/>
        </p:grpSpPr>
        <p:sp>
          <p:nvSpPr>
            <p:cNvPr id="3" name="Oval 2"/>
            <p:cNvSpPr/>
            <p:nvPr/>
          </p:nvSpPr>
          <p:spPr>
            <a:xfrm>
              <a:off x="3970201" y="1838125"/>
              <a:ext cx="990600" cy="91440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 flipV="1">
              <a:off x="4671149" y="2044654"/>
              <a:ext cx="1143001" cy="479426"/>
              <a:chOff x="6400800" y="695980"/>
              <a:chExt cx="1891770" cy="548284"/>
            </a:xfrm>
            <a:grpFill/>
          </p:grpSpPr>
          <p:sp>
            <p:nvSpPr>
              <p:cNvPr id="5" name="TextBox 4"/>
              <p:cNvSpPr txBox="1"/>
              <p:nvPr/>
            </p:nvSpPr>
            <p:spPr>
              <a:xfrm>
                <a:off x="6400800" y="695980"/>
                <a:ext cx="1891770" cy="52322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bn-IN" sz="2800" b="1" dirty="0" smtClean="0">
                    <a:latin typeface="NikoshBAN" pitchFamily="2" charset="0"/>
                    <a:cs typeface="NikoshBAN" pitchFamily="2" charset="0"/>
                  </a:rPr>
                  <a:t>        </a:t>
                </a:r>
                <a:endParaRPr lang="en-US" sz="2800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42630" y="735974"/>
                <a:ext cx="475141" cy="50829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7" name="Rectangle 6"/>
          <p:cNvSpPr/>
          <p:nvPr/>
        </p:nvSpPr>
        <p:spPr>
          <a:xfrm>
            <a:off x="5440361" y="1981200"/>
            <a:ext cx="56639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এটি নিউক্লিয়াসের সবচেয়ে কাছের শক্তিস্তর অর্থাৎ </a:t>
            </a:r>
            <a:r>
              <a:rPr lang="en-US" sz="32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N= 1 </a:t>
            </a:r>
            <a:r>
              <a:rPr lang="bn-IN" sz="32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অর্থাৎ </a:t>
            </a:r>
            <a:r>
              <a:rPr lang="en-US" sz="32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K </a:t>
            </a:r>
            <a:r>
              <a:rPr lang="bn-IN" sz="32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শেল। </a:t>
            </a:r>
          </a:p>
          <a:p>
            <a:endParaRPr lang="bn-IN" sz="3200" spc="38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ysClr val="windowText" lastClr="000000">
                  <a:alpha val="95000"/>
                </a:sys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2133600" y="2438400"/>
            <a:ext cx="2895600" cy="2133600"/>
            <a:chOff x="3605276" y="3007141"/>
            <a:chExt cx="2642066" cy="1791190"/>
          </a:xfrm>
        </p:grpSpPr>
        <p:sp>
          <p:nvSpPr>
            <p:cNvPr id="8" name="Oval 7"/>
            <p:cNvSpPr/>
            <p:nvPr/>
          </p:nvSpPr>
          <p:spPr>
            <a:xfrm>
              <a:off x="3835776" y="3200400"/>
              <a:ext cx="1592399" cy="13716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 flipV="1">
              <a:off x="4629202" y="4299666"/>
              <a:ext cx="1143001" cy="479426"/>
              <a:chOff x="6400800" y="695980"/>
              <a:chExt cx="1891770" cy="548284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6400800" y="695980"/>
                <a:ext cx="18917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b="1" dirty="0" smtClean="0">
                    <a:latin typeface="NikoshBAN" pitchFamily="2" charset="0"/>
                    <a:cs typeface="NikoshBAN" pitchFamily="2" charset="0"/>
                  </a:rPr>
                  <a:t>        </a:t>
                </a:r>
                <a:endParaRPr lang="en-US" sz="2800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42630" y="735974"/>
                <a:ext cx="475141" cy="508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1" name="Group 20"/>
            <p:cNvGrpSpPr/>
            <p:nvPr/>
          </p:nvGrpSpPr>
          <p:grpSpPr>
            <a:xfrm flipV="1">
              <a:off x="4590449" y="3007141"/>
              <a:ext cx="1143001" cy="479426"/>
              <a:chOff x="6400800" y="695980"/>
              <a:chExt cx="1891770" cy="548284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6400800" y="695980"/>
                <a:ext cx="18917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b="1" dirty="0" smtClean="0">
                    <a:latin typeface="NikoshBAN" pitchFamily="2" charset="0"/>
                    <a:cs typeface="NikoshBAN" pitchFamily="2" charset="0"/>
                  </a:rPr>
                  <a:t>        </a:t>
                </a:r>
                <a:endParaRPr lang="en-US" sz="2800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23" name="Picture 2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42630" y="735974"/>
                <a:ext cx="475141" cy="508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36" name="Group 35"/>
            <p:cNvGrpSpPr/>
            <p:nvPr/>
          </p:nvGrpSpPr>
          <p:grpSpPr>
            <a:xfrm>
              <a:off x="3605276" y="3011396"/>
              <a:ext cx="2642066" cy="1786935"/>
              <a:chOff x="3605276" y="3011396"/>
              <a:chExt cx="2642066" cy="1786935"/>
            </a:xfrm>
          </p:grpSpPr>
          <p:grpSp>
            <p:nvGrpSpPr>
              <p:cNvPr id="12" name="Group 11"/>
              <p:cNvGrpSpPr/>
              <p:nvPr/>
            </p:nvGrpSpPr>
            <p:grpSpPr>
              <a:xfrm flipV="1">
                <a:off x="4033632" y="4318905"/>
                <a:ext cx="1143001" cy="479426"/>
                <a:chOff x="6400800" y="695980"/>
                <a:chExt cx="1891770" cy="548284"/>
              </a:xfrm>
            </p:grpSpPr>
            <p:sp>
              <p:nvSpPr>
                <p:cNvPr id="13" name="TextBox 12"/>
                <p:cNvSpPr txBox="1"/>
                <p:nvPr/>
              </p:nvSpPr>
              <p:spPr>
                <a:xfrm>
                  <a:off x="6400800" y="695980"/>
                  <a:ext cx="18917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2800" b="1" dirty="0" smtClean="0">
                      <a:latin typeface="NikoshBAN" pitchFamily="2" charset="0"/>
                      <a:cs typeface="NikoshBAN" pitchFamily="2" charset="0"/>
                    </a:rPr>
                    <a:t>        </a:t>
                  </a:r>
                  <a:endParaRPr lang="en-US" sz="2800" b="1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pic>
              <p:nvPicPr>
                <p:cNvPr id="14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42630" y="735974"/>
                  <a:ext cx="475141" cy="5082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15" name="Group 14"/>
              <p:cNvGrpSpPr/>
              <p:nvPr/>
            </p:nvGrpSpPr>
            <p:grpSpPr>
              <a:xfrm flipV="1">
                <a:off x="3616711" y="3897061"/>
                <a:ext cx="1143001" cy="479426"/>
                <a:chOff x="6400800" y="695980"/>
                <a:chExt cx="1891770" cy="548284"/>
              </a:xfrm>
            </p:grpSpPr>
            <p:sp>
              <p:nvSpPr>
                <p:cNvPr id="16" name="TextBox 15"/>
                <p:cNvSpPr txBox="1"/>
                <p:nvPr/>
              </p:nvSpPr>
              <p:spPr>
                <a:xfrm>
                  <a:off x="6400800" y="695980"/>
                  <a:ext cx="18917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2800" b="1" dirty="0" smtClean="0">
                      <a:latin typeface="NikoshBAN" pitchFamily="2" charset="0"/>
                      <a:cs typeface="NikoshBAN" pitchFamily="2" charset="0"/>
                    </a:rPr>
                    <a:t>        </a:t>
                  </a:r>
                  <a:endParaRPr lang="en-US" sz="2800" b="1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pic>
              <p:nvPicPr>
                <p:cNvPr id="17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42630" y="735974"/>
                  <a:ext cx="475141" cy="5082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18" name="Group 17"/>
              <p:cNvGrpSpPr/>
              <p:nvPr/>
            </p:nvGrpSpPr>
            <p:grpSpPr>
              <a:xfrm flipV="1">
                <a:off x="3605276" y="3490822"/>
                <a:ext cx="1143001" cy="479426"/>
                <a:chOff x="6400800" y="695980"/>
                <a:chExt cx="1891770" cy="548284"/>
              </a:xfrm>
            </p:grpSpPr>
            <p:sp>
              <p:nvSpPr>
                <p:cNvPr id="19" name="TextBox 18"/>
                <p:cNvSpPr txBox="1"/>
                <p:nvPr/>
              </p:nvSpPr>
              <p:spPr>
                <a:xfrm>
                  <a:off x="6400800" y="695980"/>
                  <a:ext cx="18917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2800" b="1" dirty="0" smtClean="0">
                      <a:latin typeface="NikoshBAN" pitchFamily="2" charset="0"/>
                      <a:cs typeface="NikoshBAN" pitchFamily="2" charset="0"/>
                    </a:rPr>
                    <a:t>        </a:t>
                  </a:r>
                  <a:endParaRPr lang="en-US" sz="2800" b="1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pic>
              <p:nvPicPr>
                <p:cNvPr id="20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42630" y="735974"/>
                  <a:ext cx="475141" cy="5082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24" name="Group 23"/>
              <p:cNvGrpSpPr/>
              <p:nvPr/>
            </p:nvGrpSpPr>
            <p:grpSpPr>
              <a:xfrm flipV="1">
                <a:off x="4171941" y="3011396"/>
                <a:ext cx="1143001" cy="479426"/>
                <a:chOff x="6400800" y="695980"/>
                <a:chExt cx="1891770" cy="548284"/>
              </a:xfrm>
            </p:grpSpPr>
            <p:sp>
              <p:nvSpPr>
                <p:cNvPr id="25" name="TextBox 24"/>
                <p:cNvSpPr txBox="1"/>
                <p:nvPr/>
              </p:nvSpPr>
              <p:spPr>
                <a:xfrm>
                  <a:off x="6400800" y="695980"/>
                  <a:ext cx="18917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2800" b="1" dirty="0" smtClean="0">
                      <a:latin typeface="NikoshBAN" pitchFamily="2" charset="0"/>
                      <a:cs typeface="NikoshBAN" pitchFamily="2" charset="0"/>
                    </a:rPr>
                    <a:t>        </a:t>
                  </a:r>
                  <a:endParaRPr lang="en-US" sz="2800" b="1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pic>
              <p:nvPicPr>
                <p:cNvPr id="26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42630" y="735974"/>
                  <a:ext cx="475141" cy="5082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27" name="Group 26"/>
              <p:cNvGrpSpPr/>
              <p:nvPr/>
            </p:nvGrpSpPr>
            <p:grpSpPr>
              <a:xfrm flipV="1">
                <a:off x="5104340" y="3438480"/>
                <a:ext cx="1143001" cy="479426"/>
                <a:chOff x="6400800" y="695980"/>
                <a:chExt cx="1891770" cy="548284"/>
              </a:xfrm>
            </p:grpSpPr>
            <p:sp>
              <p:nvSpPr>
                <p:cNvPr id="28" name="TextBox 27"/>
                <p:cNvSpPr txBox="1"/>
                <p:nvPr/>
              </p:nvSpPr>
              <p:spPr>
                <a:xfrm>
                  <a:off x="6400800" y="695980"/>
                  <a:ext cx="18917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2800" b="1" dirty="0" smtClean="0">
                      <a:latin typeface="NikoshBAN" pitchFamily="2" charset="0"/>
                      <a:cs typeface="NikoshBAN" pitchFamily="2" charset="0"/>
                    </a:rPr>
                    <a:t>        </a:t>
                  </a:r>
                  <a:endParaRPr lang="en-US" sz="2800" b="1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pic>
              <p:nvPicPr>
                <p:cNvPr id="29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42630" y="735974"/>
                  <a:ext cx="475141" cy="5082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30" name="Group 29"/>
              <p:cNvGrpSpPr/>
              <p:nvPr/>
            </p:nvGrpSpPr>
            <p:grpSpPr>
              <a:xfrm flipV="1">
                <a:off x="5104341" y="3886200"/>
                <a:ext cx="1143001" cy="479426"/>
                <a:chOff x="6400800" y="695980"/>
                <a:chExt cx="1891770" cy="548284"/>
              </a:xfrm>
            </p:grpSpPr>
            <p:sp>
              <p:nvSpPr>
                <p:cNvPr id="31" name="TextBox 30"/>
                <p:cNvSpPr txBox="1"/>
                <p:nvPr/>
              </p:nvSpPr>
              <p:spPr>
                <a:xfrm>
                  <a:off x="6400800" y="695980"/>
                  <a:ext cx="18917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2800" b="1" dirty="0" smtClean="0">
                      <a:latin typeface="NikoshBAN" pitchFamily="2" charset="0"/>
                      <a:cs typeface="NikoshBAN" pitchFamily="2" charset="0"/>
                    </a:rPr>
                    <a:t>        </a:t>
                  </a:r>
                  <a:endParaRPr lang="en-US" sz="2800" b="1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pic>
              <p:nvPicPr>
                <p:cNvPr id="32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42630" y="735974"/>
                  <a:ext cx="475141" cy="5082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</p:grpSp>
      <p:sp>
        <p:nvSpPr>
          <p:cNvPr id="33" name="Rectangle 32"/>
          <p:cNvSpPr/>
          <p:nvPr/>
        </p:nvSpPr>
        <p:spPr>
          <a:xfrm>
            <a:off x="5814150" y="3604673"/>
            <a:ext cx="56158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bn-IN" sz="3200" spc="38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য় </a:t>
            </a:r>
            <a:r>
              <a:rPr lang="bn-IN" sz="32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শক্তিস্তর অর্থাৎ </a:t>
            </a:r>
            <a:r>
              <a:rPr lang="en-US" sz="32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N=2 </a:t>
            </a:r>
            <a:r>
              <a:rPr lang="bn-IN" sz="32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 </a:t>
            </a:r>
            <a:r>
              <a:rPr lang="en-US" sz="32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L </a:t>
            </a:r>
            <a:r>
              <a:rPr lang="bn-IN" sz="32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শেল।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1858616" y="2133600"/>
            <a:ext cx="3170584" cy="2809348"/>
            <a:chOff x="3505200" y="4836807"/>
            <a:chExt cx="2501920" cy="2332651"/>
          </a:xfrm>
        </p:grpSpPr>
        <p:sp>
          <p:nvSpPr>
            <p:cNvPr id="35" name="Oval 34"/>
            <p:cNvSpPr/>
            <p:nvPr/>
          </p:nvSpPr>
          <p:spPr>
            <a:xfrm>
              <a:off x="3592010" y="4953000"/>
              <a:ext cx="2057400" cy="2059669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8" name="Group 47"/>
            <p:cNvGrpSpPr/>
            <p:nvPr/>
          </p:nvGrpSpPr>
          <p:grpSpPr>
            <a:xfrm flipV="1">
              <a:off x="4419635" y="6918787"/>
              <a:ext cx="571500" cy="250671"/>
              <a:chOff x="6400800" y="695980"/>
              <a:chExt cx="1891770" cy="548284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6400800" y="695980"/>
                <a:ext cx="18917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b="1" dirty="0" smtClean="0">
                    <a:latin typeface="NikoshBAN" pitchFamily="2" charset="0"/>
                    <a:cs typeface="NikoshBAN" pitchFamily="2" charset="0"/>
                  </a:rPr>
                  <a:t>        </a:t>
                </a:r>
                <a:endParaRPr lang="en-US" sz="2800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50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42630" y="735974"/>
                <a:ext cx="475141" cy="508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53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4219009" y="6854214"/>
              <a:ext cx="143539" cy="232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54" name="Group 53"/>
            <p:cNvGrpSpPr/>
            <p:nvPr/>
          </p:nvGrpSpPr>
          <p:grpSpPr>
            <a:xfrm flipV="1">
              <a:off x="4923659" y="6802594"/>
              <a:ext cx="571500" cy="250671"/>
              <a:chOff x="6400800" y="695980"/>
              <a:chExt cx="1891770" cy="548284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6400800" y="695980"/>
                <a:ext cx="18917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b="1" dirty="0" smtClean="0">
                    <a:latin typeface="NikoshBAN" pitchFamily="2" charset="0"/>
                    <a:cs typeface="NikoshBAN" pitchFamily="2" charset="0"/>
                  </a:rPr>
                  <a:t>        </a:t>
                </a:r>
                <a:endParaRPr lang="en-US" sz="2800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56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42630" y="735974"/>
                <a:ext cx="475141" cy="508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59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5223178" y="6686401"/>
              <a:ext cx="143539" cy="232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63" name="Group 62"/>
            <p:cNvGrpSpPr/>
            <p:nvPr/>
          </p:nvGrpSpPr>
          <p:grpSpPr>
            <a:xfrm flipV="1">
              <a:off x="5435620" y="6319537"/>
              <a:ext cx="571500" cy="250671"/>
              <a:chOff x="6400800" y="695980"/>
              <a:chExt cx="1891770" cy="548284"/>
            </a:xfrm>
          </p:grpSpPr>
          <p:sp>
            <p:nvSpPr>
              <p:cNvPr id="64" name="TextBox 63"/>
              <p:cNvSpPr txBox="1"/>
              <p:nvPr/>
            </p:nvSpPr>
            <p:spPr>
              <a:xfrm>
                <a:off x="6400800" y="695980"/>
                <a:ext cx="18917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b="1" dirty="0" smtClean="0">
                    <a:latin typeface="NikoshBAN" pitchFamily="2" charset="0"/>
                    <a:cs typeface="NikoshBAN" pitchFamily="2" charset="0"/>
                  </a:rPr>
                  <a:t>        </a:t>
                </a:r>
                <a:endParaRPr lang="en-US" sz="2800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65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42630" y="735974"/>
                <a:ext cx="475141" cy="508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66" name="Group 65"/>
            <p:cNvGrpSpPr/>
            <p:nvPr/>
          </p:nvGrpSpPr>
          <p:grpSpPr>
            <a:xfrm flipV="1">
              <a:off x="5432997" y="5496582"/>
              <a:ext cx="571500" cy="250671"/>
              <a:chOff x="6400800" y="695980"/>
              <a:chExt cx="1891770" cy="548284"/>
            </a:xfrm>
          </p:grpSpPr>
          <p:sp>
            <p:nvSpPr>
              <p:cNvPr id="67" name="TextBox 66"/>
              <p:cNvSpPr txBox="1"/>
              <p:nvPr/>
            </p:nvSpPr>
            <p:spPr>
              <a:xfrm>
                <a:off x="6400800" y="695980"/>
                <a:ext cx="18917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b="1" dirty="0" smtClean="0">
                    <a:latin typeface="NikoshBAN" pitchFamily="2" charset="0"/>
                    <a:cs typeface="NikoshBAN" pitchFamily="2" charset="0"/>
                  </a:rPr>
                  <a:t>        </a:t>
                </a:r>
                <a:endParaRPr lang="en-US" sz="2800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68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42630" y="735974"/>
                <a:ext cx="475141" cy="508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71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5560639" y="6058793"/>
              <a:ext cx="143539" cy="232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72" name="Group 71"/>
            <p:cNvGrpSpPr/>
            <p:nvPr/>
          </p:nvGrpSpPr>
          <p:grpSpPr>
            <a:xfrm flipV="1">
              <a:off x="5278564" y="5264196"/>
              <a:ext cx="571500" cy="250671"/>
              <a:chOff x="6400800" y="695980"/>
              <a:chExt cx="1891770" cy="548284"/>
            </a:xfrm>
          </p:grpSpPr>
          <p:sp>
            <p:nvSpPr>
              <p:cNvPr id="73" name="TextBox 72"/>
              <p:cNvSpPr txBox="1"/>
              <p:nvPr/>
            </p:nvSpPr>
            <p:spPr>
              <a:xfrm>
                <a:off x="6400800" y="695980"/>
                <a:ext cx="18917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b="1" dirty="0" smtClean="0">
                    <a:latin typeface="NikoshBAN" pitchFamily="2" charset="0"/>
                    <a:cs typeface="NikoshBAN" pitchFamily="2" charset="0"/>
                  </a:rPr>
                  <a:t>        </a:t>
                </a:r>
                <a:endParaRPr lang="en-US" sz="2800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74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42630" y="735974"/>
                <a:ext cx="475141" cy="508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75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791048" y="5163740"/>
              <a:ext cx="143539" cy="232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6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505200" y="5703474"/>
              <a:ext cx="143539" cy="232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7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521423" y="5949563"/>
              <a:ext cx="143539" cy="232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8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736731" y="6463989"/>
              <a:ext cx="143539" cy="232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9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593192" y="6297425"/>
              <a:ext cx="143539" cy="232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0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5029888" y="4953000"/>
              <a:ext cx="143539" cy="232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1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4789988" y="4868037"/>
              <a:ext cx="143539" cy="232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2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4336242" y="4836807"/>
              <a:ext cx="143539" cy="232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3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4080700" y="4941328"/>
              <a:ext cx="143539" cy="232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4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671977" y="5282481"/>
              <a:ext cx="143539" cy="232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5" name="Rectangle 84"/>
          <p:cNvSpPr/>
          <p:nvPr/>
        </p:nvSpPr>
        <p:spPr>
          <a:xfrm>
            <a:off x="1730760" y="5569762"/>
            <a:ext cx="56158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৩য় শক্তিস্তর অর্থাৎ </a:t>
            </a:r>
            <a:r>
              <a:rPr lang="en-US" sz="32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N=</a:t>
            </a:r>
            <a:r>
              <a:rPr lang="bn-IN" sz="32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 </a:t>
            </a:r>
            <a:r>
              <a:rPr lang="en-US" sz="32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M </a:t>
            </a:r>
            <a:r>
              <a:rPr lang="bn-IN" sz="32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শেল।</a:t>
            </a:r>
          </a:p>
        </p:txBody>
      </p:sp>
    </p:spTree>
    <p:extLst>
      <p:ext uri="{BB962C8B-B14F-4D97-AF65-F5344CB8AC3E}">
        <p14:creationId xmlns:p14="http://schemas.microsoft.com/office/powerpoint/2010/main" val="55519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33" grpId="0"/>
      <p:bldP spid="8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53000" y="16764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828800" y="476070"/>
            <a:ext cx="982596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প্রতিটি প্রধান শক্তিস্তরের সর্বোচ্চ ইলেকট্রন ধারণক্ষমতা </a:t>
            </a:r>
            <a:r>
              <a:rPr lang="en-US" sz="36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2n</a:t>
            </a:r>
            <a:r>
              <a:rPr lang="en-US" sz="3600" spc="38" baseline="3000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যেখানে</a:t>
            </a:r>
          </a:p>
          <a:p>
            <a:r>
              <a:rPr lang="en-US" sz="36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 = 1,2 , 3</a:t>
            </a:r>
            <a:r>
              <a:rPr lang="en-US" sz="36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……… </a:t>
            </a:r>
            <a:r>
              <a:rPr lang="bn-IN" sz="36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ইত্যাদি। </a:t>
            </a:r>
            <a:r>
              <a:rPr lang="en-US" sz="36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2n</a:t>
            </a:r>
            <a:r>
              <a:rPr lang="en-US" sz="3600" spc="38" baseline="3000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সূত্রানুসারে- 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124200" y="2057400"/>
                <a:ext cx="629877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spc="38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K </a:t>
                </a:r>
                <a:r>
                  <a:rPr lang="bn-IN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শেলের ইলেকট্রন ধারণক্ষমতা </a:t>
                </a:r>
                <a:r>
                  <a:rPr lang="en-US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3200" i="1" spc="38" smtClean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ysClr val="windowText" lastClr="000000">
                            <a:alpha val="95000"/>
                          </a:sys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3200" spc="38" baseline="30000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= </a:t>
                </a:r>
                <a:r>
                  <a:rPr lang="en-US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bn-IN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টি</a:t>
                </a:r>
                <a:endParaRPr lang="en-US" sz="32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2057400"/>
                <a:ext cx="6298776" cy="584775"/>
              </a:xfrm>
              <a:prstGeom prst="rect">
                <a:avLst/>
              </a:prstGeom>
              <a:blipFill rotWithShape="1">
                <a:blip r:embed="rId3"/>
                <a:stretch>
                  <a:fillRect l="-2517" t="-18947" r="-1355" b="-3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079316" y="2831812"/>
                <a:ext cx="625389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spc="38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L</a:t>
                </a:r>
                <a:r>
                  <a:rPr lang="bn-IN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শেলের ইলেকট্রন ধারণক্ষমতা </a:t>
                </a:r>
                <a:r>
                  <a:rPr lang="en-US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3200" i="1" spc="38" smtClean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ysClr val="windowText" lastClr="000000">
                            <a:alpha val="95000"/>
                          </a:sys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3200" spc="38" baseline="30000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= </a:t>
                </a:r>
                <a:r>
                  <a:rPr lang="en-US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8</a:t>
                </a:r>
                <a:r>
                  <a:rPr lang="bn-IN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টি</a:t>
                </a:r>
                <a:endParaRPr lang="en-US" sz="32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9316" y="2831812"/>
                <a:ext cx="6253892" cy="584775"/>
              </a:xfrm>
              <a:prstGeom prst="rect">
                <a:avLst/>
              </a:prstGeom>
              <a:blipFill rotWithShape="1">
                <a:blip r:embed="rId4"/>
                <a:stretch>
                  <a:fillRect l="-2437" t="-18947" r="-1462" b="-3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050109" y="3822412"/>
                <a:ext cx="649273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M </a:t>
                </a:r>
                <a:r>
                  <a:rPr lang="bn-IN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শেলের ইলেকট্রন ধারণক্ষমতা </a:t>
                </a:r>
                <a:r>
                  <a:rPr lang="en-US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3200" i="1" spc="38" smtClean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ysClr val="windowText" lastClr="000000">
                            <a:alpha val="95000"/>
                          </a:sys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sz="3200" spc="38" baseline="30000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= </a:t>
                </a:r>
                <a:r>
                  <a:rPr lang="en-US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18</a:t>
                </a:r>
                <a:r>
                  <a:rPr lang="bn-IN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টি</a:t>
                </a:r>
                <a:endParaRPr lang="en-US" sz="32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0109" y="3822412"/>
                <a:ext cx="6492739" cy="584775"/>
              </a:xfrm>
              <a:prstGeom prst="rect">
                <a:avLst/>
              </a:prstGeom>
              <a:blipFill rotWithShape="1">
                <a:blip r:embed="rId5"/>
                <a:stretch>
                  <a:fillRect l="-2347" t="-18750" r="-1596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050109" y="4651631"/>
                <a:ext cx="655692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N </a:t>
                </a:r>
                <a:r>
                  <a:rPr lang="bn-IN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শেলের ইলেকট্রন ধারণক্ষমতা </a:t>
                </a:r>
                <a:r>
                  <a:rPr lang="en-US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3200" i="1" spc="38" smtClean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ysClr val="windowText" lastClr="000000">
                            <a:alpha val="95000"/>
                          </a:sys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en-US" sz="3200" spc="38" baseline="30000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= </a:t>
                </a:r>
                <a:r>
                  <a:rPr lang="en-US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32</a:t>
                </a:r>
                <a:r>
                  <a:rPr lang="bn-IN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টি</a:t>
                </a:r>
                <a:endParaRPr lang="en-US" sz="3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0109" y="4651631"/>
                <a:ext cx="6556923" cy="584775"/>
              </a:xfrm>
              <a:prstGeom prst="rect">
                <a:avLst/>
              </a:prstGeom>
              <a:blipFill rotWithShape="1">
                <a:blip r:embed="rId6"/>
                <a:stretch>
                  <a:fillRect l="-2323" t="-18750" r="-929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1219200" y="5453921"/>
            <a:ext cx="104355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ইলেকট্রন বিন্যাসের সময়</a:t>
            </a:r>
            <a:r>
              <a:rPr lang="en-US" sz="32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নিম্ন শক্তিস্তর ইলেকট্রন দ্বারা পূর্ণ হলে পরবর্তী শক্তিস্তরে ইলেকট্রন প্রবেশ করে।</a:t>
            </a:r>
            <a:r>
              <a:rPr lang="en-US" sz="32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হাইড্রোজেন থেকে আর্গন থেকে এই নিয়ম মেনে চলে।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3208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5" grpId="0" animBg="1"/>
      <p:bldP spid="6" grpId="0" animBg="1"/>
      <p:bldP spid="7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91778" y="761999"/>
            <a:ext cx="2209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একক কাজ  </a:t>
            </a:r>
            <a:endParaRPr lang="en-US" sz="4400" b="1" dirty="0"/>
          </a:p>
        </p:txBody>
      </p:sp>
      <p:sp>
        <p:nvSpPr>
          <p:cNvPr id="4" name="Rectangle 3"/>
          <p:cNvSpPr/>
          <p:nvPr/>
        </p:nvSpPr>
        <p:spPr>
          <a:xfrm>
            <a:off x="1469321" y="3048000"/>
            <a:ext cx="95297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থেকে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পারমাণবিক সংখ্যা বিশিষ্ট মৌলসমূহের চিত্রসহ ইলেকট্রন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বিন্যাস কর।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8830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66193" y="2243792"/>
            <a:ext cx="893545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প্রতিটি শক্তিস্তরে আবার কতগুলো উপস্তর থাকে। উপস্তরে 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ইলেকট্রন বিন্যাসের মাধ্যমে এর ব্যাখ্যা দেওয়া যায়।</a:t>
            </a:r>
            <a:endParaRPr lang="en-US" sz="4000" dirty="0"/>
          </a:p>
        </p:txBody>
      </p:sp>
      <p:sp>
        <p:nvSpPr>
          <p:cNvPr id="9" name="Rectangle 8"/>
          <p:cNvSpPr/>
          <p:nvPr/>
        </p:nvSpPr>
        <p:spPr>
          <a:xfrm>
            <a:off x="1295400" y="304800"/>
            <a:ext cx="10287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19 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অথবা তার অধিক পারমাণবিক সংখ্যা বিশিষ্ট  মৌলের পরমাণুর ইলেকট্রন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বিন্যাসের সময় তৃতীয় শক্তিস্তর পূর্ণ না হয়ে চতুর্থ শক্তিস্তরে ইলেকট্রন প্রবেশ করে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1528598" y="3580369"/>
            <a:ext cx="9163050" cy="3372923"/>
            <a:chOff x="1504950" y="3866077"/>
            <a:chExt cx="9163050" cy="3372923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4950" y="3952339"/>
              <a:ext cx="9163050" cy="32866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4374841" y="3866077"/>
              <a:ext cx="299312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অরবিটাল/উপশক্তিস্তর </a:t>
              </a:r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8905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1741</TotalTime>
  <Words>732</Words>
  <Application>Microsoft Office PowerPoint</Application>
  <PresentationFormat>Custom</PresentationFormat>
  <Paragraphs>178</Paragraphs>
  <Slides>18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Angles</vt:lpstr>
      <vt:lpstr>Package</vt:lpstr>
      <vt:lpstr>PowerPoint Presentation</vt:lpstr>
      <vt:lpstr>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Iqbal high school</dc:creator>
  <cp:lastModifiedBy>Saiful Islam</cp:lastModifiedBy>
  <cp:revision>99</cp:revision>
  <dcterms:created xsi:type="dcterms:W3CDTF">2015-04-15T03:53:29Z</dcterms:created>
  <dcterms:modified xsi:type="dcterms:W3CDTF">2020-05-30T10:37:03Z</dcterms:modified>
</cp:coreProperties>
</file>