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3gp" ContentType="video/3gpp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496" r:id="rId2"/>
    <p:sldId id="495" r:id="rId3"/>
    <p:sldId id="476" r:id="rId4"/>
    <p:sldId id="431" r:id="rId5"/>
    <p:sldId id="460" r:id="rId6"/>
    <p:sldId id="528" r:id="rId7"/>
    <p:sldId id="502" r:id="rId8"/>
    <p:sldId id="503" r:id="rId9"/>
    <p:sldId id="504" r:id="rId10"/>
    <p:sldId id="526" r:id="rId11"/>
    <p:sldId id="506" r:id="rId12"/>
    <p:sldId id="507" r:id="rId13"/>
    <p:sldId id="527" r:id="rId14"/>
    <p:sldId id="511" r:id="rId15"/>
    <p:sldId id="522" r:id="rId16"/>
    <p:sldId id="521" r:id="rId17"/>
    <p:sldId id="523" r:id="rId18"/>
    <p:sldId id="524" r:id="rId19"/>
    <p:sldId id="525" r:id="rId20"/>
    <p:sldId id="402" r:id="rId21"/>
    <p:sldId id="466" r:id="rId22"/>
    <p:sldId id="468" r:id="rId23"/>
    <p:sldId id="467" r:id="rId24"/>
  </p:sldIdLst>
  <p:sldSz cx="10972800" cy="7315200"/>
  <p:notesSz cx="6858000" cy="9144000"/>
  <p:defaultTextStyle>
    <a:defPPr>
      <a:defRPr lang="en-US"/>
    </a:defPPr>
    <a:lvl1pPr marL="0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70442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40884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11326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81767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52209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222651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93093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63535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AB6"/>
    <a:srgbClr val="C6FF25"/>
    <a:srgbClr val="009900"/>
    <a:srgbClr val="668A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984" autoAdjust="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304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272460"/>
            <a:ext cx="9326880" cy="1568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145280"/>
            <a:ext cx="76809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41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8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3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86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9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24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3" y="292951"/>
            <a:ext cx="3086101" cy="62416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6" y="292951"/>
            <a:ext cx="9075421" cy="62416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1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4700702"/>
            <a:ext cx="9326880" cy="145288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3100496"/>
            <a:ext cx="9326880" cy="160019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82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96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448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931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4145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897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380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863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11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706890"/>
            <a:ext cx="6080760" cy="4827694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9443" y="1706890"/>
            <a:ext cx="6080760" cy="4827694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5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4" y="1637455"/>
            <a:ext cx="4848226" cy="68241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8291" indent="0">
              <a:buNone/>
              <a:defRPr sz="1500" b="1"/>
            </a:lvl2pPr>
            <a:lvl3pPr marL="696581" indent="0">
              <a:buNone/>
              <a:defRPr sz="1300" b="1"/>
            </a:lvl3pPr>
            <a:lvl4pPr marL="1044872" indent="0">
              <a:buNone/>
              <a:defRPr sz="1200" b="1"/>
            </a:lvl4pPr>
            <a:lvl5pPr marL="1393162" indent="0">
              <a:buNone/>
              <a:defRPr sz="1200" b="1"/>
            </a:lvl5pPr>
            <a:lvl6pPr marL="1741453" indent="0">
              <a:buNone/>
              <a:defRPr sz="1200" b="1"/>
            </a:lvl6pPr>
            <a:lvl7pPr marL="2089744" indent="0">
              <a:buNone/>
              <a:defRPr sz="1200" b="1"/>
            </a:lvl7pPr>
            <a:lvl8pPr marL="2438034" indent="0">
              <a:buNone/>
              <a:defRPr sz="1200" b="1"/>
            </a:lvl8pPr>
            <a:lvl9pPr marL="278632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4" y="2319868"/>
            <a:ext cx="4848226" cy="4214707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6" y="1637455"/>
            <a:ext cx="4850132" cy="68241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8291" indent="0">
              <a:buNone/>
              <a:defRPr sz="1500" b="1"/>
            </a:lvl2pPr>
            <a:lvl3pPr marL="696581" indent="0">
              <a:buNone/>
              <a:defRPr sz="1300" b="1"/>
            </a:lvl3pPr>
            <a:lvl4pPr marL="1044872" indent="0">
              <a:buNone/>
              <a:defRPr sz="1200" b="1"/>
            </a:lvl4pPr>
            <a:lvl5pPr marL="1393162" indent="0">
              <a:buNone/>
              <a:defRPr sz="1200" b="1"/>
            </a:lvl5pPr>
            <a:lvl6pPr marL="1741453" indent="0">
              <a:buNone/>
              <a:defRPr sz="1200" b="1"/>
            </a:lvl6pPr>
            <a:lvl7pPr marL="2089744" indent="0">
              <a:buNone/>
              <a:defRPr sz="1200" b="1"/>
            </a:lvl7pPr>
            <a:lvl8pPr marL="2438034" indent="0">
              <a:buNone/>
              <a:defRPr sz="1200" b="1"/>
            </a:lvl8pPr>
            <a:lvl9pPr marL="278632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6" y="2319868"/>
            <a:ext cx="4850132" cy="4214707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2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2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50" y="291252"/>
            <a:ext cx="3609975" cy="123952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2" y="291257"/>
            <a:ext cx="6134101" cy="62433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50" y="1530777"/>
            <a:ext cx="3609975" cy="5003802"/>
          </a:xfrm>
        </p:spPr>
        <p:txBody>
          <a:bodyPr/>
          <a:lstStyle>
            <a:lvl1pPr marL="0" indent="0">
              <a:buNone/>
              <a:defRPr sz="1100"/>
            </a:lvl1pPr>
            <a:lvl2pPr marL="348291" indent="0">
              <a:buNone/>
              <a:defRPr sz="900"/>
            </a:lvl2pPr>
            <a:lvl3pPr marL="696581" indent="0">
              <a:buNone/>
              <a:defRPr sz="800"/>
            </a:lvl3pPr>
            <a:lvl4pPr marL="1044872" indent="0">
              <a:buNone/>
              <a:defRPr sz="700"/>
            </a:lvl4pPr>
            <a:lvl5pPr marL="1393162" indent="0">
              <a:buNone/>
              <a:defRPr sz="700"/>
            </a:lvl5pPr>
            <a:lvl6pPr marL="1741453" indent="0">
              <a:buNone/>
              <a:defRPr sz="700"/>
            </a:lvl6pPr>
            <a:lvl7pPr marL="2089744" indent="0">
              <a:buNone/>
              <a:defRPr sz="700"/>
            </a:lvl7pPr>
            <a:lvl8pPr marL="2438034" indent="0">
              <a:buNone/>
              <a:defRPr sz="700"/>
            </a:lvl8pPr>
            <a:lvl9pPr marL="278632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7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120646"/>
            <a:ext cx="6583680" cy="60452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53628"/>
            <a:ext cx="6583680" cy="4389120"/>
          </a:xfrm>
        </p:spPr>
        <p:txBody>
          <a:bodyPr/>
          <a:lstStyle>
            <a:lvl1pPr marL="0" indent="0">
              <a:buNone/>
              <a:defRPr sz="2400"/>
            </a:lvl1pPr>
            <a:lvl2pPr marL="348291" indent="0">
              <a:buNone/>
              <a:defRPr sz="2100"/>
            </a:lvl2pPr>
            <a:lvl3pPr marL="696581" indent="0">
              <a:buNone/>
              <a:defRPr sz="1900"/>
            </a:lvl3pPr>
            <a:lvl4pPr marL="1044872" indent="0">
              <a:buNone/>
              <a:defRPr sz="1500"/>
            </a:lvl4pPr>
            <a:lvl5pPr marL="1393162" indent="0">
              <a:buNone/>
              <a:defRPr sz="1500"/>
            </a:lvl5pPr>
            <a:lvl6pPr marL="1741453" indent="0">
              <a:buNone/>
              <a:defRPr sz="1500"/>
            </a:lvl6pPr>
            <a:lvl7pPr marL="2089744" indent="0">
              <a:buNone/>
              <a:defRPr sz="1500"/>
            </a:lvl7pPr>
            <a:lvl8pPr marL="2438034" indent="0">
              <a:buNone/>
              <a:defRPr sz="1500"/>
            </a:lvl8pPr>
            <a:lvl9pPr marL="278632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725168"/>
            <a:ext cx="6583680" cy="858518"/>
          </a:xfrm>
        </p:spPr>
        <p:txBody>
          <a:bodyPr/>
          <a:lstStyle>
            <a:lvl1pPr marL="0" indent="0">
              <a:buNone/>
              <a:defRPr sz="1100"/>
            </a:lvl1pPr>
            <a:lvl2pPr marL="348291" indent="0">
              <a:buNone/>
              <a:defRPr sz="900"/>
            </a:lvl2pPr>
            <a:lvl3pPr marL="696581" indent="0">
              <a:buNone/>
              <a:defRPr sz="800"/>
            </a:lvl3pPr>
            <a:lvl4pPr marL="1044872" indent="0">
              <a:buNone/>
              <a:defRPr sz="700"/>
            </a:lvl4pPr>
            <a:lvl5pPr marL="1393162" indent="0">
              <a:buNone/>
              <a:defRPr sz="700"/>
            </a:lvl5pPr>
            <a:lvl6pPr marL="1741453" indent="0">
              <a:buNone/>
              <a:defRPr sz="700"/>
            </a:lvl6pPr>
            <a:lvl7pPr marL="2089744" indent="0">
              <a:buNone/>
              <a:defRPr sz="700"/>
            </a:lvl7pPr>
            <a:lvl8pPr marL="2438034" indent="0">
              <a:buNone/>
              <a:defRPr sz="700"/>
            </a:lvl8pPr>
            <a:lvl9pPr marL="278632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5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 vert="horz" lIns="69658" tIns="34829" rIns="69658" bIns="348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706890"/>
            <a:ext cx="9875520" cy="4827694"/>
          </a:xfrm>
          <a:prstGeom prst="rect">
            <a:avLst/>
          </a:prstGeom>
        </p:spPr>
        <p:txBody>
          <a:bodyPr vert="horz" lIns="69658" tIns="34829" rIns="69658" bIns="348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780112"/>
            <a:ext cx="2560320" cy="389468"/>
          </a:xfrm>
          <a:prstGeom prst="rect">
            <a:avLst/>
          </a:prstGeom>
        </p:spPr>
        <p:txBody>
          <a:bodyPr vert="horz" lIns="69658" tIns="34829" rIns="69658" bIns="3482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780112"/>
            <a:ext cx="3474720" cy="389468"/>
          </a:xfrm>
          <a:prstGeom prst="rect">
            <a:avLst/>
          </a:prstGeom>
        </p:spPr>
        <p:txBody>
          <a:bodyPr vert="horz" lIns="69658" tIns="34829" rIns="69658" bIns="3482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780112"/>
            <a:ext cx="2560320" cy="389468"/>
          </a:xfrm>
          <a:prstGeom prst="rect">
            <a:avLst/>
          </a:prstGeom>
        </p:spPr>
        <p:txBody>
          <a:bodyPr vert="horz" lIns="69658" tIns="34829" rIns="69658" bIns="3482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1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xStyles>
    <p:titleStyle>
      <a:lvl1pPr algn="ctr" defTabSz="696581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1218" indent="-261218" algn="l" defTabSz="69658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972" indent="-217681" algn="l" defTabSz="696581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726" indent="-174145" algn="l" defTabSz="69658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017" indent="-174145" algn="l" defTabSz="696581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308" indent="-174145" algn="l" defTabSz="696581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599" indent="-174145" algn="l" defTabSz="6965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3889" indent="-174145" algn="l" defTabSz="6965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2180" indent="-174145" algn="l" defTabSz="6965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0470" indent="-174145" algn="l" defTabSz="6965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91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96581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44872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93162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41453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744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034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86325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8.jpg"/><Relationship Id="rId4" Type="http://schemas.openxmlformats.org/officeDocument/2006/relationships/image" Target="../media/image10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27.jfif"/><Relationship Id="rId4" Type="http://schemas.openxmlformats.org/officeDocument/2006/relationships/image" Target="../media/image19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32.jfif"/><Relationship Id="rId4" Type="http://schemas.openxmlformats.org/officeDocument/2006/relationships/image" Target="../media/image31.jf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fif"/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36.jfif"/><Relationship Id="rId4" Type="http://schemas.openxmlformats.org/officeDocument/2006/relationships/image" Target="../media/image35.jf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9.jfif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18.jfif"/><Relationship Id="rId4" Type="http://schemas.openxmlformats.org/officeDocument/2006/relationships/image" Target="../media/image17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22.jfif"/><Relationship Id="rId4" Type="http://schemas.openxmlformats.org/officeDocument/2006/relationships/image" Target="../media/image2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7930"/>
            <a:ext cx="9753600" cy="6354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2133600" y="381000"/>
            <a:ext cx="7268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6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أرحبكم في هذا اللقاء المبارك</a:t>
            </a:r>
            <a:endParaRPr lang="en-US" sz="6000" b="1" dirty="0">
              <a:ln>
                <a:solidFill>
                  <a:schemeClr val="bg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93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36111E-6 2.22222E-6 L 2.36111E-6 -0.07205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2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776250" y="1663634"/>
            <a:ext cx="2306782" cy="1850683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12-Point Star 13"/>
          <p:cNvSpPr/>
          <p:nvPr/>
        </p:nvSpPr>
        <p:spPr>
          <a:xfrm>
            <a:off x="803959" y="3756843"/>
            <a:ext cx="2306783" cy="2415357"/>
          </a:xfrm>
          <a:prstGeom prst="star12">
            <a:avLst/>
          </a:prstGeom>
          <a:ln w="38100"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خمس دقائق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19201" y="469326"/>
            <a:ext cx="8482307" cy="978474"/>
          </a:xfrm>
          <a:prstGeom prst="round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4260063" y="649069"/>
            <a:ext cx="22813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الوحدي</a:t>
            </a:r>
            <a:endParaRPr lang="en-US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Vertical Scroll 23"/>
          <p:cNvSpPr/>
          <p:nvPr/>
        </p:nvSpPr>
        <p:spPr>
          <a:xfrm>
            <a:off x="2971800" y="2101311"/>
            <a:ext cx="4267200" cy="4223289"/>
          </a:xfrm>
          <a:prstGeom prst="verticalScroll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9658" tIns="34829" rIns="69658" bIns="34829" rtlCol="0" anchor="ctr"/>
          <a:lstStyle/>
          <a:p>
            <a:pPr algn="ctr" rtl="1"/>
            <a:endParaRPr lang="en-US" sz="3200" b="1" dirty="0"/>
          </a:p>
          <a:p>
            <a:pPr algn="ctr" rtl="1"/>
            <a:r>
              <a:rPr lang="ar-MA" sz="3200" b="1" dirty="0" smtClean="0"/>
              <a:t>اكتب معاني الكلمات الأتية ثم اجعلها في جملة مفيدة من عندك:</a:t>
            </a:r>
          </a:p>
          <a:p>
            <a:pPr algn="ctr" rtl="1"/>
            <a:r>
              <a:rPr lang="ar-MA" sz="3200" b="1" dirty="0" smtClean="0"/>
              <a:t>الحيوان </a:t>
            </a:r>
            <a:r>
              <a:rPr lang="en-US" sz="3200" b="1" dirty="0" smtClean="0"/>
              <a:t>- </a:t>
            </a:r>
            <a:r>
              <a:rPr lang="ar-MA" sz="3200" b="1" dirty="0"/>
              <a:t> </a:t>
            </a:r>
            <a:r>
              <a:rPr lang="ar-MA" sz="3200" b="1" dirty="0" smtClean="0"/>
              <a:t>سخر </a:t>
            </a:r>
            <a:r>
              <a:rPr lang="en-US" sz="3200" b="1" dirty="0" smtClean="0"/>
              <a:t>-</a:t>
            </a:r>
            <a:r>
              <a:rPr lang="ar-MA" sz="3200" b="1" dirty="0" smtClean="0"/>
              <a:t>  الأثقال </a:t>
            </a:r>
            <a:r>
              <a:rPr lang="en-US" sz="3200" b="1" dirty="0" smtClean="0"/>
              <a:t>–</a:t>
            </a:r>
            <a:r>
              <a:rPr lang="ar-MA" sz="3200" b="1" dirty="0" smtClean="0"/>
              <a:t> مرضع </a:t>
            </a:r>
            <a:r>
              <a:rPr lang="en-US" sz="3200" b="1" dirty="0" smtClean="0"/>
              <a:t>–</a:t>
            </a:r>
            <a:r>
              <a:rPr lang="ar-MA" sz="3200" b="1" dirty="0" smtClean="0"/>
              <a:t> حمولة.</a:t>
            </a:r>
          </a:p>
          <a:p>
            <a:pPr algn="ctr" rtl="1"/>
            <a:endParaRPr lang="ar-MA" sz="3200" b="1" dirty="0"/>
          </a:p>
          <a:p>
            <a:pPr algn="ctr" rtl="1"/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24599" y="2362201"/>
            <a:ext cx="4572000" cy="350519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2" name="Rectangle 2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16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7" grpId="0"/>
      <p:bldP spid="24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1840" y="730919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013" y="3750038"/>
            <a:ext cx="3472585" cy="303176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9900"/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48" y="3745262"/>
            <a:ext cx="3518351" cy="302960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9900"/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014" y="396452"/>
            <a:ext cx="3472585" cy="313155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9900"/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63" y="396452"/>
            <a:ext cx="3501737" cy="313155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9900"/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ight Arrow 9"/>
          <p:cNvSpPr/>
          <p:nvPr/>
        </p:nvSpPr>
        <p:spPr>
          <a:xfrm>
            <a:off x="4250871" y="730920"/>
            <a:ext cx="2514600" cy="1286868"/>
          </a:xfrm>
          <a:prstGeom prst="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800" b="1" dirty="0"/>
              <a:t>الحيوان خلق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4250871" y="2017787"/>
            <a:ext cx="2514600" cy="1350818"/>
          </a:xfrm>
          <a:prstGeom prst="lef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1"/>
            <a:r>
              <a:rPr lang="ar-MA" sz="2800" b="1" dirty="0"/>
              <a:t>له عليك حق</a:t>
            </a:r>
            <a:endParaRPr lang="en-US" sz="2800" b="1" dirty="0"/>
          </a:p>
        </p:txBody>
      </p:sp>
      <p:sp>
        <p:nvSpPr>
          <p:cNvPr id="12" name="Right Arrow 11"/>
          <p:cNvSpPr/>
          <p:nvPr/>
        </p:nvSpPr>
        <p:spPr>
          <a:xfrm>
            <a:off x="4267200" y="3867372"/>
            <a:ext cx="2514600" cy="1350817"/>
          </a:xfrm>
          <a:prstGeom prst="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800" b="1" dirty="0"/>
              <a:t>سخره الله لكا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4267200" y="5218189"/>
            <a:ext cx="2498271" cy="1350818"/>
          </a:xfrm>
          <a:prstGeom prst="lef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1"/>
            <a:r>
              <a:rPr lang="ar-MA" sz="2800" b="1" dirty="0"/>
              <a:t>وللعباد قبلكا</a:t>
            </a:r>
            <a:endParaRPr lang="en-US" sz="2800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537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1840" y="6096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250871" y="562712"/>
            <a:ext cx="2514600" cy="1319901"/>
          </a:xfrm>
          <a:prstGeom prst="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800" b="1" dirty="0" smtClean="0"/>
              <a:t>حمولة الأثقال</a:t>
            </a:r>
            <a:endParaRPr lang="ar-MA" sz="2800" b="1" dirty="0"/>
          </a:p>
        </p:txBody>
      </p:sp>
      <p:sp>
        <p:nvSpPr>
          <p:cNvPr id="7" name="Left Arrow 6"/>
          <p:cNvSpPr/>
          <p:nvPr/>
        </p:nvSpPr>
        <p:spPr>
          <a:xfrm>
            <a:off x="4250871" y="1882613"/>
            <a:ext cx="2514600" cy="1350818"/>
          </a:xfrm>
          <a:prstGeom prst="lef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1"/>
            <a:r>
              <a:rPr lang="ar-MA" sz="2800" b="1" dirty="0" smtClean="0"/>
              <a:t>مرضع الأطفال</a:t>
            </a:r>
            <a:endParaRPr lang="en-US" sz="2800" b="1" dirty="0"/>
          </a:p>
        </p:txBody>
      </p:sp>
      <p:sp>
        <p:nvSpPr>
          <p:cNvPr id="8" name="Right Arrow 7"/>
          <p:cNvSpPr/>
          <p:nvPr/>
        </p:nvSpPr>
        <p:spPr>
          <a:xfrm>
            <a:off x="4267200" y="3746053"/>
            <a:ext cx="2514600" cy="1350818"/>
          </a:xfrm>
          <a:prstGeom prst="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800" b="1" dirty="0" smtClean="0"/>
              <a:t>ومطعم الجماعة</a:t>
            </a:r>
            <a:endParaRPr lang="ar-MA" sz="2800" b="1" dirty="0"/>
          </a:p>
        </p:txBody>
      </p:sp>
      <p:sp>
        <p:nvSpPr>
          <p:cNvPr id="9" name="Left Arrow 8"/>
          <p:cNvSpPr/>
          <p:nvPr/>
        </p:nvSpPr>
        <p:spPr>
          <a:xfrm>
            <a:off x="4267200" y="5096870"/>
            <a:ext cx="2498271" cy="1350818"/>
          </a:xfrm>
          <a:prstGeom prst="lef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rtl="1"/>
            <a:r>
              <a:rPr lang="ar-MA" sz="2800" b="1" dirty="0" smtClean="0"/>
              <a:t>وخادم الزراعة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61" y="387924"/>
            <a:ext cx="3501737" cy="3115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6FF25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86" y="3723421"/>
            <a:ext cx="3478211" cy="30121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6FF25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61" y="3737070"/>
            <a:ext cx="3501737" cy="2998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6FF25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89" y="387925"/>
            <a:ext cx="3476557" cy="3115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6FF25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290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873477" y="1752600"/>
            <a:ext cx="2064327" cy="2063262"/>
          </a:xfrm>
          <a:prstGeom prst="downArrow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12-Point Star 14"/>
          <p:cNvSpPr/>
          <p:nvPr/>
        </p:nvSpPr>
        <p:spPr>
          <a:xfrm>
            <a:off x="609600" y="4103466"/>
            <a:ext cx="2636471" cy="2221134"/>
          </a:xfrm>
          <a:prstGeom prst="star12">
            <a:avLst/>
          </a:prstGeom>
          <a:ln w="38100"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سبع دقائق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457200"/>
            <a:ext cx="9677400" cy="97847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3811619" y="602570"/>
            <a:ext cx="31987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600" b="1" cap="none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في أزواج</a:t>
            </a:r>
            <a:endParaRPr lang="en-US" sz="36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4"/>
          <a:stretch/>
        </p:blipFill>
        <p:spPr>
          <a:xfrm>
            <a:off x="4648200" y="3143390"/>
            <a:ext cx="4495800" cy="359223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" name="Rectangular Callout 18"/>
          <p:cNvSpPr/>
          <p:nvPr/>
        </p:nvSpPr>
        <p:spPr>
          <a:xfrm>
            <a:off x="3246071" y="1656446"/>
            <a:ext cx="6736130" cy="1266172"/>
          </a:xfrm>
          <a:prstGeom prst="wedgeRectCallout">
            <a:avLst/>
          </a:prstGeom>
          <a:ln/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9605" tIns="39803" rIns="79605" bIns="39803" rtlCol="0" anchor="ctr"/>
          <a:lstStyle/>
          <a:p>
            <a:pPr algn="ctr" rtl="1"/>
            <a:endParaRPr lang="en-US" sz="3200" b="1" dirty="0"/>
          </a:p>
          <a:p>
            <a:pPr algn="ctr" rtl="1"/>
            <a:r>
              <a:rPr lang="ar-MA" sz="3200" b="1" dirty="0" smtClean="0"/>
              <a:t>اشرح البيت الآتي:</a:t>
            </a:r>
          </a:p>
          <a:p>
            <a:pPr algn="ctr" rtl="1"/>
            <a:r>
              <a:rPr lang="ar-MA" sz="3200" b="1" dirty="0" smtClean="0"/>
              <a:t>الحيوان خلق         له عليك حق</a:t>
            </a:r>
            <a:endParaRPr lang="en-US" sz="3200" b="1" dirty="0"/>
          </a:p>
          <a:p>
            <a:pPr algn="ctr" rtl="1"/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3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8255046" y="1701486"/>
            <a:ext cx="1768338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الحيوان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860475" y="1701486"/>
            <a:ext cx="1782620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سخر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255820" y="1701486"/>
            <a:ext cx="1863862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حمولة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98894" y="1701486"/>
            <a:ext cx="1868106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الأثقال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8367" y="422600"/>
            <a:ext cx="9680449" cy="98009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362200" y="575000"/>
            <a:ext cx="6629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dirty="0">
                <a:solidFill>
                  <a:srgbClr val="FFC000"/>
                </a:solidFill>
              </a:rPr>
              <a:t>تحقيق بعض </a:t>
            </a:r>
            <a:r>
              <a:rPr lang="ar-MA" sz="3600" b="1" dirty="0" smtClean="0">
                <a:solidFill>
                  <a:srgbClr val="FFC000"/>
                </a:solidFill>
              </a:rPr>
              <a:t>الأفعال 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ar-MA" sz="3600" b="1" dirty="0" smtClean="0">
                <a:solidFill>
                  <a:srgbClr val="FFC000"/>
                </a:solidFill>
              </a:rPr>
              <a:t>والكلمات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ar-MA" sz="3600" b="1" dirty="0">
                <a:solidFill>
                  <a:srgbClr val="FFC000"/>
                </a:solidFill>
              </a:rPr>
              <a:t>من الدرس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64" y="2701640"/>
            <a:ext cx="2438491" cy="3872345"/>
          </a:xfrm>
          <a:prstGeom prst="rect">
            <a:avLst/>
          </a:prstGeom>
          <a:ln w="38100" cap="sq">
            <a:solidFill>
              <a:srgbClr val="2B0AB6"/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36" y="2701640"/>
            <a:ext cx="2491740" cy="3872345"/>
          </a:xfrm>
          <a:prstGeom prst="rect">
            <a:avLst/>
          </a:prstGeom>
          <a:ln w="38100" cap="sq">
            <a:solidFill>
              <a:srgbClr val="2B0AB6"/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943" y="2721187"/>
            <a:ext cx="2250582" cy="3852797"/>
          </a:xfrm>
          <a:prstGeom prst="rect">
            <a:avLst/>
          </a:prstGeom>
          <a:ln w="38100" cap="sq">
            <a:solidFill>
              <a:srgbClr val="2B0AB6"/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13" y="2707331"/>
            <a:ext cx="2292787" cy="3866653"/>
          </a:xfrm>
          <a:prstGeom prst="rect">
            <a:avLst/>
          </a:prstGeom>
          <a:ln w="38100" cap="sq">
            <a:solidFill>
              <a:srgbClr val="2B0AB6"/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79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10018" y="5493329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المفرد المذكر للغائب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9152" y="5493329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الفعل الماضي المطلق المثبت 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510017" y="4672715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69152" y="4686262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1873" y="5520422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تفعيل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4592" y="5520422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التسخير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071873" y="4699808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974592" y="4713355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7313" y="5520422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س خ 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0033" y="5520422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صحيح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877313" y="4699808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80033" y="4713355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09600" y="4712430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5520422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ذلل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510018" y="3834516"/>
            <a:ext cx="1795272" cy="65024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سخر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510018" y="2192213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مفرد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169152" y="2192213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الحيوانات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8510017" y="1371599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6" name="Rounded Rectangular Callout 35"/>
          <p:cNvSpPr/>
          <p:nvPr/>
        </p:nvSpPr>
        <p:spPr>
          <a:xfrm>
            <a:off x="6169152" y="1385146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جمعها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071873" y="2219306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974592" y="2219306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Rounded Rectangular Callout 38"/>
          <p:cNvSpPr/>
          <p:nvPr/>
        </p:nvSpPr>
        <p:spPr>
          <a:xfrm>
            <a:off x="507187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5" name="Rounded Rectangular Callout 54"/>
          <p:cNvSpPr/>
          <p:nvPr/>
        </p:nvSpPr>
        <p:spPr>
          <a:xfrm>
            <a:off x="3974592" y="1412239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77313" y="2219306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ح ي 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780033" y="2219306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اللفيف المقرون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8" name="Rounded Rectangular Callout 57"/>
          <p:cNvSpPr/>
          <p:nvPr/>
        </p:nvSpPr>
        <p:spPr>
          <a:xfrm>
            <a:off x="287731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9" name="Rounded Rectangular Callout 58"/>
          <p:cNvSpPr/>
          <p:nvPr/>
        </p:nvSpPr>
        <p:spPr>
          <a:xfrm>
            <a:off x="1780033" y="1412239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0" name="Rounded Rectangular Callout 59"/>
          <p:cNvSpPr/>
          <p:nvPr/>
        </p:nvSpPr>
        <p:spPr>
          <a:xfrm>
            <a:off x="609600" y="1411314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09600" y="2219306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ضد الإنسان والآدمي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2" name="Rounded Rectangular Callout 61"/>
          <p:cNvSpPr/>
          <p:nvPr/>
        </p:nvSpPr>
        <p:spPr>
          <a:xfrm>
            <a:off x="8510018" y="533400"/>
            <a:ext cx="1795272" cy="65024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الحيوان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3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10018" y="2192213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مفرد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9152" y="2192213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حمولات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510017" y="1371599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69152" y="1385146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جمعها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1873" y="2219306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4592" y="2219306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07187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974592" y="1412239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7313" y="2219306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ح م 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0033" y="2219306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صحيح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87731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80033" y="1412239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09600" y="1411314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2219306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بضائع منقولة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510018" y="5333999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جمع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510018" y="533400"/>
            <a:ext cx="1795272" cy="65024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حمولة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69152" y="5333999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ثقل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8510017" y="4465897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6169152" y="4479444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مفردها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71873" y="5361092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74592" y="5361092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507187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3974592" y="4506537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77313" y="5361092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ث ق 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80033" y="5361092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صحيح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287731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1" name="Rounded Rectangular Callout 50"/>
          <p:cNvSpPr/>
          <p:nvPr/>
        </p:nvSpPr>
        <p:spPr>
          <a:xfrm>
            <a:off x="1780033" y="4506537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609600" y="4519467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9600" y="5361092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أمتعة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4" name="Rounded Rectangular Callout 53"/>
          <p:cNvSpPr/>
          <p:nvPr/>
        </p:nvSpPr>
        <p:spPr>
          <a:xfrm>
            <a:off x="8510018" y="3691397"/>
            <a:ext cx="1786596" cy="631117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أثقال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40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40" grpId="0" animBg="1"/>
      <p:bldP spid="2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8338176" y="1701486"/>
            <a:ext cx="1768338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مرضع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860475" y="1701486"/>
            <a:ext cx="1782620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مطعم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200400" y="1701486"/>
            <a:ext cx="1863862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الزراعة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98894" y="1701486"/>
            <a:ext cx="1868106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يرفق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8367" y="422600"/>
            <a:ext cx="9680449" cy="98009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362200" y="575000"/>
            <a:ext cx="6629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dirty="0">
                <a:solidFill>
                  <a:srgbClr val="FFC000"/>
                </a:solidFill>
              </a:rPr>
              <a:t>تحقيق بعض </a:t>
            </a:r>
            <a:r>
              <a:rPr lang="ar-MA" sz="3600" b="1" dirty="0" smtClean="0">
                <a:solidFill>
                  <a:srgbClr val="FFC000"/>
                </a:solidFill>
              </a:rPr>
              <a:t>الأفعال 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ar-MA" sz="3600" b="1" dirty="0" smtClean="0">
                <a:solidFill>
                  <a:srgbClr val="FFC000"/>
                </a:solidFill>
              </a:rPr>
              <a:t>والكلمات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ar-MA" sz="3600" b="1" dirty="0">
                <a:solidFill>
                  <a:srgbClr val="FFC000"/>
                </a:solidFill>
              </a:rPr>
              <a:t>من الدرس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029" y="2676558"/>
            <a:ext cx="2275606" cy="3877702"/>
          </a:xfrm>
          <a:prstGeom prst="rect">
            <a:avLst/>
          </a:prstGeom>
          <a:ln w="38100" cap="sq">
            <a:solidFill>
              <a:srgbClr val="2B0AB6"/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" b="3696"/>
          <a:stretch/>
        </p:blipFill>
        <p:spPr>
          <a:xfrm>
            <a:off x="5532289" y="2650522"/>
            <a:ext cx="2337096" cy="3903738"/>
          </a:xfrm>
          <a:prstGeom prst="rect">
            <a:avLst/>
          </a:prstGeom>
          <a:ln w="38100" cap="sq">
            <a:solidFill>
              <a:srgbClr val="2B0AB6"/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89" y="2650522"/>
            <a:ext cx="2222360" cy="3903738"/>
          </a:xfrm>
          <a:prstGeom prst="rect">
            <a:avLst/>
          </a:prstGeom>
          <a:ln w="38100" cap="sq">
            <a:solidFill>
              <a:srgbClr val="2B0AB6"/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4" y="2650522"/>
            <a:ext cx="2286366" cy="3903738"/>
          </a:xfrm>
          <a:prstGeom prst="rect">
            <a:avLst/>
          </a:prstGeom>
          <a:ln w="38100" cap="sq">
            <a:solidFill>
              <a:srgbClr val="2B0AB6"/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06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10018" y="5493329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المفرد للمذكر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9152" y="5493329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اسم الفاعل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510017" y="4672715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69152" y="4686262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1873" y="5520422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إفعال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4592" y="5520422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الإطعام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071873" y="4699808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974592" y="4713355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7313" y="5520422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ط ع 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0033" y="5520422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صحيح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877313" y="4699808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80033" y="4713355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09600" y="4712430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5520422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الذي يؤتي الطعام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510018" y="3834516"/>
            <a:ext cx="1795272" cy="65024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مطعم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510018" y="2192213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المفرد للمذكر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169152" y="2192213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اسم الفاعل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8510017" y="1371599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6" name="Rounded Rectangular Callout 35"/>
          <p:cNvSpPr/>
          <p:nvPr/>
        </p:nvSpPr>
        <p:spPr>
          <a:xfrm>
            <a:off x="6169152" y="1385146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071873" y="2219306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إفعال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74592" y="2219306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إفعال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Rounded Rectangular Callout 38"/>
          <p:cNvSpPr/>
          <p:nvPr/>
        </p:nvSpPr>
        <p:spPr>
          <a:xfrm>
            <a:off x="507187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5" name="Rounded Rectangular Callout 54"/>
          <p:cNvSpPr/>
          <p:nvPr/>
        </p:nvSpPr>
        <p:spPr>
          <a:xfrm>
            <a:off x="3974592" y="1412239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77313" y="2219306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الارضاغ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780033" y="2219306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ر ض ع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8" name="Rounded Rectangular Callout 57"/>
          <p:cNvSpPr/>
          <p:nvPr/>
        </p:nvSpPr>
        <p:spPr>
          <a:xfrm>
            <a:off x="287731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9" name="Rounded Rectangular Callout 58"/>
          <p:cNvSpPr/>
          <p:nvPr/>
        </p:nvSpPr>
        <p:spPr>
          <a:xfrm>
            <a:off x="1780033" y="1412239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0" name="Rounded Rectangular Callout 59"/>
          <p:cNvSpPr/>
          <p:nvPr/>
        </p:nvSpPr>
        <p:spPr>
          <a:xfrm>
            <a:off x="609600" y="1411314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09600" y="2219306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أم لها ولد ترضعه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2" name="Rounded Rectangular Callout 61"/>
          <p:cNvSpPr/>
          <p:nvPr/>
        </p:nvSpPr>
        <p:spPr>
          <a:xfrm>
            <a:off x="8510018" y="533400"/>
            <a:ext cx="1795272" cy="65024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مرضع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01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10018" y="2192213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اسم المصدر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9152" y="2192213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510017" y="1371599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69152" y="1385146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1873" y="2219306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فتح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4592" y="2219306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07187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974592" y="1412239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7313" y="2219306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ز رع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0033" y="2219306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صحيح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87731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80033" y="1412239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09600" y="1411314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2219306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فلاحة / حراثة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510018" y="5333999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المفرد المذكر للغائب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510018" y="533400"/>
            <a:ext cx="1795272" cy="65024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الزراعة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69152" y="5333999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الفعل المضارع المثبت المجهول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8510017" y="4465897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6169152" y="4479444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71873" y="5361092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سمع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74592" y="5361092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الرفق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507187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3974592" y="4506537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77313" y="5361092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ر ف ق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80033" y="5361092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صحيح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287731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1" name="Rounded Rectangular Callout 50"/>
          <p:cNvSpPr/>
          <p:nvPr/>
        </p:nvSpPr>
        <p:spPr>
          <a:xfrm>
            <a:off x="1780033" y="4506537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609600" y="4519467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9600" y="5361092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يعامل معاملة حسنة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4" name="Rounded Rectangular Callout 53"/>
          <p:cNvSpPr/>
          <p:nvPr/>
        </p:nvSpPr>
        <p:spPr>
          <a:xfrm>
            <a:off x="8510018" y="3691397"/>
            <a:ext cx="1786596" cy="631117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يرفق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53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40" grpId="0" animBg="1"/>
      <p:bldP spid="2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1840" y="46572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65" y="425531"/>
            <a:ext cx="2297827" cy="250702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778689" y="425531"/>
            <a:ext cx="1231426" cy="58477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MA" sz="3200" b="1" dirty="0"/>
              <a:t>التعريف</a:t>
            </a:r>
            <a:endParaRPr lang="en-US" sz="3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58967" y="3175987"/>
            <a:ext cx="4698093" cy="440531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20966" y="3110673"/>
            <a:ext cx="33538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800" b="1" cap="none" spc="50" dirty="0" smtClean="0">
                <a:ln w="11430"/>
                <a:solidFill>
                  <a:sysClr val="windowText" lastClr="000000"/>
                </a:solidFill>
              </a:rPr>
              <a:t>الصف : التاسع من الداخل</a:t>
            </a:r>
            <a:endParaRPr lang="en-US" sz="28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8967" y="3763817"/>
            <a:ext cx="4698093" cy="41139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425047" y="3720273"/>
            <a:ext cx="33986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المادة : اللغة العربية الاتصالية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8967" y="4320460"/>
            <a:ext cx="4698093" cy="413658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157202" y="4298866"/>
            <a:ext cx="18020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الوحدة : 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ال</a:t>
            </a:r>
            <a:r>
              <a:rPr lang="ar-MA" sz="2400" b="1" spc="50" dirty="0" smtClean="0">
                <a:ln w="11430"/>
                <a:solidFill>
                  <a:sysClr val="windowText" lastClr="000000"/>
                </a:solidFill>
              </a:rPr>
              <a:t>ثانية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8967" y="4866176"/>
            <a:ext cx="4698093" cy="465183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58967" y="5452576"/>
            <a:ext cx="4698093" cy="45935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077357" y="4864691"/>
            <a:ext cx="1770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الدرس : 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الثالث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92723" y="5447473"/>
            <a:ext cx="20409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الوقت : 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</a:rPr>
              <a:t>40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 </a:t>
            </a:r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دقيقة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58967" y="6039678"/>
            <a:ext cx="4698093" cy="460080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49566" y="6028414"/>
            <a:ext cx="27991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التاريخ : </a:t>
            </a:r>
            <a:r>
              <a:rPr lang="en-US" sz="2400" b="1" cap="none" spc="50" dirty="0" smtClean="0">
                <a:ln w="11430"/>
                <a:solidFill>
                  <a:sysClr val="windowText" lastClr="000000"/>
                </a:solidFill>
              </a:rPr>
              <a:t>30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/</a:t>
            </a:r>
            <a:r>
              <a:rPr lang="en-US" sz="2400" b="1" cap="none" spc="50" dirty="0" smtClean="0">
                <a:ln w="11430"/>
                <a:solidFill>
                  <a:sysClr val="windowText" lastClr="000000"/>
                </a:solidFill>
              </a:rPr>
              <a:t>05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/</a:t>
            </a:r>
            <a:r>
              <a:rPr lang="en-US" sz="2400" b="1" cap="none" spc="50" dirty="0">
                <a:ln w="11430"/>
                <a:solidFill>
                  <a:sysClr val="windowText" lastClr="000000"/>
                </a:solidFill>
              </a:rPr>
              <a:t>2020</a:t>
            </a:r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م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685888" y="3212273"/>
            <a:ext cx="4698093" cy="440531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5685888" y="3800103"/>
            <a:ext cx="4698093" cy="41139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5685888" y="4356746"/>
            <a:ext cx="4698093" cy="413658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5685888" y="4902462"/>
            <a:ext cx="4698093" cy="465183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5685888" y="5488862"/>
            <a:ext cx="4698093" cy="45935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5685888" y="6075964"/>
            <a:ext cx="4698093" cy="460080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380446" y="3120084"/>
            <a:ext cx="32960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800" b="1" cap="none" spc="50" dirty="0">
                <a:ln w="11430"/>
              </a:rPr>
              <a:t>عبد </a:t>
            </a:r>
            <a:r>
              <a:rPr lang="ar-MA" sz="2800" b="1" cap="none" spc="50" dirty="0" smtClean="0">
                <a:ln w="11430"/>
              </a:rPr>
              <a:t>العليم بن شمس الحق</a:t>
            </a:r>
            <a:endParaRPr lang="ar-MA" sz="2800" b="1" cap="none" spc="50" dirty="0">
              <a:ln w="1143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83685" y="3757394"/>
            <a:ext cx="24288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 smtClean="0">
                <a:ln w="11430"/>
              </a:rPr>
              <a:t>محاضر </a:t>
            </a:r>
            <a:r>
              <a:rPr lang="ar-MA" sz="2400" b="1" cap="none" spc="50" dirty="0">
                <a:ln w="11430"/>
              </a:rPr>
              <a:t>اللغة </a:t>
            </a:r>
            <a:r>
              <a:rPr lang="ar-MA" sz="2400" b="1" cap="none" spc="50" dirty="0" smtClean="0">
                <a:ln w="11430"/>
              </a:rPr>
              <a:t>العربية</a:t>
            </a:r>
            <a:r>
              <a:rPr lang="ar-SA" sz="2400" b="1" cap="none" spc="50" dirty="0" smtClean="0">
                <a:ln w="11430"/>
              </a:rPr>
              <a:t> </a:t>
            </a:r>
            <a:endParaRPr lang="en-US" sz="2400" b="1" cap="none" spc="50" dirty="0">
              <a:ln w="1143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88483" y="4308090"/>
            <a:ext cx="41152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cap="none" spc="50" dirty="0" smtClean="0">
                <a:ln w="11430"/>
              </a:rPr>
              <a:t>فتاري </a:t>
            </a:r>
            <a:r>
              <a:rPr lang="ar-MA" sz="2400" b="1" cap="none" spc="50" dirty="0">
                <a:ln w="11430"/>
              </a:rPr>
              <a:t>فاضل </a:t>
            </a:r>
            <a:r>
              <a:rPr lang="ar-MA" sz="2400" b="1" cap="none" spc="50" dirty="0" smtClean="0">
                <a:ln w="11430"/>
              </a:rPr>
              <a:t>مدرسة</a:t>
            </a:r>
            <a:r>
              <a:rPr lang="ar-MA" sz="2400" b="1" spc="50" dirty="0">
                <a:ln w="11430"/>
              </a:rPr>
              <a:t>،</a:t>
            </a:r>
            <a:r>
              <a:rPr lang="en-US" sz="2400" b="1" cap="none" spc="50" dirty="0" smtClean="0">
                <a:ln w="11430"/>
              </a:rPr>
              <a:t> </a:t>
            </a:r>
            <a:r>
              <a:rPr lang="ar-MA" sz="2400" b="1" cap="none" spc="50" dirty="0" smtClean="0">
                <a:ln w="11430"/>
              </a:rPr>
              <a:t>سفاهر</a:t>
            </a:r>
            <a:r>
              <a:rPr lang="ar-MA" sz="2400" b="1" cap="none" spc="50" dirty="0">
                <a:ln w="11430"/>
              </a:rPr>
              <a:t>، </a:t>
            </a:r>
            <a:r>
              <a:rPr lang="ar-MA" sz="2400" b="1" cap="none" spc="50" dirty="0" smtClean="0">
                <a:ln w="11430"/>
              </a:rPr>
              <a:t>نوغاؤن</a:t>
            </a:r>
            <a:endParaRPr lang="ar-MA" sz="2400" b="1" cap="none" spc="50" dirty="0">
              <a:ln w="1143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06634" y="4861799"/>
            <a:ext cx="36439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cap="none" spc="50" dirty="0" smtClean="0">
                <a:ln w="11430"/>
              </a:rPr>
              <a:t>رقم </a:t>
            </a:r>
            <a:r>
              <a:rPr lang="ar-MA" sz="2400" b="1" cap="none" spc="50" dirty="0">
                <a:ln w="11430"/>
              </a:rPr>
              <a:t>الجوال : </a:t>
            </a:r>
            <a:r>
              <a:rPr lang="en-US" sz="2400" b="1" cap="none" spc="50" dirty="0">
                <a:ln w="11430"/>
              </a:rPr>
              <a:t>01749-94 44 </a:t>
            </a:r>
            <a:r>
              <a:rPr lang="en-US" sz="2400" b="1" cap="none" spc="50" dirty="0" smtClean="0">
                <a:ln w="11430"/>
              </a:rPr>
              <a:t>18</a:t>
            </a:r>
            <a:endParaRPr lang="ar-MA" sz="2400" b="1" cap="none" spc="50" dirty="0">
              <a:ln w="1143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67602" y="5470383"/>
            <a:ext cx="23022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 smtClean="0">
                <a:ln w="11430"/>
              </a:rPr>
              <a:t>العنوان </a:t>
            </a:r>
            <a:r>
              <a:rPr lang="ar-MA" sz="2400" b="1" cap="none" spc="50" dirty="0">
                <a:ln w="11430"/>
              </a:rPr>
              <a:t>الالكتروني </a:t>
            </a:r>
            <a:r>
              <a:rPr lang="ar-MA" sz="2400" b="1" cap="none" spc="50" dirty="0" smtClean="0">
                <a:ln w="11430"/>
              </a:rPr>
              <a:t>:</a:t>
            </a:r>
            <a:endParaRPr lang="en-US" sz="2400" b="1" cap="none" spc="50" dirty="0">
              <a:ln w="1143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71272" y="6066673"/>
            <a:ext cx="44694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infoabdulalim@gmail.com</a:t>
            </a:r>
            <a:r>
              <a:rPr lang="ar-SA" sz="2400" b="1" cap="none" spc="50" dirty="0" smtClean="0">
                <a:ln w="11430"/>
              </a:rPr>
              <a:t> </a:t>
            </a:r>
            <a:endParaRPr lang="en-US" sz="2400" b="1" cap="none" spc="50" dirty="0">
              <a:ln w="1143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478440" y="1678133"/>
            <a:ext cx="0" cy="481220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576248" y="1993073"/>
            <a:ext cx="0" cy="4148918"/>
          </a:xfrm>
          <a:prstGeom prst="line">
            <a:avLst/>
          </a:prstGeom>
          <a:ln w="28575">
            <a:solidFill>
              <a:srgbClr val="2B0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389871" y="1993073"/>
            <a:ext cx="0" cy="4148918"/>
          </a:xfrm>
          <a:prstGeom prst="line">
            <a:avLst/>
          </a:prstGeom>
          <a:ln w="28575">
            <a:solidFill>
              <a:srgbClr val="2B0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222" r="34444" b="49444"/>
          <a:stretch/>
        </p:blipFill>
        <p:spPr>
          <a:xfrm>
            <a:off x="7131205" y="429491"/>
            <a:ext cx="2393796" cy="250306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430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657296" y="1859279"/>
            <a:ext cx="2306782" cy="1706880"/>
          </a:xfrm>
          <a:prstGeom prst="downArrow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73" y="2133600"/>
            <a:ext cx="2743200" cy="3848981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8" name="Rounded Rectangle 17"/>
          <p:cNvSpPr/>
          <p:nvPr/>
        </p:nvSpPr>
        <p:spPr>
          <a:xfrm>
            <a:off x="1219200" y="562712"/>
            <a:ext cx="8482307" cy="994298"/>
          </a:xfrm>
          <a:prstGeom prst="round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4146173" y="762000"/>
            <a:ext cx="24400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الجماعي</a:t>
            </a:r>
            <a:endParaRPr lang="en-US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3200401" y="2033100"/>
            <a:ext cx="4308764" cy="1807386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3352800" y="4242900"/>
            <a:ext cx="4156364" cy="1853100"/>
          </a:xfrm>
          <a:prstGeom prst="round2Diag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ar-MA" sz="2800" b="1" u="sng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71800" y="2058718"/>
            <a:ext cx="4537364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000" b="1" u="sng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</a:t>
            </a:r>
            <a:r>
              <a:rPr lang="ar-MA" sz="3000" b="1" u="sng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الأحمر:</a:t>
            </a:r>
            <a:endParaRPr lang="en-US" sz="3000" b="1" u="sng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endParaRPr lang="en-US" sz="1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r>
              <a:rPr lang="ar-MA" sz="3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حقق الكلمات الآتية:</a:t>
            </a:r>
          </a:p>
          <a:p>
            <a:pPr algn="r" rtl="1"/>
            <a:r>
              <a:rPr lang="ar-MA" sz="3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الحيوان </a:t>
            </a:r>
            <a:r>
              <a:rPr lang="en-US" sz="3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3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حمولة </a:t>
            </a:r>
            <a:r>
              <a:rPr lang="en-US" sz="3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3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سخر </a:t>
            </a:r>
          </a:p>
          <a:p>
            <a:pPr algn="r" rtl="1"/>
            <a:endParaRPr lang="en-US" sz="3000" b="1" cap="none" spc="5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52800" y="4313872"/>
            <a:ext cx="4156364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000" b="1" u="sng" spc="50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 لفريق الأخضر</a:t>
            </a:r>
            <a:r>
              <a:rPr lang="ar-MA" sz="3000" b="1" u="sng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000" b="1" u="sng" spc="50" dirty="0" smtClean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MA" sz="12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MA" sz="30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حقق الكلمات الآتية:</a:t>
            </a:r>
          </a:p>
          <a:p>
            <a:pPr algn="r" rtl="1"/>
            <a:r>
              <a:rPr lang="ar-MA" sz="3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مرضع </a:t>
            </a:r>
            <a:r>
              <a:rPr lang="en-US" sz="30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30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زراعة </a:t>
            </a:r>
            <a:r>
              <a:rPr lang="en-US" sz="30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30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يرفق </a:t>
            </a:r>
            <a:endParaRPr lang="ar-MA" sz="30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2-Point Star 13"/>
          <p:cNvSpPr/>
          <p:nvPr/>
        </p:nvSpPr>
        <p:spPr>
          <a:xfrm>
            <a:off x="658091" y="3798666"/>
            <a:ext cx="2320634" cy="2183915"/>
          </a:xfrm>
          <a:prstGeom prst="star12">
            <a:avLst/>
          </a:prstGeom>
          <a:ln w="38100">
            <a:solidFill>
              <a:srgbClr val="2B0AB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خمس دقائق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40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/>
      <p:bldP spid="21" grpId="0" animBg="1"/>
      <p:bldP spid="22" grpId="0" animBg="1"/>
      <p:bldP spid="23" grpId="0"/>
      <p:bldP spid="24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38200" y="1752600"/>
            <a:ext cx="92202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/>
              <a:t>1</a:t>
            </a:r>
            <a:r>
              <a:rPr lang="ar-MA" sz="3200" b="1" dirty="0" smtClean="0"/>
              <a:t>. ماذا سخر الله للعباد ؟</a:t>
            </a:r>
            <a:endParaRPr lang="ar-MA" sz="3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828675" y="2590800"/>
            <a:ext cx="92202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/>
              <a:t>2</a:t>
            </a:r>
            <a:r>
              <a:rPr lang="ar-MA" sz="3200" b="1" dirty="0" smtClean="0"/>
              <a:t>. اذكر ثلاثة من الأوصاف التي ذكرها الشاعر للحيوان.</a:t>
            </a:r>
            <a:endParaRPr lang="ar-MA" sz="32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809625" y="3429000"/>
            <a:ext cx="92202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/>
              <a:t>3</a:t>
            </a:r>
            <a:r>
              <a:rPr lang="ar-MA" sz="3200" b="1" dirty="0" smtClean="0"/>
              <a:t>. بين ثلاثة من حقوق الحيوان.</a:t>
            </a:r>
            <a:endParaRPr lang="ar-MA" sz="3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819150" y="4267200"/>
            <a:ext cx="92202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/>
              <a:t>4</a:t>
            </a:r>
            <a:r>
              <a:rPr lang="ar-MA" sz="3200" b="1" dirty="0" smtClean="0"/>
              <a:t>. كيف يستفيد الأطفال من الحيوان ؟</a:t>
            </a:r>
            <a:endParaRPr lang="ar-MA" sz="3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809625" y="5105400"/>
            <a:ext cx="92202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/>
              <a:t>5</a:t>
            </a:r>
            <a:r>
              <a:rPr lang="ar-MA" sz="3200" b="1" dirty="0" smtClean="0"/>
              <a:t>. لماذا سمي الحيوان بخادم الزراعة ؟</a:t>
            </a:r>
            <a:endParaRPr lang="ar-MA" sz="32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809625" y="5943600"/>
            <a:ext cx="92202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/>
              <a:t>6</a:t>
            </a:r>
            <a:r>
              <a:rPr lang="ar-MA" sz="3200" b="1" dirty="0" smtClean="0"/>
              <a:t>. كيف يساعد الحيوان الإنسان ؟</a:t>
            </a:r>
            <a:endParaRPr lang="ar-MA" sz="32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838200" y="547250"/>
            <a:ext cx="9194305" cy="795010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4558886" y="563264"/>
            <a:ext cx="14609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التقييم</a:t>
            </a:r>
            <a:endParaRPr lang="en-US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1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597152" y="415635"/>
            <a:ext cx="7775448" cy="79501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191000" y="506696"/>
            <a:ext cx="2895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600" b="1" cap="none" spc="50" dirty="0" smtClean="0">
                <a:ln w="11430"/>
                <a:solidFill>
                  <a:srgbClr val="2B0AB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الواجب المنزلي</a:t>
            </a:r>
            <a:endParaRPr lang="en-US" sz="3600" b="1" cap="none" spc="50" dirty="0">
              <a:ln w="11430"/>
              <a:solidFill>
                <a:srgbClr val="2B0AB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57722"/>
            <a:ext cx="9753600" cy="53778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57400" y="1447800"/>
            <a:ext cx="69341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spc="50" dirty="0" smtClean="0">
                <a:ln w="11430">
                  <a:solidFill>
                    <a:srgbClr val="2B0AB6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اكتب فقرة مختصرة على الرفق بالحيوان </a:t>
            </a:r>
          </a:p>
          <a:p>
            <a:pPr algn="ctr" rtl="1"/>
            <a:r>
              <a:rPr lang="ar-MA" sz="3600" b="1" spc="50" dirty="0" smtClean="0">
                <a:ln w="11430">
                  <a:solidFill>
                    <a:srgbClr val="2B0AB6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في اللوحة</a:t>
            </a:r>
            <a:r>
              <a:rPr lang="ar-MA" sz="3600" b="1" spc="50" dirty="0">
                <a:ln w="11430">
                  <a:solidFill>
                    <a:srgbClr val="2B0AB6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600" b="1" spc="50" dirty="0" smtClean="0">
                <a:ln w="11430">
                  <a:solidFill>
                    <a:srgbClr val="2B0AB6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وعلقها في صفك .</a:t>
            </a:r>
            <a:endParaRPr lang="en-US" sz="3600" b="1" cap="none" spc="50" dirty="0">
              <a:ln w="11430">
                <a:solidFill>
                  <a:srgbClr val="2B0AB6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28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9601199" cy="6354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9" name="Rectangle 8"/>
          <p:cNvSpPr/>
          <p:nvPr/>
        </p:nvSpPr>
        <p:spPr>
          <a:xfrm>
            <a:off x="2211758" y="346365"/>
            <a:ext cx="6545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5400" b="1" cap="none" spc="50" dirty="0" smtClean="0">
                <a:ln w="11430">
                  <a:solidFill>
                    <a:srgbClr val="0099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إلـى اللقـــاء أيهـــا الأحبــاب</a:t>
            </a:r>
            <a:endParaRPr lang="en-US" sz="5400" b="1" cap="none" spc="50" dirty="0">
              <a:ln w="11430">
                <a:solidFill>
                  <a:srgbClr val="009900"/>
                </a:solidFill>
              </a:ln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13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00">
        <p15:prstTrans prst="origami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fixed" ptsTypes="">
                                      <p:cBhvr>
                                        <p:cTn id="6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42096" y="339440"/>
            <a:ext cx="8030504" cy="58477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MA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فهمتم أن الدين الإسلامي يعلم الإنسان الرفق بالحيوان </a:t>
            </a:r>
            <a:endParaRPr lang="en-US" sz="32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310202"/>
            <a:ext cx="5105400" cy="646434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ar-MA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فهمتم بعد رؤية الصور التالية  ؟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023095"/>
            <a:ext cx="4724400" cy="2680864"/>
          </a:xfrm>
          <a:prstGeom prst="roundRect">
            <a:avLst>
              <a:gd name="adj" fmla="val 16667"/>
            </a:avLst>
          </a:prstGeom>
          <a:ln w="28575">
            <a:solidFill>
              <a:srgbClr val="2B0AB6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6" y="4036560"/>
            <a:ext cx="4717121" cy="2692493"/>
          </a:xfrm>
          <a:prstGeom prst="roundRect">
            <a:avLst>
              <a:gd name="adj" fmla="val 16667"/>
            </a:avLst>
          </a:prstGeom>
          <a:ln w="28575">
            <a:solidFill>
              <a:srgbClr val="2B0AB6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998201"/>
            <a:ext cx="4724400" cy="2705758"/>
          </a:xfrm>
          <a:prstGeom prst="roundRect">
            <a:avLst>
              <a:gd name="adj" fmla="val 16667"/>
            </a:avLst>
          </a:prstGeom>
          <a:ln w="28575">
            <a:solidFill>
              <a:srgbClr val="2B0AB6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7" y="4099446"/>
            <a:ext cx="4715294" cy="2633506"/>
          </a:xfrm>
          <a:prstGeom prst="roundRect">
            <a:avLst>
              <a:gd name="adj" fmla="val 16667"/>
            </a:avLst>
          </a:prstGeom>
          <a:ln w="38100">
            <a:solidFill>
              <a:srgbClr val="2B0AB6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88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670254" y="422560"/>
            <a:ext cx="7576325" cy="972457"/>
          </a:xfrm>
          <a:prstGeom prst="round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01175" y="522985"/>
            <a:ext cx="31470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0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إعلان درس اليوم</a:t>
            </a:r>
            <a:endParaRPr lang="en-US" sz="40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0" y="1665728"/>
            <a:ext cx="4925013" cy="50283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990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20" y="1677039"/>
            <a:ext cx="4605998" cy="5017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990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3" name="Rectangle 22"/>
          <p:cNvSpPr/>
          <p:nvPr/>
        </p:nvSpPr>
        <p:spPr>
          <a:xfrm>
            <a:off x="6096000" y="1634835"/>
            <a:ext cx="2514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الرفق </a:t>
            </a:r>
          </a:p>
          <a:p>
            <a:pPr algn="ctr"/>
            <a:r>
              <a:rPr lang="ar-M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بالحيوان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98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1496292" y="466472"/>
            <a:ext cx="7897091" cy="988253"/>
          </a:xfrm>
          <a:prstGeom prst="wedgeRoundRectCallou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3600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8925" y="2881106"/>
            <a:ext cx="9448800" cy="790905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3200" dirty="0"/>
          </a:p>
        </p:txBody>
      </p:sp>
      <p:sp>
        <p:nvSpPr>
          <p:cNvPr id="16" name="Rounded Rectangle 15"/>
          <p:cNvSpPr/>
          <p:nvPr/>
        </p:nvSpPr>
        <p:spPr>
          <a:xfrm>
            <a:off x="755070" y="4876161"/>
            <a:ext cx="9448800" cy="790905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3200" dirty="0"/>
          </a:p>
        </p:txBody>
      </p:sp>
      <p:sp>
        <p:nvSpPr>
          <p:cNvPr id="17" name="Rounded Rectangle 16"/>
          <p:cNvSpPr/>
          <p:nvPr/>
        </p:nvSpPr>
        <p:spPr>
          <a:xfrm>
            <a:off x="782780" y="3895344"/>
            <a:ext cx="9448800" cy="760045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800" dirty="0"/>
              <a:t> </a:t>
            </a:r>
            <a:endParaRPr lang="en-US" sz="3200" dirty="0"/>
          </a:p>
        </p:txBody>
      </p:sp>
      <p:sp>
        <p:nvSpPr>
          <p:cNvPr id="18" name="Rounded Rectangle 17"/>
          <p:cNvSpPr/>
          <p:nvPr/>
        </p:nvSpPr>
        <p:spPr>
          <a:xfrm>
            <a:off x="755070" y="1875693"/>
            <a:ext cx="9448800" cy="784651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l"/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25899" y="616525"/>
            <a:ext cx="3331361" cy="70788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النتائج </a:t>
            </a:r>
            <a:r>
              <a:rPr lang="ar-SA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من </a:t>
            </a:r>
            <a:r>
              <a:rPr lang="ar-SA" sz="40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</a:t>
            </a:r>
            <a:endParaRPr lang="en-US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22061" y="2000165"/>
            <a:ext cx="44246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الطلاب بعد نهاية هذا الدرس...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8870" y="2976468"/>
            <a:ext cx="94355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-1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يبين معاني المصطلحات العربية عن الحيوانات مع تكوين الجمل</a:t>
            </a:r>
            <a:r>
              <a:rPr lang="ar-MA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؛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18263" y="4957454"/>
            <a:ext cx="5995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-3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يشرح الأبيات المذكورة باللغة العربية؛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34925" y="4000752"/>
            <a:ext cx="66511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-2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يفصل الأشياء الواجبة علينا نحو الحيوانات</a:t>
            </a:r>
            <a:r>
              <a:rPr lang="ar-MA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؛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070" y="5901271"/>
            <a:ext cx="9448800" cy="790905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3684994" y="5996632"/>
            <a:ext cx="64011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-4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يستطيع تحقيق الألفاظ الصعبة من الأبيات.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25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67600" y="401780"/>
            <a:ext cx="2965026" cy="808888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400" b="1" dirty="0" smtClean="0"/>
              <a:t>الرفق بالحيوان</a:t>
            </a:r>
          </a:p>
          <a:p>
            <a:pPr algn="ctr"/>
            <a:r>
              <a:rPr lang="ar-MA" sz="2400" b="1" dirty="0" smtClean="0"/>
              <a:t>أمير الشعراء أحمد شوقي</a:t>
            </a:r>
            <a:endParaRPr lang="en-US" sz="2400" b="1" dirty="0" smtClean="0"/>
          </a:p>
        </p:txBody>
      </p:sp>
      <p:sp>
        <p:nvSpPr>
          <p:cNvPr id="30" name="8-Point Star 29"/>
          <p:cNvSpPr/>
          <p:nvPr/>
        </p:nvSpPr>
        <p:spPr>
          <a:xfrm>
            <a:off x="8153400" y="1427015"/>
            <a:ext cx="1676400" cy="1524000"/>
          </a:xfrm>
          <a:prstGeom prst="star8">
            <a:avLst/>
          </a:prstGeom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bg1"/>
                </a:solidFill>
              </a:rPr>
              <a:t>الدرس المثالي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4525" y="3625273"/>
            <a:ext cx="2965026" cy="609600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b="1" dirty="0" smtClean="0"/>
              <a:t>أضغط على فيديو واسمعوا</a:t>
            </a:r>
          </a:p>
        </p:txBody>
      </p:sp>
      <p:pic>
        <p:nvPicPr>
          <p:cNvPr id="32" name="Picture 2" descr="C:\Users\Abdul Alim\Desktop\صور فتاري\20171106_1051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48200"/>
            <a:ext cx="2965026" cy="2087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الرفق بالحيوان_ أحمد شوقي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" y="401780"/>
            <a:ext cx="6934641" cy="572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6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4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8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11" name="Picture 2" descr="F:\PICTURS\PFM\pictures\20181117_102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906000" cy="635462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8-Point Star 12"/>
          <p:cNvSpPr/>
          <p:nvPr/>
        </p:nvSpPr>
        <p:spPr>
          <a:xfrm>
            <a:off x="1371600" y="762000"/>
            <a:ext cx="2209800" cy="1905000"/>
          </a:xfrm>
          <a:prstGeom prst="star8">
            <a:avLst/>
          </a:prstGeom>
          <a:ln w="28575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القراءة الصوتية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5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19611" y="233816"/>
            <a:ext cx="79335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معاني المصطلحات العربية عن الحيوانات مع تكوين الجمل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159260" y="859193"/>
            <a:ext cx="22098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سخر</a:t>
            </a:r>
            <a:endParaRPr lang="en-US" sz="2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8159260" y="1677039"/>
            <a:ext cx="2209800" cy="65766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ذلل/ كلف</a:t>
            </a:r>
            <a:endParaRPr lang="en-US" sz="2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8159260" y="5332937"/>
            <a:ext cx="2209800" cy="138332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سخر الله الحيوان للإنسان</a:t>
            </a:r>
            <a:endParaRPr lang="en-US" sz="28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566112" y="915465"/>
            <a:ext cx="22098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الأثقال</a:t>
            </a:r>
            <a:endParaRPr lang="en-US" sz="28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566112" y="1733311"/>
            <a:ext cx="2209800" cy="65766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الأحمال</a:t>
            </a:r>
            <a:endParaRPr lang="en-US" sz="28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566112" y="5389209"/>
            <a:ext cx="2209800" cy="138332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كان الجمل يساعد العرب في حمل الأثقال</a:t>
            </a:r>
            <a:endParaRPr lang="en-US" sz="28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033932" y="887329"/>
            <a:ext cx="22098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مرضع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3033932" y="1705175"/>
            <a:ext cx="2209800" cy="65766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الذي تسقي اللبن</a:t>
            </a:r>
            <a:endParaRPr lang="en-US" sz="28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033932" y="5361073"/>
            <a:ext cx="2209800" cy="138332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الحيوان الأليف مرضع الإنسان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33400" y="921325"/>
            <a:ext cx="22098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يسترح</a:t>
            </a:r>
            <a:endParaRPr lang="en-US" sz="28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" y="1739171"/>
            <a:ext cx="2209800" cy="65766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يطمئن</a:t>
            </a:r>
            <a:endParaRPr lang="en-US" sz="28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33400" y="5395069"/>
            <a:ext cx="2209800" cy="138332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يسترح الحيوان تحت ظل الشجرة</a:t>
            </a:r>
            <a:endParaRPr lang="en-US" sz="28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32" y="2557229"/>
            <a:ext cx="2223868" cy="25827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9900"/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59" y="2513645"/>
            <a:ext cx="2204357" cy="26392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9900"/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69" y="2554882"/>
            <a:ext cx="2237522" cy="26269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9900"/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6" y="2603868"/>
            <a:ext cx="2231243" cy="25783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9900"/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27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159260" y="831483"/>
            <a:ext cx="22098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بهيمة</a:t>
            </a:r>
            <a:endParaRPr lang="en-US" sz="2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8159260" y="1649329"/>
            <a:ext cx="2209800" cy="65766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b="1" dirty="0" smtClean="0"/>
              <a:t>دابة ذات أربع قوائم</a:t>
            </a:r>
            <a:endParaRPr lang="en-US" sz="2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8159260" y="5451765"/>
            <a:ext cx="2209800" cy="1249041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يستفيد الإنسان من بهيمة الحيوان</a:t>
            </a:r>
            <a:endParaRPr lang="en-US" sz="28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594248" y="887755"/>
            <a:ext cx="22098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حق</a:t>
            </a:r>
            <a:endParaRPr lang="en-US" sz="28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594248" y="1705601"/>
            <a:ext cx="2209800" cy="65766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مسؤولية/ ذمة</a:t>
            </a:r>
            <a:endParaRPr lang="en-US" sz="28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594248" y="5508037"/>
            <a:ext cx="2209800" cy="1227408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على الإنسان حق للإنسان</a:t>
            </a:r>
            <a:endParaRPr lang="en-US" sz="28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062068" y="859619"/>
            <a:ext cx="22098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الأطفال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3062068" y="1677465"/>
            <a:ext cx="2209800" cy="65766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الصبيان</a:t>
            </a:r>
            <a:endParaRPr lang="en-US" sz="28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062068" y="5479900"/>
            <a:ext cx="2209800" cy="1227407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أطفال اليوم ثروة المستقبل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33400" y="893615"/>
            <a:ext cx="22098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الزراعة</a:t>
            </a:r>
            <a:endParaRPr lang="en-US" sz="28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" y="1711461"/>
            <a:ext cx="2209800" cy="657664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الحرث</a:t>
            </a:r>
            <a:endParaRPr lang="en-US" sz="28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33400" y="5513897"/>
            <a:ext cx="2209800" cy="1227408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يساعد الحيوان في الزراعة</a:t>
            </a:r>
            <a:endParaRPr lang="en-US" sz="28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9" y="2604442"/>
            <a:ext cx="2170331" cy="2642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990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136" y="2584514"/>
            <a:ext cx="2202445" cy="26421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990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028" y="2556379"/>
            <a:ext cx="2169172" cy="2674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990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248" y="2640785"/>
            <a:ext cx="2209799" cy="26066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990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4" name="Rectangle 23"/>
          <p:cNvSpPr/>
          <p:nvPr/>
        </p:nvSpPr>
        <p:spPr>
          <a:xfrm>
            <a:off x="1519611" y="233816"/>
            <a:ext cx="79335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معاني المصطلحات العربية عن الحيوانات مع تكوين الجمل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71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8315</TotalTime>
  <Words>934</Words>
  <Application>Microsoft Office PowerPoint</Application>
  <PresentationFormat>Custom</PresentationFormat>
  <Paragraphs>252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 Alim</dc:creator>
  <cp:lastModifiedBy>Windows User</cp:lastModifiedBy>
  <cp:revision>2101</cp:revision>
  <dcterms:created xsi:type="dcterms:W3CDTF">2006-08-16T00:00:00Z</dcterms:created>
  <dcterms:modified xsi:type="dcterms:W3CDTF">2020-05-29T22:37:51Z</dcterms:modified>
</cp:coreProperties>
</file>