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57" r:id="rId3"/>
    <p:sldId id="300" r:id="rId4"/>
    <p:sldId id="262" r:id="rId5"/>
    <p:sldId id="263" r:id="rId6"/>
    <p:sldId id="264" r:id="rId7"/>
    <p:sldId id="265" r:id="rId8"/>
    <p:sldId id="266" r:id="rId9"/>
    <p:sldId id="267" r:id="rId10"/>
    <p:sldId id="272" r:id="rId11"/>
    <p:sldId id="271" r:id="rId12"/>
    <p:sldId id="274" r:id="rId13"/>
    <p:sldId id="275" r:id="rId14"/>
    <p:sldId id="277" r:id="rId15"/>
    <p:sldId id="278" r:id="rId16"/>
    <p:sldId id="296" r:id="rId17"/>
    <p:sldId id="297" r:id="rId18"/>
    <p:sldId id="289" r:id="rId19"/>
    <p:sldId id="292" r:id="rId20"/>
    <p:sldId id="29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2" autoAdjust="0"/>
  </p:normalViewPr>
  <p:slideViewPr>
    <p:cSldViewPr snapToGrid="0">
      <p:cViewPr>
        <p:scale>
          <a:sx n="77" d="100"/>
          <a:sy n="77" d="100"/>
        </p:scale>
        <p:origin x="-43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6CF-D49C-425C-81F4-55F5D927DD3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9915-5528-438A-96D0-6E6F8B813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08238"/>
      </p:ext>
    </p:extLst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6CF-D49C-425C-81F4-55F5D927DD3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9915-5528-438A-96D0-6E6F8B813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25109"/>
      </p:ext>
    </p:extLst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6CF-D49C-425C-81F4-55F5D927DD3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9915-5528-438A-96D0-6E6F8B813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57750"/>
      </p:ext>
    </p:extLst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6CF-D49C-425C-81F4-55F5D927DD3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9915-5528-438A-96D0-6E6F8B813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29218"/>
      </p:ext>
    </p:extLst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6CF-D49C-425C-81F4-55F5D927DD3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9915-5528-438A-96D0-6E6F8B813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21913"/>
      </p:ext>
    </p:extLst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6CF-D49C-425C-81F4-55F5D927DD3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9915-5528-438A-96D0-6E6F8B813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84760"/>
      </p:ext>
    </p:extLst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6CF-D49C-425C-81F4-55F5D927DD3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9915-5528-438A-96D0-6E6F8B813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84954"/>
      </p:ext>
    </p:extLst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6CF-D49C-425C-81F4-55F5D927DD3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9915-5528-438A-96D0-6E6F8B813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01134"/>
      </p:ext>
    </p:extLst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6CF-D49C-425C-81F4-55F5D927DD3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9915-5528-438A-96D0-6E6F8B813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42951"/>
      </p:ext>
    </p:extLst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6CF-D49C-425C-81F4-55F5D927DD3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9915-5528-438A-96D0-6E6F8B813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60872"/>
      </p:ext>
    </p:extLst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6CF-D49C-425C-81F4-55F5D927DD3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9915-5528-438A-96D0-6E6F8B813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60018"/>
      </p:ext>
    </p:extLst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4E6CF-D49C-425C-81F4-55F5D927DD32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F9915-5528-438A-96D0-6E6F8B813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8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500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Lenovo\Desktop\Improving%20nutrition%20for%20women%20and%20children%20in%20Bangladesh%20%20%20UNICEF(360p).MP4" TargetMode="Externa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890256"/>
      </p:ext>
    </p:extLst>
  </p:cSld>
  <p:clrMapOvr>
    <a:masterClrMapping/>
  </p:clrMapOvr>
  <p:transition spd="med">
    <p:wipe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69" y="500062"/>
            <a:ext cx="10515600" cy="1325563"/>
          </a:xfrm>
        </p:spPr>
        <p:txBody>
          <a:bodyPr/>
          <a:lstStyle/>
          <a:p>
            <a:r>
              <a:rPr lang="en-US" i="1" dirty="0" err="1" smtClean="0"/>
              <a:t>পুষ্টিহীনতার</a:t>
            </a:r>
            <a:r>
              <a:rPr lang="en-US" i="1" dirty="0" smtClean="0"/>
              <a:t> </a:t>
            </a:r>
            <a:r>
              <a:rPr lang="en-US" i="1" dirty="0" err="1" smtClean="0"/>
              <a:t>লক্ষণ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769" y="2775194"/>
            <a:ext cx="10515600" cy="4351338"/>
          </a:xfrm>
        </p:spPr>
        <p:txBody>
          <a:bodyPr/>
          <a:lstStyle/>
          <a:p>
            <a:r>
              <a:rPr lang="bn-IN" dirty="0" smtClean="0"/>
              <a:t>কাজ করার সামর্থে ব্যাঘাত ঘটে;</a:t>
            </a:r>
          </a:p>
          <a:p>
            <a:r>
              <a:rPr lang="bn-IN" dirty="0" smtClean="0"/>
              <a:t>শরীরের অসম্পূর্ণ গঠন;</a:t>
            </a:r>
          </a:p>
          <a:p>
            <a:r>
              <a:rPr lang="bn-IN" dirty="0" smtClean="0"/>
              <a:t>দেহের প্রয়োজনীয় পুষ্টি উপাদান সরবরহে গরমিল।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774767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3" grpId="2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200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অপুষ্টির কারণ /</a:t>
            </a:r>
            <a:r>
              <a:rPr lang="bn-BD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Causes of Malnutrition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5" y="2133600"/>
            <a:ext cx="11014362" cy="4364181"/>
          </a:xfrm>
        </p:spPr>
        <p:txBody>
          <a:bodyPr/>
          <a:lstStyle/>
          <a:p>
            <a:r>
              <a:rPr lang="bn-IN" b="1" dirty="0" smtClean="0">
                <a:solidFill>
                  <a:srgbClr val="00B0F0"/>
                </a:solidFill>
              </a:rPr>
              <a:t>অপুষ্টির  কারণ গুলোকে দুটি উপাদানে বিভক্ত করা যায়ঃ</a:t>
            </a:r>
            <a:endParaRPr lang="bn-BD" b="1" dirty="0" smtClean="0">
              <a:solidFill>
                <a:srgbClr val="00B0F0"/>
              </a:solidFill>
            </a:endParaRPr>
          </a:p>
          <a:p>
            <a:endParaRPr lang="bn-BD" b="1" dirty="0" smtClean="0">
              <a:solidFill>
                <a:srgbClr val="00B0F0"/>
              </a:solidFill>
            </a:endParaRPr>
          </a:p>
          <a:p>
            <a:r>
              <a:rPr lang="bn-IN" dirty="0" smtClean="0">
                <a:solidFill>
                  <a:srgbClr val="92D050"/>
                </a:solidFill>
              </a:rPr>
              <a:t>অভ্যন্তরীণ উপাদা</a:t>
            </a:r>
            <a:r>
              <a:rPr lang="bn-BD" dirty="0" smtClean="0">
                <a:solidFill>
                  <a:srgbClr val="92D050"/>
                </a:solidFill>
              </a:rPr>
              <a:t>ন</a:t>
            </a:r>
            <a:r>
              <a:rPr lang="bn-IN" dirty="0" smtClean="0">
                <a:solidFill>
                  <a:srgbClr val="92D050"/>
                </a:solidFill>
              </a:rPr>
              <a:t>গত বা প্রত্যক্ষ কারণ</a:t>
            </a:r>
            <a:r>
              <a:rPr lang="bn-BD" dirty="0" smtClean="0">
                <a:solidFill>
                  <a:srgbClr val="92D050"/>
                </a:solidFill>
              </a:rPr>
              <a:t> ।</a:t>
            </a:r>
          </a:p>
          <a:p>
            <a:endParaRPr lang="bn-IN" dirty="0" smtClean="0">
              <a:solidFill>
                <a:srgbClr val="92D050"/>
              </a:solidFill>
            </a:endParaRPr>
          </a:p>
          <a:p>
            <a:r>
              <a:rPr lang="bn-IN" dirty="0" smtClean="0">
                <a:solidFill>
                  <a:srgbClr val="92D050"/>
                </a:solidFill>
              </a:rPr>
              <a:t>বাহ্যজিক উপাদানগত বা পরোক্ষ কারণ।</a:t>
            </a:r>
            <a:endParaRPr lang="en-US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461165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342900"/>
            <a:ext cx="10758487" cy="771525"/>
          </a:xfrm>
        </p:spPr>
        <p:txBody>
          <a:bodyPr>
            <a:normAutofit/>
          </a:bodyPr>
          <a:lstStyle/>
          <a:p>
            <a:r>
              <a:rPr lang="bn-IN" dirty="0" smtClean="0">
                <a:solidFill>
                  <a:srgbClr val="00B0F0"/>
                </a:solidFill>
              </a:rPr>
              <a:t>অভ্যন্তরীণ কারণঃ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9" y="1233055"/>
            <a:ext cx="10958945" cy="4943908"/>
          </a:xfrm>
        </p:spPr>
        <p:txBody>
          <a:bodyPr>
            <a:normAutofit fontScale="92500" lnSpcReduction="20000"/>
          </a:bodyPr>
          <a:lstStyle/>
          <a:p>
            <a:r>
              <a:rPr lang="bn-IN" sz="3600" b="1" dirty="0" smtClean="0"/>
              <a:t>অভ্যন্তরীণ উপাদান বলতে শরীরের জন্য প্রয়োজনীয় খাদ্য উপাদান কে বোঝায়।যেমনঃ</a:t>
            </a:r>
          </a:p>
          <a:p>
            <a:r>
              <a:rPr lang="bn-IN" sz="3200" b="1" dirty="0" smtClean="0">
                <a:solidFill>
                  <a:srgbClr val="0070C0"/>
                </a:solidFill>
              </a:rPr>
              <a:t>খাদ্যে আমিষ ও ক্যালরীর ক্রমাগত ঘাটতি;</a:t>
            </a:r>
            <a:endParaRPr lang="bn-BD" sz="3200" b="1" dirty="0" smtClean="0">
              <a:solidFill>
                <a:srgbClr val="0070C0"/>
              </a:solidFill>
            </a:endParaRPr>
          </a:p>
          <a:p>
            <a:endParaRPr lang="bn-IN" sz="3200" b="1" dirty="0" smtClean="0">
              <a:solidFill>
                <a:srgbClr val="0070C0"/>
              </a:solidFill>
            </a:endParaRPr>
          </a:p>
          <a:p>
            <a:r>
              <a:rPr lang="bn-IN" sz="3200" b="1" dirty="0" smtClean="0">
                <a:solidFill>
                  <a:srgbClr val="0070C0"/>
                </a:solidFill>
              </a:rPr>
              <a:t>রক্তে গ্লুকোজের পরিমাণ হ্রাস;</a:t>
            </a:r>
            <a:endParaRPr lang="bn-BD" sz="3200" b="1" dirty="0" smtClean="0">
              <a:solidFill>
                <a:srgbClr val="0070C0"/>
              </a:solidFill>
            </a:endParaRPr>
          </a:p>
          <a:p>
            <a:endParaRPr lang="bn-IN" sz="3200" b="1" dirty="0" smtClean="0">
              <a:solidFill>
                <a:srgbClr val="0070C0"/>
              </a:solidFill>
            </a:endParaRPr>
          </a:p>
          <a:p>
            <a:r>
              <a:rPr lang="bn-IN" sz="3200" b="1" dirty="0" smtClean="0">
                <a:solidFill>
                  <a:srgbClr val="0070C0"/>
                </a:solidFill>
              </a:rPr>
              <a:t>শরীরের তাপমাত্রা হ্রাস;</a:t>
            </a:r>
            <a:endParaRPr lang="bn-BD" sz="3200" b="1" dirty="0" smtClean="0">
              <a:solidFill>
                <a:srgbClr val="0070C0"/>
              </a:solidFill>
            </a:endParaRPr>
          </a:p>
          <a:p>
            <a:endParaRPr lang="bn-IN" sz="3200" b="1" dirty="0" smtClean="0">
              <a:solidFill>
                <a:srgbClr val="0070C0"/>
              </a:solidFill>
            </a:endParaRPr>
          </a:p>
          <a:p>
            <a:r>
              <a:rPr lang="bn-IN" sz="3200" b="1" dirty="0" smtClean="0">
                <a:solidFill>
                  <a:srgbClr val="0070C0"/>
                </a:solidFill>
              </a:rPr>
              <a:t>পানির স্বল্পতা ও ডায়রিয়া;</a:t>
            </a:r>
            <a:endParaRPr lang="bn-BD" sz="3200" b="1" dirty="0" smtClean="0">
              <a:solidFill>
                <a:srgbClr val="0070C0"/>
              </a:solidFill>
            </a:endParaRPr>
          </a:p>
          <a:p>
            <a:endParaRPr lang="bn-IN" sz="3200" b="1" dirty="0" smtClean="0">
              <a:solidFill>
                <a:srgbClr val="0070C0"/>
              </a:solidFill>
            </a:endParaRPr>
          </a:p>
          <a:p>
            <a:r>
              <a:rPr lang="bn-IN" sz="3200" b="1" dirty="0" smtClean="0">
                <a:solidFill>
                  <a:srgbClr val="0070C0"/>
                </a:solidFill>
              </a:rPr>
              <a:t>রক্ত স্বল্পতা ইত্যাদি।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38154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mph" presetSubtype="0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mph" presetSubtype="0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5" presetClass="emph" presetSubtype="0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5" presetClass="emph" presetSubtype="0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0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5" presetClass="emph" presetSubtype="0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4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5" presetClass="emph" presetSubtype="0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8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3" grpId="2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9891" y="277092"/>
            <a:ext cx="7833019" cy="803564"/>
          </a:xfrm>
        </p:spPr>
        <p:txBody>
          <a:bodyPr>
            <a:normAutofit/>
          </a:bodyPr>
          <a:lstStyle/>
          <a:p>
            <a:r>
              <a:rPr lang="bn-IN" b="1" dirty="0" smtClean="0">
                <a:solidFill>
                  <a:srgbClr val="0070C0"/>
                </a:solidFill>
              </a:rPr>
              <a:t>বাহ্যিক উপাদানগত কারণ</a:t>
            </a:r>
            <a:r>
              <a:rPr lang="en-US" b="1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900545"/>
            <a:ext cx="11430000" cy="5680364"/>
          </a:xfrm>
        </p:spPr>
        <p:txBody>
          <a:bodyPr>
            <a:normAutofit/>
          </a:bodyPr>
          <a:lstStyle/>
          <a:p>
            <a:r>
              <a:rPr lang="bn-IN" sz="3200" dirty="0" smtClean="0"/>
              <a:t>দারিদ্র্য</a:t>
            </a:r>
          </a:p>
          <a:p>
            <a:r>
              <a:rPr lang="bn-IN" sz="3200" dirty="0" smtClean="0"/>
              <a:t>পুষ্টিজ্ঞানের অভাব</a:t>
            </a:r>
          </a:p>
          <a:p>
            <a:r>
              <a:rPr lang="bn-IN" sz="3200" dirty="0" smtClean="0"/>
              <a:t>চিরাচরিত খাদ্যাভ্যাস</a:t>
            </a:r>
          </a:p>
          <a:p>
            <a:r>
              <a:rPr lang="bn-IN" sz="3200" dirty="0" smtClean="0"/>
              <a:t>গর্ভকালীন অপুষ্টি</a:t>
            </a:r>
          </a:p>
          <a:p>
            <a:r>
              <a:rPr lang="bn-IN" sz="3200" dirty="0" smtClean="0"/>
              <a:t>সামাজিক কুসংস্কার</a:t>
            </a:r>
          </a:p>
          <a:p>
            <a:r>
              <a:rPr lang="bn-IN" sz="3200" dirty="0" smtClean="0"/>
              <a:t>জনসংখ্যা বৃদ্ধি</a:t>
            </a:r>
          </a:p>
          <a:p>
            <a:r>
              <a:rPr lang="bn-IN" sz="3200" dirty="0" smtClean="0"/>
              <a:t>লিঙ্গ বৈষম্য</a:t>
            </a:r>
          </a:p>
          <a:p>
            <a:r>
              <a:rPr lang="bn-IN" sz="3200" dirty="0" smtClean="0"/>
              <a:t>অসুস্থতা</a:t>
            </a:r>
          </a:p>
          <a:p>
            <a:r>
              <a:rPr lang="bn-IN" sz="3200" dirty="0" smtClean="0"/>
              <a:t>শিশুদের খাদ্য প্রদান অভ্যাস</a:t>
            </a:r>
          </a:p>
          <a:p>
            <a:endParaRPr lang="b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4911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365" y="351270"/>
            <a:ext cx="10619509" cy="132556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অপুষ্টি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মোকাবেলায়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সমাজকর্মীর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ভূমিকা</a:t>
            </a:r>
            <a:r>
              <a:rPr lang="en-US" b="1" i="1" dirty="0" smtClean="0">
                <a:solidFill>
                  <a:srgbClr val="00B050"/>
                </a:solidFill>
              </a:rPr>
              <a:t/>
            </a:r>
            <a:br>
              <a:rPr lang="en-US" b="1" i="1" dirty="0" smtClean="0">
                <a:solidFill>
                  <a:srgbClr val="00B050"/>
                </a:solidFill>
              </a:rPr>
            </a:br>
            <a:r>
              <a:rPr lang="en-US" i="1" dirty="0" smtClean="0">
                <a:solidFill>
                  <a:srgbClr val="00B050"/>
                </a:solidFill>
              </a:rPr>
              <a:t>Role of Social Worker to Combating Malnutrition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4" y="2119745"/>
            <a:ext cx="11069781" cy="4391891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সামাজিক</a:t>
            </a:r>
            <a:r>
              <a:rPr lang="bn-IN" sz="3600" dirty="0" smtClean="0"/>
              <a:t> সমস্যা মোকাবেলায় সমাজকর্মী্রা সাধারণত তিন ধরণের</a:t>
            </a:r>
            <a:r>
              <a:rPr lang="bn-IN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প্রক্রিয়া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bn-IN" sz="3600" dirty="0" smtClean="0"/>
              <a:t>গ্রহণ করে থাকেন-</a:t>
            </a:r>
            <a:endParaRPr lang="bn-BD" sz="3600" dirty="0" smtClean="0"/>
          </a:p>
          <a:p>
            <a:pPr>
              <a:buNone/>
            </a:pPr>
            <a:endParaRPr lang="bn-IN" sz="3600" dirty="0" smtClean="0"/>
          </a:p>
          <a:p>
            <a:r>
              <a:rPr lang="bn-IN" sz="3600" dirty="0" smtClean="0"/>
              <a:t>প্রতিকার</a:t>
            </a:r>
          </a:p>
          <a:p>
            <a:r>
              <a:rPr lang="bn-IN" sz="3600" dirty="0" smtClean="0"/>
              <a:t>প্রতিরোধ</a:t>
            </a:r>
          </a:p>
          <a:p>
            <a:r>
              <a:rPr lang="bn-IN" sz="3600" dirty="0" smtClean="0"/>
              <a:t>উন্নয়ন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7613903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 build="p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249382"/>
            <a:ext cx="11679382" cy="2216727"/>
          </a:xfrm>
        </p:spPr>
        <p:txBody>
          <a:bodyPr>
            <a:normAutofit/>
          </a:bodyPr>
          <a:lstStyle/>
          <a:p>
            <a:pPr algn="ctr"/>
            <a:r>
              <a:rPr lang="bn-IN" b="1" dirty="0" smtClean="0"/>
              <a:t>প্রতিকার/</a:t>
            </a:r>
            <a:r>
              <a:rPr lang="en-US" b="1" dirty="0" smtClean="0"/>
              <a:t>Curative measures</a:t>
            </a:r>
            <a:br>
              <a:rPr lang="en-US" b="1" dirty="0" smtClean="0"/>
            </a:br>
            <a:r>
              <a:rPr lang="bn-BD" b="1" dirty="0" smtClean="0"/>
              <a:t>        </a:t>
            </a:r>
            <a:r>
              <a:rPr lang="en-US" b="1" dirty="0" smtClean="0"/>
              <a:t>সমস্যায় আক্রান্তদের তাৎক্ষনিক </a:t>
            </a:r>
            <a:r>
              <a:rPr lang="bn-BD" b="1" dirty="0" smtClean="0"/>
              <a:t>      </a:t>
            </a:r>
            <a:r>
              <a:rPr lang="en-US" b="1" dirty="0" smtClean="0"/>
              <a:t>সমাধান,যেমন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82" y="2729345"/>
            <a:ext cx="10494818" cy="3532910"/>
          </a:xfrm>
        </p:spPr>
        <p:txBody>
          <a:bodyPr/>
          <a:lstStyle/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r>
              <a:rPr lang="en-US" dirty="0" smtClean="0"/>
              <a:t>পুষ্টিহীন  মা ও  শিশুদের জন্য চিকিৎস্যার পরামর্শ দেওয়া হয়।</a:t>
            </a:r>
          </a:p>
          <a:p>
            <a:pPr marL="0" indent="0">
              <a:buNone/>
            </a:pPr>
            <a:r>
              <a:rPr lang="bn-BD" sz="3200" dirty="0" smtClean="0"/>
              <a:t> </a:t>
            </a:r>
          </a:p>
          <a:p>
            <a:pPr marL="0" indent="0">
              <a:buNone/>
            </a:pPr>
            <a:r>
              <a:rPr lang="bn-IN" sz="3200" dirty="0" smtClean="0"/>
              <a:t>ভিটামিন ক্যাপসুল খাওয়ান হয়।</a:t>
            </a:r>
            <a:endParaRPr lang="en-US" sz="3200" dirty="0"/>
          </a:p>
        </p:txBody>
      </p:sp>
      <p:sp>
        <p:nvSpPr>
          <p:cNvPr id="4" name="5-Point Star 3"/>
          <p:cNvSpPr/>
          <p:nvPr/>
        </p:nvSpPr>
        <p:spPr>
          <a:xfrm>
            <a:off x="457200" y="3311236"/>
            <a:ext cx="401782" cy="38792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457200" y="4294909"/>
            <a:ext cx="387928" cy="41563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2195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55" y="365125"/>
            <a:ext cx="10730345" cy="1325563"/>
          </a:xfrm>
        </p:spPr>
        <p:txBody>
          <a:bodyPr/>
          <a:lstStyle/>
          <a:p>
            <a:r>
              <a:rPr lang="bn-IN" b="1" dirty="0" smtClean="0">
                <a:solidFill>
                  <a:srgbClr val="00B050"/>
                </a:solidFill>
              </a:rPr>
              <a:t>প্রতিরোধ</a:t>
            </a:r>
            <a:r>
              <a:rPr lang="bn-BD" b="1" dirty="0" smtClean="0">
                <a:solidFill>
                  <a:srgbClr val="00B050"/>
                </a:solidFill>
              </a:rPr>
              <a:t>ঃ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9" y="1825624"/>
            <a:ext cx="11000509" cy="4616739"/>
          </a:xfrm>
        </p:spPr>
        <p:txBody>
          <a:bodyPr/>
          <a:lstStyle/>
          <a:p>
            <a:r>
              <a:rPr lang="bn-IN" dirty="0" smtClean="0"/>
              <a:t>পরামর্শ দেওয়া হয়।</a:t>
            </a:r>
          </a:p>
          <a:p>
            <a:r>
              <a:rPr lang="bn-IN" dirty="0" smtClean="0"/>
              <a:t>চিরাচরিত খাদ্যাভ্যাস পরিবর্তনের জন্য;</a:t>
            </a:r>
          </a:p>
          <a:p>
            <a:r>
              <a:rPr lang="bn-IN" dirty="0" smtClean="0"/>
              <a:t>পুষ্টিজ্ঞান দান;</a:t>
            </a:r>
          </a:p>
          <a:p>
            <a:pPr marL="0" indent="0">
              <a:buNone/>
            </a:pPr>
            <a:r>
              <a:rPr lang="bn-BD" dirty="0" smtClean="0"/>
              <a:t> </a:t>
            </a:r>
          </a:p>
          <a:p>
            <a:pPr marL="0" indent="0">
              <a:buNone/>
            </a:pPr>
            <a:r>
              <a:rPr lang="bn-IN" dirty="0" smtClean="0"/>
              <a:t>মোটকথা দারিদ্র্যজনিত খাদ্যের অভাব ছাড়া অন্য যে সমস্থ কারণে অপুষ্টি সমস্যা হয় তা দূরীকরণে পরামর্শ দেওয়া হয়।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19691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945" y="512618"/>
            <a:ext cx="11513127" cy="831274"/>
          </a:xfrm>
        </p:spPr>
        <p:txBody>
          <a:bodyPr/>
          <a:lstStyle/>
          <a:p>
            <a:r>
              <a:rPr lang="bn-BD" b="1" dirty="0" smtClean="0">
                <a:solidFill>
                  <a:srgbClr val="00B050"/>
                </a:solidFill>
              </a:rPr>
              <a:t> </a:t>
            </a:r>
            <a:r>
              <a:rPr lang="bn-IN" b="1" dirty="0" smtClean="0">
                <a:solidFill>
                  <a:srgbClr val="00B050"/>
                </a:solidFill>
              </a:rPr>
              <a:t>উন্নয়নমূলকঃ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3236" y="1371600"/>
            <a:ext cx="110420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/>
            <a:r>
              <a:rPr lang="bn-IN" sz="3600" dirty="0" smtClean="0"/>
              <a:t>অপুষ্টি সম্পর্কিত তথ্য সরবরাহ;</a:t>
            </a:r>
            <a:r>
              <a:rPr lang="bn-BD" sz="3600" dirty="0" smtClean="0"/>
              <a:t>  </a:t>
            </a:r>
          </a:p>
          <a:p>
            <a:pPr lvl="8"/>
            <a:endParaRPr lang="bn-BD" sz="3600" dirty="0" smtClean="0"/>
          </a:p>
          <a:p>
            <a:pPr lvl="8"/>
            <a:r>
              <a:rPr lang="bn-IN" sz="3600" dirty="0" smtClean="0"/>
              <a:t>সমাজকর্ম গবেষণা;</a:t>
            </a:r>
          </a:p>
          <a:p>
            <a:pPr lvl="8"/>
            <a:endParaRPr lang="bn-IN" sz="3600" dirty="0" smtClean="0"/>
          </a:p>
          <a:p>
            <a:pPr lvl="8"/>
            <a:r>
              <a:rPr lang="bn-IN" sz="3600" dirty="0" smtClean="0"/>
              <a:t>				</a:t>
            </a:r>
            <a:endParaRPr lang="bn-BD" sz="3600" dirty="0" smtClean="0"/>
          </a:p>
          <a:p>
            <a:pPr lvl="8"/>
            <a:r>
              <a:rPr lang="bn-BD" sz="3600" dirty="0" smtClean="0"/>
              <a:t> </a:t>
            </a:r>
            <a:r>
              <a:rPr lang="bn-IN" sz="3600" dirty="0" smtClean="0"/>
              <a:t>সামাজিক কার্যক্রম কর্মীর মাধ্যমে জনসচেতনা সৃস্টি</a:t>
            </a:r>
            <a:r>
              <a:rPr lang="bn-IN" sz="1400" dirty="0" smtClean="0"/>
              <a:t>।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95139495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4074"/>
            <a:ext cx="10515600" cy="928254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IN" b="1" dirty="0" smtClean="0">
                <a:solidFill>
                  <a:srgbClr val="00B050"/>
                </a:solidFill>
              </a:rPr>
              <a:t>মূল্যায়নঃ</a:t>
            </a: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/>
              <a:t/>
            </a:r>
            <a:br>
              <a:rPr lang="bn-I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181" y="1607126"/>
            <a:ext cx="11014363" cy="4752109"/>
          </a:xfrm>
        </p:spPr>
        <p:txBody>
          <a:bodyPr/>
          <a:lstStyle/>
          <a:p>
            <a:r>
              <a:rPr lang="bn-IN" dirty="0" smtClean="0"/>
              <a:t>পুষ্টিহীনতা কী?</a:t>
            </a:r>
            <a:endParaRPr lang="bn-BD" dirty="0" smtClean="0"/>
          </a:p>
          <a:p>
            <a:endParaRPr lang="bn-IN" dirty="0" smtClean="0"/>
          </a:p>
          <a:p>
            <a:r>
              <a:rPr lang="bn-IN" dirty="0" smtClean="0"/>
              <a:t>অপুষ্টির পাঁচটি কারণ বর্ণনা কর।</a:t>
            </a:r>
            <a:endParaRPr lang="bn-BD" dirty="0" smtClean="0"/>
          </a:p>
          <a:p>
            <a:endParaRPr lang="bn-IN" dirty="0" smtClean="0"/>
          </a:p>
          <a:p>
            <a:r>
              <a:rPr lang="bn-IN" dirty="0" smtClean="0"/>
              <a:t>অপুষ্টি মোকাবেলায় একটি প্রক্রিয়ার বিবরণ দাও।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871200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বাড়ির কাজঃ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১।খাদ্য উপাদানগুলোর নাম লিখ। (একক কাজ)</a:t>
            </a:r>
            <a:endParaRPr lang="bn-BD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২।অপুষ্টি </a:t>
            </a:r>
            <a:r>
              <a:rPr lang="en-US" dirty="0" err="1" smtClean="0"/>
              <a:t>মোকাবেলায়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</a:t>
            </a:r>
            <a:r>
              <a:rPr lang="en-US" dirty="0" err="1" smtClean="0"/>
              <a:t>প্রতিরোধমূলক</a:t>
            </a:r>
            <a:r>
              <a:rPr lang="en-US" dirty="0" smtClean="0"/>
              <a:t> </a:t>
            </a:r>
            <a:r>
              <a:rPr lang="en-US" dirty="0" err="1" smtClean="0"/>
              <a:t>ব্যাবস্থা</a:t>
            </a:r>
            <a:r>
              <a:rPr lang="en-US" dirty="0" smtClean="0"/>
              <a:t> </a:t>
            </a:r>
            <a:r>
              <a:rPr lang="en-US" dirty="0" err="1" smtClean="0"/>
              <a:t>গ্রহণ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যেতে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? </a:t>
            </a:r>
            <a:r>
              <a:rPr lang="en-US" dirty="0" err="1" smtClean="0"/>
              <a:t>লিখ</a:t>
            </a:r>
            <a:r>
              <a:rPr lang="en-US" dirty="0" smtClean="0"/>
              <a:t>। (</a:t>
            </a:r>
            <a:r>
              <a:rPr lang="en-US" dirty="0" err="1" smtClean="0"/>
              <a:t>দলীয়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3997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>			</a:t>
            </a:r>
            <a:r>
              <a:rPr lang="bn-IN" sz="10700" dirty="0" smtClean="0">
                <a:solidFill>
                  <a:schemeClr val="accent6">
                    <a:lumMod val="75000"/>
                  </a:schemeClr>
                </a:solidFill>
              </a:rPr>
              <a:t>স্বাগতম</a:t>
            </a:r>
            <a:endParaRPr lang="en-US" sz="107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Improving nutrition for women and children in Bangladesh   UNICEF(360p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90945" y="1593272"/>
            <a:ext cx="11540835" cy="500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489375"/>
      </p:ext>
    </p:extLst>
  </p:cSld>
  <p:clrMapOvr>
    <a:masterClrMapping/>
  </p:clrMapOvr>
  <p:transition advTm="500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462" y="1706718"/>
            <a:ext cx="4459865" cy="44797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800" y="242889"/>
            <a:ext cx="11015663" cy="1057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/>
              <a:t>ধন্য</a:t>
            </a:r>
            <a:r>
              <a:rPr lang="en-US" sz="7200" b="1" dirty="0" smtClean="0"/>
              <a:t>বাদ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522529483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9275" y="304784"/>
            <a:ext cx="1202574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/>
              <a:t>পরিচিতি</a:t>
            </a:r>
            <a:endParaRPr lang="en-US" sz="4400" b="1" dirty="0"/>
          </a:p>
        </p:txBody>
      </p:sp>
      <p:sp>
        <p:nvSpPr>
          <p:cNvPr id="5" name="Oval 4"/>
          <p:cNvSpPr/>
          <p:nvPr/>
        </p:nvSpPr>
        <p:spPr>
          <a:xfrm>
            <a:off x="304799" y="1357746"/>
            <a:ext cx="5153891" cy="1316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শিক্ষক পরিচিতি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43349" y="3013703"/>
            <a:ext cx="6705531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 smtClean="0"/>
              <a:t>মোঃ আতিকুর রহমান</a:t>
            </a:r>
            <a:r>
              <a:rPr lang="bn-IN" sz="2800" b="1" dirty="0" smtClean="0"/>
              <a:t> </a:t>
            </a:r>
            <a:r>
              <a:rPr lang="en-US" sz="2800" b="1" dirty="0" smtClean="0"/>
              <a:t> </a:t>
            </a:r>
          </a:p>
          <a:p>
            <a:endParaRPr lang="en-US" sz="2400" b="1" dirty="0" smtClean="0"/>
          </a:p>
          <a:p>
            <a:r>
              <a:rPr lang="en-US" dirty="0" smtClean="0"/>
              <a:t>           </a:t>
            </a:r>
            <a:r>
              <a:rPr lang="bn-BD" dirty="0" smtClean="0"/>
              <a:t>প্রভাষক (সমাজকর্ম)</a:t>
            </a:r>
            <a:endParaRPr lang="en-US" dirty="0" smtClean="0"/>
          </a:p>
          <a:p>
            <a:endParaRPr lang="en-US" dirty="0" smtClean="0"/>
          </a:p>
          <a:p>
            <a:r>
              <a:rPr lang="bn-BD" dirty="0" smtClean="0"/>
              <a:t>আল-আমিন একাডেমি স্কুল এন্ড  কলেজ</a:t>
            </a:r>
          </a:p>
          <a:p>
            <a:r>
              <a:rPr lang="bn-BD" dirty="0" smtClean="0"/>
              <a:t>            চাঁদপুর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650181" y="1385456"/>
            <a:ext cx="5278582" cy="1343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পাঠ পরিচিতি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6068261" y="2964873"/>
            <a:ext cx="595745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b="1" dirty="0" smtClean="0"/>
              <a:t>শ্রেণিঃ</a:t>
            </a:r>
            <a:r>
              <a:rPr lang="bn-BD" sz="2800" b="1" dirty="0" smtClean="0"/>
              <a:t>একাদশ</a:t>
            </a:r>
            <a:r>
              <a:rPr lang="bn-IN" sz="2800" dirty="0" smtClean="0"/>
              <a:t/>
            </a:r>
            <a:br>
              <a:rPr lang="bn-IN" sz="2800" dirty="0" smtClean="0"/>
            </a:br>
            <a:r>
              <a:rPr lang="bn-IN" sz="2800" dirty="0" smtClean="0"/>
              <a:t>বিষয়ঃসমাজকর্ম</a:t>
            </a:r>
            <a:br>
              <a:rPr lang="bn-IN" sz="2800" dirty="0" smtClean="0"/>
            </a:br>
            <a:r>
              <a:rPr lang="bn-IN" sz="2400" dirty="0" smtClean="0"/>
              <a:t>অধ্যায়ঃতৃতীয়</a:t>
            </a:r>
            <a:br>
              <a:rPr lang="bn-IN" sz="2400" dirty="0" smtClean="0"/>
            </a:br>
            <a:r>
              <a:rPr lang="bn-IN" sz="2400" dirty="0" smtClean="0"/>
              <a:t>পরিচ্ছেদঃ৩/১৬</a:t>
            </a:r>
            <a:br>
              <a:rPr lang="bn-IN" sz="2400" dirty="0" smtClean="0"/>
            </a:br>
            <a:r>
              <a:rPr lang="bn-IN" sz="2400" dirty="0" smtClean="0"/>
              <a:t>সময়ঃ৫০ মিনিট</a:t>
            </a:r>
            <a:endParaRPr lang="en-US" sz="2400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0" y="166256"/>
            <a:ext cx="11249891" cy="1149926"/>
          </a:xfrm>
        </p:spPr>
        <p:txBody>
          <a:bodyPr/>
          <a:lstStyle/>
          <a:p>
            <a:r>
              <a:rPr lang="bn-BD" dirty="0" smtClean="0"/>
              <a:t>             </a:t>
            </a:r>
            <a:r>
              <a:rPr lang="bn-BD" b="1" dirty="0" smtClean="0"/>
              <a:t>ছবি দেখ ও পাঠশিরোনাম বল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177636"/>
            <a:ext cx="11596254" cy="5430982"/>
          </a:xfrm>
          <a:solidFill>
            <a:srgbClr val="92D050"/>
          </a:solidFill>
        </p:spPr>
        <p:txBody>
          <a:bodyPr/>
          <a:lstStyle/>
          <a:p>
            <a:endParaRPr lang="bn-IN" b="1" dirty="0"/>
          </a:p>
          <a:p>
            <a:endParaRPr lang="bn-IN" b="1" dirty="0" smtClean="0"/>
          </a:p>
          <a:p>
            <a:endParaRPr lang="bn-IN" b="1" dirty="0"/>
          </a:p>
          <a:p>
            <a:endParaRPr lang="bn-IN" b="1" dirty="0" smtClean="0"/>
          </a:p>
          <a:p>
            <a:endParaRPr lang="bn-IN" b="1" dirty="0"/>
          </a:p>
          <a:p>
            <a:endParaRPr lang="bn-IN" b="1" dirty="0" smtClean="0"/>
          </a:p>
          <a:p>
            <a:endParaRPr lang="bn-BD" b="1" dirty="0" smtClean="0"/>
          </a:p>
          <a:p>
            <a:endParaRPr lang="bn-BD" b="1" dirty="0" smtClean="0"/>
          </a:p>
          <a:p>
            <a:r>
              <a:rPr lang="bn-BD" b="1" dirty="0" smtClean="0"/>
              <a:t>   </a:t>
            </a:r>
            <a:r>
              <a:rPr lang="bn-IN" b="1" dirty="0" smtClean="0"/>
              <a:t>বলতো ওদের কী হয়েছে</a:t>
            </a:r>
            <a:r>
              <a:rPr lang="bn-BD" b="1" dirty="0" smtClean="0"/>
              <a:t>   </a:t>
            </a:r>
            <a:r>
              <a:rPr lang="bn-IN" b="1" dirty="0" smtClean="0"/>
              <a:t>?</a:t>
            </a:r>
            <a:endParaRPr lang="bn-BD" b="1" dirty="0" smtClean="0"/>
          </a:p>
          <a:p>
            <a:pPr>
              <a:buNone/>
            </a:pPr>
            <a:endParaRPr lang="bn-BD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9" y="1620982"/>
            <a:ext cx="4364182" cy="29510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97" y="1648691"/>
            <a:ext cx="6284206" cy="292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179330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55" y="249382"/>
            <a:ext cx="11526981" cy="6109854"/>
          </a:xfrm>
        </p:spPr>
        <p:txBody>
          <a:bodyPr>
            <a:normAutofit/>
          </a:bodyPr>
          <a:lstStyle/>
          <a:p>
            <a:r>
              <a:rPr lang="bn-BD" sz="4800" b="1" dirty="0" smtClean="0">
                <a:solidFill>
                  <a:srgbClr val="7030A0"/>
                </a:solidFill>
              </a:rPr>
              <a:t>                    </a:t>
            </a:r>
            <a:r>
              <a:rPr lang="bn-IN" sz="4800" b="1" dirty="0" smtClean="0">
                <a:solidFill>
                  <a:schemeClr val="accent1">
                    <a:lumMod val="75000"/>
                  </a:schemeClr>
                </a:solidFill>
              </a:rPr>
              <a:t>পুষ্টিহীনতা/অপুষ্টি</a:t>
            </a:r>
            <a:r>
              <a:rPr lang="bn-BD" sz="4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n-BD" sz="4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n-BD" sz="4800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br>
              <a:rPr lang="bn-BD" sz="4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n-BD" sz="48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</a:t>
            </a:r>
            <a:r>
              <a:rPr lang="bn-IN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Malnutrition)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5" y="290945"/>
            <a:ext cx="11651673" cy="8728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3600" b="1" dirty="0" smtClean="0"/>
              <a:t>                                  পাঠপরিচিতি</a:t>
            </a:r>
            <a:endParaRPr lang="bn-BD" sz="3600" dirty="0" smtClean="0"/>
          </a:p>
          <a:p>
            <a:endParaRPr lang="bn-B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1287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292" y="2244465"/>
            <a:ext cx="10674928" cy="4128633"/>
          </a:xfrm>
        </p:spPr>
        <p:txBody>
          <a:bodyPr/>
          <a:lstStyle/>
          <a:p>
            <a:r>
              <a:rPr lang="bn-IN" b="1" dirty="0" smtClean="0">
                <a:solidFill>
                  <a:srgbClr val="00B0F0"/>
                </a:solidFill>
              </a:rPr>
              <a:t>১।অপুষ্টির ধারণা ব্যাখ্যা করতে পারবে।</a:t>
            </a:r>
            <a:endParaRPr lang="bn-BD" b="1" dirty="0" smtClean="0">
              <a:solidFill>
                <a:srgbClr val="00B0F0"/>
              </a:solidFill>
            </a:endParaRPr>
          </a:p>
          <a:p>
            <a:endParaRPr lang="bn-IN" dirty="0" smtClean="0">
              <a:solidFill>
                <a:srgbClr val="00B0F0"/>
              </a:solidFill>
            </a:endParaRPr>
          </a:p>
          <a:p>
            <a:r>
              <a:rPr lang="bn-IN" b="1" dirty="0" smtClean="0">
                <a:solidFill>
                  <a:srgbClr val="00B0F0"/>
                </a:solidFill>
              </a:rPr>
              <a:t>২।অপুষ্টির কারণ বর্ণনা করতে পারবে।</a:t>
            </a:r>
            <a:endParaRPr lang="bn-BD" b="1" dirty="0" smtClean="0">
              <a:solidFill>
                <a:srgbClr val="00B0F0"/>
              </a:solidFill>
            </a:endParaRPr>
          </a:p>
          <a:p>
            <a:endParaRPr lang="bn-IN" dirty="0" smtClean="0">
              <a:solidFill>
                <a:srgbClr val="00B0F0"/>
              </a:solidFill>
            </a:endParaRPr>
          </a:p>
          <a:p>
            <a:r>
              <a:rPr lang="bn-IN" dirty="0" smtClean="0">
                <a:solidFill>
                  <a:srgbClr val="00B0F0"/>
                </a:solidFill>
              </a:rPr>
              <a:t>৩।</a:t>
            </a:r>
            <a:r>
              <a:rPr lang="bn-IN" b="1" dirty="0" smtClean="0">
                <a:solidFill>
                  <a:srgbClr val="00B0F0"/>
                </a:solidFill>
              </a:rPr>
              <a:t>অপুষ্টি মোকাবেলায় সমাজকর্মীর </a:t>
            </a:r>
            <a:r>
              <a:rPr lang="en-US" b="1" dirty="0" err="1" smtClean="0">
                <a:solidFill>
                  <a:srgbClr val="00B0F0"/>
                </a:solidFill>
              </a:rPr>
              <a:t>ভূমিকা</a:t>
            </a:r>
            <a:r>
              <a:rPr lang="bn-IN" b="1" dirty="0" smtClean="0">
                <a:solidFill>
                  <a:srgbClr val="00B0F0"/>
                </a:solidFill>
              </a:rPr>
              <a:t> ব্যাখ্যা করতে পারবে।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4182" y="193964"/>
            <a:ext cx="11277600" cy="748146"/>
          </a:xfrm>
        </p:spPr>
        <p:txBody>
          <a:bodyPr>
            <a:normAutofit fontScale="90000"/>
          </a:bodyPr>
          <a:lstStyle/>
          <a:p>
            <a:r>
              <a:rPr lang="bn-IN" u="sng" dirty="0" smtClean="0"/>
              <a:t/>
            </a:r>
            <a:br>
              <a:rPr lang="bn-IN" u="sng" dirty="0" smtClean="0"/>
            </a:br>
            <a:r>
              <a:rPr lang="bn-BD" u="sng" dirty="0" smtClean="0"/>
              <a:t>                          </a:t>
            </a:r>
            <a:endParaRPr lang="en-US" u="sng" dirty="0"/>
          </a:p>
        </p:txBody>
      </p:sp>
      <p:sp>
        <p:nvSpPr>
          <p:cNvPr id="6" name="Rounded Rectangle 5"/>
          <p:cNvSpPr/>
          <p:nvPr/>
        </p:nvSpPr>
        <p:spPr>
          <a:xfrm>
            <a:off x="1205346" y="193964"/>
            <a:ext cx="9753600" cy="10252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শিক্ষনফল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4403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493"/>
          </a:xfrm>
        </p:spPr>
        <p:txBody>
          <a:bodyPr/>
          <a:lstStyle/>
          <a:p>
            <a:r>
              <a:rPr lang="bn-IN" b="1" i="1" dirty="0" smtClean="0">
                <a:solidFill>
                  <a:srgbClr val="00B0F0"/>
                </a:solidFill>
              </a:rPr>
              <a:t>পাঠ উপস্থাপন</a:t>
            </a:r>
            <a:endParaRPr lang="en-US" b="1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7855"/>
            <a:ext cx="11111345" cy="5001490"/>
          </a:xfrm>
        </p:spPr>
        <p:txBody>
          <a:bodyPr/>
          <a:lstStyle/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r>
              <a:rPr lang="bn-IN" dirty="0" smtClean="0"/>
              <a:t>অপুষ্টি একটি সামাজিক সমস্যা।বিশ্বের অনুন্নত ও উন্নয়নশীল দেশে এটি মানবিক সমস্যা ও বটে।বেঁচে থাকার জন্য খাদ্য অপরিহার্য মৌলমানবিক চাহিদা।খাদ্যের পুষ্টি উপাদানের উপর  নির্ভর করে মানব বৃদ্ধি ও বিকাশ।সাধারণত পুষ্টিউপাদানের ঘাটতিজনিত সমস্যাকে অপুষ্টি বলে।</a:t>
            </a:r>
            <a:endParaRPr lang="bn-BD" dirty="0" smtClean="0"/>
          </a:p>
          <a:p>
            <a:pPr marL="0" indent="0">
              <a:buNone/>
            </a:pPr>
            <a:endParaRPr lang="bn-IN" dirty="0" smtClean="0"/>
          </a:p>
          <a:p>
            <a:r>
              <a:rPr lang="bn-IN" dirty="0" smtClean="0"/>
              <a:t>অপুষ্টি সম্পর্কে স্পষ্ট ধারণার জন্য জানতে হবে পুষ্টি কী।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8312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323" y="333851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>পুষ্টি একটি প্রক্রিয়া।যে প্রক্রিয়ায় খাদ্যের সকল উপাদান পরিপাক ও শোষণের মাধ্যমে শরীরের কোষে কোষে ছড়িয়ে পড়ে শরীর বর্ধন ও ক্ষয়পূরণ,</a:t>
            </a:r>
            <a:br>
              <a:rPr lang="bn-IN" dirty="0" smtClean="0"/>
            </a:br>
            <a:r>
              <a:rPr lang="bn-IN" dirty="0" smtClean="0"/>
              <a:t>শক্তি উৎপাদন ও রোগ প্রতিরোধকারী করে তাকে পুষ্টি বলে।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706582"/>
            <a:ext cx="11249890" cy="5818909"/>
          </a:xfrm>
        </p:spPr>
        <p:txBody>
          <a:bodyPr>
            <a:normAutofit/>
          </a:bodyPr>
          <a:lstStyle/>
          <a:p>
            <a:pPr algn="just"/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পুষ্টির ধারণাঃ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226768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64" y="457200"/>
            <a:ext cx="11069781" cy="987304"/>
          </a:xfrm>
        </p:spPr>
        <p:txBody>
          <a:bodyPr>
            <a:normAutofit/>
          </a:bodyPr>
          <a:lstStyle/>
          <a:p>
            <a:r>
              <a:rPr lang="bn-BD" b="1" dirty="0">
                <a:solidFill>
                  <a:srgbClr val="FF0000"/>
                </a:solidFill>
              </a:rPr>
              <a:t> </a:t>
            </a:r>
            <a:r>
              <a:rPr lang="bn-BD" b="1" dirty="0" smtClean="0">
                <a:solidFill>
                  <a:srgbClr val="FF0000"/>
                </a:solidFill>
              </a:rPr>
              <a:t>  </a:t>
            </a:r>
            <a:r>
              <a:rPr lang="bn-IN" b="1" dirty="0" smtClean="0">
                <a:solidFill>
                  <a:srgbClr val="FF0000"/>
                </a:solidFill>
              </a:rPr>
              <a:t>অপুষ্টি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36" y="1828800"/>
            <a:ext cx="11623964" cy="4724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IN" sz="3200" b="1" dirty="0" smtClean="0"/>
              <a:t>অপুষ্টির ইংরেজি প্রতিশব্দ </a:t>
            </a:r>
            <a:r>
              <a:rPr lang="en-US" sz="3200" b="1" dirty="0" smtClean="0">
                <a:solidFill>
                  <a:srgbClr val="0070C0"/>
                </a:solidFill>
              </a:rPr>
              <a:t>Malnutrition –</a:t>
            </a:r>
            <a:r>
              <a:rPr lang="en-US" sz="3200" b="1" dirty="0" err="1" smtClean="0">
                <a:solidFill>
                  <a:srgbClr val="0070C0"/>
                </a:solidFill>
              </a:rPr>
              <a:t>এর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শাব্দিক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অর্থ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হলো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খারাপ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বা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মন্দ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পুষ্টি</a:t>
            </a:r>
            <a:r>
              <a:rPr lang="en-US" sz="3200" b="1" dirty="0" smtClean="0">
                <a:solidFill>
                  <a:srgbClr val="0070C0"/>
                </a:solidFill>
              </a:rPr>
              <a:t>। এ </a:t>
            </a:r>
            <a:r>
              <a:rPr lang="en-US" sz="3200" b="1" dirty="0" err="1" smtClean="0">
                <a:solidFill>
                  <a:srgbClr val="0070C0"/>
                </a:solidFill>
              </a:rPr>
              <a:t>অর্থে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পুষ্টির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ক্ষতিকর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প্রভাব্জনিত</a:t>
            </a:r>
            <a:r>
              <a:rPr lang="en-US" sz="3200" b="1" dirty="0" smtClean="0">
                <a:solidFill>
                  <a:srgbClr val="0070C0"/>
                </a:solidFill>
              </a:rPr>
              <a:t>  </a:t>
            </a:r>
            <a:r>
              <a:rPr lang="en-US" sz="3200" b="1" dirty="0" err="1" smtClean="0">
                <a:solidFill>
                  <a:srgbClr val="0070C0"/>
                </a:solidFill>
              </a:rPr>
              <a:t>অবস্থাকেই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অপুষ্টি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বলে</a:t>
            </a:r>
            <a:r>
              <a:rPr lang="en-US" sz="3200" b="1" dirty="0" smtClean="0">
                <a:solidFill>
                  <a:srgbClr val="0070C0"/>
                </a:solidFill>
              </a:rPr>
              <a:t>। </a:t>
            </a:r>
            <a:r>
              <a:rPr lang="en-US" sz="3200" b="1" dirty="0" err="1" smtClean="0">
                <a:solidFill>
                  <a:srgbClr val="0070C0"/>
                </a:solidFill>
              </a:rPr>
              <a:t>যা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অতিপুষ্টি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বা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কম</a:t>
            </a:r>
            <a:r>
              <a:rPr lang="en-US" sz="3200" b="1" dirty="0" smtClean="0">
                <a:solidFill>
                  <a:srgbClr val="0070C0"/>
                </a:solidFill>
              </a:rPr>
              <a:t>  </a:t>
            </a:r>
            <a:r>
              <a:rPr lang="en-US" sz="3200" b="1" dirty="0" err="1" smtClean="0">
                <a:solidFill>
                  <a:srgbClr val="0070C0"/>
                </a:solidFill>
              </a:rPr>
              <a:t>পুষ্টির</a:t>
            </a:r>
            <a:r>
              <a:rPr lang="en-US" sz="3200" b="1" dirty="0" smtClean="0">
                <a:solidFill>
                  <a:srgbClr val="0070C0"/>
                </a:solidFill>
              </a:rPr>
              <a:t>  </a:t>
            </a:r>
            <a:r>
              <a:rPr lang="en-US" sz="3200" b="1" dirty="0" err="1" smtClean="0">
                <a:solidFill>
                  <a:srgbClr val="0070C0"/>
                </a:solidFill>
              </a:rPr>
              <a:t>করণে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bn-IN" sz="3200" b="1" dirty="0" smtClean="0">
                <a:solidFill>
                  <a:srgbClr val="0070C0"/>
                </a:solidFill>
              </a:rPr>
              <a:t> সৃষ্টি  হয়ে থাকে।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200" b="1" dirty="0" smtClean="0">
                <a:solidFill>
                  <a:srgbClr val="0070C0"/>
                </a:solidFill>
              </a:rPr>
              <a:t>আরো  একটু ব্যাখ্যা করে বলা যায়-পুষ্টিজনিত ঘাটতি (</a:t>
            </a:r>
            <a:r>
              <a:rPr lang="en-US" sz="3200" b="1" dirty="0" smtClean="0">
                <a:solidFill>
                  <a:srgbClr val="0070C0"/>
                </a:solidFill>
              </a:rPr>
              <a:t>Less eating factors</a:t>
            </a:r>
            <a:r>
              <a:rPr lang="bn-IN" sz="3200" b="1" dirty="0" smtClean="0">
                <a:solidFill>
                  <a:srgbClr val="0070C0"/>
                </a:solidFill>
              </a:rPr>
              <a:t>) </a:t>
            </a:r>
            <a:r>
              <a:rPr lang="en-US" sz="3200" b="1" dirty="0" err="1" smtClean="0">
                <a:solidFill>
                  <a:srgbClr val="0070C0"/>
                </a:solidFill>
              </a:rPr>
              <a:t>অতিপুষ্টি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গ্রহণজনিত</a:t>
            </a:r>
            <a:r>
              <a:rPr lang="en-US" sz="3200" b="1" dirty="0" smtClean="0">
                <a:solidFill>
                  <a:srgbClr val="0070C0"/>
                </a:solidFill>
              </a:rPr>
              <a:t>  ( Over eating factors )</a:t>
            </a:r>
            <a:r>
              <a:rPr lang="en-US" sz="3200" b="1" dirty="0" err="1" smtClean="0">
                <a:solidFill>
                  <a:srgbClr val="0070C0"/>
                </a:solidFill>
              </a:rPr>
              <a:t>বিষক্রিয়া</a:t>
            </a:r>
            <a:r>
              <a:rPr lang="en-US" sz="3200" b="1" dirty="0" smtClean="0">
                <a:solidFill>
                  <a:srgbClr val="0070C0"/>
                </a:solidFill>
              </a:rPr>
              <a:t>  </a:t>
            </a:r>
            <a:r>
              <a:rPr lang="en-US" sz="3200" b="1" dirty="0" err="1" smtClean="0">
                <a:solidFill>
                  <a:srgbClr val="0070C0"/>
                </a:solidFill>
              </a:rPr>
              <a:t>বা</a:t>
            </a:r>
            <a:r>
              <a:rPr lang="en-US" sz="3200" b="1" dirty="0" smtClean="0">
                <a:solidFill>
                  <a:srgbClr val="0070C0"/>
                </a:solidFill>
              </a:rPr>
              <a:t>  </a:t>
            </a:r>
            <a:r>
              <a:rPr lang="en-US" sz="3200" b="1" dirty="0" err="1" smtClean="0">
                <a:solidFill>
                  <a:srgbClr val="0070C0"/>
                </a:solidFill>
              </a:rPr>
              <a:t>অসুস্থতাজনিত</a:t>
            </a:r>
            <a:r>
              <a:rPr lang="en-US" sz="3200" b="1" dirty="0" smtClean="0">
                <a:solidFill>
                  <a:srgbClr val="0070C0"/>
                </a:solidFill>
              </a:rPr>
              <a:t>  </a:t>
            </a:r>
            <a:r>
              <a:rPr lang="en-US" sz="3200" b="1" dirty="0" err="1" smtClean="0">
                <a:solidFill>
                  <a:srgbClr val="0070C0"/>
                </a:solidFill>
              </a:rPr>
              <a:t>কারণে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শরীরের</a:t>
            </a:r>
            <a:r>
              <a:rPr lang="en-US" sz="3200" b="1" dirty="0" smtClean="0">
                <a:solidFill>
                  <a:srgbClr val="0070C0"/>
                </a:solidFill>
              </a:rPr>
              <a:t>  </a:t>
            </a:r>
            <a:r>
              <a:rPr lang="en-US" sz="3200" b="1" dirty="0" err="1" smtClean="0">
                <a:solidFill>
                  <a:srgbClr val="0070C0"/>
                </a:solidFill>
              </a:rPr>
              <a:t>চাহিদার</a:t>
            </a:r>
            <a:r>
              <a:rPr lang="en-US" sz="3200" b="1" dirty="0" smtClean="0">
                <a:solidFill>
                  <a:srgbClr val="0070C0"/>
                </a:solidFill>
              </a:rPr>
              <a:t>  </a:t>
            </a:r>
            <a:r>
              <a:rPr lang="en-US" sz="3200" b="1" dirty="0" err="1" smtClean="0">
                <a:solidFill>
                  <a:srgbClr val="0070C0"/>
                </a:solidFill>
              </a:rPr>
              <a:t>সাথে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অসামঞ্জস্যপূর্ণ</a:t>
            </a:r>
            <a:r>
              <a:rPr lang="en-US" sz="3200" b="1" dirty="0" smtClean="0">
                <a:solidFill>
                  <a:srgbClr val="0070C0"/>
                </a:solidFill>
              </a:rPr>
              <a:t>  </a:t>
            </a:r>
            <a:r>
              <a:rPr lang="en-US" sz="3200" b="1" dirty="0" err="1" smtClean="0">
                <a:solidFill>
                  <a:srgbClr val="0070C0"/>
                </a:solidFill>
              </a:rPr>
              <a:t>হলে</a:t>
            </a:r>
            <a:r>
              <a:rPr lang="en-US" sz="3200" b="1" dirty="0" smtClean="0">
                <a:solidFill>
                  <a:srgbClr val="0070C0"/>
                </a:solidFill>
              </a:rPr>
              <a:t>  </a:t>
            </a:r>
            <a:r>
              <a:rPr lang="en-US" sz="3200" b="1" dirty="0" err="1" smtClean="0">
                <a:solidFill>
                  <a:srgbClr val="0070C0"/>
                </a:solidFill>
              </a:rPr>
              <a:t>যে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অবস্থার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সৃস্টি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হয়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তাকে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অপুষ্টি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বলে</a:t>
            </a:r>
            <a:r>
              <a:rPr lang="en-US" sz="3200" b="1" dirty="0" smtClean="0">
                <a:solidFill>
                  <a:srgbClr val="0070C0"/>
                </a:solidFill>
              </a:rPr>
              <a:t>।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08278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453</Words>
  <Application>Microsoft Office PowerPoint</Application>
  <PresentationFormat>Custom</PresentationFormat>
  <Paragraphs>106</Paragraphs>
  <Slides>20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   স্বাগতম</vt:lpstr>
      <vt:lpstr>PowerPoint Presentation</vt:lpstr>
      <vt:lpstr>             ছবি দেখ ও পাঠশিরোনাম বল</vt:lpstr>
      <vt:lpstr>                    পুষ্টিহীনতা/অপুষ্টি                               (Malnutrition)</vt:lpstr>
      <vt:lpstr>                           </vt:lpstr>
      <vt:lpstr>পাঠ উপস্থাপন</vt:lpstr>
      <vt:lpstr>পুষ্টি একটি প্রক্রিয়া।যে প্রক্রিয়ায় খাদ্যের সকল উপাদান পরিপাক ও শোষণের মাধ্যমে শরীরের কোষে কোষে ছড়িয়ে পড়ে শরীর বর্ধন ও ক্ষয়পূরণ, শক্তি উৎপাদন ও রোগ প্রতিরোধকারী করে তাকে পুষ্টি বলে।</vt:lpstr>
      <vt:lpstr>   অপুষ্টি</vt:lpstr>
      <vt:lpstr>পুষ্টিহীনতার লক্ষণ</vt:lpstr>
      <vt:lpstr>অপুষ্টির কারণ / Causes of Malnutrition</vt:lpstr>
      <vt:lpstr>অভ্যন্তরীণ কারণঃ</vt:lpstr>
      <vt:lpstr>বাহ্যিক উপাদানগত কারণ:</vt:lpstr>
      <vt:lpstr>অপুষ্টি মোকাবেলায় সমাজকর্মীর ভূমিকা Role of Social Worker to Combating Malnutrition</vt:lpstr>
      <vt:lpstr>প্রতিকার/Curative measures         সমস্যায় আক্রান্তদের তাৎক্ষনিক       সমাধান,যেমন</vt:lpstr>
      <vt:lpstr>প্রতিরোধঃ</vt:lpstr>
      <vt:lpstr> উন্নয়নমূলকঃ</vt:lpstr>
      <vt:lpstr>   মূল্যায়নঃ   </vt:lpstr>
      <vt:lpstr>বাড়ির কাজঃ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ismail - [2010]</cp:lastModifiedBy>
  <cp:revision>135</cp:revision>
  <dcterms:created xsi:type="dcterms:W3CDTF">2016-05-30T12:05:02Z</dcterms:created>
  <dcterms:modified xsi:type="dcterms:W3CDTF">2020-05-30T14:44:13Z</dcterms:modified>
</cp:coreProperties>
</file>