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9"/>
  </p:notesMasterIdLst>
  <p:sldIdLst>
    <p:sldId id="295" r:id="rId2"/>
    <p:sldId id="339" r:id="rId3"/>
    <p:sldId id="346" r:id="rId4"/>
    <p:sldId id="367" r:id="rId5"/>
    <p:sldId id="354" r:id="rId6"/>
    <p:sldId id="283" r:id="rId7"/>
    <p:sldId id="327" r:id="rId8"/>
    <p:sldId id="328" r:id="rId9"/>
    <p:sldId id="357" r:id="rId10"/>
    <p:sldId id="356" r:id="rId11"/>
    <p:sldId id="359" r:id="rId12"/>
    <p:sldId id="361" r:id="rId13"/>
    <p:sldId id="363" r:id="rId14"/>
    <p:sldId id="370" r:id="rId15"/>
    <p:sldId id="368" r:id="rId16"/>
    <p:sldId id="365" r:id="rId17"/>
    <p:sldId id="369" r:id="rId18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0033"/>
    <a:srgbClr val="003399"/>
    <a:srgbClr val="1A1AB6"/>
    <a:srgbClr val="006600"/>
    <a:srgbClr val="003366"/>
    <a:srgbClr val="CCCC00"/>
    <a:srgbClr val="35BF4C"/>
    <a:srgbClr val="CC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7312" autoAdjust="0"/>
  </p:normalViewPr>
  <p:slideViewPr>
    <p:cSldViewPr>
      <p:cViewPr varScale="1">
        <p:scale>
          <a:sx n="66" d="100"/>
          <a:sy n="66" d="100"/>
        </p:scale>
        <p:origin x="132" y="66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C036-88E5-431E-A445-21291A72266E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A8D7-8DC5-4775-A8C3-84EC016D3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571" y="1122363"/>
            <a:ext cx="8709422" cy="2387600"/>
          </a:xfrm>
        </p:spPr>
        <p:txBody>
          <a:bodyPr anchor="b"/>
          <a:lstStyle>
            <a:lvl1pPr algn="ctr">
              <a:defRPr sz="57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571" y="3602038"/>
            <a:ext cx="8709422" cy="1655762"/>
          </a:xfrm>
        </p:spPr>
        <p:txBody>
          <a:bodyPr/>
          <a:lstStyle>
            <a:lvl1pPr marL="0" indent="0" algn="ctr">
              <a:buNone/>
              <a:defRPr sz="2286"/>
            </a:lvl1pPr>
            <a:lvl2pPr marL="435483" indent="0" algn="ctr">
              <a:buNone/>
              <a:defRPr sz="1905"/>
            </a:lvl2pPr>
            <a:lvl3pPr marL="870966" indent="0" algn="ctr">
              <a:buNone/>
              <a:defRPr sz="1715"/>
            </a:lvl3pPr>
            <a:lvl4pPr marL="1306449" indent="0" algn="ctr">
              <a:buNone/>
              <a:defRPr sz="1524"/>
            </a:lvl4pPr>
            <a:lvl5pPr marL="1741932" indent="0" algn="ctr">
              <a:buNone/>
              <a:defRPr sz="1524"/>
            </a:lvl5pPr>
            <a:lvl6pPr marL="2177415" indent="0" algn="ctr">
              <a:buNone/>
              <a:defRPr sz="1524"/>
            </a:lvl6pPr>
            <a:lvl7pPr marL="2612898" indent="0" algn="ctr">
              <a:buNone/>
              <a:defRPr sz="1524"/>
            </a:lvl7pPr>
            <a:lvl8pPr marL="3048381" indent="0" algn="ctr">
              <a:buNone/>
              <a:defRPr sz="1524"/>
            </a:lvl8pPr>
            <a:lvl9pPr marL="3483864" indent="0" algn="ctr">
              <a:buNone/>
              <a:defRPr sz="152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0240" y="365125"/>
            <a:ext cx="250395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364" y="365125"/>
            <a:ext cx="736672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15" y="1709739"/>
            <a:ext cx="10015836" cy="2852737"/>
          </a:xfrm>
        </p:spPr>
        <p:txBody>
          <a:bodyPr anchor="b"/>
          <a:lstStyle>
            <a:lvl1pPr>
              <a:defRPr sz="57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315" y="4589464"/>
            <a:ext cx="10015836" cy="1500187"/>
          </a:xfrm>
        </p:spPr>
        <p:txBody>
          <a:bodyPr/>
          <a:lstStyle>
            <a:lvl1pPr marL="0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1pPr>
            <a:lvl2pPr marL="43548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870966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3pPr>
            <a:lvl4pPr marL="1306449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74193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17741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61289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04838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483864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364" y="1825625"/>
            <a:ext cx="493533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860" y="1825625"/>
            <a:ext cx="493533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365126"/>
            <a:ext cx="100158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877" y="1681163"/>
            <a:ext cx="4912658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83" indent="0">
              <a:buNone/>
              <a:defRPr sz="1905" b="1"/>
            </a:lvl2pPr>
            <a:lvl3pPr marL="870966" indent="0">
              <a:buNone/>
              <a:defRPr sz="1715" b="1"/>
            </a:lvl3pPr>
            <a:lvl4pPr marL="1306449" indent="0">
              <a:buNone/>
              <a:defRPr sz="1524" b="1"/>
            </a:lvl4pPr>
            <a:lvl5pPr marL="1741932" indent="0">
              <a:buNone/>
              <a:defRPr sz="1524" b="1"/>
            </a:lvl5pPr>
            <a:lvl6pPr marL="2177415" indent="0">
              <a:buNone/>
              <a:defRPr sz="1524" b="1"/>
            </a:lvl6pPr>
            <a:lvl7pPr marL="2612898" indent="0">
              <a:buNone/>
              <a:defRPr sz="1524" b="1"/>
            </a:lvl7pPr>
            <a:lvl8pPr marL="3048381" indent="0">
              <a:buNone/>
              <a:defRPr sz="1524" b="1"/>
            </a:lvl8pPr>
            <a:lvl9pPr marL="3483864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877" y="2505075"/>
            <a:ext cx="49126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8860" y="1681163"/>
            <a:ext cx="4936852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83" indent="0">
              <a:buNone/>
              <a:defRPr sz="1905" b="1"/>
            </a:lvl2pPr>
            <a:lvl3pPr marL="870966" indent="0">
              <a:buNone/>
              <a:defRPr sz="1715" b="1"/>
            </a:lvl3pPr>
            <a:lvl4pPr marL="1306449" indent="0">
              <a:buNone/>
              <a:defRPr sz="1524" b="1"/>
            </a:lvl4pPr>
            <a:lvl5pPr marL="1741932" indent="0">
              <a:buNone/>
              <a:defRPr sz="1524" b="1"/>
            </a:lvl5pPr>
            <a:lvl6pPr marL="2177415" indent="0">
              <a:buNone/>
              <a:defRPr sz="1524" b="1"/>
            </a:lvl6pPr>
            <a:lvl7pPr marL="2612898" indent="0">
              <a:buNone/>
              <a:defRPr sz="1524" b="1"/>
            </a:lvl7pPr>
            <a:lvl8pPr marL="3048381" indent="0">
              <a:buNone/>
              <a:defRPr sz="1524" b="1"/>
            </a:lvl8pPr>
            <a:lvl9pPr marL="3483864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8860" y="2505075"/>
            <a:ext cx="49368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457200"/>
            <a:ext cx="3745354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852" y="987426"/>
            <a:ext cx="5878860" cy="4873625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876" y="2057400"/>
            <a:ext cx="3745354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83" indent="0">
              <a:buNone/>
              <a:defRPr sz="1334"/>
            </a:lvl2pPr>
            <a:lvl3pPr marL="870966" indent="0">
              <a:buNone/>
              <a:defRPr sz="1143"/>
            </a:lvl3pPr>
            <a:lvl4pPr marL="1306449" indent="0">
              <a:buNone/>
              <a:defRPr sz="953"/>
            </a:lvl4pPr>
            <a:lvl5pPr marL="1741932" indent="0">
              <a:buNone/>
              <a:defRPr sz="953"/>
            </a:lvl5pPr>
            <a:lvl6pPr marL="2177415" indent="0">
              <a:buNone/>
              <a:defRPr sz="953"/>
            </a:lvl6pPr>
            <a:lvl7pPr marL="2612898" indent="0">
              <a:buNone/>
              <a:defRPr sz="953"/>
            </a:lvl7pPr>
            <a:lvl8pPr marL="3048381" indent="0">
              <a:buNone/>
              <a:defRPr sz="953"/>
            </a:lvl8pPr>
            <a:lvl9pPr marL="3483864" indent="0">
              <a:buNone/>
              <a:defRPr sz="9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457200"/>
            <a:ext cx="3745354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6852" y="987426"/>
            <a:ext cx="5878860" cy="4873625"/>
          </a:xfrm>
        </p:spPr>
        <p:txBody>
          <a:bodyPr/>
          <a:lstStyle>
            <a:lvl1pPr marL="0" indent="0">
              <a:buNone/>
              <a:defRPr sz="3048"/>
            </a:lvl1pPr>
            <a:lvl2pPr marL="435483" indent="0">
              <a:buNone/>
              <a:defRPr sz="2667"/>
            </a:lvl2pPr>
            <a:lvl3pPr marL="870966" indent="0">
              <a:buNone/>
              <a:defRPr sz="2286"/>
            </a:lvl3pPr>
            <a:lvl4pPr marL="1306449" indent="0">
              <a:buNone/>
              <a:defRPr sz="1905"/>
            </a:lvl4pPr>
            <a:lvl5pPr marL="1741932" indent="0">
              <a:buNone/>
              <a:defRPr sz="1905"/>
            </a:lvl5pPr>
            <a:lvl6pPr marL="2177415" indent="0">
              <a:buNone/>
              <a:defRPr sz="1905"/>
            </a:lvl6pPr>
            <a:lvl7pPr marL="2612898" indent="0">
              <a:buNone/>
              <a:defRPr sz="1905"/>
            </a:lvl7pPr>
            <a:lvl8pPr marL="3048381" indent="0">
              <a:buNone/>
              <a:defRPr sz="1905"/>
            </a:lvl8pPr>
            <a:lvl9pPr marL="3483864" indent="0">
              <a:buNone/>
              <a:defRPr sz="19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876" y="2057400"/>
            <a:ext cx="3745354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83" indent="0">
              <a:buNone/>
              <a:defRPr sz="1334"/>
            </a:lvl2pPr>
            <a:lvl3pPr marL="870966" indent="0">
              <a:buNone/>
              <a:defRPr sz="1143"/>
            </a:lvl3pPr>
            <a:lvl4pPr marL="1306449" indent="0">
              <a:buNone/>
              <a:defRPr sz="953"/>
            </a:lvl4pPr>
            <a:lvl5pPr marL="1741932" indent="0">
              <a:buNone/>
              <a:defRPr sz="953"/>
            </a:lvl5pPr>
            <a:lvl6pPr marL="2177415" indent="0">
              <a:buNone/>
              <a:defRPr sz="953"/>
            </a:lvl6pPr>
            <a:lvl7pPr marL="2612898" indent="0">
              <a:buNone/>
              <a:defRPr sz="953"/>
            </a:lvl7pPr>
            <a:lvl8pPr marL="3048381" indent="0">
              <a:buNone/>
              <a:defRPr sz="953"/>
            </a:lvl8pPr>
            <a:lvl9pPr marL="3483864" indent="0">
              <a:buNone/>
              <a:defRPr sz="9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364" y="365126"/>
            <a:ext cx="10015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364" y="1825625"/>
            <a:ext cx="10015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364" y="6356351"/>
            <a:ext cx="261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6662" y="6356351"/>
            <a:ext cx="3919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372" y="6356351"/>
            <a:ext cx="261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l" defTabSz="870966" rtl="0" eaLnBrk="1" latinLnBrk="0" hangingPunct="1">
        <a:lnSpc>
          <a:spcPct val="90000"/>
        </a:lnSpc>
        <a:spcBef>
          <a:spcPct val="0"/>
        </a:spcBef>
        <a:buNone/>
        <a:defRPr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742" indent="-217742" algn="l" defTabSz="870966" rtl="0" eaLnBrk="1" latinLnBrk="0" hangingPunct="1">
        <a:lnSpc>
          <a:spcPct val="90000"/>
        </a:lnSpc>
        <a:spcBef>
          <a:spcPts val="95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53225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1088708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524191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74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395157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830640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266123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701606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483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0966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449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1932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7415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2898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8381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3864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" y="304800"/>
            <a:ext cx="5029200" cy="5846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6481" y="990600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Welcome,</a:t>
            </a:r>
          </a:p>
          <a:p>
            <a:pPr algn="ctr"/>
            <a:r>
              <a:rPr lang="en-US" sz="5400" dirty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to the English class. </a:t>
            </a:r>
            <a:endParaRPr lang="en-US" sz="5400" dirty="0">
              <a:solidFill>
                <a:srgbClr val="00CC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0D7D1B-602E-40F3-AC15-80052B3F5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31" y="2540661"/>
            <a:ext cx="3333750" cy="3524250"/>
          </a:xfrm>
          <a:prstGeom prst="rect">
            <a:avLst/>
          </a:prstGeom>
        </p:spPr>
      </p:pic>
      <p:pic>
        <p:nvPicPr>
          <p:cNvPr id="9" name="Fine   Upbeat and Dance Background Music  Electronic Pop Music Instrumental (FREE DOWNNLOAD)">
            <a:hlinkClick r:id="" action="ppaction://media"/>
            <a:extLst>
              <a:ext uri="{FF2B5EF4-FFF2-40B4-BE49-F238E27FC236}">
                <a16:creationId xmlns:a16="http://schemas.microsoft.com/office/drawing/2014/main" id="{172D4991-42BA-4D57-BECD-C33D23A55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6209691" y="3870510"/>
            <a:ext cx="129992" cy="129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8681" y="146557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yo-yo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2483" y="1468327"/>
            <a:ext cx="14477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x-ray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1281" y="149041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umbrella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882" y="146557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zebra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2681" y="1447800"/>
            <a:ext cx="21335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882" y="533400"/>
            <a:ext cx="601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Read and say.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1319" y="2514600"/>
            <a:ext cx="17913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zebra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0081" y="2514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umbrella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0081" y="25301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3681" y="2514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yo-yo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882" y="2527348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x-ray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4681" y="35969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zebra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6081" y="35969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umbrella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882" y="3564859"/>
            <a:ext cx="20573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1081" y="3581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x-ray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9681" y="3581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yo-yo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11481" y="468695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2484" y="4695618"/>
            <a:ext cx="228599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umbrella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11281" y="4702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x-ray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9882" y="4692866"/>
            <a:ext cx="16001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yo-yo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58681" y="467509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zebra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4281" y="573982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Marking weak students and take to care.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21081" y="1490412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spc="50" dirty="0">
                <a:ln w="11430"/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vase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44681" y="251460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50" dirty="0">
                <a:ln w="11430"/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vase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68281" y="3552110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50" dirty="0">
                <a:ln w="11430"/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vase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10882" y="4695618"/>
            <a:ext cx="1295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50" dirty="0">
                <a:ln w="11430"/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vase</a:t>
            </a:r>
          </a:p>
        </p:txBody>
      </p:sp>
    </p:spTree>
    <p:extLst>
      <p:ext uri="{BB962C8B-B14F-4D97-AF65-F5344CB8AC3E}">
        <p14:creationId xmlns:p14="http://schemas.microsoft.com/office/powerpoint/2010/main" val="336108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681" y="1266377"/>
            <a:ext cx="36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1682" y="51008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 Day One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4881" y="4419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রঞ্জনরশ্মি</a:t>
            </a:r>
            <a:r>
              <a:rPr lang="en-US" sz="6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sz="7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681" y="5638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Spell out the word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968081" y="4788520"/>
            <a:ext cx="7620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53881" y="5638800"/>
            <a:ext cx="441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Technique - SGW</a:t>
            </a:r>
            <a:endParaRPr lang="en-US" sz="4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3881" y="4419600"/>
            <a:ext cx="304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x-ray</a:t>
            </a:r>
            <a:endParaRPr lang="en-US" sz="60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70" y="1883516"/>
            <a:ext cx="2551422" cy="25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 animBg="1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881" y="14344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6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600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4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2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381000"/>
            <a:ext cx="112252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>
                <a:ln w="11430"/>
                <a:solidFill>
                  <a:srgbClr val="241581"/>
                </a:solidFill>
                <a:latin typeface="Arial" pitchFamily="34" charset="0"/>
                <a:cs typeface="Arial" pitchFamily="34" charset="0"/>
              </a:rPr>
              <a:t>Find out the following letters that are made by a meaningful word.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0481" y="4191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find out word is  ---------------------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7081" y="1447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1881" y="510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windwo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9681" y="512966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wondiw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901281" y="5038130"/>
            <a:ext cx="1981200" cy="753070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01281" y="5105400"/>
            <a:ext cx="1981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window</a:t>
            </a:r>
            <a:endParaRPr lang="en-US" sz="3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1881" y="3581399"/>
            <a:ext cx="198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91881" y="3657599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30481" y="5105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winodw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1681" y="1447800"/>
            <a:ext cx="68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35BF4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</a:t>
            </a:r>
            <a:endParaRPr lang="en-US" sz="4800" cap="none" spc="0" dirty="0">
              <a:ln w="1905"/>
              <a:solidFill>
                <a:srgbClr val="35BF4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3681" y="1447801"/>
            <a:ext cx="76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en-US" sz="48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82481" y="1447800"/>
            <a:ext cx="76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</a:t>
            </a:r>
            <a:endParaRPr lang="en-US" sz="48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06481" y="1447800"/>
            <a:ext cx="91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en-US" sz="48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21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843E-6 2.22222E-6 L -0.10171 0.3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5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116E-6 4.07407E-6 L 0.41011 0.35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6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0.10827 0.3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4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971E-6 2.22222E-6 L 0.28544 0.35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2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4552E-6 2.22222E-6 L -0.04593 0.35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7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3527E-8 3.7037E-7 L 0.41668 0.35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4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28" grpId="0"/>
      <p:bldP spid="29" grpId="0"/>
      <p:bldP spid="31" grpId="0"/>
      <p:bldP spid="16" grpId="0" animBg="1"/>
      <p:bldP spid="16" grpId="1" animBg="1"/>
      <p:bldP spid="17" grpId="0"/>
      <p:bldP spid="18" grpId="0"/>
      <p:bldP spid="2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281" y="748877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Dear students now say the missing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2681" y="4343400"/>
            <a:ext cx="152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itchFamily="34" charset="0"/>
              </a:rPr>
              <a:t>vase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897" y="3505200"/>
            <a:ext cx="1031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Write the word in your exercise book.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7281" y="449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ফুলদানি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।    </a:t>
            </a:r>
          </a:p>
        </p:txBody>
      </p:sp>
      <p:sp>
        <p:nvSpPr>
          <p:cNvPr id="25" name="Right Arrow 24"/>
          <p:cNvSpPr/>
          <p:nvPr/>
        </p:nvSpPr>
        <p:spPr>
          <a:xfrm flipV="1">
            <a:off x="5425281" y="4648200"/>
            <a:ext cx="533400" cy="3048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3681" y="22098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Arial" pitchFamily="34" charset="0"/>
                <a:cs typeface="Times New Roman" pitchFamily="18" charset="0"/>
              </a:rPr>
              <a:t>--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ase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681" y="2209798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bn-BD" sz="4000" dirty="0">
                <a:latin typeface="Arial" pitchFamily="34" charset="0"/>
                <a:cs typeface="Times New Roman" pitchFamily="18" charset="0"/>
              </a:rPr>
              <a:t>--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53681" y="2209797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vas</a:t>
            </a:r>
            <a:r>
              <a:rPr lang="bn-BD" sz="4000" dirty="0">
                <a:latin typeface="Arial" pitchFamily="34" charset="0"/>
                <a:cs typeface="Times New Roman" pitchFamily="18" charset="0"/>
              </a:rPr>
              <a:t>--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3681" y="2209799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v</a:t>
            </a:r>
            <a:r>
              <a:rPr lang="bn-BD" sz="4000" dirty="0">
                <a:latin typeface="Arial" pitchFamily="34" charset="0"/>
                <a:cs typeface="Times New Roman" pitchFamily="18" charset="0"/>
              </a:rPr>
              <a:t>--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298466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5" grpId="0" animBg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81" y="152400"/>
            <a:ext cx="1097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Dear students look at the below picture and </a:t>
            </a:r>
          </a:p>
          <a:p>
            <a:pPr algn="ctr"/>
            <a:r>
              <a:rPr lang="en-US" sz="36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re-arrange the following letters which will be make a meaningful word.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3281" y="5715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meaningful word is………………  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882481" y="4114800"/>
            <a:ext cx="381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72881" y="4114800"/>
            <a:ext cx="381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739481" y="4114800"/>
            <a:ext cx="381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10881" y="3810000"/>
            <a:ext cx="30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4281" y="3810000"/>
            <a:ext cx="38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53881" y="3810000"/>
            <a:ext cx="30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87281" y="3809999"/>
            <a:ext cx="38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492081" y="4114800"/>
            <a:ext cx="381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96881" y="3810000"/>
            <a:ext cx="3722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8 -0.01065 L 0.12468 0.2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8" y="1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645E-6 3.7037E-6 L 0.04605 0.26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65E-6 3.7037E-6 L 0.11715 0.262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31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005E-6 3.7037E-6 L 0.03621 0.26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934E-6 3.7037E-6 L 0.00382 0.264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9" grpId="0"/>
      <p:bldP spid="4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7481" y="1905000"/>
            <a:ext cx="11049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Write </a:t>
            </a:r>
            <a:r>
              <a:rPr lang="en-US" sz="4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non-cursive small letters</a:t>
            </a:r>
            <a:r>
              <a:rPr lang="bn-BD" sz="4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beside the capital letters in your exercise book</a:t>
            </a:r>
            <a:r>
              <a:rPr lang="en-US" sz="4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bn-BD" sz="4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48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1681" y="68580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Evaluation</a:t>
            </a:r>
            <a:endParaRPr lang="en-US" sz="6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482" y="4267200"/>
            <a:ext cx="1600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96282" y="4267200"/>
            <a:ext cx="1828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82480" y="4191000"/>
            <a:ext cx="1600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>
                <a:latin typeface="Arial" pitchFamily="34" charset="0"/>
                <a:cs typeface="Arial" pitchFamily="34" charset="0"/>
              </a:rPr>
              <a:t>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5080" y="4267200"/>
            <a:ext cx="1752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>
                <a:latin typeface="Arial" pitchFamily="34" charset="0"/>
                <a:cs typeface="Arial" pitchFamily="34" charset="0"/>
              </a:rPr>
              <a:t>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82682" y="4114800"/>
            <a:ext cx="1752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>
                <a:latin typeface="Arial" pitchFamily="34" charset="0"/>
                <a:cs typeface="Arial" pitchFamily="34" charset="0"/>
              </a:rPr>
              <a:t>-</a:t>
            </a:r>
            <a:r>
              <a:rPr lang="bn-BD" dirty="0">
                <a:latin typeface="Arial" pitchFamily="34" charset="0"/>
                <a:cs typeface="Arial" pitchFamily="34" charset="0"/>
              </a:rPr>
              <a:t>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3883" y="4114800"/>
            <a:ext cx="1752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>-</a:t>
            </a:r>
            <a:r>
              <a:rPr lang="bn-BD" sz="6000" dirty="0">
                <a:latin typeface="Arial" pitchFamily="34" charset="0"/>
                <a:cs typeface="Arial" pitchFamily="34" charset="0"/>
              </a:rPr>
              <a:t>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281" y="35052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Page no</a:t>
            </a:r>
            <a:r>
              <a:rPr lang="bn-BD" sz="4000" dirty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11 activity-C  will well read and write.</a:t>
            </a:r>
          </a:p>
        </p:txBody>
      </p:sp>
      <p:pic>
        <p:nvPicPr>
          <p:cNvPr id="4" name="Picture 3" descr="Picture1.png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1" y="2590800"/>
            <a:ext cx="2908060" cy="2908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3081" y="609600"/>
            <a:ext cx="464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Home work </a:t>
            </a:r>
            <a:endParaRPr lang="en-US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6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962086">
            <a:off x="909305" y="2131589"/>
            <a:ext cx="70034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Thank </a:t>
            </a:r>
            <a:r>
              <a:rPr lang="en-US" sz="6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n-US" sz="6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6000" dirty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that’s</a:t>
            </a:r>
            <a:r>
              <a:rPr lang="en-US" sz="60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all  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6000" dirty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en-US" sz="6000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>
                <a:ln w="1905"/>
                <a:solidFill>
                  <a:srgbClr val="CC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today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6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9013277">
            <a:off x="5783507" y="2283457"/>
            <a:ext cx="4850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Good</a:t>
            </a:r>
            <a:r>
              <a:rPr lang="en-US" sz="6000" cap="none" spc="0" dirty="0">
                <a:ln w="1905"/>
                <a:solidFill>
                  <a:srgbClr val="1A1A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bye</a:t>
            </a:r>
            <a:r>
              <a:rPr lang="en-US" sz="6000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6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11612563" cy="2939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English-For-Today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481" y="1371600"/>
            <a:ext cx="2130789" cy="214396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96081" y="3886200"/>
            <a:ext cx="44195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Sabita</a:t>
            </a:r>
            <a:r>
              <a:rPr lang="en-US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Rani Das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Assistant Teacher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Chandai</a:t>
            </a:r>
            <a:r>
              <a:rPr lang="en-US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Govt. Primary School</a:t>
            </a:r>
          </a:p>
          <a:p>
            <a:pPr algn="ctr"/>
            <a:r>
              <a:rPr lang="en-US" sz="20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Dakshin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Surma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,</a:t>
            </a:r>
            <a:r>
              <a:rPr lang="en-US" sz="20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Sylhet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kalyanbratabiswas1979@gmail.</a:t>
            </a:r>
            <a:endParaRPr lang="bn-BD" dirty="0">
              <a:solidFill>
                <a:srgbClr val="660033"/>
              </a:solidFill>
              <a:latin typeface="Arial" pitchFamily="34" charset="0"/>
            </a:endParaRPr>
          </a:p>
          <a:p>
            <a:pPr algn="ctr"/>
            <a:r>
              <a:rPr lang="en-US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bn-BD" dirty="0">
                <a:solidFill>
                  <a:srgbClr val="660033"/>
                </a:solidFill>
                <a:latin typeface="Arial" pitchFamily="34" charset="0"/>
              </a:rPr>
              <a:t>.</a:t>
            </a:r>
            <a:r>
              <a:rPr lang="en-US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77881" y="2286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Lesson’s Introduce </a:t>
            </a:r>
            <a:r>
              <a:rPr lang="bn-BD" sz="3200" dirty="0">
                <a:solidFill>
                  <a:srgbClr val="1A1AB6"/>
                </a:solidFill>
                <a:latin typeface="Arial" pitchFamily="34" charset="0"/>
              </a:rPr>
              <a:t> </a:t>
            </a:r>
            <a:endParaRPr lang="en-US" sz="3200" dirty="0">
              <a:solidFill>
                <a:srgbClr val="1A1AB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49281" y="3657600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Unit: </a:t>
            </a:r>
            <a:r>
              <a:rPr lang="en-US" sz="2800" dirty="0">
                <a:solidFill>
                  <a:srgbClr val="003366"/>
                </a:solidFill>
                <a:latin typeface="Arial" pitchFamily="34" charset="0"/>
              </a:rPr>
              <a:t>5</a:t>
            </a:r>
            <a:r>
              <a:rPr lang="bn-BD" sz="2800" dirty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en-US" sz="2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dirty="0">
                <a:solidFill>
                  <a:srgbClr val="003366"/>
                </a:solidFill>
                <a:latin typeface="Arial" pitchFamily="34" charset="0"/>
              </a:rPr>
              <a:t>How old…..?</a:t>
            </a:r>
            <a:r>
              <a:rPr lang="en-US" sz="2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Lessons:(4-6) </a:t>
            </a:r>
            <a:endParaRPr lang="bn-BD" sz="2400" dirty="0">
              <a:solidFill>
                <a:srgbClr val="003366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Alphabet( u</a:t>
            </a:r>
            <a:r>
              <a:rPr lang="bn-BD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2400" dirty="0">
                <a:solidFill>
                  <a:srgbClr val="003366"/>
                </a:solidFill>
                <a:latin typeface="Arial" pitchFamily="34" charset="0"/>
              </a:rPr>
              <a:t>- </a:t>
            </a:r>
            <a:r>
              <a:rPr lang="en-US" sz="2400" dirty="0">
                <a:solidFill>
                  <a:srgbClr val="003366"/>
                </a:solidFill>
                <a:latin typeface="Arial" pitchFamily="34" charset="0"/>
              </a:rPr>
              <a:t>z</a:t>
            </a:r>
            <a:r>
              <a:rPr lang="en-US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pPr algn="ctr"/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Parts of lesson: Activity- </a:t>
            </a:r>
            <a:r>
              <a:rPr lang="bn-BD" sz="2000" dirty="0">
                <a:solidFill>
                  <a:srgbClr val="003366"/>
                </a:solidFill>
                <a:latin typeface="Arial" pitchFamily="34" charset="0"/>
              </a:rPr>
              <a:t>C</a:t>
            </a:r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bn-BD" sz="2000" dirty="0">
                <a:solidFill>
                  <a:srgbClr val="003366"/>
                </a:solidFill>
                <a:latin typeface="Arial" pitchFamily="34" charset="0"/>
              </a:rPr>
              <a:t>Look</a:t>
            </a:r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and say).</a:t>
            </a:r>
          </a:p>
          <a:p>
            <a:pPr algn="ctr"/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Subject: English.</a:t>
            </a:r>
          </a:p>
          <a:p>
            <a:pPr algn="ctr"/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Class: Two</a:t>
            </a:r>
          </a:p>
          <a:p>
            <a:pPr algn="ctr"/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Time: 45 minutes  </a:t>
            </a:r>
            <a:r>
              <a:rPr lang="bn-BD" sz="2000" dirty="0">
                <a:solidFill>
                  <a:srgbClr val="003366"/>
                </a:solidFill>
                <a:latin typeface="Arial" pitchFamily="34" charset="0"/>
              </a:rPr>
              <a:t> </a:t>
            </a:r>
            <a:endParaRPr lang="en-US" sz="2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682" y="381000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Teacher’s Introduce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2CCBC-6159-41C2-89C0-9C731E146E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3334" r="3683" b="2221"/>
          <a:stretch/>
        </p:blipFill>
        <p:spPr>
          <a:xfrm>
            <a:off x="1407038" y="1532954"/>
            <a:ext cx="2133600" cy="21246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9E42BAB-0A46-4FEF-A3A8-B8C68FCBE8F3}"/>
              </a:ext>
            </a:extLst>
          </p:cNvPr>
          <p:cNvGrpSpPr/>
          <p:nvPr/>
        </p:nvGrpSpPr>
        <p:grpSpPr>
          <a:xfrm>
            <a:off x="3947752" y="241314"/>
            <a:ext cx="3469810" cy="6140294"/>
            <a:chOff x="5369390" y="709901"/>
            <a:chExt cx="3326422" cy="58886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FA4CDB-8ACA-4E45-A800-5D04D7B7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390" y="709901"/>
              <a:ext cx="3326422" cy="32511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DBAE6D-9080-450F-AA83-6A9773A65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056" y="3007581"/>
              <a:ext cx="2562225" cy="3590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73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438" y="990600"/>
            <a:ext cx="871027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681" y="685800"/>
            <a:ext cx="1066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Safety environment by greetings song. </a:t>
            </a:r>
            <a:r>
              <a:rPr lang="bn-BD" sz="4400" dirty="0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en-US" sz="4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481" y="21336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Hello! Hello!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you?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good,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great!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about you?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nana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bn-BD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nana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!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81" y="1939292"/>
            <a:ext cx="5683691" cy="31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881" y="304801"/>
            <a:ext cx="10972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Checking homework and ask the</a:t>
            </a:r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following </a:t>
            </a:r>
            <a:r>
              <a:rPr lang="bn-BD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questions</a:t>
            </a:r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  </a:t>
            </a:r>
            <a:endParaRPr lang="en-US" sz="36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681" y="1447801"/>
            <a:ext cx="411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What’s this?</a:t>
            </a:r>
            <a:endParaRPr lang="en-US" sz="36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081" y="5410199"/>
            <a:ext cx="1097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Answer the above questions I will declaration today’s lesson.</a:t>
            </a:r>
            <a:endParaRPr lang="en-US" sz="3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26" y="2269481"/>
            <a:ext cx="2473517" cy="2473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" y="2417063"/>
            <a:ext cx="2312596" cy="231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81" y="2429806"/>
            <a:ext cx="2103099" cy="2086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27" y="2432468"/>
            <a:ext cx="2244917" cy="2244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39" y="2593910"/>
            <a:ext cx="1922034" cy="1922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88" y="2269481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6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28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grpId="8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6"/>
      <p:bldP spid="9" grpId="8"/>
      <p:bldP spid="9" grpId="9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adro-com-criancas-felizes-sorrindo_1308-32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81" y="685800"/>
            <a:ext cx="8429808" cy="55884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48881" y="3886200"/>
            <a:ext cx="495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Unit :</a:t>
            </a:r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5</a:t>
            </a:r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How old……..?</a:t>
            </a:r>
            <a:r>
              <a:rPr lang="en-US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4629" y="4648200"/>
            <a:ext cx="52958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Lessons: 4-6(Alphabet)</a:t>
            </a:r>
            <a:endParaRPr lang="en-US" sz="3200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6482" y="5181599"/>
            <a:ext cx="533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Activity- C</a:t>
            </a:r>
            <a:endParaRPr lang="en-US" sz="4000" cap="none" spc="0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0281" y="2438400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1905"/>
                <a:solidFill>
                  <a:srgbClr val="1A1A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Today’s our lesson is....</a:t>
            </a:r>
            <a:endParaRPr lang="en-US" sz="4000" dirty="0">
              <a:ln w="1905"/>
              <a:solidFill>
                <a:srgbClr val="1A1AB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6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91481" y="990600"/>
            <a:ext cx="845820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LEARNING OUTCOMES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281" y="1905000"/>
            <a:ext cx="1010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end of the lesson students will be able to------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281" y="2667000"/>
            <a:ext cx="10683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Speaking: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1.1.2 say simple words and phrases with proper sounds and stress.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481" y="38100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Reading: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1.4.1 read words and phrases with the help of the visual clues and simple sentences.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1881" y="5029200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Writing: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1.2.1 write non-cursive small letters.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3281" y="6858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Spell out the words which we learned in the previous lesson.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81" y="2416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umbrella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4481" y="2416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vase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281" y="24163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itchFamily="34" charset="0"/>
                <a:cs typeface="Times New Roman" pitchFamily="18" charset="0"/>
              </a:rPr>
              <a:t>window</a:t>
            </a:r>
            <a:r>
              <a:rPr lang="en-US" sz="4000" b="1" dirty="0"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5881" y="24163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x-ray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0081" y="2416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zebra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63681" y="2416314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yo-yo</a:t>
            </a:r>
          </a:p>
        </p:txBody>
      </p:sp>
    </p:spTree>
    <p:extLst>
      <p:ext uri="{BB962C8B-B14F-4D97-AF65-F5344CB8AC3E}">
        <p14:creationId xmlns:p14="http://schemas.microsoft.com/office/powerpoint/2010/main" val="241523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" y="152401"/>
            <a:ext cx="1089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Dear students now open your English book at page</a:t>
            </a:r>
            <a:r>
              <a:rPr lang="bn-BD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bn-BD" sz="3200" dirty="0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see the Activity-C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0481" y="5486399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Exchange your book to other and check the text  other 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0681" y="6009619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Match your answers.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7481" y="2060615"/>
            <a:ext cx="236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can you see in the picture?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53" y="1294867"/>
            <a:ext cx="8697428" cy="4191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0682" y="3886200"/>
            <a:ext cx="152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x-ray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1481" y="4419599"/>
            <a:ext cx="1371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zebra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3481" y="2590800"/>
            <a:ext cx="129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vase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4881" y="1905001"/>
            <a:ext cx="228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4281" y="3581400"/>
            <a:ext cx="2209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7480" y="4750951"/>
            <a:ext cx="19918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yo-yo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80" y="533400"/>
            <a:ext cx="6629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Now say and write</a:t>
            </a:r>
            <a:r>
              <a:rPr lang="bn-BD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the 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non-cursive small letters</a:t>
            </a:r>
            <a:r>
              <a:rPr lang="bn-BD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beside the capital letters</a:t>
            </a:r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in your exercise book.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80" y="3581400"/>
            <a:ext cx="1676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U -</a:t>
            </a:r>
            <a:r>
              <a:rPr lang="bn-BD" sz="6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2481" y="3581399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V-</a:t>
            </a:r>
            <a:r>
              <a:rPr lang="bn-BD" sz="6600" dirty="0">
                <a:latin typeface="Arial" pitchFamily="34" charset="0"/>
                <a:cs typeface="Arial" pitchFamily="34" charset="0"/>
              </a:rPr>
              <a:t>-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6481" y="35052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W -</a:t>
            </a:r>
            <a:r>
              <a:rPr lang="bn-BD" sz="6600" dirty="0">
                <a:latin typeface="Arial" pitchFamily="34" charset="0"/>
                <a:cs typeface="Arial" pitchFamily="34" charset="0"/>
              </a:rPr>
              <a:t>-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3881" y="35052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X -</a:t>
            </a:r>
            <a:r>
              <a:rPr lang="bn-BD" sz="6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8881" y="3505199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Y -</a:t>
            </a:r>
            <a:r>
              <a:rPr lang="bn-BD" sz="6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6600" b="1" dirty="0"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4629" y="5486400"/>
            <a:ext cx="40756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Techniques: SGW</a:t>
            </a:r>
            <a:endParaRPr lang="en-US" sz="3200" cap="none" spc="0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2481" y="3429000"/>
            <a:ext cx="152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Z -</a:t>
            </a:r>
            <a:r>
              <a:rPr lang="bn-BD" sz="6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6600" b="1" dirty="0"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80" y="203481"/>
            <a:ext cx="4463401" cy="29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2981</TotalTime>
  <Words>523</Words>
  <Application>Microsoft Office PowerPoint</Application>
  <PresentationFormat>Custom</PresentationFormat>
  <Paragraphs>145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Kalyan Brata Biswas</cp:lastModifiedBy>
  <cp:revision>566</cp:revision>
  <dcterms:created xsi:type="dcterms:W3CDTF">2006-08-16T00:00:00Z</dcterms:created>
  <dcterms:modified xsi:type="dcterms:W3CDTF">2020-05-30T12:40:50Z</dcterms:modified>
</cp:coreProperties>
</file>