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>
      <p:cViewPr>
        <p:scale>
          <a:sx n="0" d="0"/>
          <a:sy n="0" d="0"/>
        </p:scale>
        <p:origin x="0" y="0"/>
      </p:cViewPr>
    </p:cSldViewPr>
  </p:slide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6" descr="Brickwork-HD-R1a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 useBgFill="1">
        <p:nvSpPr>
          <p:cNvPr id="1048615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ah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algn="tl" blurRad="101600" dir="4380000" dist="1524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16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ah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17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ah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18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ah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8619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20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algn="r" indent="0" marL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dirty="0" lang="en-US"/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dirty="0" lang="en-US"/>
              <a:t>5/30/2020</a:t>
            </a:fld>
            <a:endParaRPr dirty="0" lang="en-US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anchor="ctr" bIns="45720" lIns="91440" rIns="91440" rtlCol="0" tIns="45720" vert="horz"/>
          <a:lstStyle>
            <a:lvl1pPr algn="r">
              <a:defRPr dirty="0" sz="5400" lang="en-US"/>
            </a:lvl1pPr>
          </a:lstStyle>
          <a:p>
            <a:endParaRPr dirty="0" lang="en-US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624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8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algn="ctr"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dirty="0" lang="en-US"/>
          </a:p>
        </p:txBody>
      </p:sp>
      <p:sp>
        <p:nvSpPr>
          <p:cNvPr id="1048689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algn="l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9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41D2AC3-6A0B-4169-B1EA-E3AE8B351BDD}" type="datetimeFigureOut">
              <a:rPr dirty="0" lang="en-US"/>
              <a:t>5/30/2020</a:t>
            </a:fld>
            <a:endParaRPr dirty="0" lang="en-US"/>
          </a:p>
        </p:txBody>
      </p:sp>
      <p:sp>
        <p:nvSpPr>
          <p:cNvPr id="10486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35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algn="ctr" indent="0" marL="0">
              <a:buNone/>
              <a:defRPr sz="18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D4B9363-8B87-41B7-9F8E-64519CBB8F34}" type="datetimeFigureOut">
              <a:rPr dirty="0" lang="en-US"/>
              <a:t>5/30/2020</a:t>
            </a:fld>
            <a:endParaRPr dirty="0" lang="en-US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80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algn="r" indent="0" marL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81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algn="ctr" indent="0" marL="0">
              <a:buNone/>
              <a:defRPr sz="18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8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EF5746-5284-4951-9F37-7AE924EDBCB7}" type="datetimeFigureOut">
              <a:rPr dirty="0" lang="en-US"/>
              <a:t>5/30/2020</a:t>
            </a:fld>
            <a:endParaRPr dirty="0" lang="en-US"/>
          </a:p>
        </p:txBody>
      </p:sp>
      <p:sp>
        <p:nvSpPr>
          <p:cNvPr id="104868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685" name="TextBox 12"/>
          <p:cNvSpPr txBox="1"/>
          <p:nvPr/>
        </p:nvSpPr>
        <p:spPr>
          <a:xfrm>
            <a:off x="685801" y="89262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86" name="TextBox 13"/>
          <p:cNvSpPr txBox="1"/>
          <p:nvPr/>
        </p:nvSpPr>
        <p:spPr>
          <a:xfrm>
            <a:off x="10473083" y="2922827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30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2398B29-7265-4A65-A2A4-6703C057B7C1}" type="datetimeFigureOut">
              <a:rPr dirty="0" lang="en-US"/>
              <a:t>5/30/2020</a:t>
            </a:fld>
            <a:endParaRPr dirty="0" lang="en-US"/>
          </a:p>
        </p:txBody>
      </p:sp>
      <p:sp>
        <p:nvSpPr>
          <p:cNvPr id="1048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/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94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algn="ctr" indent="0" marL="0">
              <a:lnSpc>
                <a:spcPct val="90000"/>
              </a:lnSpc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95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9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algn="ctr" indent="0" marL="0">
              <a:lnSpc>
                <a:spcPct val="90000"/>
              </a:lnSpc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97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9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algn="ctr" indent="0" marL="0">
              <a:lnSpc>
                <a:spcPct val="90000"/>
              </a:lnSpc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99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70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8FBA082-94DF-4C4B-A041-6624924AB0A8}" type="datetimeFigureOut">
              <a:rPr dirty="0" lang="en-US"/>
              <a:t>5/30/2020</a:t>
            </a:fld>
            <a:endParaRPr dirty="0" lang="en-US"/>
          </a:p>
        </p:txBody>
      </p:sp>
      <p:sp>
        <p:nvSpPr>
          <p:cNvPr id="104870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/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46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algn="ctr" indent="0" marL="0">
              <a:lnSpc>
                <a:spcPct val="90000"/>
              </a:lnSpc>
              <a:buNone/>
              <a:defRPr b="0" sz="22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47" name="Picture Placeholder 2"/>
          <p:cNvSpPr>
            <a:spLocks noChangeAspect="1" noGrp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dirty="0" lang="en-US"/>
          </a:p>
        </p:txBody>
      </p:sp>
      <p:sp>
        <p:nvSpPr>
          <p:cNvPr id="1048648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4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algn="ctr" indent="0" marL="0">
              <a:lnSpc>
                <a:spcPct val="90000"/>
              </a:lnSpc>
              <a:buNone/>
              <a:defRPr b="0" sz="22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50" name="Picture Placeholder 2"/>
          <p:cNvSpPr>
            <a:spLocks noChangeAspect="1" noGrp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dirty="0" lang="en-US"/>
          </a:p>
        </p:txBody>
      </p:sp>
      <p:sp>
        <p:nvSpPr>
          <p:cNvPr id="1048651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5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algn="ctr" indent="0" marL="0">
              <a:lnSpc>
                <a:spcPct val="90000"/>
              </a:lnSpc>
              <a:buNone/>
              <a:defRPr b="0" sz="22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53" name="Picture Placeholder 2"/>
          <p:cNvSpPr>
            <a:spLocks noChangeAspect="1" noGrp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dirty="0" lang="en-US"/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5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27686C4-3AB5-4E0C-86CA-FB108C350AA9}" type="datetimeFigureOut">
              <a:rPr dirty="0" lang="en-US"/>
              <a:t>5/30/2020</a:t>
            </a:fld>
            <a:endParaRPr dirty="0" lang="en-US"/>
          </a:p>
        </p:txBody>
      </p:sp>
      <p:sp>
        <p:nvSpPr>
          <p:cNvPr id="104865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/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710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anchor="t" vert="eaVert"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 lang="en-US"/>
          </a:p>
        </p:txBody>
      </p:sp>
      <p:sp>
        <p:nvSpPr>
          <p:cNvPr id="10487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FF1211-4E0C-4AB3-B04F-585959BDAFE8}" type="datetimeFigureOut">
              <a:rPr dirty="0" lang="en-US"/>
              <a:t>5/30/2020</a:t>
            </a:fld>
            <a:endParaRPr dirty="0" lang="en-US"/>
          </a:p>
        </p:txBody>
      </p:sp>
      <p:sp>
        <p:nvSpPr>
          <p:cNvPr id="10487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/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75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anchor="t" vert="eaVert"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 lang="en-US"/>
          </a:p>
        </p:txBody>
      </p:sp>
      <p:sp>
        <p:nvSpPr>
          <p:cNvPr id="10486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8BDECAF-D3BE-4069-9C78-642ECCD01477}" type="datetimeFigureOut">
              <a:rPr dirty="0" lang="en-US"/>
              <a:t>5/30/2020</a:t>
            </a:fld>
            <a:endParaRPr dirty="0" lang="en-US"/>
          </a:p>
        </p:txBody>
      </p:sp>
      <p:sp>
        <p:nvSpPr>
          <p:cNvPr id="104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585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FBDC27-E420-4878-9EE6-7B9656D6442A}" type="datetimeFigureOut">
              <a:rPr dirty="0" lang="en-US"/>
              <a:t>5/30/2020</a:t>
            </a:fld>
            <a:endParaRPr dirty="0" lang="en-US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59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algn="l" indent="0" marL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F7F47CF-67C9-420C-80A5-E2069FF0C2DF}" type="datetimeFigureOut">
              <a:rPr dirty="0" lang="en-US"/>
              <a:t>5/30/2020</a:t>
            </a:fld>
            <a:endParaRPr dirty="0" lang="en-US"/>
          </a:p>
        </p:txBody>
      </p:sp>
      <p:sp>
        <p:nvSpPr>
          <p:cNvPr id="10486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590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 lang="en-US"/>
          </a:p>
        </p:txBody>
      </p:sp>
      <p:sp>
        <p:nvSpPr>
          <p:cNvPr id="1048591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 lang="en-US"/>
          </a:p>
        </p:txBody>
      </p:sp>
      <p:sp>
        <p:nvSpPr>
          <p:cNvPr id="104859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22DC73-F065-42F5-A9F2-D90B2E42A0B3}" type="datetimeFigureOut">
              <a:rPr dirty="0" lang="en-US"/>
              <a:t>5/30/2020</a:t>
            </a:fld>
            <a:endParaRPr dirty="0" lang="en-US"/>
          </a:p>
        </p:txBody>
      </p:sp>
      <p:sp>
        <p:nvSpPr>
          <p:cNvPr id="10485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64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indent="0" marL="0">
              <a:lnSpc>
                <a:spcPct val="90000"/>
              </a:lnSpc>
              <a:buNone/>
              <a:defRPr b="0" sz="26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65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 lang="en-US"/>
          </a:p>
        </p:txBody>
      </p:sp>
      <p:sp>
        <p:nvSpPr>
          <p:cNvPr id="104866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indent="0" marL="0">
              <a:lnSpc>
                <a:spcPct val="90000"/>
              </a:lnSpc>
              <a:buNone/>
              <a:defRPr b="0" sz="26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67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 lang="en-US"/>
          </a:p>
        </p:txBody>
      </p:sp>
      <p:sp>
        <p:nvSpPr>
          <p:cNvPr id="104866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BEA702-9B29-41CC-9BCC-3DF8A0D379FE}" type="datetimeFigureOut">
              <a:rPr dirty="0" lang="en-US"/>
              <a:t>5/30/2020</a:t>
            </a:fld>
            <a:endParaRPr dirty="0" lang="en-US"/>
          </a:p>
        </p:txBody>
      </p:sp>
      <p:sp>
        <p:nvSpPr>
          <p:cNvPr id="104866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2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97649AC-CB8F-4FF1-9A34-5861C74DD0A7}" type="datetimeFigureOut">
              <a:rPr dirty="0" lang="en-US"/>
              <a:t>5/30/2020</a:t>
            </a:fld>
            <a:endParaRPr dirty="0" lang="en-US"/>
          </a:p>
        </p:txBody>
      </p:sp>
      <p:sp>
        <p:nvSpPr>
          <p:cNvPr id="104862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C5CECA-2D3A-4680-9B49-752200DE467C}" type="datetimeFigureOut">
              <a:rPr dirty="0" lang="en-US"/>
              <a:t>5/30/2020</a:t>
            </a:fld>
            <a:endParaRPr dirty="0" lang="en-US"/>
          </a:p>
        </p:txBody>
      </p:sp>
      <p:sp>
        <p:nvSpPr>
          <p:cNvPr id="104867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704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 lang="en-US"/>
          </a:p>
        </p:txBody>
      </p:sp>
      <p:sp>
        <p:nvSpPr>
          <p:cNvPr id="1048705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algn="ctr" indent="0" marL="0">
              <a:buNone/>
              <a:defRPr sz="18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7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0C3BFE2-83B7-4B0A-B9D3-AB28331082B3}" type="datetimeFigureOut">
              <a:rPr dirty="0" lang="en-US"/>
              <a:t>5/30/2020</a:t>
            </a:fld>
            <a:endParaRPr dirty="0" lang="en-US"/>
          </a:p>
        </p:txBody>
      </p:sp>
      <p:sp>
        <p:nvSpPr>
          <p:cNvPr id="10487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4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algn="ctr"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dirty="0" lang="en-US"/>
          </a:p>
        </p:txBody>
      </p:sp>
      <p:sp>
        <p:nvSpPr>
          <p:cNvPr id="1048641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algn="ctr" indent="0" marL="0">
              <a:buNone/>
              <a:defRPr sz="18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4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2EF78E3-FDA3-4D28-AAA2-0B81F349A39D}" type="datetimeFigureOut">
              <a:rPr dirty="0" lang="en-US"/>
              <a:t>5/30/2020</a:t>
            </a:fld>
            <a:endParaRPr dirty="0" lang="en-US"/>
          </a:p>
        </p:txBody>
      </p:sp>
      <p:sp>
        <p:nvSpPr>
          <p:cNvPr id="10486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image" Target="../media/image1.jpeg"/><Relationship Id="rId1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6" descr="Brickwork-HD-R1a.jpg"/>
          <p:cNvPicPr>
            <a:picLocks noChangeAspect="1"/>
          </p:cNvPicPr>
          <p:nvPr/>
        </p:nvPicPr>
        <p:blipFill>
          <a:blip xmlns:r="http://schemas.openxmlformats.org/officeDocument/2006/relationships"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grpSp>
        <p:nvGrpSpPr>
          <p:cNvPr id="12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048576" name="Rectangle 10"/>
            <p:cNvSpPr/>
            <p:nvPr/>
          </p:nvSpPr>
          <p:spPr>
            <a:xfrm>
              <a:off x="1" y="0"/>
              <a:ext cx="11979952" cy="6644081"/>
            </a:xfrm>
            <a:prstGeom prst="rect"/>
            <a:ln>
              <a:noFill/>
            </a:ln>
            <a:effectLst>
              <a:outerShdw algn="tl" blurRad="98425" dir="4380000" dist="76200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ah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048578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/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79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580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 lang="en-US"/>
          </a:p>
        </p:txBody>
      </p:sp>
      <p:sp>
        <p:nvSpPr>
          <p:cNvPr id="1048581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aseline="0" cap="all"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dirty="0" lang="en-US"/>
              <a:t>5/30/2020</a:t>
            </a:fld>
            <a:endParaRPr dirty="0" lang="en-US"/>
          </a:p>
        </p:txBody>
      </p:sp>
      <p:sp>
        <p:nvSpPr>
          <p:cNvPr id="104858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aseline="0" cap="all"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baseline="0" cap="all"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baseline="0" cap="all" sz="540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baseline="0" cap="all"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baseline="0" cap="all"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baseline="0" cap="all"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baseline="0" cap="all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baseline="0" cap="all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baseline="0" cap="all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baseline="0" cap="all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baseline="0" cap="all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baseline="0" cap="all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759424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sz="6600" lang="en-GB">
                <a:solidFill>
                  <a:srgbClr val="C00000"/>
                </a:solidFill>
              </a:rPr>
              <a:t>                   একক কাজ </a:t>
            </a:r>
            <a:endParaRPr b="1" sz="6600" lang="en-US">
              <a:solidFill>
                <a:srgbClr val="C00000"/>
              </a:solidFill>
            </a:endParaRPr>
          </a:p>
        </p:txBody>
      </p:sp>
      <p:sp>
        <p:nvSpPr>
          <p:cNvPr id="1048610" name="Content Placeholder 2"/>
          <p:cNvSpPr>
            <a:spLocks noGrp="1"/>
          </p:cNvSpPr>
          <p:nvPr>
            <p:ph sz="quarter" idx="13"/>
          </p:nvPr>
        </p:nvSpPr>
        <p:spPr>
          <a:xfrm>
            <a:off x="1422564" y="2474026"/>
            <a:ext cx="9450779" cy="2900559"/>
          </a:xfrm>
        </p:spPr>
        <p:txBody>
          <a:bodyPr>
            <a:normAutofit/>
          </a:bodyPr>
          <a:p>
            <a:r>
              <a:rPr sz="3600" lang="en-GB">
                <a:solidFill>
                  <a:srgbClr val="C00000"/>
                </a:solidFill>
              </a:rPr>
              <a:t>চিত্র এঁকে একান্তর কোণগুলো লিখে দেখাও</a:t>
            </a:r>
            <a:endParaRPr sz="3600"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sz="6600" lang="en-GB"/>
              <a:t>                  দলগত কাজ</a:t>
            </a:r>
            <a:endParaRPr b="1" sz="6600" lang="en-US"/>
          </a:p>
        </p:txBody>
      </p:sp>
      <p:sp>
        <p:nvSpPr>
          <p:cNvPr id="1048612" name="Content Placeholder 2"/>
          <p:cNvSpPr>
            <a:spLocks noGrp="1"/>
          </p:cNvSpPr>
          <p:nvPr>
            <p:ph sz="quarter" idx="13"/>
          </p:nvPr>
        </p:nvSpPr>
        <p:spPr>
          <a:xfrm>
            <a:off x="915390" y="2511136"/>
            <a:ext cx="9574480" cy="2863449"/>
          </a:xfrm>
        </p:spPr>
        <p:txBody>
          <a:bodyPr>
            <a:normAutofit/>
          </a:bodyPr>
          <a:p>
            <a:r>
              <a:rPr sz="3600" lang="en-GB">
                <a:solidFill>
                  <a:srgbClr val="C00000"/>
                </a:solidFill>
              </a:rPr>
              <a:t>চিত্র এঁকে, একান্তর ও অনুরূপ কোণগুলো লিখে দেখাও। </a:t>
            </a:r>
            <a:endParaRPr sz="3600"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sz="6600" lang="en-GB">
                <a:solidFill>
                  <a:srgbClr val="C00000"/>
                </a:solidFill>
              </a:rPr>
              <a:t>                   বাড়ির কাজ</a:t>
            </a:r>
            <a:endParaRPr b="1" sz="6600" lang="en-US">
              <a:solidFill>
                <a:srgbClr val="C00000"/>
              </a:solidFill>
            </a:endParaRPr>
          </a:p>
        </p:txBody>
      </p:sp>
      <p:sp>
        <p:nvSpPr>
          <p:cNvPr id="1048614" name="Content Placeholder 2"/>
          <p:cNvSpPr>
            <a:spLocks noGrp="1"/>
          </p:cNvSpPr>
          <p:nvPr>
            <p:ph sz="quarter" idx="13"/>
          </p:nvPr>
        </p:nvSpPr>
        <p:spPr>
          <a:xfrm>
            <a:off x="1496786" y="2387435"/>
            <a:ext cx="9079675" cy="2795650"/>
          </a:xfrm>
        </p:spPr>
        <p:txBody>
          <a:bodyPr>
            <a:normAutofit/>
          </a:bodyPr>
          <a:p>
            <a:r>
              <a:rPr sz="3600" lang="en-GB">
                <a:solidFill>
                  <a:srgbClr val="C00000"/>
                </a:solidFill>
              </a:rPr>
              <a:t>একান্তর ও অনুরূপ কোণের চিত্র একে সঙ্গা দাও। </a:t>
            </a:r>
            <a:endParaRPr sz="3600"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26999" y="0"/>
            <a:ext cx="12194123" cy="6858000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685800" y="634497"/>
            <a:ext cx="10396882" cy="1158140"/>
          </a:xfrm>
        </p:spPr>
        <p:txBody>
          <a:bodyPr>
            <a:normAutofit/>
          </a:bodyPr>
          <a:p>
            <a:r>
              <a:rPr b="1" sz="6600" lang="en-GB"/>
              <a:t>               শিক্ষক পরিচিতি</a:t>
            </a:r>
            <a:r>
              <a:rPr sz="6600" lang="en-GB"/>
              <a:t> </a:t>
            </a:r>
            <a:endParaRPr sz="6600" lang="en-US"/>
          </a:p>
        </p:txBody>
      </p:sp>
      <p:pic>
        <p:nvPicPr>
          <p:cNvPr id="2097154" name="Picture 63"/>
          <p:cNvPicPr>
            <a:picLocks noChangeAspect="1" noGrp="1"/>
          </p:cNvPicPr>
          <p:nvPr>
            <p:ph sz="quarter" idx="13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669481" y="1624140"/>
            <a:ext cx="4082142" cy="3915487"/>
          </a:xfrm>
        </p:spPr>
      </p:pic>
      <p:cxnSp>
        <p:nvCxnSpPr>
          <p:cNvPr id="3145728" name="Straight Arrow Connector 5"/>
          <p:cNvCxnSpPr>
            <a:cxnSpLocks/>
          </p:cNvCxnSpPr>
          <p:nvPr/>
        </p:nvCxnSpPr>
        <p:spPr>
          <a:xfrm>
            <a:off x="173769" y="1512808"/>
            <a:ext cx="11420945" cy="0"/>
          </a:xfrm>
          <a:prstGeom prst="straightConnector1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Arrow Connector 40"/>
          <p:cNvCxnSpPr>
            <a:cxnSpLocks/>
          </p:cNvCxnSpPr>
          <p:nvPr/>
        </p:nvCxnSpPr>
        <p:spPr>
          <a:xfrm flipV="1">
            <a:off x="8609194" y="282445"/>
            <a:ext cx="866325" cy="1230363"/>
          </a:xfrm>
          <a:prstGeom prst="straightConnector1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Arrow Connector 44"/>
          <p:cNvCxnSpPr>
            <a:cxnSpLocks/>
          </p:cNvCxnSpPr>
          <p:nvPr/>
        </p:nvCxnSpPr>
        <p:spPr>
          <a:xfrm flipH="1" flipV="1">
            <a:off x="1830779" y="282445"/>
            <a:ext cx="964870" cy="1239432"/>
          </a:xfrm>
          <a:prstGeom prst="straightConnector1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6" name="TextBox 64"/>
          <p:cNvSpPr txBox="1"/>
          <p:nvPr/>
        </p:nvSpPr>
        <p:spPr>
          <a:xfrm>
            <a:off x="5140778" y="2493571"/>
            <a:ext cx="1828800" cy="358141"/>
          </a:xfrm>
          <a:prstGeom prst="rect"/>
          <a:noFill/>
        </p:spPr>
        <p:txBody>
          <a:bodyPr rtlCol="0" wrap="square">
            <a:spAutoFit/>
          </a:bodyPr>
          <a:p>
            <a:pPr algn="l"/>
            <a:endParaRPr lang="en-US"/>
          </a:p>
        </p:txBody>
      </p:sp>
      <p:sp>
        <p:nvSpPr>
          <p:cNvPr id="1048597" name="TextBox 65"/>
          <p:cNvSpPr txBox="1"/>
          <p:nvPr/>
        </p:nvSpPr>
        <p:spPr>
          <a:xfrm>
            <a:off x="173768" y="1565946"/>
            <a:ext cx="7191657" cy="3952240"/>
          </a:xfrm>
          <a:prstGeom prst="rect"/>
          <a:noFill/>
        </p:spPr>
        <p:txBody>
          <a:bodyPr rtlCol="0" wrap="square">
            <a:spAutoFit/>
          </a:bodyPr>
          <a:p>
            <a:pPr algn="l" indent="-342900" marL="342900">
              <a:buFont typeface="Arial" panose="020B0604020202020204" pitchFamily="34" charset="0"/>
              <a:buChar char="•"/>
            </a:pPr>
            <a:r>
              <a:rPr sz="3200" lang="en-GB">
                <a:solidFill>
                  <a:srgbClr val="FF0000"/>
                </a:solidFill>
              </a:rPr>
              <a:t>মোঃ ইলিয়াস সরকার </a:t>
            </a:r>
          </a:p>
          <a:p>
            <a:pPr algn="l"/>
            <a:r>
              <a:rPr sz="3200" lang="en-GB">
                <a:solidFill>
                  <a:srgbClr val="FF0000"/>
                </a:solidFill>
              </a:rPr>
              <a:t> সিনিয়র শিক্ষক (গণিত ও বিজ্ঞান) </a:t>
            </a:r>
          </a:p>
          <a:p>
            <a:pPr algn="l"/>
            <a:r>
              <a:rPr sz="3200" lang="en-GB">
                <a:solidFill>
                  <a:srgbClr val="FF0000"/>
                </a:solidFill>
              </a:rPr>
              <a:t> মনোহরদী  সরকারি পাইলট মডেল  </a:t>
            </a:r>
          </a:p>
          <a:p>
            <a:pPr algn="l"/>
            <a:r>
              <a:rPr sz="3200" lang="en-GB">
                <a:solidFill>
                  <a:srgbClr val="FF0000"/>
                </a:solidFill>
              </a:rPr>
              <a:t> উচ্চবিদ্যালয়।</a:t>
            </a:r>
          </a:p>
          <a:p>
            <a:pPr algn="l"/>
            <a:r>
              <a:rPr sz="3200" lang="en-GB">
                <a:solidFill>
                  <a:srgbClr val="FF0000"/>
                </a:solidFill>
              </a:rPr>
              <a:t> মনোহরদী, নরসিংদী। </a:t>
            </a:r>
          </a:p>
          <a:p>
            <a:pPr algn="l"/>
            <a:r>
              <a:rPr sz="3200" lang="en-GB">
                <a:solidFill>
                  <a:srgbClr val="FF0000"/>
                </a:solidFill>
              </a:rPr>
              <a:t>  </a:t>
            </a:r>
          </a:p>
          <a:p>
            <a:pPr algn="l" indent="-342900" marL="342900">
              <a:buFont typeface="Arial" panose="020B0604020202020204" pitchFamily="34" charset="0"/>
              <a:buChar char="•"/>
            </a:pPr>
            <a:r>
              <a:rPr sz="3200" lang="en-GB">
                <a:solidFill>
                  <a:srgbClr val="FF0000"/>
                </a:solidFill>
              </a:rPr>
              <a:t> ইউটিউব চ্যানেল- </a:t>
            </a:r>
            <a:r>
              <a:rPr sz="3200" i="1" lang="en-GB">
                <a:solidFill>
                  <a:srgbClr val="002060"/>
                </a:solidFill>
              </a:rPr>
              <a:t>ILIAS SARKER’S CLASSROOM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882" cy="1158140"/>
          </a:xfrm>
        </p:spPr>
        <p:txBody>
          <a:bodyPr/>
          <a:p>
            <a:r>
              <a:rPr b="1" lang="en-GB"/>
              <a:t>              পাঠ পরিচিতি ও শিক্ষণফল</a:t>
            </a:r>
            <a:endParaRPr b="1" lang="en-US"/>
          </a:p>
        </p:txBody>
      </p:sp>
      <p:sp>
        <p:nvSpPr>
          <p:cNvPr id="1048599" name="Content Placeholder 2"/>
          <p:cNvSpPr>
            <a:spLocks noGrp="1"/>
          </p:cNvSpPr>
          <p:nvPr>
            <p:ph sz="quarter" idx="13"/>
          </p:nvPr>
        </p:nvSpPr>
        <p:spPr>
          <a:xfrm>
            <a:off x="1756558" y="2063396"/>
            <a:ext cx="4490358" cy="3181539"/>
          </a:xfrm>
        </p:spPr>
        <p:txBody>
          <a:bodyPr>
            <a:normAutofit/>
          </a:bodyPr>
          <a:p>
            <a:r>
              <a:rPr sz="3600" lang="en-GB">
                <a:solidFill>
                  <a:srgbClr val="C00000"/>
                </a:solidFill>
              </a:rPr>
              <a:t>শ্রেণীঃ ষষ্ঠ-অষ্টম  </a:t>
            </a:r>
          </a:p>
          <a:p>
            <a:r>
              <a:rPr sz="3600" lang="en-GB">
                <a:solidFill>
                  <a:srgbClr val="C00000"/>
                </a:solidFill>
              </a:rPr>
              <a:t>বিষয়ঃ গণিত</a:t>
            </a:r>
          </a:p>
          <a:p>
            <a:r>
              <a:rPr sz="3600" lang="en-GB">
                <a:solidFill>
                  <a:srgbClr val="C00000"/>
                </a:solidFill>
              </a:rPr>
              <a:t>সময়ঃ ৫০ মিনিট</a:t>
            </a:r>
          </a:p>
          <a:p>
            <a:r>
              <a:rPr sz="3600" lang="en-GB">
                <a:solidFill>
                  <a:srgbClr val="C00000"/>
                </a:solidFill>
              </a:rPr>
              <a:t>তারিখঃ১০/০২/২০২০</a:t>
            </a:r>
            <a:endParaRPr sz="3600" lang="en-US">
              <a:solidFill>
                <a:srgbClr val="C00000"/>
              </a:solidFill>
            </a:endParaRPr>
          </a:p>
        </p:txBody>
      </p:sp>
      <p:sp>
        <p:nvSpPr>
          <p:cNvPr id="1048600" name="TextBox 4"/>
          <p:cNvSpPr txBox="1"/>
          <p:nvPr/>
        </p:nvSpPr>
        <p:spPr>
          <a:xfrm>
            <a:off x="5895356" y="2246168"/>
            <a:ext cx="5534644" cy="2225040"/>
          </a:xfrm>
          <a:prstGeom prst="rect"/>
          <a:noFill/>
        </p:spPr>
        <p:txBody>
          <a:bodyPr rtlCol="0" wrap="square">
            <a:spAutoFit/>
          </a:bodyPr>
          <a:p>
            <a:pPr algn="l" indent="-571500" marL="571500">
              <a:buFont typeface="Arial" panose="020B0604020202020204" pitchFamily="34" charset="0"/>
              <a:buChar char="•"/>
            </a:pPr>
            <a:r>
              <a:rPr b="1" sz="3600" lang="en-GB">
                <a:solidFill>
                  <a:schemeClr val="accent1">
                    <a:lumMod val="60000"/>
                    <a:lumOff val="40000"/>
                  </a:schemeClr>
                </a:solidFill>
              </a:rPr>
              <a:t>এই পাঠ থেকে শিক্ষার্থীরা, </a:t>
            </a:r>
          </a:p>
          <a:p>
            <a:pPr algn="l"/>
            <a:r>
              <a:rPr b="1" sz="3600" lang="en-GB">
                <a:solidFill>
                  <a:schemeClr val="accent1">
                    <a:lumMod val="60000"/>
                    <a:lumOff val="40000"/>
                  </a:schemeClr>
                </a:solidFill>
              </a:rPr>
              <a:t>একান্তর ও অনুরূপ কোণ সম্পর্কে সার্বিক ধারণা লাভ করতে পারবে।    </a:t>
            </a:r>
            <a:endParaRPr b="1" sz="3600"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1" name="Straight Arrow Connector 4"/>
          <p:cNvCxnSpPr>
            <a:cxnSpLocks/>
          </p:cNvCxnSpPr>
          <p:nvPr/>
        </p:nvCxnSpPr>
        <p:spPr>
          <a:xfrm>
            <a:off x="503338" y="1936915"/>
            <a:ext cx="5002729" cy="0"/>
          </a:xfrm>
          <a:prstGeom prst="straightConnector1"/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2" name="Straight Arrow Connector 8"/>
          <p:cNvCxnSpPr>
            <a:cxnSpLocks/>
          </p:cNvCxnSpPr>
          <p:nvPr/>
        </p:nvCxnSpPr>
        <p:spPr>
          <a:xfrm>
            <a:off x="503339" y="3316432"/>
            <a:ext cx="5002729" cy="0"/>
          </a:xfrm>
          <a:prstGeom prst="straightConnector1"/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Arrow Connector 10"/>
          <p:cNvCxnSpPr>
            <a:cxnSpLocks/>
          </p:cNvCxnSpPr>
          <p:nvPr/>
        </p:nvCxnSpPr>
        <p:spPr>
          <a:xfrm>
            <a:off x="6531429" y="3316432"/>
            <a:ext cx="5002729" cy="0"/>
          </a:xfrm>
          <a:prstGeom prst="straightConnector1"/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01" name="TextBox 11"/>
          <p:cNvSpPr txBox="1"/>
          <p:nvPr/>
        </p:nvSpPr>
        <p:spPr>
          <a:xfrm>
            <a:off x="6435066" y="2573335"/>
            <a:ext cx="5368636" cy="1158239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sz="3600" lang="en-GB">
                <a:solidFill>
                  <a:srgbClr val="00B050"/>
                </a:solidFill>
              </a:rPr>
              <a:t>P                                                       Q</a:t>
            </a:r>
            <a:endParaRPr sz="3600" lang="en-US">
              <a:solidFill>
                <a:srgbClr val="00B050"/>
              </a:solidFill>
            </a:endParaRPr>
          </a:p>
        </p:txBody>
      </p:sp>
      <p:sp>
        <p:nvSpPr>
          <p:cNvPr id="1048602" name="TextBox 13"/>
          <p:cNvSpPr txBox="1"/>
          <p:nvPr/>
        </p:nvSpPr>
        <p:spPr>
          <a:xfrm>
            <a:off x="404377" y="1290584"/>
            <a:ext cx="5421954" cy="1158240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sz="3600" lang="en-GB">
                <a:solidFill>
                  <a:srgbClr val="00B050"/>
                </a:solidFill>
              </a:rPr>
              <a:t>A                                                       B</a:t>
            </a:r>
            <a:endParaRPr sz="3600" lang="en-US">
              <a:solidFill>
                <a:srgbClr val="00B050"/>
              </a:solidFill>
            </a:endParaRPr>
          </a:p>
        </p:txBody>
      </p:sp>
      <p:sp>
        <p:nvSpPr>
          <p:cNvPr id="1048603" name="TextBox 14"/>
          <p:cNvSpPr txBox="1"/>
          <p:nvPr/>
        </p:nvSpPr>
        <p:spPr>
          <a:xfrm>
            <a:off x="435981" y="2670101"/>
            <a:ext cx="5137441" cy="1158239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sz="3600" lang="en-GB">
                <a:solidFill>
                  <a:srgbClr val="00B050"/>
                </a:solidFill>
              </a:rPr>
              <a:t>C                                                      D</a:t>
            </a:r>
            <a:endParaRPr sz="3600"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Content Placeholder 2"/>
          <p:cNvSpPr>
            <a:spLocks noGrp="1"/>
          </p:cNvSpPr>
          <p:nvPr>
            <p:ph sz="quarter" idx="13"/>
          </p:nvPr>
        </p:nvSpPr>
        <p:spPr>
          <a:xfrm>
            <a:off x="1323604" y="1125682"/>
            <a:ext cx="9289967" cy="4298384"/>
          </a:xfrm>
        </p:spPr>
        <p:txBody>
          <a:bodyPr>
            <a:normAutofit/>
          </a:bodyPr>
          <a:p>
            <a:r>
              <a:rPr b="1" sz="4000" lang="en-GB">
                <a:solidFill>
                  <a:srgbClr val="C00000"/>
                </a:solidFill>
              </a:rPr>
              <a:t>কি দেখতে পেলে ? </a:t>
            </a:r>
          </a:p>
          <a:p>
            <a:pPr indent="-742950" marL="742950">
              <a:buFont typeface="+mj-lt"/>
              <a:buAutoNum type="arabicPeriod"/>
            </a:pPr>
            <a:r>
              <a:rPr sz="3600" lang="en-GB">
                <a:solidFill>
                  <a:srgbClr val="C00000"/>
                </a:solidFill>
              </a:rPr>
              <a:t>দুইটি সরলরেখা AB ও CD</a:t>
            </a:r>
          </a:p>
          <a:p>
            <a:pPr indent="-742950" marL="742950">
              <a:buFont typeface="+mj-lt"/>
              <a:buAutoNum type="arabicPeriod"/>
            </a:pPr>
            <a:endParaRPr sz="3600" lang="en-GB">
              <a:solidFill>
                <a:srgbClr val="C00000"/>
              </a:solidFill>
            </a:endParaRPr>
          </a:p>
          <a:p>
            <a:pPr indent="-742950" marL="742950">
              <a:buFont typeface="+mj-lt"/>
              <a:buAutoNum type="arabicPeriod"/>
            </a:pPr>
            <a:r>
              <a:rPr sz="3600" lang="en-GB">
                <a:solidFill>
                  <a:srgbClr val="C00000"/>
                </a:solidFill>
              </a:rPr>
              <a:t>PQ অপর একটি রেখা</a:t>
            </a:r>
            <a:endParaRPr sz="3600"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34212" y="0"/>
            <a:ext cx="7389750" cy="4352087"/>
          </a:xfrm>
          <a:prstGeom prst="rect"/>
        </p:spPr>
      </p:pic>
      <p:sp>
        <p:nvSpPr>
          <p:cNvPr id="1048605" name="TextBox 7"/>
          <p:cNvSpPr txBox="1"/>
          <p:nvPr/>
        </p:nvSpPr>
        <p:spPr>
          <a:xfrm>
            <a:off x="2234212" y="4651444"/>
            <a:ext cx="5571754" cy="769441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sz="4400" lang="en-GB">
                <a:solidFill>
                  <a:srgbClr val="C00000"/>
                </a:solidFill>
              </a:rPr>
              <a:t> চিত্রে কি দেখতে পেলে ? </a:t>
            </a:r>
            <a:endParaRPr sz="4400"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Content Placeholder 2"/>
          <p:cNvSpPr>
            <a:spLocks noGrp="1"/>
          </p:cNvSpPr>
          <p:nvPr>
            <p:ph sz="quarter" idx="13"/>
          </p:nvPr>
        </p:nvSpPr>
        <p:spPr>
          <a:xfrm>
            <a:off x="1290205" y="1335973"/>
            <a:ext cx="9388928" cy="3765967"/>
          </a:xfrm>
        </p:spPr>
        <p:txBody>
          <a:bodyPr>
            <a:normAutofit fontScale="97222" lnSpcReduction="20000"/>
          </a:bodyPr>
          <a:p>
            <a:pPr indent="0" marL="0">
              <a:buNone/>
            </a:pPr>
            <a:r>
              <a:rPr sz="3600" lang="en-GB">
                <a:solidFill>
                  <a:srgbClr val="C00000"/>
                </a:solidFill>
              </a:rPr>
              <a:t> 1.  PQ রেখাটি AB এবং CD  সমান্তরাল সরলরেখাকে</a:t>
            </a:r>
          </a:p>
          <a:p>
            <a:pPr indent="0" marL="0">
              <a:buNone/>
            </a:pPr>
            <a:r>
              <a:rPr sz="3600" lang="en-GB">
                <a:solidFill>
                  <a:srgbClr val="C00000"/>
                </a:solidFill>
              </a:rPr>
              <a:t> যথাক্রমে E এবং  F বিন্দুতে ছেদ করেছে। </a:t>
            </a:r>
          </a:p>
          <a:p>
            <a:pPr indent="0" marL="0">
              <a:buNone/>
            </a:pPr>
            <a:r>
              <a:rPr sz="3600" lang="en-GB">
                <a:solidFill>
                  <a:srgbClr val="C00000"/>
                </a:solidFill>
              </a:rPr>
              <a:t> 2.  E বিন্দুর চারপাশে 1,2,3,4 চারটি কোণ উৎপন্ন  হয়েছে। </a:t>
            </a:r>
          </a:p>
          <a:p>
            <a:pPr indent="0" marL="0">
              <a:buNone/>
            </a:pPr>
            <a:r>
              <a:rPr sz="3600" lang="en-GB">
                <a:solidFill>
                  <a:srgbClr val="C00000"/>
                </a:solidFill>
              </a:rPr>
              <a:t> 3. F বিন্দুর চারপাশে 5,6,7,8 চারটি কোণ উৎপন্ন হয়েছে।  </a:t>
            </a:r>
            <a:endParaRPr sz="3600"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Content Placeholder 2"/>
          <p:cNvSpPr>
            <a:spLocks noGrp="1"/>
          </p:cNvSpPr>
          <p:nvPr>
            <p:ph sz="quarter" idx="13"/>
          </p:nvPr>
        </p:nvSpPr>
        <p:spPr>
          <a:xfrm>
            <a:off x="1370611" y="1135636"/>
            <a:ext cx="9450778" cy="4146409"/>
          </a:xfrm>
        </p:spPr>
        <p:txBody>
          <a:bodyPr>
            <a:normAutofit/>
          </a:bodyPr>
          <a:p>
            <a:r>
              <a:rPr sz="3600" lang="en-GB">
                <a:solidFill>
                  <a:srgbClr val="C00000"/>
                </a:solidFill>
              </a:rPr>
              <a:t>চিত্রে, </a:t>
            </a:r>
            <a:r>
              <a:rPr sz="5400" lang="en-GB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4 = একান্তর </a:t>
            </a:r>
            <a:r>
              <a:rPr sz="5400" lang="en-GB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6 বা</a:t>
            </a:r>
            <a:r>
              <a:rPr sz="5400" lang="en-GB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AEF=একান্তর</a:t>
            </a:r>
            <a:r>
              <a:rPr sz="5400" lang="en-GB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EFD </a:t>
            </a:r>
          </a:p>
          <a:p>
            <a:pPr indent="0" marL="0">
              <a:buNone/>
            </a:pPr>
            <a:r>
              <a:rPr sz="3600" lang="en-GB">
                <a:solidFill>
                  <a:srgbClr val="C00000"/>
                </a:solidFill>
              </a:rPr>
              <a:t> </a:t>
            </a:r>
          </a:p>
          <a:p>
            <a:pPr indent="0" marL="0">
              <a:buNone/>
            </a:pPr>
            <a:r>
              <a:rPr sz="3600" lang="en-GB">
                <a:solidFill>
                  <a:srgbClr val="C00000"/>
                </a:solidFill>
              </a:rPr>
              <a:t>এবং,</a:t>
            </a:r>
            <a:r>
              <a:rPr sz="5400" lang="en-GB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5 = একান্তর </a:t>
            </a:r>
            <a:r>
              <a:rPr sz="5400" lang="en-GB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3 বা,</a:t>
            </a:r>
            <a:r>
              <a:rPr sz="5400" lang="en-GB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EFC =একান্তর</a:t>
            </a:r>
            <a:r>
              <a:rPr sz="5400" lang="en-GB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BEF</a:t>
            </a:r>
            <a:endParaRPr sz="5400"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Content Placeholder 2"/>
          <p:cNvSpPr>
            <a:spLocks noGrp="1"/>
          </p:cNvSpPr>
          <p:nvPr>
            <p:ph sz="quarter" idx="13"/>
          </p:nvPr>
        </p:nvSpPr>
        <p:spPr>
          <a:xfrm>
            <a:off x="1098467" y="333994"/>
            <a:ext cx="9995065" cy="5183084"/>
          </a:xfrm>
        </p:spPr>
        <p:txBody>
          <a:bodyPr>
            <a:normAutofit/>
          </a:bodyPr>
          <a:p>
            <a:r>
              <a:rPr sz="3600" lang="en-GB">
                <a:solidFill>
                  <a:srgbClr val="C00000"/>
                </a:solidFill>
              </a:rPr>
              <a:t>এবং চিত্রে,</a:t>
            </a:r>
          </a:p>
          <a:p>
            <a:pPr indent="0" marL="0">
              <a:buNone/>
            </a:pPr>
            <a:r>
              <a:rPr sz="5400" lang="en-US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1 = অনুরূপ  </a:t>
            </a:r>
            <a:r>
              <a:rPr sz="5400" lang="en-GB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5  বা, </a:t>
            </a:r>
            <a:r>
              <a:rPr sz="5400" lang="en-GB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AEP = অনুরূপ</a:t>
            </a:r>
            <a:r>
              <a:rPr sz="5400" lang="en-GB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EFC</a:t>
            </a:r>
          </a:p>
          <a:p>
            <a:pPr indent="0" marL="0">
              <a:buNone/>
            </a:pPr>
            <a:r>
              <a:rPr sz="5400" lang="en-US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2 = অনুরূপ  </a:t>
            </a:r>
            <a:r>
              <a:rPr sz="5400" lang="en-GB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6 বা, </a:t>
            </a:r>
            <a:r>
              <a:rPr sz="5400" lang="en-GB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PEB = অনুরূপ</a:t>
            </a:r>
            <a:r>
              <a:rPr sz="5400" lang="en-GB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EFD</a:t>
            </a:r>
          </a:p>
          <a:p>
            <a:pPr indent="0" marL="0">
              <a:buNone/>
            </a:pPr>
            <a:r>
              <a:rPr sz="5400" lang="en-US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3 = অনুরূপ  </a:t>
            </a:r>
            <a:r>
              <a:rPr sz="5400" lang="en-GB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7 বা, </a:t>
            </a:r>
            <a:r>
              <a:rPr sz="5400" lang="en-GB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BEF = অনুরূপ  </a:t>
            </a:r>
            <a:r>
              <a:rPr sz="5400" lang="en-GB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DFQ</a:t>
            </a:r>
          </a:p>
          <a:p>
            <a:pPr indent="0" marL="0">
              <a:buNone/>
            </a:pPr>
            <a:r>
              <a:rPr sz="5400" lang="en-US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4 = অনুরূপ  </a:t>
            </a:r>
            <a:r>
              <a:rPr sz="5400" lang="en-GB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8 বা, </a:t>
            </a:r>
            <a:r>
              <a:rPr sz="5400" lang="en-GB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AEF = অনুরূপ  </a:t>
            </a:r>
            <a:r>
              <a:rPr sz="5400" lang="en-GB">
                <a:solidFill>
                  <a:srgbClr val="C00000"/>
                </a:solidFill>
              </a:rPr>
              <a:t>∠</a:t>
            </a:r>
            <a:r>
              <a:rPr sz="3600" lang="en-GB">
                <a:solidFill>
                  <a:srgbClr val="C00000"/>
                </a:solidFill>
              </a:rPr>
              <a:t>CFQ</a:t>
            </a:r>
            <a:endParaRPr sz="5400"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lastClr="000000" val="windowText"/>
      </a:dk1>
      <a:lt1>
        <a:sysClr lastClr="FFFFFF" val="window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algn="tl" flip="none" sx="100000" sy="100000" tx="0" ty="0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r="54000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Unknown User</dc:creator>
  <cp:lastModifiedBy>Unknown User</cp:lastModifiedBy>
  <dcterms:created xsi:type="dcterms:W3CDTF">2020-05-29T03:36:04Z</dcterms:created>
  <dcterms:modified xsi:type="dcterms:W3CDTF">2020-05-30T08:47:57Z</dcterms:modified>
</cp:coreProperties>
</file>