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60" r:id="rId3"/>
    <p:sldId id="263" r:id="rId4"/>
    <p:sldId id="325" r:id="rId5"/>
    <p:sldId id="267" r:id="rId6"/>
    <p:sldId id="289" r:id="rId7"/>
    <p:sldId id="326" r:id="rId8"/>
    <p:sldId id="327" r:id="rId9"/>
    <p:sldId id="290" r:id="rId10"/>
    <p:sldId id="312" r:id="rId11"/>
    <p:sldId id="313" r:id="rId12"/>
    <p:sldId id="328" r:id="rId13"/>
    <p:sldId id="332" r:id="rId14"/>
    <p:sldId id="333" r:id="rId15"/>
    <p:sldId id="334" r:id="rId16"/>
    <p:sldId id="335" r:id="rId17"/>
    <p:sldId id="336" r:id="rId18"/>
    <p:sldId id="337" r:id="rId19"/>
    <p:sldId id="283" r:id="rId20"/>
    <p:sldId id="284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5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79" autoAdjust="0"/>
    <p:restoredTop sz="94709" autoAdjust="0"/>
  </p:normalViewPr>
  <p:slideViewPr>
    <p:cSldViewPr>
      <p:cViewPr>
        <p:scale>
          <a:sx n="75" d="100"/>
          <a:sy n="75" d="100"/>
        </p:scale>
        <p:origin x="-52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ACEE-BB70-4649-8760-5A047D845354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ED73-C851-4566-A195-AD2F73DB1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3ED73-C851-4566-A195-AD2F73DB13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6935-3B45-4435-A815-27705C3B0A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1E05-D662-4A8C-B837-F3353AB08897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714F-63BD-44A8-BC20-D547BD2335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895599" y="3276600"/>
            <a:ext cx="61722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5" name="Picture 14" descr="red-rose-png-clipart-best-RcxF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124200"/>
            <a:ext cx="3810532" cy="35533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flipV="1">
            <a:off x="1066800" y="762000"/>
            <a:ext cx="6858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-4114800" y="457200"/>
            <a:ext cx="1143000" cy="3276600"/>
            <a:chOff x="533400" y="762000"/>
            <a:chExt cx="1143000" cy="4191000"/>
          </a:xfrm>
        </p:grpSpPr>
        <p:pic>
          <p:nvPicPr>
            <p:cNvPr id="13" name="Picture 2" descr="C:\Users\Md. Anwar hossain\Desktop\New folder (2)\ওয়ার্ড\slide1-n.jpg"/>
            <p:cNvPicPr>
              <a:picLocks noChangeAspect="1" noChangeArrowheads="1"/>
            </p:cNvPicPr>
            <p:nvPr/>
          </p:nvPicPr>
          <p:blipFill>
            <a:blip r:embed="rId5"/>
            <a:srcRect l="33333" t="7037" r="50000" b="51482"/>
            <a:stretch>
              <a:fillRect/>
            </a:stretch>
          </p:blipFill>
          <p:spPr bwMode="auto">
            <a:xfrm>
              <a:off x="533400" y="3657600"/>
              <a:ext cx="1143000" cy="1295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99" name="Group 98"/>
            <p:cNvGrpSpPr/>
            <p:nvPr/>
          </p:nvGrpSpPr>
          <p:grpSpPr>
            <a:xfrm>
              <a:off x="762000" y="762000"/>
              <a:ext cx="546100" cy="2938322"/>
              <a:chOff x="1905000" y="609600"/>
              <a:chExt cx="546100" cy="2938322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1905000" y="609600"/>
                <a:ext cx="546100" cy="609601"/>
              </a:xfrm>
              <a:custGeom>
                <a:avLst/>
                <a:gdLst>
                  <a:gd name="connsiteX0" fmla="*/ 0 w 533400"/>
                  <a:gd name="connsiteY0" fmla="*/ 304800 h 609600"/>
                  <a:gd name="connsiteX1" fmla="*/ 65988 w 533400"/>
                  <a:gd name="connsiteY1" fmla="*/ 104088 h 609600"/>
                  <a:gd name="connsiteX2" fmla="*/ 266700 w 533400"/>
                  <a:gd name="connsiteY2" fmla="*/ 1 h 609600"/>
                  <a:gd name="connsiteX3" fmla="*/ 467412 w 533400"/>
                  <a:gd name="connsiteY3" fmla="*/ 104089 h 609600"/>
                  <a:gd name="connsiteX4" fmla="*/ 533400 w 533400"/>
                  <a:gd name="connsiteY4" fmla="*/ 304801 h 609600"/>
                  <a:gd name="connsiteX5" fmla="*/ 467412 w 533400"/>
                  <a:gd name="connsiteY5" fmla="*/ 505513 h 609600"/>
                  <a:gd name="connsiteX6" fmla="*/ 266700 w 533400"/>
                  <a:gd name="connsiteY6" fmla="*/ 609601 h 609600"/>
                  <a:gd name="connsiteX7" fmla="*/ 65988 w 533400"/>
                  <a:gd name="connsiteY7" fmla="*/ 505513 h 609600"/>
                  <a:gd name="connsiteX8" fmla="*/ 0 w 533400"/>
                  <a:gd name="connsiteY8" fmla="*/ 304801 h 609600"/>
                  <a:gd name="connsiteX9" fmla="*/ 0 w 533400"/>
                  <a:gd name="connsiteY9" fmla="*/ 304800 h 609600"/>
                  <a:gd name="connsiteX0" fmla="*/ 23698 w 557098"/>
                  <a:gd name="connsiteY0" fmla="*/ 304800 h 609601"/>
                  <a:gd name="connsiteX1" fmla="*/ 89686 w 557098"/>
                  <a:gd name="connsiteY1" fmla="*/ 104088 h 609601"/>
                  <a:gd name="connsiteX2" fmla="*/ 290398 w 557098"/>
                  <a:gd name="connsiteY2" fmla="*/ 1 h 609601"/>
                  <a:gd name="connsiteX3" fmla="*/ 491110 w 557098"/>
                  <a:gd name="connsiteY3" fmla="*/ 104089 h 609601"/>
                  <a:gd name="connsiteX4" fmla="*/ 557098 w 557098"/>
                  <a:gd name="connsiteY4" fmla="*/ 304801 h 609601"/>
                  <a:gd name="connsiteX5" fmla="*/ 491110 w 557098"/>
                  <a:gd name="connsiteY5" fmla="*/ 505513 h 609601"/>
                  <a:gd name="connsiteX6" fmla="*/ 290398 w 557098"/>
                  <a:gd name="connsiteY6" fmla="*/ 609601 h 609601"/>
                  <a:gd name="connsiteX7" fmla="*/ 89686 w 557098"/>
                  <a:gd name="connsiteY7" fmla="*/ 505513 h 609601"/>
                  <a:gd name="connsiteX8" fmla="*/ 10998 w 557098"/>
                  <a:gd name="connsiteY8" fmla="*/ 381000 h 609601"/>
                  <a:gd name="connsiteX9" fmla="*/ 23698 w 557098"/>
                  <a:gd name="connsiteY9" fmla="*/ 304801 h 609601"/>
                  <a:gd name="connsiteX10" fmla="*/ 23698 w 557098"/>
                  <a:gd name="connsiteY10" fmla="*/ 304800 h 609601"/>
                  <a:gd name="connsiteX0" fmla="*/ 12700 w 546100"/>
                  <a:gd name="connsiteY0" fmla="*/ 304800 h 609601"/>
                  <a:gd name="connsiteX1" fmla="*/ 78688 w 546100"/>
                  <a:gd name="connsiteY1" fmla="*/ 104088 h 609601"/>
                  <a:gd name="connsiteX2" fmla="*/ 279400 w 546100"/>
                  <a:gd name="connsiteY2" fmla="*/ 1 h 609601"/>
                  <a:gd name="connsiteX3" fmla="*/ 480112 w 546100"/>
                  <a:gd name="connsiteY3" fmla="*/ 104089 h 609601"/>
                  <a:gd name="connsiteX4" fmla="*/ 546100 w 546100"/>
                  <a:gd name="connsiteY4" fmla="*/ 304801 h 609601"/>
                  <a:gd name="connsiteX5" fmla="*/ 480112 w 546100"/>
                  <a:gd name="connsiteY5" fmla="*/ 505513 h 609601"/>
                  <a:gd name="connsiteX6" fmla="*/ 279400 w 546100"/>
                  <a:gd name="connsiteY6" fmla="*/ 609601 h 609601"/>
                  <a:gd name="connsiteX7" fmla="*/ 78688 w 546100"/>
                  <a:gd name="connsiteY7" fmla="*/ 505513 h 609601"/>
                  <a:gd name="connsiteX8" fmla="*/ 0 w 546100"/>
                  <a:gd name="connsiteY8" fmla="*/ 381000 h 609601"/>
                  <a:gd name="connsiteX9" fmla="*/ 12700 w 546100"/>
                  <a:gd name="connsiteY9" fmla="*/ 304801 h 609601"/>
                  <a:gd name="connsiteX10" fmla="*/ 12700 w 546100"/>
                  <a:gd name="connsiteY10" fmla="*/ 304800 h 60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6100" h="609601">
                    <a:moveTo>
                      <a:pt x="12700" y="304800"/>
                    </a:moveTo>
                    <a:cubicBezTo>
                      <a:pt x="12700" y="230970"/>
                      <a:pt x="36148" y="159650"/>
                      <a:pt x="78688" y="104088"/>
                    </a:cubicBezTo>
                    <a:cubicBezTo>
                      <a:pt x="129331" y="37942"/>
                      <a:pt x="202494" y="0"/>
                      <a:pt x="279400" y="1"/>
                    </a:cubicBezTo>
                    <a:cubicBezTo>
                      <a:pt x="356306" y="1"/>
                      <a:pt x="429469" y="37943"/>
                      <a:pt x="480112" y="104089"/>
                    </a:cubicBezTo>
                    <a:cubicBezTo>
                      <a:pt x="522652" y="159652"/>
                      <a:pt x="546100" y="230972"/>
                      <a:pt x="546100" y="304801"/>
                    </a:cubicBezTo>
                    <a:cubicBezTo>
                      <a:pt x="546100" y="378631"/>
                      <a:pt x="522652" y="449951"/>
                      <a:pt x="480112" y="505513"/>
                    </a:cubicBezTo>
                    <a:cubicBezTo>
                      <a:pt x="429469" y="571659"/>
                      <a:pt x="356306" y="609601"/>
                      <a:pt x="279400" y="609601"/>
                    </a:cubicBezTo>
                    <a:cubicBezTo>
                      <a:pt x="202494" y="609601"/>
                      <a:pt x="125254" y="543613"/>
                      <a:pt x="78688" y="505513"/>
                    </a:cubicBezTo>
                    <a:cubicBezTo>
                      <a:pt x="32122" y="467413"/>
                      <a:pt x="10998" y="414452"/>
                      <a:pt x="0" y="381000"/>
                    </a:cubicBezTo>
                    <a:cubicBezTo>
                      <a:pt x="1702" y="195148"/>
                      <a:pt x="10583" y="317501"/>
                      <a:pt x="12700" y="304801"/>
                    </a:cubicBezTo>
                    <a:lnTo>
                      <a:pt x="12700" y="30480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2057400" y="1219200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2057400" y="1485900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2057400" y="1752600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2057400" y="2057400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2057400" y="2362200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2057400" y="2693768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2057400" y="2997200"/>
                <a:ext cx="228600" cy="22860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stCxn id="68" idx="4"/>
              </p:cNvCxnSpPr>
              <p:nvPr/>
            </p:nvCxnSpPr>
            <p:spPr>
              <a:xfrm rot="16200000" flipH="1">
                <a:off x="2077991" y="3319509"/>
                <a:ext cx="322122" cy="13470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1955987" y="3319509"/>
                <a:ext cx="309422" cy="14740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-2971800" y="457200"/>
            <a:ext cx="1219200" cy="3213100"/>
            <a:chOff x="1295400" y="685800"/>
            <a:chExt cx="1219200" cy="4267200"/>
          </a:xfrm>
        </p:grpSpPr>
        <p:pic>
          <p:nvPicPr>
            <p:cNvPr id="8" name="Picture 2" descr="C:\Users\Md. Anwar hossain\Desktop\New folder (2)\ওয়ার্ড\slide1-n.jpg"/>
            <p:cNvPicPr>
              <a:picLocks noChangeAspect="1" noChangeArrowheads="1"/>
            </p:cNvPicPr>
            <p:nvPr/>
          </p:nvPicPr>
          <p:blipFill>
            <a:blip r:embed="rId5"/>
            <a:srcRect l="47778" t="11481" r="32222" b="55926"/>
            <a:stretch>
              <a:fillRect/>
            </a:stretch>
          </p:blipFill>
          <p:spPr bwMode="auto">
            <a:xfrm>
              <a:off x="1295400" y="3657600"/>
              <a:ext cx="1219200" cy="1295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8" name="Flowchart: Connector 77"/>
            <p:cNvSpPr/>
            <p:nvPr/>
          </p:nvSpPr>
          <p:spPr>
            <a:xfrm>
              <a:off x="1676400" y="3429000"/>
              <a:ext cx="381000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600200" y="685800"/>
              <a:ext cx="546100" cy="609601"/>
            </a:xfrm>
            <a:custGeom>
              <a:avLst/>
              <a:gdLst>
                <a:gd name="connsiteX0" fmla="*/ 0 w 533400"/>
                <a:gd name="connsiteY0" fmla="*/ 304800 h 609600"/>
                <a:gd name="connsiteX1" fmla="*/ 65988 w 533400"/>
                <a:gd name="connsiteY1" fmla="*/ 104088 h 609600"/>
                <a:gd name="connsiteX2" fmla="*/ 266700 w 533400"/>
                <a:gd name="connsiteY2" fmla="*/ 1 h 609600"/>
                <a:gd name="connsiteX3" fmla="*/ 467412 w 533400"/>
                <a:gd name="connsiteY3" fmla="*/ 104089 h 609600"/>
                <a:gd name="connsiteX4" fmla="*/ 533400 w 533400"/>
                <a:gd name="connsiteY4" fmla="*/ 304801 h 609600"/>
                <a:gd name="connsiteX5" fmla="*/ 467412 w 533400"/>
                <a:gd name="connsiteY5" fmla="*/ 505513 h 609600"/>
                <a:gd name="connsiteX6" fmla="*/ 266700 w 533400"/>
                <a:gd name="connsiteY6" fmla="*/ 609601 h 609600"/>
                <a:gd name="connsiteX7" fmla="*/ 65988 w 533400"/>
                <a:gd name="connsiteY7" fmla="*/ 505513 h 609600"/>
                <a:gd name="connsiteX8" fmla="*/ 0 w 533400"/>
                <a:gd name="connsiteY8" fmla="*/ 304801 h 609600"/>
                <a:gd name="connsiteX9" fmla="*/ 0 w 533400"/>
                <a:gd name="connsiteY9" fmla="*/ 304800 h 609600"/>
                <a:gd name="connsiteX0" fmla="*/ 23698 w 557098"/>
                <a:gd name="connsiteY0" fmla="*/ 304800 h 609601"/>
                <a:gd name="connsiteX1" fmla="*/ 89686 w 557098"/>
                <a:gd name="connsiteY1" fmla="*/ 104088 h 609601"/>
                <a:gd name="connsiteX2" fmla="*/ 290398 w 557098"/>
                <a:gd name="connsiteY2" fmla="*/ 1 h 609601"/>
                <a:gd name="connsiteX3" fmla="*/ 491110 w 557098"/>
                <a:gd name="connsiteY3" fmla="*/ 104089 h 609601"/>
                <a:gd name="connsiteX4" fmla="*/ 557098 w 557098"/>
                <a:gd name="connsiteY4" fmla="*/ 304801 h 609601"/>
                <a:gd name="connsiteX5" fmla="*/ 491110 w 557098"/>
                <a:gd name="connsiteY5" fmla="*/ 505513 h 609601"/>
                <a:gd name="connsiteX6" fmla="*/ 290398 w 557098"/>
                <a:gd name="connsiteY6" fmla="*/ 609601 h 609601"/>
                <a:gd name="connsiteX7" fmla="*/ 89686 w 557098"/>
                <a:gd name="connsiteY7" fmla="*/ 505513 h 609601"/>
                <a:gd name="connsiteX8" fmla="*/ 10998 w 557098"/>
                <a:gd name="connsiteY8" fmla="*/ 381000 h 609601"/>
                <a:gd name="connsiteX9" fmla="*/ 23698 w 557098"/>
                <a:gd name="connsiteY9" fmla="*/ 304801 h 609601"/>
                <a:gd name="connsiteX10" fmla="*/ 23698 w 557098"/>
                <a:gd name="connsiteY10" fmla="*/ 304800 h 609601"/>
                <a:gd name="connsiteX0" fmla="*/ 12700 w 546100"/>
                <a:gd name="connsiteY0" fmla="*/ 304800 h 609601"/>
                <a:gd name="connsiteX1" fmla="*/ 78688 w 546100"/>
                <a:gd name="connsiteY1" fmla="*/ 104088 h 609601"/>
                <a:gd name="connsiteX2" fmla="*/ 279400 w 546100"/>
                <a:gd name="connsiteY2" fmla="*/ 1 h 609601"/>
                <a:gd name="connsiteX3" fmla="*/ 480112 w 546100"/>
                <a:gd name="connsiteY3" fmla="*/ 104089 h 609601"/>
                <a:gd name="connsiteX4" fmla="*/ 546100 w 546100"/>
                <a:gd name="connsiteY4" fmla="*/ 304801 h 609601"/>
                <a:gd name="connsiteX5" fmla="*/ 480112 w 546100"/>
                <a:gd name="connsiteY5" fmla="*/ 505513 h 609601"/>
                <a:gd name="connsiteX6" fmla="*/ 279400 w 546100"/>
                <a:gd name="connsiteY6" fmla="*/ 609601 h 609601"/>
                <a:gd name="connsiteX7" fmla="*/ 78688 w 546100"/>
                <a:gd name="connsiteY7" fmla="*/ 505513 h 609601"/>
                <a:gd name="connsiteX8" fmla="*/ 0 w 546100"/>
                <a:gd name="connsiteY8" fmla="*/ 381000 h 609601"/>
                <a:gd name="connsiteX9" fmla="*/ 12700 w 546100"/>
                <a:gd name="connsiteY9" fmla="*/ 304801 h 609601"/>
                <a:gd name="connsiteX10" fmla="*/ 12700 w 546100"/>
                <a:gd name="connsiteY10" fmla="*/ 30480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100" h="609601">
                  <a:moveTo>
                    <a:pt x="12700" y="304800"/>
                  </a:moveTo>
                  <a:cubicBezTo>
                    <a:pt x="12700" y="230970"/>
                    <a:pt x="36148" y="159650"/>
                    <a:pt x="78688" y="104088"/>
                  </a:cubicBezTo>
                  <a:cubicBezTo>
                    <a:pt x="129331" y="37942"/>
                    <a:pt x="202494" y="0"/>
                    <a:pt x="279400" y="1"/>
                  </a:cubicBezTo>
                  <a:cubicBezTo>
                    <a:pt x="356306" y="1"/>
                    <a:pt x="429469" y="37943"/>
                    <a:pt x="480112" y="104089"/>
                  </a:cubicBezTo>
                  <a:cubicBezTo>
                    <a:pt x="522652" y="159652"/>
                    <a:pt x="546100" y="230972"/>
                    <a:pt x="546100" y="304801"/>
                  </a:cubicBezTo>
                  <a:cubicBezTo>
                    <a:pt x="546100" y="378631"/>
                    <a:pt x="522652" y="449951"/>
                    <a:pt x="480112" y="505513"/>
                  </a:cubicBezTo>
                  <a:cubicBezTo>
                    <a:pt x="429469" y="571659"/>
                    <a:pt x="356306" y="609601"/>
                    <a:pt x="279400" y="609601"/>
                  </a:cubicBezTo>
                  <a:cubicBezTo>
                    <a:pt x="202494" y="609601"/>
                    <a:pt x="125254" y="543613"/>
                    <a:pt x="78688" y="505513"/>
                  </a:cubicBezTo>
                  <a:cubicBezTo>
                    <a:pt x="32122" y="467413"/>
                    <a:pt x="10998" y="414452"/>
                    <a:pt x="0" y="381000"/>
                  </a:cubicBezTo>
                  <a:cubicBezTo>
                    <a:pt x="1702" y="195148"/>
                    <a:pt x="10583" y="317501"/>
                    <a:pt x="12700" y="304801"/>
                  </a:cubicBezTo>
                  <a:lnTo>
                    <a:pt x="12700" y="30480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1752600" y="12954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1752600" y="15621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1752600" y="18288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1752600" y="21336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1752600" y="24384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1752600" y="2769968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1752600" y="30734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80" idx="4"/>
              <a:endCxn id="78" idx="5"/>
            </p:cNvCxnSpPr>
            <p:nvPr/>
          </p:nvCxnSpPr>
          <p:spPr>
            <a:xfrm rot="16200000" flipH="1">
              <a:off x="1773191" y="3395709"/>
              <a:ext cx="322122" cy="1347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8" idx="3"/>
            </p:cNvCxnSpPr>
            <p:nvPr/>
          </p:nvCxnSpPr>
          <p:spPr>
            <a:xfrm rot="5400000">
              <a:off x="1651187" y="3395709"/>
              <a:ext cx="309422" cy="1474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-5562600" y="609600"/>
            <a:ext cx="1371600" cy="3200400"/>
            <a:chOff x="609600" y="533400"/>
            <a:chExt cx="1371600" cy="4038600"/>
          </a:xfrm>
        </p:grpSpPr>
        <p:sp>
          <p:nvSpPr>
            <p:cNvPr id="46" name="Freeform 45"/>
            <p:cNvSpPr/>
            <p:nvPr/>
          </p:nvSpPr>
          <p:spPr>
            <a:xfrm>
              <a:off x="914400" y="533400"/>
              <a:ext cx="546100" cy="609601"/>
            </a:xfrm>
            <a:custGeom>
              <a:avLst/>
              <a:gdLst>
                <a:gd name="connsiteX0" fmla="*/ 0 w 533400"/>
                <a:gd name="connsiteY0" fmla="*/ 304800 h 609600"/>
                <a:gd name="connsiteX1" fmla="*/ 65988 w 533400"/>
                <a:gd name="connsiteY1" fmla="*/ 104088 h 609600"/>
                <a:gd name="connsiteX2" fmla="*/ 266700 w 533400"/>
                <a:gd name="connsiteY2" fmla="*/ 1 h 609600"/>
                <a:gd name="connsiteX3" fmla="*/ 467412 w 533400"/>
                <a:gd name="connsiteY3" fmla="*/ 104089 h 609600"/>
                <a:gd name="connsiteX4" fmla="*/ 533400 w 533400"/>
                <a:gd name="connsiteY4" fmla="*/ 304801 h 609600"/>
                <a:gd name="connsiteX5" fmla="*/ 467412 w 533400"/>
                <a:gd name="connsiteY5" fmla="*/ 505513 h 609600"/>
                <a:gd name="connsiteX6" fmla="*/ 266700 w 533400"/>
                <a:gd name="connsiteY6" fmla="*/ 609601 h 609600"/>
                <a:gd name="connsiteX7" fmla="*/ 65988 w 533400"/>
                <a:gd name="connsiteY7" fmla="*/ 505513 h 609600"/>
                <a:gd name="connsiteX8" fmla="*/ 0 w 533400"/>
                <a:gd name="connsiteY8" fmla="*/ 304801 h 609600"/>
                <a:gd name="connsiteX9" fmla="*/ 0 w 533400"/>
                <a:gd name="connsiteY9" fmla="*/ 304800 h 609600"/>
                <a:gd name="connsiteX0" fmla="*/ 23698 w 557098"/>
                <a:gd name="connsiteY0" fmla="*/ 304800 h 609601"/>
                <a:gd name="connsiteX1" fmla="*/ 89686 w 557098"/>
                <a:gd name="connsiteY1" fmla="*/ 104088 h 609601"/>
                <a:gd name="connsiteX2" fmla="*/ 290398 w 557098"/>
                <a:gd name="connsiteY2" fmla="*/ 1 h 609601"/>
                <a:gd name="connsiteX3" fmla="*/ 491110 w 557098"/>
                <a:gd name="connsiteY3" fmla="*/ 104089 h 609601"/>
                <a:gd name="connsiteX4" fmla="*/ 557098 w 557098"/>
                <a:gd name="connsiteY4" fmla="*/ 304801 h 609601"/>
                <a:gd name="connsiteX5" fmla="*/ 491110 w 557098"/>
                <a:gd name="connsiteY5" fmla="*/ 505513 h 609601"/>
                <a:gd name="connsiteX6" fmla="*/ 290398 w 557098"/>
                <a:gd name="connsiteY6" fmla="*/ 609601 h 609601"/>
                <a:gd name="connsiteX7" fmla="*/ 89686 w 557098"/>
                <a:gd name="connsiteY7" fmla="*/ 505513 h 609601"/>
                <a:gd name="connsiteX8" fmla="*/ 10998 w 557098"/>
                <a:gd name="connsiteY8" fmla="*/ 381000 h 609601"/>
                <a:gd name="connsiteX9" fmla="*/ 23698 w 557098"/>
                <a:gd name="connsiteY9" fmla="*/ 304801 h 609601"/>
                <a:gd name="connsiteX10" fmla="*/ 23698 w 557098"/>
                <a:gd name="connsiteY10" fmla="*/ 304800 h 609601"/>
                <a:gd name="connsiteX0" fmla="*/ 12700 w 546100"/>
                <a:gd name="connsiteY0" fmla="*/ 304800 h 609601"/>
                <a:gd name="connsiteX1" fmla="*/ 78688 w 546100"/>
                <a:gd name="connsiteY1" fmla="*/ 104088 h 609601"/>
                <a:gd name="connsiteX2" fmla="*/ 279400 w 546100"/>
                <a:gd name="connsiteY2" fmla="*/ 1 h 609601"/>
                <a:gd name="connsiteX3" fmla="*/ 480112 w 546100"/>
                <a:gd name="connsiteY3" fmla="*/ 104089 h 609601"/>
                <a:gd name="connsiteX4" fmla="*/ 546100 w 546100"/>
                <a:gd name="connsiteY4" fmla="*/ 304801 h 609601"/>
                <a:gd name="connsiteX5" fmla="*/ 480112 w 546100"/>
                <a:gd name="connsiteY5" fmla="*/ 505513 h 609601"/>
                <a:gd name="connsiteX6" fmla="*/ 279400 w 546100"/>
                <a:gd name="connsiteY6" fmla="*/ 609601 h 609601"/>
                <a:gd name="connsiteX7" fmla="*/ 78688 w 546100"/>
                <a:gd name="connsiteY7" fmla="*/ 505513 h 609601"/>
                <a:gd name="connsiteX8" fmla="*/ 0 w 546100"/>
                <a:gd name="connsiteY8" fmla="*/ 381000 h 609601"/>
                <a:gd name="connsiteX9" fmla="*/ 12700 w 546100"/>
                <a:gd name="connsiteY9" fmla="*/ 304801 h 609601"/>
                <a:gd name="connsiteX10" fmla="*/ 12700 w 546100"/>
                <a:gd name="connsiteY10" fmla="*/ 30480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100" h="609601">
                  <a:moveTo>
                    <a:pt x="12700" y="304800"/>
                  </a:moveTo>
                  <a:cubicBezTo>
                    <a:pt x="12700" y="230970"/>
                    <a:pt x="36148" y="159650"/>
                    <a:pt x="78688" y="104088"/>
                  </a:cubicBezTo>
                  <a:cubicBezTo>
                    <a:pt x="129331" y="37942"/>
                    <a:pt x="202494" y="0"/>
                    <a:pt x="279400" y="1"/>
                  </a:cubicBezTo>
                  <a:cubicBezTo>
                    <a:pt x="356306" y="1"/>
                    <a:pt x="429469" y="37943"/>
                    <a:pt x="480112" y="104089"/>
                  </a:cubicBezTo>
                  <a:cubicBezTo>
                    <a:pt x="522652" y="159652"/>
                    <a:pt x="546100" y="230972"/>
                    <a:pt x="546100" y="304801"/>
                  </a:cubicBezTo>
                  <a:cubicBezTo>
                    <a:pt x="546100" y="378631"/>
                    <a:pt x="522652" y="449951"/>
                    <a:pt x="480112" y="505513"/>
                  </a:cubicBezTo>
                  <a:cubicBezTo>
                    <a:pt x="429469" y="571659"/>
                    <a:pt x="356306" y="609601"/>
                    <a:pt x="279400" y="609601"/>
                  </a:cubicBezTo>
                  <a:cubicBezTo>
                    <a:pt x="202494" y="609601"/>
                    <a:pt x="125254" y="543613"/>
                    <a:pt x="78688" y="505513"/>
                  </a:cubicBezTo>
                  <a:cubicBezTo>
                    <a:pt x="32122" y="467413"/>
                    <a:pt x="10998" y="414452"/>
                    <a:pt x="0" y="381000"/>
                  </a:cubicBezTo>
                  <a:cubicBezTo>
                    <a:pt x="1702" y="195148"/>
                    <a:pt x="10583" y="317501"/>
                    <a:pt x="12700" y="304801"/>
                  </a:cubicBezTo>
                  <a:lnTo>
                    <a:pt x="12700" y="30480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C:\Users\Md. Anwar hossain\Desktop\New folder (2)\ওয়ার্ড\slide1-n.jpg"/>
            <p:cNvPicPr>
              <a:picLocks noChangeAspect="1" noChangeArrowheads="1"/>
            </p:cNvPicPr>
            <p:nvPr/>
          </p:nvPicPr>
          <p:blipFill>
            <a:blip r:embed="rId5">
              <a:lum bright="-13000"/>
            </a:blip>
            <a:srcRect l="7778" t="10000" r="65555" b="52963"/>
            <a:stretch>
              <a:fillRect/>
            </a:stretch>
          </p:blipFill>
          <p:spPr bwMode="auto">
            <a:xfrm>
              <a:off x="609600" y="3276600"/>
              <a:ext cx="1371600" cy="1295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Flowchart: Connector 19"/>
            <p:cNvSpPr/>
            <p:nvPr/>
          </p:nvSpPr>
          <p:spPr>
            <a:xfrm>
              <a:off x="1066800" y="11430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1066800" y="14097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066800" y="16764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1066800" y="19812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066800" y="22860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990600" y="3276600"/>
              <a:ext cx="381000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1066800" y="2617568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1066800" y="29210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0" idx="4"/>
              <a:endCxn id="27" idx="5"/>
            </p:cNvCxnSpPr>
            <p:nvPr/>
          </p:nvCxnSpPr>
          <p:spPr>
            <a:xfrm rot="16200000" flipH="1">
              <a:off x="1087391" y="3243309"/>
              <a:ext cx="322122" cy="1347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7" idx="3"/>
            </p:cNvCxnSpPr>
            <p:nvPr/>
          </p:nvCxnSpPr>
          <p:spPr>
            <a:xfrm rot="5400000">
              <a:off x="965387" y="3243309"/>
              <a:ext cx="309422" cy="1474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-1676400" y="609600"/>
            <a:ext cx="1219200" cy="3124200"/>
            <a:chOff x="3733800" y="609600"/>
            <a:chExt cx="1219200" cy="4038600"/>
          </a:xfrm>
        </p:grpSpPr>
        <p:pic>
          <p:nvPicPr>
            <p:cNvPr id="2050" name="Picture 2" descr="C:\Users\Md. Anwar hossain\Desktop\New folder (2)\ওয়ার্ড\slide1-n.jpg"/>
            <p:cNvPicPr>
              <a:picLocks noChangeAspect="1" noChangeArrowheads="1"/>
            </p:cNvPicPr>
            <p:nvPr/>
          </p:nvPicPr>
          <p:blipFill>
            <a:blip r:embed="rId5"/>
            <a:srcRect l="67778" t="15926" r="14444" b="51482"/>
            <a:stretch>
              <a:fillRect/>
            </a:stretch>
          </p:blipFill>
          <p:spPr bwMode="auto">
            <a:xfrm>
              <a:off x="3733800" y="3276600"/>
              <a:ext cx="1219200" cy="1371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3" name="Freeform 82"/>
            <p:cNvSpPr/>
            <p:nvPr/>
          </p:nvSpPr>
          <p:spPr>
            <a:xfrm>
              <a:off x="4038600" y="609600"/>
              <a:ext cx="546100" cy="609601"/>
            </a:xfrm>
            <a:custGeom>
              <a:avLst/>
              <a:gdLst>
                <a:gd name="connsiteX0" fmla="*/ 0 w 533400"/>
                <a:gd name="connsiteY0" fmla="*/ 304800 h 609600"/>
                <a:gd name="connsiteX1" fmla="*/ 65988 w 533400"/>
                <a:gd name="connsiteY1" fmla="*/ 104088 h 609600"/>
                <a:gd name="connsiteX2" fmla="*/ 266700 w 533400"/>
                <a:gd name="connsiteY2" fmla="*/ 1 h 609600"/>
                <a:gd name="connsiteX3" fmla="*/ 467412 w 533400"/>
                <a:gd name="connsiteY3" fmla="*/ 104089 h 609600"/>
                <a:gd name="connsiteX4" fmla="*/ 533400 w 533400"/>
                <a:gd name="connsiteY4" fmla="*/ 304801 h 609600"/>
                <a:gd name="connsiteX5" fmla="*/ 467412 w 533400"/>
                <a:gd name="connsiteY5" fmla="*/ 505513 h 609600"/>
                <a:gd name="connsiteX6" fmla="*/ 266700 w 533400"/>
                <a:gd name="connsiteY6" fmla="*/ 609601 h 609600"/>
                <a:gd name="connsiteX7" fmla="*/ 65988 w 533400"/>
                <a:gd name="connsiteY7" fmla="*/ 505513 h 609600"/>
                <a:gd name="connsiteX8" fmla="*/ 0 w 533400"/>
                <a:gd name="connsiteY8" fmla="*/ 304801 h 609600"/>
                <a:gd name="connsiteX9" fmla="*/ 0 w 533400"/>
                <a:gd name="connsiteY9" fmla="*/ 304800 h 609600"/>
                <a:gd name="connsiteX0" fmla="*/ 23698 w 557098"/>
                <a:gd name="connsiteY0" fmla="*/ 304800 h 609601"/>
                <a:gd name="connsiteX1" fmla="*/ 89686 w 557098"/>
                <a:gd name="connsiteY1" fmla="*/ 104088 h 609601"/>
                <a:gd name="connsiteX2" fmla="*/ 290398 w 557098"/>
                <a:gd name="connsiteY2" fmla="*/ 1 h 609601"/>
                <a:gd name="connsiteX3" fmla="*/ 491110 w 557098"/>
                <a:gd name="connsiteY3" fmla="*/ 104089 h 609601"/>
                <a:gd name="connsiteX4" fmla="*/ 557098 w 557098"/>
                <a:gd name="connsiteY4" fmla="*/ 304801 h 609601"/>
                <a:gd name="connsiteX5" fmla="*/ 491110 w 557098"/>
                <a:gd name="connsiteY5" fmla="*/ 505513 h 609601"/>
                <a:gd name="connsiteX6" fmla="*/ 290398 w 557098"/>
                <a:gd name="connsiteY6" fmla="*/ 609601 h 609601"/>
                <a:gd name="connsiteX7" fmla="*/ 89686 w 557098"/>
                <a:gd name="connsiteY7" fmla="*/ 505513 h 609601"/>
                <a:gd name="connsiteX8" fmla="*/ 10998 w 557098"/>
                <a:gd name="connsiteY8" fmla="*/ 381000 h 609601"/>
                <a:gd name="connsiteX9" fmla="*/ 23698 w 557098"/>
                <a:gd name="connsiteY9" fmla="*/ 304801 h 609601"/>
                <a:gd name="connsiteX10" fmla="*/ 23698 w 557098"/>
                <a:gd name="connsiteY10" fmla="*/ 304800 h 609601"/>
                <a:gd name="connsiteX0" fmla="*/ 12700 w 546100"/>
                <a:gd name="connsiteY0" fmla="*/ 304800 h 609601"/>
                <a:gd name="connsiteX1" fmla="*/ 78688 w 546100"/>
                <a:gd name="connsiteY1" fmla="*/ 104088 h 609601"/>
                <a:gd name="connsiteX2" fmla="*/ 279400 w 546100"/>
                <a:gd name="connsiteY2" fmla="*/ 1 h 609601"/>
                <a:gd name="connsiteX3" fmla="*/ 480112 w 546100"/>
                <a:gd name="connsiteY3" fmla="*/ 104089 h 609601"/>
                <a:gd name="connsiteX4" fmla="*/ 546100 w 546100"/>
                <a:gd name="connsiteY4" fmla="*/ 304801 h 609601"/>
                <a:gd name="connsiteX5" fmla="*/ 480112 w 546100"/>
                <a:gd name="connsiteY5" fmla="*/ 505513 h 609601"/>
                <a:gd name="connsiteX6" fmla="*/ 279400 w 546100"/>
                <a:gd name="connsiteY6" fmla="*/ 609601 h 609601"/>
                <a:gd name="connsiteX7" fmla="*/ 78688 w 546100"/>
                <a:gd name="connsiteY7" fmla="*/ 505513 h 609601"/>
                <a:gd name="connsiteX8" fmla="*/ 0 w 546100"/>
                <a:gd name="connsiteY8" fmla="*/ 381000 h 609601"/>
                <a:gd name="connsiteX9" fmla="*/ 12700 w 546100"/>
                <a:gd name="connsiteY9" fmla="*/ 304801 h 609601"/>
                <a:gd name="connsiteX10" fmla="*/ 12700 w 546100"/>
                <a:gd name="connsiteY10" fmla="*/ 304800 h 60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100" h="609601">
                  <a:moveTo>
                    <a:pt x="12700" y="304800"/>
                  </a:moveTo>
                  <a:cubicBezTo>
                    <a:pt x="12700" y="230970"/>
                    <a:pt x="36148" y="159650"/>
                    <a:pt x="78688" y="104088"/>
                  </a:cubicBezTo>
                  <a:cubicBezTo>
                    <a:pt x="129331" y="37942"/>
                    <a:pt x="202494" y="0"/>
                    <a:pt x="279400" y="1"/>
                  </a:cubicBezTo>
                  <a:cubicBezTo>
                    <a:pt x="356306" y="1"/>
                    <a:pt x="429469" y="37943"/>
                    <a:pt x="480112" y="104089"/>
                  </a:cubicBezTo>
                  <a:cubicBezTo>
                    <a:pt x="522652" y="159652"/>
                    <a:pt x="546100" y="230972"/>
                    <a:pt x="546100" y="304801"/>
                  </a:cubicBezTo>
                  <a:cubicBezTo>
                    <a:pt x="546100" y="378631"/>
                    <a:pt x="522652" y="449951"/>
                    <a:pt x="480112" y="505513"/>
                  </a:cubicBezTo>
                  <a:cubicBezTo>
                    <a:pt x="429469" y="571659"/>
                    <a:pt x="356306" y="609601"/>
                    <a:pt x="279400" y="609601"/>
                  </a:cubicBezTo>
                  <a:cubicBezTo>
                    <a:pt x="202494" y="609601"/>
                    <a:pt x="125254" y="543613"/>
                    <a:pt x="78688" y="505513"/>
                  </a:cubicBezTo>
                  <a:cubicBezTo>
                    <a:pt x="32122" y="467413"/>
                    <a:pt x="10998" y="414452"/>
                    <a:pt x="0" y="381000"/>
                  </a:cubicBezTo>
                  <a:cubicBezTo>
                    <a:pt x="1702" y="195148"/>
                    <a:pt x="10583" y="317501"/>
                    <a:pt x="12700" y="304801"/>
                  </a:cubicBezTo>
                  <a:lnTo>
                    <a:pt x="12700" y="30480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Connector 84"/>
            <p:cNvSpPr/>
            <p:nvPr/>
          </p:nvSpPr>
          <p:spPr>
            <a:xfrm>
              <a:off x="4191000" y="12192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4191000" y="14859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4191000" y="17526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4191000" y="20574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4191000" y="23622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4114800" y="3352800"/>
              <a:ext cx="381000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4191000" y="2693768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4191000" y="2997200"/>
              <a:ext cx="228600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2" idx="4"/>
              <a:endCxn id="90" idx="5"/>
            </p:cNvCxnSpPr>
            <p:nvPr/>
          </p:nvCxnSpPr>
          <p:spPr>
            <a:xfrm rot="16200000" flipH="1">
              <a:off x="4211591" y="3319509"/>
              <a:ext cx="322122" cy="1347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90" idx="3"/>
            </p:cNvCxnSpPr>
            <p:nvPr/>
          </p:nvCxnSpPr>
          <p:spPr>
            <a:xfrm rot="5400000">
              <a:off x="4089587" y="3319509"/>
              <a:ext cx="309422" cy="1474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75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6666 -0.00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4.44444E-6 L 0.85417 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166 -1.11111E-6 L 0.84166 -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অবিস্কার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3200400" y="3200400"/>
            <a:ext cx="6858000" cy="457200"/>
          </a:xfrm>
          <a:prstGeom prst="rect">
            <a:avLst/>
          </a:prstGeom>
          <a:noFill/>
        </p:spPr>
      </p:pic>
      <p:pic>
        <p:nvPicPr>
          <p:cNvPr id="18" name="Picture 17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</p:spPr>
      </p:pic>
      <p:pic>
        <p:nvPicPr>
          <p:cNvPr id="20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120771"/>
            <a:ext cx="9144000" cy="457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47244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343400"/>
            <a:ext cx="8001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University of new Haven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–এর অধ্যাপক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ফ্রেড কোহেন (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Fred Cohen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) ১৯৮০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 ভাইরাস এর নামকরণ করেন।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ou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200"/>
            <a:ext cx="19812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2443163" cy="2438400"/>
          </a:xfrm>
          <a:prstGeom prst="rect">
            <a:avLst/>
          </a:prstGeom>
          <a:ln w="28575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3200400" y="3200400"/>
            <a:ext cx="6858000" cy="457200"/>
          </a:xfrm>
          <a:prstGeom prst="rect">
            <a:avLst/>
          </a:prstGeom>
          <a:noFill/>
        </p:spPr>
      </p:pic>
      <p:pic>
        <p:nvPicPr>
          <p:cNvPr id="18" name="Picture 17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</p:spPr>
      </p:pic>
      <p:pic>
        <p:nvPicPr>
          <p:cNvPr id="20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120771"/>
            <a:ext cx="9144000" cy="457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47244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57200"/>
            <a:ext cx="784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ভাইরাস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আক্রান্ত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হওয়ার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লক্ষণসমূহ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s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 কম্পিউটার ইন্সটল সফটওয়ারে 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35052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8" descr="কম্পিউটার সাটডাউন এর চিত্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71600"/>
            <a:ext cx="36576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Rectangle 25"/>
          <p:cNvSpPr/>
          <p:nvPr/>
        </p:nvSpPr>
        <p:spPr>
          <a:xfrm>
            <a:off x="533400" y="2914471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কম্পিটার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4177725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দেখাচ্ছে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9900" y="49657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অপ্রত্যাশিত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5740400"/>
            <a:ext cx="853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ইনস্টলের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3200400" y="3200400"/>
            <a:ext cx="6858000" cy="457200"/>
          </a:xfrm>
          <a:prstGeom prst="rect">
            <a:avLst/>
          </a:prstGeom>
          <a:noFill/>
        </p:spPr>
      </p:pic>
      <p:pic>
        <p:nvPicPr>
          <p:cNvPr id="18" name="Picture 17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</p:spPr>
      </p:pic>
      <p:pic>
        <p:nvPicPr>
          <p:cNvPr id="20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120771"/>
            <a:ext cx="9144000" cy="457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47244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57200"/>
            <a:ext cx="784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ভাইরাস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আক্রান্ত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হওয়ার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লক্ষণসমূহ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s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 কম্পিউটার ইন্সটল সফটওয়ারে 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35052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8" descr="কম্পিউটার সাটডাউন এর চিত্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71600"/>
            <a:ext cx="3657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Rectangle 18"/>
          <p:cNvSpPr/>
          <p:nvPr/>
        </p:nvSpPr>
        <p:spPr>
          <a:xfrm>
            <a:off x="533400" y="26670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৫.চলমান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ফাইলগুলো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 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8862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শার্ট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51816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ফোল্ডারে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ফাইলগুলোর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5" t="2122" r="4701" b="8594"/>
          <a:stretch/>
        </p:blipFill>
        <p:spPr>
          <a:xfrm>
            <a:off x="304800" y="1219200"/>
            <a:ext cx="2362200" cy="1981200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381002"/>
            <a:ext cx="8153400" cy="714480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সাধারণত যেসব ক্ষতি করেঃ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0" r="2357"/>
          <a:stretch/>
        </p:blipFill>
        <p:spPr>
          <a:xfrm>
            <a:off x="2895600" y="1219200"/>
            <a:ext cx="2895600" cy="1905000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0" t="-953" r="6183"/>
          <a:stretch/>
        </p:blipFill>
        <p:spPr>
          <a:xfrm flipH="1">
            <a:off x="6019800" y="1219200"/>
            <a:ext cx="2514600" cy="1828801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04800" y="3276600"/>
            <a:ext cx="8001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500" y="4597400"/>
            <a:ext cx="838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latin typeface="Times New Roman" pitchFamily="18" charset="0"/>
                <a:cs typeface="Times New Roman" pitchFamily="18" charset="0"/>
              </a:rPr>
              <a:t>Corrupt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করে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দিতে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পারে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" y="5422900"/>
            <a:ext cx="838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আচমকা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আবঞ্ছিত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6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2"/>
            <a:ext cx="8153400" cy="714480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সাধারণত যেসব ক্ষতি করেঃ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0" r="2357"/>
          <a:stretch/>
        </p:blipFill>
        <p:spPr>
          <a:xfrm>
            <a:off x="533400" y="1143000"/>
            <a:ext cx="3886200" cy="2133600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0" t="-953" r="6183"/>
          <a:stretch/>
        </p:blipFill>
        <p:spPr>
          <a:xfrm flipH="1">
            <a:off x="4572000" y="1219200"/>
            <a:ext cx="3657600" cy="1981200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81000" y="3505200"/>
            <a:ext cx="8001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কম্পিউারে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মনিটারে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ডিসপ্লেকে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বিকৃত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n w="0"/>
                <a:latin typeface="Times New Roman" pitchFamily="18" charset="0"/>
                <a:cs typeface="Times New Roman" pitchFamily="18" charset="0"/>
              </a:rPr>
              <a:t> Corrupt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করে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দিতে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পারে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;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953000"/>
            <a:ext cx="838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৫.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সিস্টেমের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কাজকে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ধীরগতি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সম্পন্ন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করে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দিতে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latin typeface="NikoshBAN" pitchFamily="2" charset="0"/>
                <a:cs typeface="Times New Roman" pitchFamily="18" charset="0"/>
              </a:rPr>
              <a:t>পারে</a:t>
            </a:r>
            <a:r>
              <a:rPr lang="en-US" sz="3600" b="1" dirty="0" smtClean="0">
                <a:ln w="0"/>
                <a:latin typeface="NikoshBAN" pitchFamily="2" charset="0"/>
                <a:cs typeface="Times New Roman" pitchFamily="18" charset="0"/>
              </a:rPr>
              <a:t> ; 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6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072313" cy="829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5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ভাইরাসের নাম </a:t>
            </a:r>
            <a:endParaRPr lang="en-US" sz="475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4495800"/>
            <a:ext cx="2133600" cy="127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16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স্টোন </a:t>
            </a:r>
            <a:r>
              <a:rPr lang="en-US" sz="3833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(Stone)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3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0"/>
            <a:ext cx="1864519" cy="2599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685800" y="4419600"/>
            <a:ext cx="2181225" cy="1150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3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1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সিআইএইচ</a:t>
            </a:r>
            <a:r>
              <a:rPr lang="en-US" sz="341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7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(CIH)</a:t>
            </a:r>
            <a:endParaRPr lang="en-US" sz="341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182"/>
          <a:stretch/>
        </p:blipFill>
        <p:spPr>
          <a:xfrm>
            <a:off x="990600" y="1524000"/>
            <a:ext cx="1735931" cy="2640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5867400" y="4495800"/>
            <a:ext cx="2743200" cy="11504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58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ট্রোজান হর্স</a:t>
            </a:r>
            <a:r>
              <a:rPr lang="en-US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(Trojan Horse)</a:t>
            </a:r>
            <a:endParaRPr lang="en-US" sz="3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1968572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7380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25" y="5257804"/>
            <a:ext cx="3407569" cy="1406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16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25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ফোল্ডার</a:t>
            </a:r>
            <a:r>
              <a:rPr lang="en-US" sz="425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250" b="1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(Folder)</a:t>
            </a:r>
            <a:endParaRPr lang="en-US" sz="425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ফোল্ডার  ভাইরাস এর চিত্র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020" y="1841500"/>
            <a:ext cx="3337601" cy="3187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04875" y="457202"/>
            <a:ext cx="7010400" cy="82989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47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7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7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7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6350" y="5334002"/>
            <a:ext cx="2571750" cy="1278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7970" tIns="48985" rIns="97970" bIns="48985">
            <a:spAutoFit/>
          </a:bodyPr>
          <a:lstStyle/>
          <a:p>
            <a:pPr algn="ctr"/>
            <a:r>
              <a:rPr lang="bn-BD" sz="2167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ভিয়েনা</a:t>
            </a:r>
            <a:r>
              <a:rPr lang="en-US" sz="3833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83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(Vienna)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1841500"/>
            <a:ext cx="2507456" cy="3187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140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hkhjk.jpg"/>
          <p:cNvPicPr>
            <a:picLocks noChangeAspect="1"/>
          </p:cNvPicPr>
          <p:nvPr/>
        </p:nvPicPr>
        <p:blipFill>
          <a:blip r:embed="rId2"/>
          <a:srcRect t="33333" r="37422" b="12500"/>
          <a:stretch>
            <a:fillRect/>
          </a:stretch>
        </p:blipFill>
        <p:spPr>
          <a:xfrm>
            <a:off x="228600" y="1219200"/>
            <a:ext cx="2971800" cy="1752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8458200" cy="652925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890" name="Picture 2" descr="https://tse2.mm.bing.net/th?id=OIP.M4768b2e3162c80241bd0c52863ba27baH0&amp;pid=15.1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66800"/>
            <a:ext cx="2819400" cy="205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3733800"/>
            <a:ext cx="6477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r>
              <a:rPr lang="bn-BD" sz="425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425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25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425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5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25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5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2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572000"/>
            <a:ext cx="6705600" cy="829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ড্রাইভের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5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7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447800"/>
            <a:ext cx="2362201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533400" y="5562600"/>
            <a:ext cx="6705600" cy="829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5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75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75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6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04800"/>
            <a:ext cx="8458200" cy="652925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733800"/>
            <a:ext cx="7772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970" tIns="48985" rIns="97970" bIns="48985" rtlCol="0" anchor="ctr"/>
          <a:lstStyle/>
          <a:p>
            <a:r>
              <a:rPr lang="en-US" sz="425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25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250" b="1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25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8229600" cy="12069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হার্ডডিস্কে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 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2004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14400"/>
            <a:ext cx="4114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1986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828800"/>
            <a:ext cx="22860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জীবণু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685800" y="1905000"/>
            <a:ext cx="5257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তথ্যসমূহ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743200"/>
            <a:ext cx="3505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609600" y="2743200"/>
            <a:ext cx="4038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কম্পিটারের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অংশসমুহ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038600"/>
            <a:ext cx="8001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876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ভাইরাস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562600"/>
            <a:ext cx="27432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সফটওয়্যার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49530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5562600"/>
            <a:ext cx="2819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সফট্ওয়্যার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4" name="Picture 13" descr="C:\Users\Md. Anwar hossain\Desktop\444444444444\444444444444-1.png"/>
          <p:cNvPicPr>
            <a:picLocks noChangeAspect="1" noChangeArrowheads="1"/>
          </p:cNvPicPr>
          <p:nvPr/>
        </p:nvPicPr>
        <p:blipFill>
          <a:blip r:embed="rId3"/>
          <a:srcRect l="18627" t="15909" r="37255" b="71970"/>
          <a:stretch>
            <a:fillRect/>
          </a:stretch>
        </p:blipFill>
        <p:spPr bwMode="auto">
          <a:xfrm>
            <a:off x="1981200" y="533400"/>
            <a:ext cx="5715000" cy="838200"/>
          </a:xfrm>
          <a:prstGeom prst="rect">
            <a:avLst/>
          </a:prstGeom>
          <a:noFill/>
        </p:spPr>
      </p:pic>
      <p:pic>
        <p:nvPicPr>
          <p:cNvPr id="15" name="Picture 2" descr="C:\Users\Md. Anwar hossain\Desktop\anwarh hossain-1.png"/>
          <p:cNvPicPr>
            <a:picLocks noChangeAspect="1" noChangeArrowheads="1"/>
          </p:cNvPicPr>
          <p:nvPr/>
        </p:nvPicPr>
        <p:blipFill>
          <a:blip r:embed="rId4"/>
          <a:srcRect l="5882" r="3529" b="4348"/>
          <a:stretch>
            <a:fillRect/>
          </a:stretch>
        </p:blipFill>
        <p:spPr bwMode="auto">
          <a:xfrm>
            <a:off x="990600" y="1295400"/>
            <a:ext cx="70104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8" name="Cross 7"/>
          <p:cNvSpPr/>
          <p:nvPr/>
        </p:nvSpPr>
        <p:spPr>
          <a:xfrm>
            <a:off x="2514600" y="304800"/>
            <a:ext cx="44958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066800"/>
            <a:ext cx="71627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828800"/>
            <a:ext cx="3276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762000" y="1905000"/>
            <a:ext cx="3886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avira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2819400"/>
            <a:ext cx="3200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838200" y="2743200"/>
            <a:ext cx="3886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CIH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3657600"/>
            <a:ext cx="7239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267200"/>
            <a:ext cx="240224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সুরক্ষা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 smtClean="0">
                <a:latin typeface="NikoshBAN" pitchFamily="2" charset="0"/>
                <a:cs typeface="NikoshBAN" panose="02000000000000000000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4267200"/>
            <a:ext cx="2667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ব্যাঘাত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4267200"/>
            <a:ext cx="28956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3048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7912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ii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51816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4712" y="5227316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 ও iii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5181600"/>
            <a:ext cx="2362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ii , ও iii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CC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DE1A9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30" name="Cross 29"/>
          <p:cNvSpPr/>
          <p:nvPr/>
        </p:nvSpPr>
        <p:spPr>
          <a:xfrm>
            <a:off x="2362200" y="609600"/>
            <a:ext cx="41910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কাজ</a:t>
            </a:r>
            <a:endParaRPr lang="en-US" sz="44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d. Anwar hossain\Desktop\computer problem\download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1752600" cy="1600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Md. Anwar hossain\Desktop\computer problem\download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1981200" cy="1600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hlinkClick r:id="" action="ppaction://noaction">
              <a:snd r:embed="rId4" name="applause.wav" builtIn="1"/>
            </a:hlinkClick>
          </p:cNvPr>
          <p:cNvSpPr txBox="1"/>
          <p:nvPr/>
        </p:nvSpPr>
        <p:spPr>
          <a:xfrm>
            <a:off x="457200" y="2209800"/>
            <a:ext cx="8458200" cy="11387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১.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ভাইরাসের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লক্ষনগুলো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;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4" name="applause.wav" builtIn="1"/>
            </a:hlinkClick>
          </p:cNvPr>
          <p:cNvSpPr txBox="1"/>
          <p:nvPr/>
        </p:nvSpPr>
        <p:spPr>
          <a:xfrm>
            <a:off x="457200" y="3657600"/>
            <a:ext cx="8382000" cy="16927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২.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ভাইরাসের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কারনে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পারে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আলোচনা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</a:rPr>
              <a:t>  ;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8" name="TextBox 17">
            <a:hlinkClick r:id="" action="ppaction://noaction">
              <a:snd r:embed="rId3" name="applause.wav" builtIn="1"/>
            </a:hlinkClick>
          </p:cNvPr>
          <p:cNvSpPr txBox="1"/>
          <p:nvPr/>
        </p:nvSpPr>
        <p:spPr>
          <a:xfrm>
            <a:off x="381000" y="3048000"/>
            <a:ext cx="8153400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লক্ষণসমূহ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676400" cy="1981200"/>
          </a:xfrm>
          <a:prstGeom prst="rect">
            <a:avLst/>
          </a:prstGeom>
          <a:noFill/>
        </p:spPr>
      </p:pic>
      <p:sp>
        <p:nvSpPr>
          <p:cNvPr id="10" name="Cross 9"/>
          <p:cNvSpPr/>
          <p:nvPr/>
        </p:nvSpPr>
        <p:spPr>
          <a:xfrm>
            <a:off x="2209800" y="685800"/>
            <a:ext cx="4724400" cy="990600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</a:t>
            </a:r>
            <a:endParaRPr lang="en-US" sz="66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:\Users\Md. Anwar hossain\Desktop\PDF WIZ\download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57200"/>
            <a:ext cx="1676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22860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pic>
        <p:nvPicPr>
          <p:cNvPr id="1026" name="Picture 2" descr="C:\Users\Md. Anwar hossain\Desktop\New folder (2)\ওয়ার্ড\ধন্যবাদ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90800" y="685800"/>
            <a:ext cx="374173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8800" y="1600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25908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200" y="3352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98444" y="4114800"/>
            <a:ext cx="6583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1" y="50292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F98721-F573-4C89-867D-D3F607B79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3352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0C133A-5342-4EDA-8727-E2F3B866E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657600" cy="2771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DD5674-A224-4C41-A30B-13B1BEA3F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1242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04BD2F-2506-4885-A4E4-C4CC9F6B7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3352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0" y="914400"/>
            <a:ext cx="45719" cy="571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685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</p:spPr>
      </p:pic>
      <p:pic>
        <p:nvPicPr>
          <p:cNvPr id="29" name="Picture 28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-2933698" y="3314700"/>
            <a:ext cx="6248400" cy="381000"/>
          </a:xfrm>
          <a:prstGeom prst="rect">
            <a:avLst/>
          </a:prstGeom>
          <a:noFill/>
        </p:spPr>
      </p:pic>
      <p:pic>
        <p:nvPicPr>
          <p:cNvPr id="30" name="Picture 29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 rot="16200000">
            <a:off x="5829302" y="3390900"/>
            <a:ext cx="6248400" cy="381001"/>
          </a:xfrm>
          <a:prstGeom prst="rect">
            <a:avLst/>
          </a:prstGeom>
          <a:noFill/>
        </p:spPr>
      </p:pic>
      <p:pic>
        <p:nvPicPr>
          <p:cNvPr id="3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3"/>
          <a:srcRect b="88924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1752600"/>
            <a:ext cx="8077200" cy="3578088"/>
          </a:xfrm>
          <a:prstGeom prst="rect">
            <a:avLst/>
          </a:prstGeom>
          <a:gradFill>
            <a:gsLst>
              <a:gs pos="60000">
                <a:schemeClr val="accent1">
                  <a:lumMod val="110000"/>
                  <a:satMod val="105000"/>
                  <a:tint val="67000"/>
                  <a:alpha val="39000"/>
                </a:schemeClr>
              </a:gs>
              <a:gs pos="10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endPara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</a:rPr>
              <a:t>ভাইরাস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71600"/>
            <a:ext cx="7653917" cy="168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2819399" y="3200400"/>
            <a:ext cx="6019800" cy="381000"/>
          </a:xfrm>
          <a:prstGeom prst="rect">
            <a:avLst/>
          </a:prstGeom>
          <a:noFill/>
        </p:spPr>
      </p:pic>
      <p:pic>
        <p:nvPicPr>
          <p:cNvPr id="4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5" name="Picture 4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715000" y="3200400"/>
            <a:ext cx="6324600" cy="53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304800"/>
            <a:ext cx="505968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rgbClr val="00B05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5181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spc="-1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209800"/>
            <a:ext cx="8458200" cy="3753966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ভাইরাস কী তা বলতে 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ভাইরাসের </a:t>
            </a:r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 বর্ণনা করতে 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3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 </a:t>
            </a:r>
            <a:r>
              <a:rPr lang="bn-BD" sz="3333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আক্রান্ত হওয়ার লক্ষণ বর্ণনা করতে </a:t>
            </a:r>
            <a:r>
              <a:rPr lang="bn-BD" sz="33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333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ক্ষতি করে ব্যাখ্যা করতে </a:t>
            </a:r>
            <a:r>
              <a:rPr lang="bn-BD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417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417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17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3076" y="381000"/>
            <a:ext cx="6410324" cy="714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বলতে কী বোঝায় ?</a:t>
            </a:r>
            <a:endParaRPr lang="en-US" sz="40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4114800"/>
            <a:ext cx="8905875" cy="2497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en-US" sz="3417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bn-BD" sz="3417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পূর্ণ হল</a:t>
            </a:r>
            <a:r>
              <a:rPr lang="en-US" sz="3417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417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833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Vital Information and Resources Under Siege</a:t>
            </a:r>
            <a:r>
              <a:rPr lang="bn-BD" sz="3833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17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যার অর্থ </a:t>
            </a:r>
            <a:r>
              <a:rPr lang="en-US" sz="3417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417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 তথ্যসমূহ দখলে নেওয়া বা ক্ষতি সাধন করা। </a:t>
            </a:r>
            <a:endParaRPr lang="bn-BD" sz="3417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500" dirty="0"/>
          </a:p>
        </p:txBody>
      </p:sp>
      <p:grpSp>
        <p:nvGrpSpPr>
          <p:cNvPr id="2" name="Group 7"/>
          <p:cNvGrpSpPr/>
          <p:nvPr/>
        </p:nvGrpSpPr>
        <p:grpSpPr>
          <a:xfrm>
            <a:off x="1035844" y="1600200"/>
            <a:ext cx="6879431" cy="2362200"/>
            <a:chOff x="304800" y="1905000"/>
            <a:chExt cx="6819900" cy="1600200"/>
          </a:xfrm>
        </p:grpSpPr>
        <p:pic>
          <p:nvPicPr>
            <p:cNvPr id="20482" name="Picture 2" descr="কম্পিউটার ভাইরাস চিত্র এর চিত্র ফলাফল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1" y="1905000"/>
              <a:ext cx="22860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484" name="Picture 4" descr="কম্পিউটার ভাইরাস চিত্র এর চিত্র ফলাফল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1905000"/>
              <a:ext cx="20193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486" name="Picture 6" descr="কম্পিউটার  এর চিত্র ফলাফল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1905000"/>
              <a:ext cx="2066925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9265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685800" y="914400"/>
            <a:ext cx="6955631" cy="3886200"/>
            <a:chOff x="914400" y="762000"/>
            <a:chExt cx="7572375" cy="4972050"/>
          </a:xfrm>
        </p:grpSpPr>
        <p:pic>
          <p:nvPicPr>
            <p:cNvPr id="2" name="Picture 1" descr="5ty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581400"/>
              <a:ext cx="2124075" cy="2152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t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661" y="3589244"/>
              <a:ext cx="1981200" cy="16859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u567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762000"/>
              <a:ext cx="2124075" cy="2152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yu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762000"/>
              <a:ext cx="2238375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221831" y="304801"/>
            <a:ext cx="3407569" cy="688768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ctr"/>
            <a:r>
              <a:rPr lang="bn-BD" sz="3833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ভাইরাস কী ?</a:t>
            </a:r>
            <a:endParaRPr lang="en-US" sz="3833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66109"/>
            <a:ext cx="8858250" cy="1791891"/>
          </a:xfrm>
          <a:prstGeom prst="rect">
            <a:avLst/>
          </a:prstGeom>
          <a:noFill/>
        </p:spPr>
        <p:txBody>
          <a:bodyPr wrap="square" lIns="97970" tIns="48985" rIns="97970" bIns="48985" rtlCol="0">
            <a:spAutoFit/>
          </a:bodyPr>
          <a:lstStyle/>
          <a:p>
            <a:pPr algn="just"/>
            <a:r>
              <a:rPr lang="bn-BD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ভাইরাস একটি ক্ষতিকর প্রোগ্রাম যা কম্পিউটারে প্রবেশ করে কম্পিউটারের </a:t>
            </a:r>
            <a:r>
              <a:rPr lang="en-US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		</a:t>
            </a:r>
            <a:r>
              <a:rPr lang="bn-BD" sz="3667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ক্ষতি করে থাকে</a:t>
            </a:r>
            <a:endParaRPr lang="en-US" sz="3667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3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-3200400" y="3200400"/>
            <a:ext cx="6858000" cy="457200"/>
          </a:xfrm>
          <a:prstGeom prst="rect">
            <a:avLst/>
          </a:prstGeom>
          <a:noFill/>
        </p:spPr>
      </p:pic>
      <p:pic>
        <p:nvPicPr>
          <p:cNvPr id="18" name="Picture 17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 rot="16200000">
            <a:off x="5486400" y="3200400"/>
            <a:ext cx="6858000" cy="457200"/>
          </a:xfrm>
          <a:prstGeom prst="rect">
            <a:avLst/>
          </a:prstGeom>
          <a:noFill/>
        </p:spPr>
      </p:pic>
      <p:pic>
        <p:nvPicPr>
          <p:cNvPr id="20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pic>
        <p:nvPicPr>
          <p:cNvPr id="23" name="Picture 2" descr="C:\Users\Md. Anwar hossain\Desktop\PDF WIZ\images (57).jpg"/>
          <p:cNvPicPr>
            <a:picLocks noChangeAspect="1" noChangeArrowheads="1"/>
          </p:cNvPicPr>
          <p:nvPr/>
        </p:nvPicPr>
        <p:blipFill>
          <a:blip r:embed="rId2"/>
          <a:srcRect b="88924"/>
          <a:stretch>
            <a:fillRect/>
          </a:stretch>
        </p:blipFill>
        <p:spPr bwMode="auto">
          <a:xfrm>
            <a:off x="0" y="-120771"/>
            <a:ext cx="9144000" cy="457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" y="3733800"/>
            <a:ext cx="80772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1371600" y="1594070"/>
            <a:ext cx="6885637" cy="1834930"/>
            <a:chOff x="990600" y="567018"/>
            <a:chExt cx="7496175" cy="2347632"/>
          </a:xfrm>
        </p:grpSpPr>
        <p:pic>
          <p:nvPicPr>
            <p:cNvPr id="13" name="Picture 12" descr="5ty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6052" y="567018"/>
              <a:ext cx="2124075" cy="21526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u567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762000"/>
              <a:ext cx="2124075" cy="2152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yu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762000"/>
              <a:ext cx="2238375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363635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551</Words>
  <Application>Microsoft Office PowerPoint</Application>
  <PresentationFormat>On-screen Show (4:3)</PresentationFormat>
  <Paragraphs>91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Anwar hossain</dc:creator>
  <cp:lastModifiedBy>Md. Anwar hossain</cp:lastModifiedBy>
  <cp:revision>224</cp:revision>
  <dcterms:created xsi:type="dcterms:W3CDTF">2020-04-23T09:54:46Z</dcterms:created>
  <dcterms:modified xsi:type="dcterms:W3CDTF">2020-05-30T05:20:52Z</dcterms:modified>
</cp:coreProperties>
</file>