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1" r:id="rId2"/>
    <p:sldId id="270" r:id="rId3"/>
    <p:sldId id="261" r:id="rId4"/>
    <p:sldId id="262" r:id="rId5"/>
    <p:sldId id="263" r:id="rId6"/>
    <p:sldId id="272" r:id="rId7"/>
    <p:sldId id="259" r:id="rId8"/>
    <p:sldId id="256" r:id="rId9"/>
    <p:sldId id="257" r:id="rId10"/>
    <p:sldId id="258" r:id="rId11"/>
    <p:sldId id="260" r:id="rId12"/>
    <p:sldId id="264" r:id="rId13"/>
    <p:sldId id="265" r:id="rId14"/>
    <p:sldId id="266" r:id="rId15"/>
    <p:sldId id="268" r:id="rId16"/>
    <p:sldId id="267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19" autoAdjust="0"/>
  </p:normalViewPr>
  <p:slideViewPr>
    <p:cSldViewPr>
      <p:cViewPr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2C755-97CC-44C6-AECA-BDAED54454BC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1C6F8-61CF-4DA8-8E06-81DFDD9A9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321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1C6F8-61CF-4DA8-8E06-81DFDD9A90F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35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1C6F8-61CF-4DA8-8E06-81DFDD9A90F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763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2CB6-BAB7-49F4-B81F-9EB92A9502FE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6812-25D4-4AA9-91BF-7C79A7B95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58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2CB6-BAB7-49F4-B81F-9EB92A9502FE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6812-25D4-4AA9-91BF-7C79A7B95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633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2CB6-BAB7-49F4-B81F-9EB92A9502FE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6812-25D4-4AA9-91BF-7C79A7B95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135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2CB6-BAB7-49F4-B81F-9EB92A9502FE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6812-25D4-4AA9-91BF-7C79A7B95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94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2CB6-BAB7-49F4-B81F-9EB92A9502FE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6812-25D4-4AA9-91BF-7C79A7B95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50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2CB6-BAB7-49F4-B81F-9EB92A9502FE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6812-25D4-4AA9-91BF-7C79A7B95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57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2CB6-BAB7-49F4-B81F-9EB92A9502FE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6812-25D4-4AA9-91BF-7C79A7B95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964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2CB6-BAB7-49F4-B81F-9EB92A9502FE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6812-25D4-4AA9-91BF-7C79A7B95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17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2CB6-BAB7-49F4-B81F-9EB92A9502FE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6812-25D4-4AA9-91BF-7C79A7B95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2CB6-BAB7-49F4-B81F-9EB92A9502FE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6812-25D4-4AA9-91BF-7C79A7B95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62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2CB6-BAB7-49F4-B81F-9EB92A9502FE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6812-25D4-4AA9-91BF-7C79A7B95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225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12CB6-BAB7-49F4-B81F-9EB92A9502FE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56812-25D4-4AA9-91BF-7C79A7B95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29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120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140.png"/><Relationship Id="rId4" Type="http://schemas.openxmlformats.org/officeDocument/2006/relationships/image" Target="../media/image131.png"/><Relationship Id="rId9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28600"/>
            <a:ext cx="1809750" cy="2524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1600200" y="3048000"/>
            <a:ext cx="5715000" cy="3276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rtl="0">
              <a:buNone/>
            </a:pPr>
            <a:r>
              <a:rPr lang="bn-IN" sz="36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/>
                <a:latin typeface="Impact"/>
              </a:rPr>
              <a:t>শুভেচ্ছা</a:t>
            </a:r>
            <a:endParaRPr lang="en-US" sz="3600" kern="10" spc="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effectLst/>
              <a:latin typeface="Impact"/>
            </a:endParaRPr>
          </a:p>
        </p:txBody>
      </p:sp>
      <p:sp>
        <p:nvSpPr>
          <p:cNvPr id="3" name="Frame 2"/>
          <p:cNvSpPr/>
          <p:nvPr/>
        </p:nvSpPr>
        <p:spPr>
          <a:xfrm>
            <a:off x="0" y="0"/>
            <a:ext cx="9144000" cy="6934200"/>
          </a:xfrm>
          <a:prstGeom prst="frame">
            <a:avLst>
              <a:gd name="adj1" fmla="val 3081"/>
            </a:avLst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48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17187 -0.06111 C -0.18038 -0.04375 -0.18785 -0.02592 -0.18785 -0.00833 C -0.18785 0.07477 -0.09045 0.13889 0.02674 0.13889 C 0.14236 0.13889 0.23681 0.07477 0.23681 -0.00833 C 0.23681 -0.02592 0.23264 -0.04375 0.22431 -0.06111 C 0.19358 -0.00439 0.11701 0.03449 0.02674 0.03449 C -0.06493 0.03449 -0.14132 -0.00439 -0.17187 -0.06111 Z " pathEditMode="relative" rAng="16200000" ptsTypes="fffffff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35" y="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81000" y="1447800"/>
                <a:ext cx="7848600" cy="595932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         বা</a:t>
                </a:r>
                <a:r>
                  <a:rPr lang="bn-IN" sz="3200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bn-IN" sz="3200" dirty="0">
                    <a:solidFill>
                      <a:srgbClr val="FF0000"/>
                    </a:solidFill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2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32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𝒂</m:t>
                        </m:r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𝒃</m:t>
                        </m:r>
                        <m:r>
                          <a:rPr lang="bn-IN" sz="32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  <m:r>
                      <m:rPr>
                        <m:nor/>
                      </m:rPr>
                      <a:rPr lang="en-US" sz="3200" dirty="0">
                        <a:latin typeface="NikoshBAN" pitchFamily="2" charset="0"/>
                        <a:cs typeface="NikoshBAN" pitchFamily="2" charset="0"/>
                      </a:rPr>
                      <m:t>=</m:t>
                    </m:r>
                    <m:r>
                      <m:rPr>
                        <m:nor/>
                      </m:rPr>
                      <a:rPr lang="bn-IN" sz="3200" dirty="0">
                        <a:cs typeface="NikoshBAN" pitchFamily="2" charset="0"/>
                      </a:rPr>
                      <m:t> </m:t>
                    </m:r>
                    <m:sSup>
                      <m:sSupPr>
                        <m:ctrlPr>
                          <a:rPr lang="bn-IN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  <m:r>
                          <a:rPr lang="bn-IN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en-US" sz="32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rPr>
                      <m:t>+</m:t>
                    </m:r>
                    <m:r>
                      <m:rPr>
                        <m:nor/>
                      </m:rPr>
                      <a:rPr lang="en-US" sz="32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rPr>
                      <m:t>ab</m:t>
                    </m:r>
                    <m:r>
                      <m:rPr>
                        <m:nor/>
                      </m:rPr>
                      <a:rPr lang="en-US" sz="32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rPr>
                      <m:t>+</m:t>
                    </m:r>
                    <m:r>
                      <m:rPr>
                        <m:nor/>
                      </m:rPr>
                      <a:rPr lang="en-US" sz="32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rPr>
                      <m:t>ab</m:t>
                    </m:r>
                    <m:r>
                      <m:rPr>
                        <m:nor/>
                      </m:rPr>
                      <a:rPr lang="en-US" sz="32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rPr>
                      <m:t>+</m:t>
                    </m:r>
                    <m:sSup>
                      <m:sSupPr>
                        <m:ctrlPr>
                          <a:rPr lang="bn-IN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  <m:r>
                          <a:rPr lang="bn-IN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447800"/>
                <a:ext cx="7848600" cy="5959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81000" y="2590800"/>
                <a:ext cx="7924800" cy="59593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            বা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2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32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𝒂</m:t>
                        </m:r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𝒃</m:t>
                        </m:r>
                        <m:r>
                          <a:rPr lang="bn-IN" sz="32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  <m:r>
                          <a:rPr lang="bn-IN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+</a:t>
                </a:r>
                <a:r>
                  <a:rPr lang="en-US" sz="3200" dirty="0">
                    <a:solidFill>
                      <a:schemeClr val="tx1"/>
                    </a:solidFill>
                    <a:cs typeface="NikoshBAN" pitchFamily="2" charset="0"/>
                  </a:rPr>
                  <a:t>2</a:t>
                </a:r>
                <a:r>
                  <a:rPr lang="en-US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ab+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  <m:r>
                          <a:rPr lang="bn-IN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প্রমাণিত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590800"/>
                <a:ext cx="7924800" cy="5959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1000" y="3733800"/>
                <a:ext cx="8382000" cy="461665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অর্থাৎ,</a:t>
                </a:r>
                <a:r>
                  <a:rPr lang="bn-IN" sz="2400" dirty="0" smtClean="0">
                    <a:cs typeface="NikoshBAN" pitchFamily="2" charset="0"/>
                  </a:rPr>
                  <a:t>দুইটিরাশির</a:t>
                </a:r>
                <a:r>
                  <a:rPr lang="en-US" sz="2400" dirty="0" smtClean="0">
                    <a:cs typeface="NikoshBAN" pitchFamily="2" charset="0"/>
                  </a:rPr>
                  <a:t> </a:t>
                </a:r>
                <a:r>
                  <a:rPr lang="bn-IN" sz="2400" dirty="0">
                    <a:cs typeface="NikoshBAN" pitchFamily="2" charset="0"/>
                  </a:rPr>
                  <a:t>যোগফলের বর্গ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১মরাশির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বর্গ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+</a:t>
                </a:r>
                <a:r>
                  <a:rPr lang="bn-IN" sz="2400" dirty="0">
                    <a:cs typeface="NikoshBAN" pitchFamily="2" charset="0"/>
                  </a:rPr>
                  <a:t>২</a:t>
                </a:r>
                <a14:m>
                  <m:oMath xmlns:m="http://schemas.openxmlformats.org/officeDocument/2006/math">
                    <m:r>
                      <a:rPr lang="bn-IN" sz="2400" i="1"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১মরাশি</a:t>
                </a:r>
                <a14:m>
                  <m:oMath xmlns:m="http://schemas.openxmlformats.org/officeDocument/2006/math">
                    <m:r>
                      <a:rPr lang="bn-IN" sz="2400" i="1"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২য় রাশি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+</a:t>
                </a:r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২য়রাশির 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বর্গ</a:t>
                </a:r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।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733800"/>
                <a:ext cx="8382000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81000" y="4724400"/>
                <a:ext cx="8001000" cy="59593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bn-IN" sz="3200" dirty="0"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2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32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𝒂</m:t>
                        </m:r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𝒃</m:t>
                        </m:r>
                        <m:r>
                          <a:rPr lang="bn-IN" sz="32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-</a:t>
                </a:r>
                <a:r>
                  <a:rPr lang="en-US" sz="3200" dirty="0">
                    <a:cs typeface="NikoshBAN" pitchFamily="2" charset="0"/>
                  </a:rPr>
                  <a:t>2ab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  <m:r>
                          <a:rPr lang="bn-IN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  <m:r>
                          <a:rPr lang="bn-IN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724400"/>
                <a:ext cx="8001000" cy="5959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81000" y="5715000"/>
                <a:ext cx="8077200" cy="595932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bn-IN" sz="3200" dirty="0">
                    <a:solidFill>
                      <a:schemeClr val="tx1"/>
                    </a:solidFill>
                    <a:cs typeface="NikoshBAN" pitchFamily="2" charset="0"/>
                  </a:rPr>
                  <a:t>বা</a:t>
                </a:r>
                <a:r>
                  <a:rPr lang="en-US" sz="3200" b="1" dirty="0">
                    <a:solidFill>
                      <a:srgbClr val="FF0000"/>
                    </a:solidFill>
                    <a:cs typeface="NikoshBAN" pitchFamily="2" charset="0"/>
                  </a:rPr>
                  <a:t>,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  <m:r>
                          <a:rPr lang="bn-IN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  <m:r>
                          <a:rPr lang="bn-IN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bn-IN" sz="32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=</m:t>
                        </m:r>
                        <m:r>
                          <a:rPr lang="bn-IN" sz="32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𝒂</m:t>
                        </m:r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𝒃</m:t>
                        </m:r>
                        <m:r>
                          <a:rPr lang="bn-IN" sz="32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-</a:t>
                </a:r>
                <a:r>
                  <a:rPr lang="en-US" sz="3200" dirty="0">
                    <a:cs typeface="NikoshBAN" pitchFamily="2" charset="0"/>
                  </a:rPr>
                  <a:t>2ab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dirty="0">
                    <a:cs typeface="NikoshBAN" pitchFamily="2" charset="0"/>
                  </a:rPr>
                  <a:t>(অনুসিদ্ধান্ত)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715000"/>
                <a:ext cx="8077200" cy="5959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81000" y="457200"/>
            <a:ext cx="784860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ABCD</a:t>
            </a:r>
            <a:r>
              <a:rPr lang="en-US" sz="3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বর্গক্ষেত্রের ক্ষেত্রফল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(P+Q+R+S)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এর ক্ষেত্রফল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95"/>
            </a:avLst>
          </a:prstGeom>
          <a:pattFill prst="shingle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91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19200" y="1524000"/>
                <a:ext cx="6781800" cy="38862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bn-IN" sz="3600" b="1" dirty="0" smtClean="0">
                    <a:solidFill>
                      <a:srgbClr val="FF0000"/>
                    </a:solidFill>
                    <a:cs typeface="NikoshBAN" pitchFamily="2" charset="0"/>
                  </a:rPr>
                  <a:t>অনুরুপভাবে,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bn-IN" sz="3600" b="1" i="1" smtClean="0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36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𝒂</m:t>
                        </m:r>
                        <m:r>
                          <a:rPr lang="bn-IN" sz="3600" b="1" i="1" smtClean="0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𝒃</m:t>
                        </m:r>
                        <m:r>
                          <a:rPr lang="bn-IN" sz="36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bn-IN" sz="3600" dirty="0"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  <m:r>
                          <a:rPr lang="bn-IN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  <m:r>
                      <a:rPr lang="bn-IN" sz="3600" b="0" i="0" smtClean="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−</m:t>
                    </m:r>
                    <m:r>
                      <a:rPr lang="en-US" sz="3600" b="0" i="0" smtClean="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2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ab</a:t>
                </a:r>
                <a:r>
                  <a:rPr lang="en-US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  <m:r>
                          <a:rPr lang="bn-IN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bn-IN" sz="3600" dirty="0" smtClean="0"/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bn-IN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  <m:r>
                          <a:rPr lang="bn-IN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  <m:r>
                          <a:rPr lang="bn-IN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bn-IN" sz="3600" b="1" dirty="0">
                    <a:solidFill>
                      <a:srgbClr val="FF0000"/>
                    </a:solidFill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36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𝒂</m:t>
                        </m:r>
                        <m:r>
                          <a:rPr lang="bn-IN" sz="3600" b="1" i="1" smtClean="0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𝒃</m:t>
                        </m:r>
                        <m:r>
                          <a:rPr lang="bn-IN" sz="36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  <m:r>
                      <a:rPr lang="bn-IN" sz="3600" b="0" i="0" smtClean="0">
                        <a:solidFill>
                          <a:srgbClr val="FF0000"/>
                        </a:solidFill>
                        <a:latin typeface="Cambria Math"/>
                        <a:cs typeface="NikoshBAN" pitchFamily="2" charset="0"/>
                      </a:rPr>
                      <m:t>+</m:t>
                    </m:r>
                  </m:oMath>
                </a14:m>
                <a:r>
                  <a:rPr lang="en-US" sz="3600" dirty="0" smtClean="0">
                    <a:cs typeface="NikoshBAN" pitchFamily="2" charset="0"/>
                  </a:rPr>
                  <a:t>2ab</a:t>
                </a:r>
                <a:endParaRPr lang="en-US" sz="36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1524000"/>
                <a:ext cx="6781800" cy="38862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929"/>
            </a:avLst>
          </a:prstGeom>
          <a:pattFill prst="solidDmnd">
            <a:fgClr>
              <a:schemeClr val="accent1"/>
            </a:fgClr>
            <a:bgClr>
              <a:schemeClr val="accent5"/>
            </a:bgClr>
          </a:patt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63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81400" y="1371600"/>
            <a:ext cx="4800600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cs typeface="NikoshBAN" pitchFamily="2" charset="0"/>
              </a:rPr>
              <a:t> </a:t>
            </a:r>
            <a:r>
              <a:rPr lang="en-US" sz="6000" b="1" dirty="0">
                <a:cs typeface="NikoshBAN" pitchFamily="2" charset="0"/>
              </a:rPr>
              <a:t>3x+4 </a:t>
            </a:r>
            <a:r>
              <a:rPr lang="bn-IN" sz="6000" b="1" dirty="0">
                <a:cs typeface="NikoshBAN" pitchFamily="2" charset="0"/>
              </a:rPr>
              <a:t>এর বর্গ </a:t>
            </a:r>
            <a:endParaRPr lang="en-US" sz="6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86000" y="2468634"/>
                <a:ext cx="4648200" cy="1036566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bn-IN" sz="6000" b="1" dirty="0"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6000" b="1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bn-IN" sz="6000" b="1"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6000" b="1" dirty="0">
                            <a:cs typeface="NikoshBAN" pitchFamily="2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6000" b="1" dirty="0">
                            <a:cs typeface="NikoshBAN" pitchFamily="2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6000" b="1" dirty="0">
                            <a:cs typeface="NikoshBAN" pitchFamily="2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6000" b="1" dirty="0">
                            <a:cs typeface="NikoshBAN" pitchFamily="2" charset="0"/>
                          </a:rPr>
                          <m:t>4</m:t>
                        </m:r>
                        <m:r>
                          <a:rPr lang="bn-IN" sz="6000" b="1" i="1" dirty="0"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6000" b="1" i="1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6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468634"/>
                <a:ext cx="4648200" cy="1036566"/>
              </a:xfrm>
              <a:prstGeom prst="rect">
                <a:avLst/>
              </a:prstGeom>
              <a:blipFill rotWithShape="1">
                <a:blip r:embed="rId3"/>
                <a:stretch>
                  <a:fillRect l="-7864" t="-17647" b="-405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133600" y="4830834"/>
                <a:ext cx="4648200" cy="1036566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bn-IN" sz="6000" b="1" dirty="0">
                        <a:cs typeface="NikoshBAN" pitchFamily="2" charset="0"/>
                      </a:rPr>
                      <m:t>=</m:t>
                    </m:r>
                    <m:sSup>
                      <m:sSupPr>
                        <m:ctrlPr>
                          <a:rPr lang="bn-IN" sz="6000" b="1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6000" b="1">
                            <a:latin typeface="Cambria Math"/>
                            <a:cs typeface="NikoshBAN" pitchFamily="2" charset="0"/>
                          </a:rPr>
                          <m:t>9</m:t>
                        </m:r>
                        <m:r>
                          <m:rPr>
                            <m:nor/>
                          </m:rPr>
                          <a:rPr lang="en-US" sz="6000" b="1" dirty="0">
                            <a:cs typeface="NikoshBAN" pitchFamily="2" charset="0"/>
                          </a:rPr>
                          <m:t>x</m:t>
                        </m:r>
                      </m:e>
                      <m:sup>
                        <m:r>
                          <a:rPr lang="en-US" sz="6000" b="1" i="1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6000" b="1" dirty="0">
                    <a:cs typeface="NikoshBAN" pitchFamily="2" charset="0"/>
                  </a:rPr>
                  <a:t>+24x+16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830834"/>
                <a:ext cx="4648200" cy="1036566"/>
              </a:xfrm>
              <a:prstGeom prst="rect">
                <a:avLst/>
              </a:prstGeom>
              <a:blipFill rotWithShape="1">
                <a:blip r:embed="rId4"/>
                <a:stretch>
                  <a:fillRect l="-7471" t="-15205" r="-11009" b="-385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676400" y="279737"/>
            <a:ext cx="579120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cs typeface="NikoshBAN" pitchFamily="2" charset="0"/>
              </a:rPr>
              <a:t>3x+4 </a:t>
            </a:r>
            <a:r>
              <a:rPr lang="bn-IN" sz="6000" b="1" dirty="0">
                <a:cs typeface="NikoshBAN" pitchFamily="2" charset="0"/>
              </a:rPr>
              <a:t>এর বর্গ ণির্ণয় :</a:t>
            </a:r>
            <a:r>
              <a:rPr lang="en-US" sz="6000" b="1" dirty="0">
                <a:cs typeface="NikoshBAN" pitchFamily="2" charset="0"/>
              </a:rPr>
              <a:t> </a:t>
            </a:r>
            <a:endParaRPr lang="bn-IN" sz="6000" b="1" dirty="0"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1371600"/>
            <a:ext cx="2514600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cs typeface="NikoshBAN" pitchFamily="2" charset="0"/>
              </a:rPr>
              <a:t>সমাধানঃ</a:t>
            </a:r>
            <a:endParaRPr lang="en-US" sz="6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33600" y="3611634"/>
                <a:ext cx="6858000" cy="1036566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bn-IN" sz="6000" b="1" dirty="0"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6000" b="1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bn-IN" sz="6000" b="1"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6000" b="1" dirty="0">
                            <a:cs typeface="NikoshBAN" pitchFamily="2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6000" b="1" dirty="0">
                            <a:cs typeface="NikoshBAN" pitchFamily="2" charset="0"/>
                          </a:rPr>
                          <m:t>x</m:t>
                        </m:r>
                        <m:r>
                          <a:rPr lang="bn-IN" sz="6000" b="1" i="1" dirty="0"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6000" b="1" i="1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6000" b="1" dirty="0">
                    <a:cs typeface="NikoshBAN" pitchFamily="2" charset="0"/>
                  </a:rPr>
                  <a:t>+2.3x.4+</a:t>
                </a:r>
                <a:r>
                  <a:rPr lang="bn-IN" sz="6000" b="1" dirty="0"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6000" b="1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bn-IN" sz="6000" b="1"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6000" b="1" dirty="0">
                            <a:cs typeface="NikoshBAN" pitchFamily="2" charset="0"/>
                          </a:rPr>
                          <m:t>4</m:t>
                        </m:r>
                        <m:r>
                          <a:rPr lang="bn-IN" sz="6000" b="1" i="1" dirty="0"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6000" b="1" i="1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6000" dirty="0" smtClean="0"/>
                  <a:t>   </a:t>
                </a:r>
                <a:endParaRPr lang="en-US" sz="6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3611634"/>
                <a:ext cx="6858000" cy="1036566"/>
              </a:xfrm>
              <a:prstGeom prst="rect">
                <a:avLst/>
              </a:prstGeom>
              <a:blipFill rotWithShape="1">
                <a:blip r:embed="rId5"/>
                <a:stretch>
                  <a:fillRect l="-5333" t="-17544" r="-8889" b="-397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5867400"/>
            <a:ext cx="1580444" cy="1524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6096000"/>
            <a:ext cx="914400" cy="130688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5943600"/>
            <a:ext cx="1371600" cy="19603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6172200"/>
            <a:ext cx="1104900" cy="157915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Frame 1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76"/>
            </a:avLst>
          </a:prstGeom>
          <a:pattFill prst="dkVert">
            <a:fgClr>
              <a:schemeClr val="accent6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0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70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024 -0.69885 C -0.15573 -0.70232 -0.15365 -0.70278 -0.1474 -0.70116 C -0.14618 -0.70047 -0.14514 -0.69954 -0.14427 -0.69885 C -0.14254 -0.69792 -0.13958 -0.69792 -0.13924 -0.6963 C -0.13768 -0.68866 -0.13941 -0.68218 -0.14896 -0.6801 C -0.16146 -0.67408 -0.14167 -0.67709 -0.13438 -0.67523 C -0.13108 -0.66829 -0.13611 -0.66806 -0.14427 -0.66598 C -0.1474 -0.66528 -0.1507 -0.66436 -0.15399 -0.66366 C -0.15538 -0.6632 -0.15868 -0.66227 -0.15868 -0.66227 C -0.15868 -0.66227 -0.15538 -0.6632 -0.15399 -0.66366 C -0.14618 -0.66551 -0.13768 -0.66436 -0.12952 -0.66482 C -0.12413 -0.66875 -0.12188 -0.67107 -0.11997 -0.67662 C -0.11927 -0.68172 -0.12031 -0.6875 -0.11823 -0.69306 C -0.11806 -0.69398 -0.1158 -0.69144 -0.11511 -0.69074 C -0.10226 -0.67848 -0.11354 -0.6875 -0.10538 -0.68102 C -0.10365 -0.67778 -0.09965 -0.67199 -0.10365 -0.66829 C -0.10382 -0.66806 -0.11302 -0.66621 -0.11354 -0.66598 C -0.10156 -0.66297 -0.10417 -0.66875 -0.10035 -0.67431 C -0.09757 -0.67824 -0.0974 -0.67778 -0.09254 -0.6801 C -0.09132 -0.68102 -0.08577 -0.68519 -0.09063 -0.68704 C -0.09219 -0.6875 -0.0941 -0.68635 -0.09549 -0.68588 C -0.09722 -0.68241 -0.09896 -0.67871 -0.10035 -0.67523 C -0.09809 -0.66273 -0.1 -0.66482 -0.08594 -0.66111 C -0.08507 -0.66042 -0.08143 -0.65973 -0.08247 -0.65903 C -0.08368 -0.65811 -0.08733 -0.65903 -0.0875 -0.65996 C -0.08854 -0.66644 -0.08646 -0.67269 -0.08594 -0.67871 C -0.06545 -0.67547 -0.07622 -0.67686 -0.05365 -0.67523 C -0.05191 -0.675 -0.05035 -0.67431 -0.04896 -0.67431 C -0.0441 -0.67431 -0.03958 -0.67385 -0.03594 -0.67523 C -0.03438 -0.67593 -0.03802 -0.67686 -0.03906 -0.67778 C -0.04011 -0.67871 -0.04097 -0.6801 -0.04219 -0.68102 C -0.04566 -0.68426 -0.04896 -0.68727 -0.05365 -0.68959 C -0.05434 -0.69121 -0.05955 -0.70371 -0.05504 -0.69422 C -0.05417 -0.68426 -0.05417 -0.67894 -0.05035 -0.67061 C -0.04705 -0.64491 -0.05052 -0.66598 -0.04705 -0.67292 C -0.04636 -0.67431 -0.04375 -0.67223 -0.04219 -0.67199 C -0.0349 -0.67686 -0.03177 -0.68403 -0.02274 -0.6882 C -0.02031 -0.69445 -0.01389 -0.70023 -0.0066 -0.70371 C -0.00538 -0.70486 -0.00243 -0.70602 -0.0033 -0.70718 C -0.00417 -0.70834 -0.00712 -0.70695 -0.00799 -0.70602 C -0.01337 -0.70232 -0.01615 -0.69676 -0.02118 -0.69306 C -0.02205 -0.69121 -0.02761 -0.68195 -0.02274 -0.68102 C -0.01597 -0.67986 -0.00903 -0.68033 -0.00191 -0.6801 C 0.00555 -0.68496 -0.00052 -0.69723 -0.0033 -0.70371 C -0.01424 -0.69144 -0.01007 -0.66551 -0.00521 -0.65417 C 0.00451 -0.66412 0.01927 -0.66922 0.03055 -0.67778 C 0.03281 -0.68195 0.03489 -0.68334 0.04028 -0.68588 C 0.04531 -0.69144 0.04722 -0.69074 0.05 -0.68473 C 0.04965 -0.68334 0.05 -0.68172 0.04844 -0.68102 C 0.04687 -0.68102 0.04548 -0.68264 0.04514 -0.68334 C 0.04323 -0.68982 0.0592 -0.69283 0.06476 -0.69422 C 0.06701 -0.68889 0.07066 -0.68449 0.07257 -0.67871 C 0.07205 -0.67199 0.07239 -0.66551 0.07101 -0.65903 C 0.07066 -0.65695 0.06996 -0.66273 0.06944 -0.66482 C 0.0691 -0.66598 0.06823 -0.66713 0.06771 -0.66829 C 0.06528 -0.67361 0.06024 -0.67523 0.05469 -0.67871 C 0.04792 -0.67709 0.0441 -0.67361 0.03715 -0.67199 C 0.03524 -0.67385 0.03229 -0.67547 0.03055 -0.67778 C 0.02361 -0.68588 0.03489 -0.67686 0.02587 -0.68334 C 0.02517 -0.68588 0.02326 -0.6882 0.02413 -0.69074 C 0.02465 -0.6919 0.02708 -0.69283 0.02899 -0.69306 C 0.04479 -0.69375 0.0651 -0.69028 0.08073 -0.68959 C 0.09271 -0.68658 0.10035 -0.68658 0.11458 -0.68588 C 0.11215 -0.6801 0.10191 -0.67523 0.09514 -0.67199 C 0.09253 -0.67037 0.08576 -0.66945 0.08576 -0.66922 C 0.09184 -0.66852 0.09757 -0.66713 0.10312 -0.66598 C 0.10451 -0.66528 0.10521 -0.66389 0.1066 -0.66366 C 0.10798 -0.66273 0.11007 -0.6632 0.11128 -0.66227 C 0.12187 -0.65648 0.10555 -0.66065 0.12118 -0.65741 C 0.13125 -0.65278 0.13125 -0.65394 0.12917 -0.64445 C 0.11215 -0.64861 0.11493 -0.67153 0.11302 -0.68102 C 0.11267 -0.68334 0.11076 -0.68588 0.10989 -0.6882 C 0.10851 -0.66366 0.1184 -0.65579 0.09201 -0.64931 C 0.0941 -0.65417 0.09601 -0.65602 0.10173 -0.65903 C 0.10312 -0.65579 0.10729 -0.64699 0.10035 -0.64699 C 0.10087 -0.64977 0.10035 -0.65255 0.10173 -0.65533 C 0.1026 -0.65648 0.10503 -0.65672 0.1066 -0.65741 C 0.11215 -0.66088 0.11719 -0.66412 0.12413 -0.66598 C 0.12673 -0.67084 0.1309 -0.675 0.13732 -0.67662 C 0.14114 -0.68079 0.14132 -0.68334 0.14687 -0.68588 C 0.15087 -0.69398 0.14566 -0.68496 0.15347 -0.69167 C 0.15607 -0.69398 0.15989 -0.69885 0.15989 -0.69885 C 0.1618 -0.69838 0.16458 -0.69885 0.16476 -0.69792 C 0.16528 -0.6963 0.1625 -0.69537 0.1618 -0.69422 C 0.15781 -0.68843 0.16302 -0.69213 0.15503 -0.6882 C 0.15052 -0.68334 0.15 -0.68172 0.15851 -0.6801 C 0.16406 -0.67709 0.16979 -0.67408 0.17448 -0.67061 C 0.17569 -0.66783 0.17587 -0.65741 0.17934 -0.66598 C 0.17899 -0.66783 0.17708 -0.68519 0.17309 -0.6882 C 0.17031 -0.69005 0.16614 -0.69028 0.16302 -0.69167 C 0.17118 -0.69723 0.19583 -0.70023 0.1908 -0.68959 C 0.19566 -0.68912 0.20069 -0.68936 0.20521 -0.6882 C 0.20903 -0.6875 0.21493 -0.68334 0.21493 -0.68334 C 0.21823 -0.67686 0.2158 -0.67686 0.20694 -0.67523 C 0.20312 -0.67454 0.19913 -0.67361 0.19566 -0.67292 C 0.19392 -0.67292 0.19219 -0.67223 0.1908 -0.67199 C 0.18906 -0.67153 0.1842 -0.67061 0.18576 -0.67061 C 0.18958 -0.67061 0.1934 -0.67153 0.19705 -0.67199 C 0.20417 -0.67523 0.20677 -0.67917 0.21493 -0.68102 C 0.20903 -0.68588 0.19896 -0.6882 0.1908 -0.68959 C 0.19219 -0.68982 0.1941 -0.68982 0.19566 -0.69074 C 0.19687 -0.69144 0.19566 -0.69398 0.19705 -0.69422 C 0.20573 -0.69468 0.21423 -0.69329 0.22292 -0.69306 C 0.23316 -0.69074 0.23021 -0.68287 0.2309 -0.67523 C 0.22726 -0.66713 0.22986 -0.67037 0.22482 -0.66482 C 0.22239 -0.66945 0.22187 -0.67431 0.21962 -0.67871 C 0.21823 -0.69144 0.21632 -0.70116 0.21962 -0.71412 C 0.22101 -0.71829 0.23021 -0.71736 0.23611 -0.71783 C 0.24757 -0.7213 0.26024 -0.71875 0.27187 -0.72223 " pathEditMode="relative" rAng="0" ptsTypes="ffffffffffffffffffffffffffffffffffffffffffffffffffffffffffffffffffffffffffffffffffffffffffffffffffffffffffffA">
                                      <p:cBhvr>
                                        <p:cTn id="12" dur="4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45" y="1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4 -0.54329 L -0.34167 -0.54144 C -0.33021 -0.49699 -0.33733 -0.49144 -0.31111 -0.48565 C -0.29983 -0.48056 -0.30556 -0.48241 -0.2941 -0.47986 C -0.28351 -0.47523 -0.2882 -0.47732 -0.28056 -0.47408 C -0.27136 -0.47593 -0.27188 -0.47199 -0.27188 -0.47801 C -0.2658 -0.5 -0.25955 -0.5213 -0.254 -0.54329 C -0.254 -0.54584 -0.254 -0.54977 -0.25591 -0.55116 C -0.2566 -0.55232 -0.25764 -0.54861 -0.25868 -0.54722 C -0.2632 -0.54144 -0.25973 -0.54398 -0.2658 -0.54144 C -0.27118 -0.5206 -0.26927 -0.53033 -0.2658 -0.48565 C -0.26476 -0.46435 -0.25157 -0.45394 -0.23681 -0.45394 C -0.24636 -0.55139 -0.27101 -0.54977 -0.23681 -0.56088 C -0.229 -0.55834 -0.22709 -0.5544 -0.2217 -0.54722 C -0.21997 -0.53496 -0.21927 -0.5213 -0.2158 -0.50972 C -0.21875 -0.49931 -0.22466 -0.50116 -0.23264 -0.5 C -0.23316 -0.50116 -0.23525 -0.50185 -0.23473 -0.50371 C -0.23473 -0.50579 -0.22535 -0.51297 -0.22344 -0.51366 C -0.21702 -0.51204 -0.21372 -0.51158 -0.20868 -0.50579 C -0.20625 -0.49607 -0.19844 -0.48704 -0.21025 -0.48172 C -0.21789 -0.47199 -0.21372 -0.47593 -0.23368 -0.47986 C -0.23681 -0.48056 -0.24236 -0.4838 -0.24236 -0.4838 C -0.24341 -0.48496 -0.24445 -0.48704 -0.24566 -0.48773 C -0.24636 -0.48889 -0.24844 -0.48866 -0.25 -0.48959 C -0.25209 -0.49213 -0.25382 -0.49676 -0.25591 -0.5 C -0.20417 -0.53102 -0.2132 -0.55255 -0.19445 -0.52523 C -0.19132 -0.51482 -0.19098 -0.50903 -0.18525 -0.50185 C -0.18733 -0.48426 -0.18889 -0.47778 -0.20035 -0.46806 C -0.19861 -0.47732 -0.1974 -0.48102 -0.19289 -0.48773 C -0.1882 -0.50556 -0.19497 -0.48172 -0.18837 -0.5 C -0.18594 -0.50579 -0.18525 -0.51158 -0.18229 -0.51736 C -0.18125 -0.5213 -0.17969 -0.52963 -0.17969 -0.52917 C -0.18108 -0.52199 -0.18264 -0.51482 -0.18368 -0.50764 C -0.18229 -0.48634 -0.18351 -0.4713 -0.16806 -0.46435 C -0.16302 -0.45787 -0.16598 -0.46042 -0.15764 -0.46042 C -0.15677 -0.48125 -0.15816 -0.50255 -0.15625 -0.52338 C -0.15591 -0.52593 -0.15278 -0.52269 -0.15157 -0.5213 C -0.14879 -0.51945 -0.14636 -0.51482 -0.14306 -0.51366 C -0.13646 -0.51088 -0.12865 -0.50579 -0.12223 -0.50579 C -0.12865 -0.51945 -0.13299 -0.53565 -0.1415 -0.54722 C -0.14306 -0.55047 -0.1441 -0.53935 -0.1441 -0.53565 C -0.1441 -0.51158 -0.1441 -0.48773 -0.1441 -0.46435 C -0.12657 -0.49699 -0.11077 -0.53172 -0.09167 -0.56343 C -0.09045 -0.56528 -0.08785 -0.56158 -0.08716 -0.55903 C -0.08542 -0.55139 -0.09063 -0.54213 -0.09427 -0.5375 C -0.0967 -0.52778 -0.10365 -0.51482 -0.10886 -0.50764 C -0.11094 -0.50116 -0.11302 -0.49792 -0.11459 -0.49144 C -0.10695 -0.4882 -0.09879 -0.4875 -0.09323 -0.49607 C -0.09358 -0.49792 -0.09358 -0.5 -0.09427 -0.50185 C -0.09532 -0.50347 -0.09723 -0.50371 -0.09723 -0.50579 C -0.09879 -0.51343 -0.09775 -0.5213 -0.09879 -0.52963 C -0.09966 -0.53889 -0.10486 -0.54769 -0.09879 -0.53565 C -0.09723 -0.52639 -0.09566 -0.51875 -0.09427 -0.50972 C -0.09358 -0.5 -0.09358 -0.49097 -0.08837 -0.4838 C -0.0875 -0.47338 -0.08525 -0.46945 -0.08247 -0.46042 C -0.08195 -0.45579 -0.08125 -0.44607 -0.08125 -0.44607 C -0.08039 -0.48565 -0.08039 -0.52593 -0.0783 -0.56528 C -0.07778 -0.57639 -0.07431 -0.55787 -0.07414 -0.55509 C -0.07066 -0.54792 -0.06354 -0.54144 -0.05903 -0.53565 C -0.0566 -0.52454 -0.05695 -0.51343 -0.05139 -0.50371 C -0.0533 -0.49352 -0.05226 -0.48704 -0.05782 -0.47986 C -0.06059 -0.46829 -0.06615 -0.45463 -0.07414 -0.44815 C -0.08403 -0.43959 -0.07361 -0.45255 -0.08125 -0.44236 C -0.06615 -0.48959 -0.05382 -0.53959 -0.03594 -0.58496 C -0.03143 -0.59514 -0.02361 -0.58218 -0.02084 -0.57894 C -0.01927 -0.5713 -0.01789 -0.56922 -0.01233 -0.56736 C -0.01302 -0.55834 -0.01181 -0.54954 -0.0132 -0.54144 C -0.01511 -0.53681 -0.01893 -0.53496 -0.02084 -0.53172 C -0.02188 -0.52986 -0.02292 -0.52847 -0.02396 -0.52709 C -0.02587 -0.52616 -0.03195 -0.52523 -0.02986 -0.52523 C -0.02535 -0.52616 -0.02084 -0.52662 -0.01667 -0.52709 C -0.00764 -0.52662 0.00086 -0.52662 0.00972 -0.52523 C 0.01336 -0.52523 0.01684 -0.52269 0.01996 -0.5213 C 0.02135 -0.5213 0.025 -0.51945 0.025 -0.51945 " pathEditMode="relative" rAng="0" ptsTypes="AffffffffffffffffffffffffffffffffffffffffffffffffffffffffffffffffffffffffA">
                                      <p:cBhvr>
                                        <p:cTn id="25" dur="3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66" y="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667 -0.38542 C -0.30226 -0.3838 -0.28889 -0.3838 -0.275 -0.38171 C -0.28003 -0.37755 -0.28368 -0.37546 -0.28889 -0.37338 C -0.29132 -0.37338 -0.29462 -0.37292 -0.29462 -0.37268 C -0.29826 -0.36921 -0.3 -0.36713 -0.30503 -0.36713 C -0.30885 -0.36713 -0.31389 -0.36505 -0.31667 -0.36713 C -0.31667 -0.36921 -0.31163 -0.36921 -0.3092 -0.36921 C -0.30156 -0.36921 -0.29271 -0.36875 -0.28455 -0.36713 C -0.2783 -0.36713 -0.27344 -0.36505 -0.26701 -0.36713 C -0.26684 -0.38171 -0.26424 -0.39583 -0.26424 -0.41042 C -0.26424 -0.41088 -0.26458 -0.40671 -0.26562 -0.40671 C -0.26632 -0.40463 -0.26753 -0.40463 -0.26875 -0.40417 C -0.27014 -0.39792 -0.27153 -0.39421 -0.27153 -0.38796 C -0.27153 -0.37963 -0.27049 -0.3713 -0.26997 -0.36458 C -0.26962 -0.36042 -0.26823 -0.36088 -0.26562 -0.35833 C -0.25764 -0.34838 -0.25312 -0.35046 -0.24115 -0.3463 C -0.23906 -0.34792 -0.23333 -0.3463 -0.23333 -0.34838 C -0.2349 -0.35046 -0.23976 -0.35046 -0.24253 -0.35255 C -0.24931 -0.35671 -0.24097 -0.35417 -0.24931 -0.35833 C -0.25052 -0.3588 -0.25226 -0.3588 -0.2533 -0.3588 C -0.25608 -0.36088 -0.2592 -0.36458 -0.26111 -0.36713 C -0.26337 -0.3713 -0.26372 -0.37546 -0.26875 -0.37963 C -0.26979 -0.38796 -0.2724 -0.39421 -0.26562 -0.40046 C -0.26441 -0.40255 -0.26424 -0.40463 -0.26302 -0.40463 C -0.25972 -0.40671 -0.25486 -0.40671 -0.25052 -0.4088 C -0.24514 -0.40671 -0.24045 -0.40463 -0.23542 -0.40046 C -0.23333 -0.39421 -0.23247 -0.3875 -0.23542 -0.37963 C -0.23646 -0.37755 -0.24045 -0.37963 -0.24253 -0.37963 C -0.25312 -0.38796 -0.22656 -0.38171 -0.21944 -0.37963 C -0.21458 -0.37546 -0.21319 -0.375 -0.21128 -0.37083 C -0.21267 -0.3625 -0.21146 -0.36042 -0.21944 -0.35833 C -0.21944 -0.35671 -0.21944 -0.35625 -0.2217 -0.35463 C -0.22448 -0.35463 -0.23056 -0.35255 -0.23056 -0.35231 C -0.25243 -0.35463 -0.25174 -0.35046 -0.25833 -0.36505 C -0.25035 -0.36713 -0.25625 -0.36713 -0.24931 -0.36458 C -0.2434 -0.36088 -0.23542 -0.36042 -0.22882 -0.35833 C -0.22569 -0.35833 -0.22153 -0.35671 -0.21944 -0.3588 C -0.21667 -0.36088 -0.21823 -0.36713 -0.21719 -0.37083 C -0.2151 -0.37755 -0.21337 -0.38542 -0.21267 -0.39213 C -0.20278 -0.39005 -0.20087 -0.39005 -0.19757 -0.38171 C -0.1967 -0.37546 -0.19462 -0.37292 -0.19757 -0.36713 C -0.19774 -0.36505 -0.20278 -0.3625 -0.2033 -0.36088 C -0.20556 -0.3588 -0.2099 -0.35463 -0.2099 -0.3544 C -0.21441 -0.36088 -0.21337 -0.35833 -0.20556 -0.36713 C -0.20556 -0.3669 -0.20503 -0.37083 -0.20503 -0.36921 C -0.2033 -0.375 -0.19983 -0.37546 -0.19757 -0.37963 C -0.19687 -0.38171 -0.19497 -0.38588 -0.19462 -0.38796 C -0.19167 -0.38171 -0.19427 -0.37755 -0.19618 -0.37292 C -0.19514 -0.36921 -0.19549 -0.36505 -0.19462 -0.36088 C -0.19323 -0.35671 -0.17986 -0.35671 -0.17743 -0.35671 C -0.17587 -0.36875 -0.17292 -0.37963 -0.17153 -0.39167 C -0.17396 -0.40255 -0.17587 -0.4 -0.18958 -0.40046 C -0.19375 -0.41296 -0.17431 -0.40463 -0.16719 -0.40417 C -0.15816 -0.39838 -0.16181 -0.40046 -0.15642 -0.3963 C -0.15312 -0.38796 -0.1559 -0.39005 -0.15 -0.38588 C -0.15 -0.37755 -0.14618 -0.36088 -0.15347 -0.35255 C -0.15712 -0.34421 -0.15955 -0.34375 -0.16892 -0.34005 C -0.17153 -0.34005 -0.17743 -0.33796 -0.17743 -0.33773 C -0.17778 -0.33796 -0.18021 -0.33796 -0.1809 -0.33958 C -0.18299 -0.34213 -0.175 -0.3463 -0.17309 -0.34838 C -0.17031 -0.35463 -0.1684 -0.3625 -0.16597 -0.36921 C -0.16389 -0.37546 -0.16389 -0.375 -0.16233 -0.37963 C -0.16181 -0.38171 -0.16111 -0.3838 -0.16111 -0.38356 C -0.15955 -0.38796 -0.15764 -0.39792 -0.16111 -0.40255 C -0.16181 -0.40417 -0.16389 -0.40255 -0.16597 -0.40417 C -0.16979 -0.40463 -0.17743 -0.40671 -0.17743 -0.40625 C -0.17552 -0.41088 -0.17292 -0.41088 -0.16719 -0.41296 C -0.16615 -0.41458 -0.16597 -0.41505 -0.16389 -0.41505 C -0.1625 -0.41713 -0.15642 -0.41875 -0.15642 -0.41713 C -0.14965 -0.42546 -0.15885 -0.41713 -0.15 -0.4213 C -0.14913 -0.42338 -0.14844 -0.42338 -0.14722 -0.425 C -0.14427 -0.42546 -0.14184 -0.42546 -0.13854 -0.42708 C -0.13611 -0.42755 -0.13524 -0.42755 -0.13524 -0.42731 C -0.12726 -0.43171 -0.11962 -0.43171 -0.11285 -0.42546 C -0.11337 -0.42083 -0.11285 -0.41505 -0.11424 -0.41042 C -0.11458 -0.4088 -0.11615 -0.4088 -0.11701 -0.40671 C -0.11771 -0.40671 -0.11753 -0.40463 -0.1184 -0.40417 C -0.12031 -0.40208 -0.12222 -0.40046 -0.12483 -0.39838 C -0.12743 -0.3963 -0.13524 -0.39167 -0.13229 -0.39213 C -0.12743 -0.39583 -0.12222 -0.3963 -0.1184 -0.39792 C -0.11701 -0.39838 -0.11597 -0.39838 -0.11424 -0.4 C -0.11146 -0.40046 -0.10625 -0.40255 -0.10625 -0.40208 C -0.10122 -0.40671 -0.09601 -0.40833 -0.08976 -0.41042 C -0.08281 -0.41505 -0.08646 -0.41296 -0.08837 -0.39792 C -0.08872 -0.39421 -0.08924 -0.39005 -0.08976 -0.38588 C -0.0901 -0.37338 -0.09167 -0.36088 -0.09167 -0.35 C -0.09167 -0.34213 -0.09097 -0.36296 -0.08976 -0.37083 C -0.08941 -0.37338 -0.08819 -0.37546 -0.08681 -0.37963 C -0.10156 -0.37963 -0.11615 -0.37917 -0.13038 -0.37963 C -0.13177 -0.37963 -0.12865 -0.38171 -0.12795 -0.38171 C -0.12674 -0.3838 -0.12674 -0.38588 -0.12483 -0.38588 C -0.11771 -0.38958 -0.10833 -0.38796 -0.10052 -0.38796 C -0.08559 -0.38796 -0.07865 -0.38588 -0.06528 -0.38542 C -0.05486 -0.38171 -0.05278 -0.38171 -0.06215 -0.3838 C -0.06528 -0.38796 -0.06667 -0.39005 -0.06667 -0.39421 C -0.06337 -0.39838 -0.06667 -0.3963 -0.05712 -0.4 C -0.05521 -0.40046 -0.05278 -0.40046 -0.05278 -0.40023 C -0.04531 -0.4088 -0.03663 -0.40671 -0.03368 -0.39792 C -0.0342 -0.39005 -0.03385 -0.38171 -0.03542 -0.37546 C -0.03559 -0.37338 -0.03733 -0.37338 -0.03837 -0.37292 C -0.03889 -0.37083 -0.04236 -0.36505 -0.04601 -0.36458 C -0.04844 -0.36296 -0.05278 -0.36088 -0.05278 -0.36065 C -0.05486 -0.36088 -0.05521 -0.3588 -0.05712 -0.3588 C -0.05851 -0.3588 -0.06042 -0.36088 -0.0599 -0.36088 C -0.0592 -0.36296 -0.05729 -0.36296 -0.05521 -0.36296 C -0.04392 -0.36296 -0.03212 -0.36296 -0.02014 -0.36458 C -0.01875 -0.37083 -0.01875 -0.3713 -0.01111 -0.37338 C -0.0059 -0.37083 -0.00052 -0.36921 -0.0092 -0.35833 C -0.01111 -0.35625 -0.01441 -0.3588 -0.01719 -0.3588 C -0.01875 -0.36042 -0.01892 -0.36088 -0.02014 -0.36088 C -0.0217 -0.36296 -0.02448 -0.36296 -0.02465 -0.36458 C -0.025 -0.36713 -0.02448 -0.37083 -0.02309 -0.37338 C -0.02222 -0.37546 -0.01823 -0.37755 -0.01615 -0.37963 C -0.0092 -0.38542 -0.00365 -0.39213 0.00278 -0.39838 C 0.00486 -0.40463 0.00712 -0.40255 0.01285 -0.40463 C 0.01892 -0.40255 0.01753 -0.4 0.01927 -0.39421 C 0.01875 -0.38958 0.01944 -0.3838 0.01753 -0.37963 C 0.01701 -0.37963 0.01667 -0.37963 0.01441 -0.37963 C 0.00903 -0.37708 0.00747 -0.37546 0.00278 -0.37338 C 0.00035 -0.375 -0.00243 -0.37338 -0.00365 -0.37546 C -0.00486 -0.37546 -0.0033 -0.37755 -0.00226 -0.37963 C -0.00017 -0.38125 0.00729 -0.38171 0.0099 -0.38171 C 0.02135 -0.38171 0.02604 -0.3838 0.02917 -0.37546 C 0.02847 -0.3713 0.02847 -0.36875 0.02743 -0.36505 C 0.02604 -0.36088 0.01667 -0.36042 0.01094 -0.3588 C 0.0066 -0.3588 0.00278 -0.3588 -0.00226 -0.36088 C -0.00972 -0.3625 -0.00486 -0.36296 -0.00833 -0.36713 C -0.0092 -0.36713 -0.01111 -0.36875 -0.01111 -0.36921 C -0.00885 -0.35463 -0.00226 -0.35833 0.01441 -0.35671 C 0.02604 -0.35833 0.02344 -0.35671 0.03038 -0.36296 C 0.03333 -0.37292 0.02917 -0.3588 0.03403 -0.3713 C 0.03542 -0.37338 0.03681 -0.37963 0.03681 -0.37917 C 0.03681 -0.37963 0.03681 -0.38171 0.03576 -0.3838 C 0.03438 -0.38542 0.03056 -0.38588 0.03108 -0.38796 C 0.03247 -0.38958 0.03542 -0.38588 0.03681 -0.38588 C 0.03993 -0.38588 0.04253 -0.3838 0.04479 -0.3838 C 0.04635 -0.3838 0.04913 -0.38171 0.04913 -0.38148 C 0.05017 -0.37963 0.0526 -0.37755 0.05226 -0.37546 C 0.04983 -0.36713 0.04635 -0.36713 0.04132 -0.36088 C 0.03854 -0.3588 0.03038 -0.35671 0.03038 -0.35648 C 0.03056 -0.3588 0.03038 -0.36088 0.03108 -0.36296 C 0.03247 -0.36296 0.03438 -0.36296 0.03576 -0.36458 C 0.04444 -0.37083 0.03056 -0.36505 0.04132 -0.36921 C 0.04497 -0.3713 0.04635 -0.375 0.05226 -0.37708 C 0.05486 -0.38333 0.05642 -0.37963 0.06024 -0.3838 C 0.07014 -0.3963 0.06111 -0.38796 0.0684 -0.39421 C 0.06875 -0.39421 0.0684 -0.39792 0.07014 -0.39792 C 0.07188 -0.39792 0.07188 -0.39421 0.07188 -0.39398 C 0.07188 -0.39213 0.07083 -0.39005 0.07014 -0.38796 C 0.06788 -0.38588 0.06406 -0.3838 0.06024 -0.38171 C 0.05833 -0.38125 0.05573 -0.37963 0.05382 -0.37755 C 0.05122 -0.37546 0.05122 -0.37292 0.04913 -0.37083 C 0.0526 -0.36088 0.06354 -0.36088 0.07222 -0.3588 C 0.075 -0.35833 0.0809 -0.35671 0.0809 -0.35648 C 0.08611 -0.3625 0.08611 -0.36296 0.08229 -0.3713 C 0.0816 -0.37292 0.08038 -0.36921 0.07934 -0.36921 C 0.0783 -0.36875 0.0776 -0.36713 0.07674 -0.36713 C 0.07413 -0.36042 0.07014 -0.36088 0.07674 -0.35671 C 0.0875 -0.36042 0.08351 -0.36713 0.09063 -0.37338 C 0.09219 -0.37917 0.09479 -0.3838 0.09965 -0.38796 C 0.10035 -0.39421 0.10608 -0.39838 0.11076 -0.40417 C 0.11354 -0.40255 0.1158 -0.40463 0.11615 -0.40255 C 0.1184 -0.39213 0.10885 -0.38588 0.10226 -0.37963 C 0.10035 -0.37546 0.09549 -0.37292 0.09184 -0.36921 C 0.0908 -0.36875 0.08941 -0.36713 0.08837 -0.36713 C 0.08767 -0.36505 0.08611 -0.36505 0.08611 -0.36458 C 0.08698 -0.36296 0.08872 -0.36505 0.09063 -0.36505 C 0.10122 -0.36505 0.11233 -0.36505 0.12326 -0.36458 C 0.12465 -0.36296 0.12569 -0.36088 0.12622 -0.36088 C 0.12778 -0.36296 0.12517 -0.36505 0.12465 -0.36713 C 0.12344 -0.3713 0.1217 -0.38171 0.1217 -0.38148 C 0.12135 -0.3875 0.12188 -0.39213 0.12014 -0.39792 C 0.11997 -0.4 0.11892 -0.39375 0.11892 -0.39167 C 0.11892 -0.37963 0.11997 -0.36875 0.12014 -0.35671 C 0.12396 -0.36088 0.12569 -0.36667 0.12778 -0.3713 C 0.12778 -0.37292 0.12535 -0.37338 0.12622 -0.37546 C 0.12778 -0.37708 0.13003 -0.37546 0.13281 -0.37708 C 0.14167 -0.37755 0.14983 -0.37755 0.15833 -0.37755 C 0.15556 -0.37963 0.1526 -0.38171 0.14913 -0.38542 C 0.14288 -0.41713 0.13368 -0.33171 0.15226 -0.35 C 0.15556 -0.35625 0.15833 -0.35463 0.16563 -0.35463 C 0.16944 -0.3588 0.1717 -0.36296 0.1776 -0.36458 C 0.18542 -0.36921 0.19219 -0.375 0.19931 -0.37963 C 0.20538 -0.3838 0.20781 -0.39005 0.21389 -0.39213 C 0.21302 -0.39375 0.21146 -0.39421 0.21111 -0.39421 C 0.20608 -0.39838 0.21111 -0.40046 0.20521 -0.3963 C 0.20191 -0.38796 0.19983 -0.37963 0.19722 -0.3713 C 0.19722 -0.36713 0.19722 -0.36296 0.19774 -0.36088 C 0.19844 -0.3588 0.20069 -0.3588 0.20226 -0.3588 C 0.21146 -0.35463 0.2217 -0.35463 0.23247 -0.35255 C 0.23368 -0.35255 0.23681 -0.35208 0.23681 -0.35046 C 0.23576 -0.3588 0.23889 -0.36713 0.22969 -0.36921 C 0.22587 -0.36875 0.21892 -0.36505 0.21597 -0.36921 C 0.21389 -0.37083 0.21684 -0.37338 0.21736 -0.37546 C 0.21892 -0.38171 0.225 -0.3875 0.23108 -0.38796 C 0.23733 -0.39421 0.24323 -0.40046 0.24601 -0.40671 C 0.2434 -0.41042 0.23889 -0.41667 0.23247 -0.4088 C 0.22986 -0.40463 0.23299 -0.40046 0.23385 -0.3963 C 0.23559 -0.3875 0.23681 -0.37755 0.23889 -0.36713 C 0.23924 -0.37292 0.24045 -0.39375 0.24167 -0.4 C 0.24167 -0.40046 0.24167 -0.40255 0.2434 -0.40417 C 0.24514 -0.40463 0.25278 -0.40671 0.25278 -0.40625 C 0.25712 -0.40463 0.26372 -0.40671 0.26719 -0.40417 C 0.26875 -0.40255 0.26892 -0.40046 0.27049 -0.4 C 0.2717 -0.39838 0.27292 -0.39838 0.27465 -0.39792 C 0.27622 -0.39213 0.27865 -0.39167 0.28056 -0.38588 C 0.28056 -0.37755 0.28056 -0.36713 0.27865 -0.35833 C 0.27847 -0.35625 0.27465 -0.35255 0.27292 -0.35208 C 0.26701 -0.34421 0.26285 -0.34375 0.25365 -0.34005 C 0.25278 -0.34005 0.25278 -0.33796 0.25035 -0.33796 C 0.24896 -0.33796 0.25278 -0.34005 0.25278 -0.33981 C 0.26163 -0.35046 0.25017 -0.33958 0.25851 -0.3463 C 0.26667 -0.35255 0.25608 -0.34583 0.26424 -0.35208 C 0.26667 -0.35625 0.26667 -0.3588 0.27049 -0.36088 C 0.27205 -0.36505 0.27378 -0.36875 0.2776 -0.3713 C 0.28056 -0.37755 0.28056 -0.38171 0.28108 -0.38796 C 0.28194 -0.38958 0.28385 -0.39005 0.28559 -0.39167 C 0.28507 -0.3963 0.28507 -0.40417 0.28056 -0.40671 C 0.27708 -0.4088 0.26719 -0.41088 0.26719 -0.41065 C 0.26806 -0.41458 0.26719 -0.41713 0.26892 -0.4213 C 0.27344 -0.42963 0.28333 -0.42755 0.29236 -0.42963 C 0.29497 -0.42917 0.29948 -0.42963 0.30208 -0.42755 C 0.30573 -0.42546 0.30503 -0.4213 0.30625 -0.41713 C 0.30503 -0.4088 0.30677 -0.40463 0.29931 -0.4 C 0.29896 -0.39838 0.29896 -0.3963 0.29722 -0.3963 C 0.29653 -0.39583 0.29479 -0.3963 0.29444 -0.39421 C 0.29115 -0.39421 0.28802 -0.39005 0.28559 -0.38796 C 0.28438 -0.38588 0.28177 -0.38588 0.28264 -0.38542 C 0.28333 -0.3838 0.28559 -0.38588 0.28681 -0.38588 C 0.28872 -0.3875 0.29444 -0.38796 0.29635 -0.38796 C 0.30122 -0.39005 0.30521 -0.39421 0.30972 -0.39421 C 0.31597 -0.40046 0.32674 -0.40046 0.33611 -0.40417 C 0.33767 -0.40671 0.34115 -0.40671 0.34549 -0.4088 C 0.3467 -0.4088 0.35 -0.41088 0.35 -0.41065 " pathEditMode="relative" rAng="0" ptsTypes="fffffffffffffffffffffffffff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38" dur="9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3" y="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343 -0.22755 C -0.3085 -0.23426 -0.29479 -0.23357 -0.2783 -0.23357 C -0.29479 -0.225 -0.31076 -0.21644 -0.32673 -0.2088 C -0.32708 -0.20811 -0.32343 -0.21135 -0.32239 -0.21065 C -0.32083 -0.21065 -0.32014 -0.20787 -0.31927 -0.20625 C -0.3177 -0.20556 -0.30902 -0.20278 -0.30868 -0.20209 C -0.29843 -0.19792 -0.28784 -0.19792 -0.27691 -0.19792 C -0.21441 -0.25463 -0.23073 -0.23357 -0.26059 -0.22917 C -0.26649 -0.23843 -0.26458 -0.24699 -0.26354 -0.2588 C -0.25486 -0.25718 -0.24618 -0.25718 -0.23767 -0.25649 C -0.23593 -0.25649 -0.23402 -0.25649 -0.23333 -0.25463 C -0.23107 -0.25116 -0.2302 -0.2419 -0.2302 -0.24121 C -0.23073 -0.22917 -0.23107 -0.19861 -0.2427 -0.19005 C -0.24357 -0.18843 -0.25191 -0.18588 -0.25295 -0.18519 C -0.25434 -0.18588 -0.25659 -0.18588 -0.25729 -0.18774 C -0.25833 -0.19028 -0.25416 -0.19699 -0.25295 -0.19792 C -0.25034 -0.20047 -0.24392 -0.20209 -0.24392 -0.20116 C -0.23958 -0.20811 -0.23402 -0.21389 -0.22916 -0.21899 C -0.22465 -0.22593 -0.22465 -0.23172 -0.22083 -0.23774 C -0.21857 -0.23426 -0.21319 -0.23172 -0.21371 -0.22755 C -0.21441 -0.2088 -0.21371 -0.19352 -0.22708 -0.18774 C -0.22465 -0.19445 -0.22361 -0.19769 -0.21996 -0.20209 C -0.21684 -0.2132 -0.21441 -0.20625 -0.21059 -0.21482 C -0.20746 -0.21991 -0.20416 -0.22639 -0.20191 -0.23172 C -0.19982 -0.23426 -0.19548 -0.23774 -0.19548 -0.2419 C -0.19548 -0.24375 -0.19722 -0.23866 -0.19878 -0.23774 C -0.19965 -0.23611 -0.20191 -0.23519 -0.2033 -0.23357 C -0.20746 -0.22894 -0.21093 -0.22246 -0.21441 -0.21644 C -0.21441 -0.21227 -0.21545 -0.20625 -0.21371 -0.20209 C -0.21059 -0.19607 -0.20416 -0.19352 -0.19965 -0.1919 C -0.19149 -0.18334 -0.18368 -0.18264 -0.17291 -0.18079 C -0.18368 -0.18588 -0.17899 -0.18426 -0.18819 -0.18774 C -0.19791 -0.19607 -0.19635 -0.18774 -0.19878 -0.20625 C -0.19809 -0.21482 -0.19843 -0.22338 -0.19687 -0.23172 C -0.19583 -0.24121 -0.19166 -0.24699 -0.18941 -0.25649 C -0.18698 -0.26829 -0.18836 -0.2794 -0.17899 -0.28357 C -0.1783 -0.28519 -0.17708 -0.28704 -0.17586 -0.28774 C -0.17309 -0.29005 -0.16649 -0.29213 -0.16649 -0.2919 C -0.16319 -0.29121 -0.15868 -0.29283 -0.15798 -0.29005 C -0.15295 -0.27755 -0.15816 -0.27246 -0.1625 -0.26667 C -0.16614 -0.25139 -0.16076 -0.26922 -0.16857 -0.2588 C -0.16909 -0.25718 -0.16892 -0.25394 -0.16961 -0.25209 C -0.17066 -0.25047 -0.17205 -0.24954 -0.17291 -0.24792 C -0.17639 -0.23357 -0.1743 -0.23936 -0.17899 -0.22917 C -0.17222 -0.22338 -0.17135 -0.22593 -0.16319 -0.22917 C -0.15538 -0.24121 -0.14878 -0.25209 -0.13698 -0.2588 C -0.13229 -0.26482 -0.13125 -0.26736 -0.12639 -0.26065 C -0.12534 -0.24098 -0.12725 -0.21644 -0.12152 -0.19607 C -0.12205 -0.19352 -0.12135 -0.18843 -0.12309 -0.18774 C -0.12465 -0.18681 -0.12517 -0.19098 -0.12639 -0.19352 C -0.12708 -0.19607 -0.12725 -0.19954 -0.12777 -0.20209 C -0.12934 -0.21065 -0.1309 -0.21482 -0.13507 -0.22084 C -0.13038 -0.22848 -0.12361 -0.22639 -0.11753 -0.22917 C -0.11076 -0.23519 -0.10364 -0.23588 -0.09635 -0.23774 C -0.09444 -0.25463 -0.09288 -0.26574 -0.08211 -0.275 C -0.07691 -0.27431 -0.06961 -0.2794 -0.06718 -0.27338 C -0.06076 -0.25625 -0.06718 -0.23172 -0.07656 -0.21899 C -0.0802 -0.20371 -0.075 -0.22153 -0.08211 -0.2088 C -0.08784 -0.19861 -0.07916 -0.20463 -0.08802 -0.20047 C -0.08125 -0.19699 -0.07343 -0.20047 -0.06614 -0.20209 C -0.05902 -0.20556 -0.05156 -0.20787 -0.04496 -0.21065 C -0.04305 -0.21135 -0.0401 -0.21227 -0.0401 -0.21204 C -0.03368 -0.22153 -0.03264 -0.24283 -0.02934 -0.25649 C -0.0283 -0.26227 -0.02639 -0.26922 -0.02534 -0.275 C -0.02482 -0.27755 -0.02309 -0.28357 -0.02378 -0.28195 C -0.02552 -0.26991 -0.02864 -0.26482 -0.0342 -0.25649 C -0.03576 -0.24954 -0.03576 -0.24283 -0.03889 -0.23774 C -0.04027 -0.23426 -0.04392 -0.23172 -0.046 -0.22917 C -0.05 -0.2132 -0.05208 -0.21736 -0.0401 -0.21482 C -0.00798 -0.21736 -0.01267 -0.2088 -0.01909 -0.23588 C -0.01961 -0.24699 -0.01979 -0.28264 -0.01979 -0.27084 C -0.01979 -0.23149 -0.0217 -0.24028 -0.01562 -0.21644 C -0.01441 -0.20973 -0.01163 -0.19607 -0.01163 -0.19584 C -0.01076 -0.18843 -0.01284 -0.18079 -0.00955 -0.175 C -0.00798 -0.17061 -0.00868 -0.18334 -0.00711 -0.18774 C -0.00382 -0.19792 -0.00538 -0.19352 -0.00086 -0.20047 C 0.00278 -0.21644 0.00521 -0.22338 -0.00868 -0.22917 C -0.0026 -0.23172 -0.00034 -0.2301 0.00521 -0.22755 C 0.00677 -0.22338 0.0099 -0.22084 0.01111 -0.21644 C 0.0125 -0.2132 0.01441 -0.20463 0.01441 -0.20371 C 0.01233 -0.19514 0.00903 -0.18588 0.00191 -0.18334 C 0.0007 -0.18241 -0.00052 -0.1801 -0.00225 -0.17917 C -0.00399 -0.17824 -0.00677 -0.175 -0.00711 -0.17755 C -0.00798 -0.18334 0.0007 -0.19792 0.00191 -0.20209 C 0.00851 -0.21574 0.00851 -0.23172 0.01719 -0.24375 C 0.01598 -0.23936 0.01268 -0.23611 0.0125 -0.23172 C 0.01094 -0.19537 0.0257 -0.20556 0.04618 -0.20209 C 0.03611 -0.19352 0.03143 -0.20371 0.02605 -0.21482 C 0.04167 -0.2213 0.05209 -0.21736 0.0658 -0.22917 C 0.08733 -0.22593 0.07813 -0.22917 0.06997 -0.22084 C 0.06372 -0.22153 0.05712 -0.21899 0.05191 -0.22338 C 0.0507 -0.22408 0.04775 -0.24098 0.04705 -0.24375 C 0.04827 -0.21389 0.05018 -0.20024 0.05191 -0.17315 C 0.0533 -0.19283 0.05712 -0.20278 0.0658 -0.21899 C 0.06789 -0.23102 0.07153 -0.23774 0.07657 -0.24792 C 0.08021 -0.25811 0.08681 -0.26412 0.08959 -0.275 C 0.09028 -0.27338 0.09115 -0.27084 0.09115 -0.26922 C 0.09184 -0.23936 0.0915 -0.2088 0.09289 -0.17917 C 0.09289 -0.17755 0.09323 -0.18334 0.09393 -0.18519 C 0.10191 -0.20301 0.09289 -0.17315 0.1 -0.19607 C 0.10382 -0.20625 0.09861 -0.19861 0.10469 -0.20625 C 0.1073 -0.21736 0.11042 -0.21135 0.11476 -0.22084 C 0.12518 -0.24028 0.11337 -0.2213 0.12101 -0.23357 C 0.12361 -0.24283 0.12518 -0.24699 0.13056 -0.25463 C 0.13386 -0.26829 0.12882 -0.25463 0.13594 -0.26227 C 0.1375 -0.26412 0.1441 -0.275 0.14514 -0.27755 C 0.14236 -0.26412 0.13386 -0.25463 0.12865 -0.2419 C 0.12726 -0.23681 0.12414 -0.23172 0.12361 -0.22755 C 0.11719 -0.20973 0.12361 -0.21899 0.11684 -0.21065 C 0.11615 -0.20625 0.11337 -0.18426 0.11684 -0.18079 C 0.12361 -0.17755 0.13108 -0.18264 0.13802 -0.18334 C 0.14462 -0.18588 0.14844 -0.18843 0.15313 -0.19607 C 0.15591 -0.2088 0.15938 -0.22848 0.14861 -0.23357 C 0.14636 -0.23264 0.13993 -0.23102 0.13802 -0.22917 C 0.12813 -0.2213 0.14236 -0.22894 0.13056 -0.22338 C 0.1283 -0.21991 0.12466 -0.21829 0.12361 -0.21482 C 0.12032 -0.21135 0.11997 -0.20625 0.11806 -0.20209 C 0.12605 -0.19537 0.13507 -0.19792 0.1441 -0.19352 C 0.14653 -0.19445 0.1507 -0.19352 0.15313 -0.19607 C 0.15677 -0.20116 0.15608 -0.21736 0.16216 -0.225 C 0.16268 -0.22755 0.16459 -0.23172 0.16459 -0.23149 " pathEditMode="relative" rAng="0" ptsTypes="ffffffffffffffffffffffffffffffffffffffffffffffffffffffffffffffffffffffffffffffffffffffffffffffffffffffffffffffffffffffffA">
                                      <p:cBhvr>
                                        <p:cTn id="51" dur="5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19" y="-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143000" y="914400"/>
                <a:ext cx="7010400" cy="51054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3600" dirty="0" smtClean="0">
                    <a:solidFill>
                      <a:schemeClr val="tx1"/>
                    </a:solidFill>
                  </a:rPr>
                  <a:t>a+b=7,ab=9</a:t>
                </a:r>
                <a:r>
                  <a:rPr lang="bn-IN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হলে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bn-IN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bn-IN" sz="3600">
                            <a:solidFill>
                              <a:schemeClr val="tx1"/>
                            </a:solidFill>
                            <a:cs typeface="NikoshBAN" pitchFamily="2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3600" b="0" i="1" smtClean="0">
                            <a:solidFill>
                              <a:schemeClr val="tx1"/>
                            </a:solidFill>
                            <a:cs typeface="NikoshBAN" pitchFamily="2" charset="0"/>
                          </a:rPr>
                          <m:t>a</m:t>
                        </m:r>
                        <m:r>
                          <a:rPr lang="bn-IN" sz="3600" i="1" dirty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  <m:r>
                      <a:rPr lang="en-US" sz="3600" b="0" i="0" smtClean="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+</m:t>
                    </m:r>
                  </m:oMath>
                </a14:m>
                <a:r>
                  <a:rPr lang="bn-IN" sz="3600" dirty="0">
                    <a:solidFill>
                      <a:schemeClr val="tx1"/>
                    </a:solidFill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bn-IN" sz="360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b</m:t>
                        </m:r>
                        <m:r>
                          <a:rPr lang="bn-IN" sz="3600" i="1" dirty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</a:rPr>
                  <a:t> </a:t>
                </a:r>
                <a:r>
                  <a:rPr lang="bn-IN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এর মান ণির্ণয় :</a:t>
                </a:r>
              </a:p>
              <a:p>
                <a:r>
                  <a:rPr lang="bn-IN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সমাধান:আমরা জানি,</a:t>
                </a:r>
              </a:p>
              <a:p>
                <a:r>
                  <a:rPr lang="bn-IN" sz="3600" dirty="0" smtClean="0">
                    <a:solidFill>
                      <a:schemeClr val="tx1"/>
                    </a:solidFill>
                    <a:cs typeface="NikoshBAN" pitchFamily="2" charset="0"/>
                  </a:rPr>
                  <a:t>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bn-IN" sz="3600">
                            <a:solidFill>
                              <a:schemeClr val="tx1"/>
                            </a:solidFill>
                            <a:cs typeface="NikoshBAN" pitchFamily="2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3600" i="1">
                            <a:solidFill>
                              <a:schemeClr val="tx1"/>
                            </a:solidFill>
                            <a:cs typeface="NikoshBAN" pitchFamily="2" charset="0"/>
                          </a:rPr>
                          <m:t>a</m:t>
                        </m:r>
                        <m:r>
                          <a:rPr lang="bn-IN" sz="3600" i="1" dirty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  <m:r>
                      <a:rPr lang="en-US" sz="360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+</m:t>
                    </m:r>
                  </m:oMath>
                </a14:m>
                <a:r>
                  <a:rPr lang="bn-IN" sz="3600" dirty="0">
                    <a:solidFill>
                      <a:schemeClr val="tx1"/>
                    </a:solidFill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bn-IN" sz="360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b</m:t>
                        </m:r>
                        <m:r>
                          <a:rPr lang="bn-IN" sz="3600" i="1" dirty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bn-IN" sz="3600" dirty="0" smtClean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bn-IN" sz="3600">
                            <a:solidFill>
                              <a:schemeClr val="tx1"/>
                            </a:solidFill>
                            <a:cs typeface="NikoshBAN" pitchFamily="2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3600" i="1">
                            <a:solidFill>
                              <a:schemeClr val="tx1"/>
                            </a:solidFill>
                            <a:cs typeface="NikoshBAN" pitchFamily="2" charset="0"/>
                          </a:rPr>
                          <m:t>a</m:t>
                        </m:r>
                        <m:r>
                          <a:rPr lang="bn-IN" sz="36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  <m:r>
                          <a:rPr lang="bn-IN" sz="3600" i="1" dirty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  <m:r>
                      <a:rPr lang="en-US" sz="3600" b="0" i="0" smtClean="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−</m:t>
                    </m:r>
                    <m:r>
                      <a:rPr lang="en-US" sz="3600" b="0" i="0" smtClean="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2</m:t>
                    </m:r>
                    <m:r>
                      <m:rPr>
                        <m:sty m:val="p"/>
                      </m:rPr>
                      <a:rPr lang="en-US" sz="3600" b="0" i="0" smtClean="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ab</m:t>
                    </m:r>
                  </m:oMath>
                </a14:m>
                <a:endParaRPr lang="en-US" sz="3600" dirty="0" smtClean="0">
                  <a:solidFill>
                    <a:schemeClr val="tx1"/>
                  </a:solidFill>
                </a:endParaRPr>
              </a:p>
              <a:p>
                <a:r>
                  <a:rPr lang="bn-IN" sz="3600" dirty="0" smtClean="0">
                    <a:solidFill>
                      <a:schemeClr val="tx1"/>
                    </a:solidFill>
                    <a:cs typeface="NikoshBAN" pitchFamily="2" charset="0"/>
                  </a:rPr>
                  <a:t>                                 </a:t>
                </a:r>
                <a:r>
                  <a:rPr lang="en-US" sz="3600" dirty="0" smtClean="0">
                    <a:solidFill>
                      <a:schemeClr val="tx1"/>
                    </a:solidFill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bn-IN" sz="3600">
                            <a:solidFill>
                              <a:schemeClr val="tx1"/>
                            </a:solidFill>
                            <a:cs typeface="NikoshBAN" pitchFamily="2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3600" b="0" i="1" smtClean="0">
                            <a:solidFill>
                              <a:schemeClr val="tx1"/>
                            </a:solidFill>
                            <a:cs typeface="NikoshBAN" pitchFamily="2" charset="0"/>
                          </a:rPr>
                          <m:t>7</m:t>
                        </m:r>
                        <m:r>
                          <a:rPr lang="bn-IN" sz="3600" i="1" dirty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  <m:r>
                      <a:rPr lang="en-US" sz="3600" b="0" i="0" smtClean="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−</m:t>
                    </m:r>
                    <m:r>
                      <a:rPr lang="en-US" sz="3600" b="0" i="0" smtClean="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2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9</m:t>
                    </m:r>
                  </m:oMath>
                </a14:m>
                <a:endParaRPr lang="bn-IN" sz="3600" b="0" dirty="0" smtClean="0">
                  <a:solidFill>
                    <a:schemeClr val="tx1"/>
                  </a:solidFill>
                  <a:ea typeface="Cambria Math"/>
                  <a:cs typeface="NikoshBAN" pitchFamily="2" charset="0"/>
                </a:endParaRPr>
              </a:p>
              <a:p>
                <a:r>
                  <a:rPr lang="bn-IN" sz="3600" dirty="0" smtClean="0">
                    <a:solidFill>
                      <a:schemeClr val="tx1"/>
                    </a:solidFill>
                  </a:rPr>
                  <a:t>              </a:t>
                </a:r>
                <a:r>
                  <a:rPr lang="en-US" sz="3600" dirty="0" smtClean="0">
                    <a:solidFill>
                      <a:schemeClr val="tx1"/>
                    </a:solidFill>
                  </a:rPr>
                  <a:t>=49-18</a:t>
                </a:r>
                <a:endParaRPr lang="bn-IN" sz="3600" dirty="0" smtClean="0">
                  <a:solidFill>
                    <a:schemeClr val="tx1"/>
                  </a:solidFill>
                </a:endParaRPr>
              </a:p>
              <a:p>
                <a:r>
                  <a:rPr lang="bn-IN" sz="3600" dirty="0" smtClean="0">
                    <a:solidFill>
                      <a:schemeClr val="tx1"/>
                    </a:solidFill>
                  </a:rPr>
                  <a:t>              </a:t>
                </a:r>
                <a:r>
                  <a:rPr lang="en-US" sz="3600" dirty="0" smtClean="0">
                    <a:solidFill>
                      <a:schemeClr val="tx1"/>
                    </a:solidFill>
                  </a:rPr>
                  <a:t>=31</a:t>
                </a:r>
              </a:p>
              <a:p>
                <a:pPr algn="ctr"/>
                <a:endParaRPr lang="en-US" sz="6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914400"/>
                <a:ext cx="7010400" cy="51054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76"/>
            </a:avLst>
          </a:prstGeom>
          <a:pattFill prst="smGrid">
            <a:fgClr>
              <a:schemeClr val="accent3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68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914400"/>
            <a:ext cx="5865223" cy="1219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দলীয় কাজঃ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676400" y="2286000"/>
                <a:ext cx="5867400" cy="35814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3600" dirty="0" smtClean="0">
                    <a:solidFill>
                      <a:srgbClr val="FF0000"/>
                    </a:solidFill>
                    <a:cs typeface="NikoshBAN" pitchFamily="2" charset="0"/>
                  </a:rPr>
                  <a:t>1.</a:t>
                </a:r>
                <a:r>
                  <a:rPr lang="en-US" sz="3600" dirty="0" smtClean="0">
                    <a:cs typeface="NikoshBAN" pitchFamily="2" charset="0"/>
                  </a:rPr>
                  <a:t>X=-4,y=-5 </a:t>
                </a:r>
                <a:r>
                  <a:rPr lang="bn-IN" sz="3600" dirty="0" smtClean="0">
                    <a:cs typeface="NikoshBAN" pitchFamily="2" charset="0"/>
                  </a:rPr>
                  <a:t>হলে</a:t>
                </a:r>
                <a:endParaRPr lang="en-US" sz="3600" dirty="0" smtClean="0">
                  <a:cs typeface="NikoshBAN" pitchFamily="2" charset="0"/>
                </a:endParaRPr>
              </a:p>
              <a:p>
                <a:r>
                  <a:rPr lang="bn-IN" sz="3600" dirty="0" smtClean="0">
                    <a:cs typeface="NikoshBAN" pitchFamily="2" charset="0"/>
                  </a:rPr>
                  <a:t> </a:t>
                </a:r>
                <a:r>
                  <a:rPr lang="en-US" sz="3600" dirty="0" smtClean="0">
                    <a:cs typeface="NikoshBAN" pitchFamily="2" charset="0"/>
                  </a:rPr>
                  <a:t>25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𝑥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sz="3600" b="0" i="1" smtClean="0">
                        <a:latin typeface="Cambria Math"/>
                        <a:cs typeface="NikoshBAN" pitchFamily="2" charset="0"/>
                      </a:rPr>
                      <m:t>36</m:t>
                    </m:r>
                    <m:sSup>
                      <m:sSupPr>
                        <m:ctrlPr>
                          <a:rPr lang="en-US" sz="3600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𝑦</m:t>
                        </m:r>
                      </m:e>
                      <m:sup>
                        <m:r>
                          <a:rPr lang="en-US" sz="3600" i="1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  <m:r>
                      <a:rPr lang="bn-IN" sz="3600" b="0" i="1" smtClean="0">
                        <a:latin typeface="Cambria Math"/>
                        <a:cs typeface="NikoshBAN" pitchFamily="2" charset="0"/>
                      </a:rPr>
                      <m:t>−</m:t>
                    </m:r>
                    <m:r>
                      <a:rPr lang="en-US" sz="3600" b="0" i="1" smtClean="0">
                        <a:latin typeface="Cambria Math"/>
                        <a:cs typeface="NikoshBAN" pitchFamily="2" charset="0"/>
                      </a:rPr>
                      <m:t>60</m:t>
                    </m:r>
                    <m:r>
                      <a:rPr lang="en-US" sz="3600" b="0" i="1" smtClean="0">
                        <a:latin typeface="Cambria Math"/>
                        <a:cs typeface="NikoshBAN" pitchFamily="2" charset="0"/>
                      </a:rPr>
                      <m:t>𝑥𝑦</m:t>
                    </m:r>
                  </m:oMath>
                </a14:m>
                <a:r>
                  <a:rPr lang="bn-IN" sz="3600" dirty="0" smtClean="0">
                    <a:cs typeface="NikoshBAN" pitchFamily="2" charset="0"/>
                  </a:rPr>
                  <a:t> </a:t>
                </a:r>
                <a:endParaRPr lang="en-US" sz="3600" dirty="0" smtClean="0">
                  <a:cs typeface="NikoshBAN" pitchFamily="2" charset="0"/>
                </a:endParaRPr>
              </a:p>
              <a:p>
                <a:r>
                  <a:rPr lang="bn-IN" sz="3600" dirty="0" smtClean="0">
                    <a:cs typeface="NikoshBAN" pitchFamily="2" charset="0"/>
                  </a:rPr>
                  <a:t>এর মান ণির্ণয় কর।</a:t>
                </a:r>
                <a:endParaRPr lang="en-US" sz="3600" dirty="0" smtClean="0">
                  <a:cs typeface="NikoshBAN" pitchFamily="2" charset="0"/>
                </a:endParaRPr>
              </a:p>
              <a:p>
                <a:r>
                  <a:rPr lang="en-US" sz="3600" dirty="0" smtClean="0">
                    <a:solidFill>
                      <a:srgbClr val="FF0000"/>
                    </a:solidFill>
                    <a:cs typeface="NikoshBAN" pitchFamily="2" charset="0"/>
                  </a:rPr>
                  <a:t>2.</a:t>
                </a:r>
                <a:r>
                  <a:rPr lang="en-US" sz="3600" dirty="0" smtClean="0">
                    <a:cs typeface="NikoshBAN" pitchFamily="2" charset="0"/>
                  </a:rPr>
                  <a:t>a-b=7,ab=12 </a:t>
                </a:r>
                <a:r>
                  <a:rPr lang="bn-IN" sz="3600" dirty="0" smtClean="0">
                    <a:cs typeface="NikoshBAN" pitchFamily="2" charset="0"/>
                  </a:rPr>
                  <a:t>হলে দেখাও যে,</a:t>
                </a:r>
                <a:r>
                  <a:rPr lang="en-US" sz="3600" dirty="0"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3600" b="0" i="1" smtClean="0">
                        <a:latin typeface="Cambria Math"/>
                        <a:cs typeface="NikoshBAN" pitchFamily="2" charset="0"/>
                      </a:rPr>
                      <m:t>61</m:t>
                    </m:r>
                  </m:oMath>
                </a14:m>
                <a:endParaRPr lang="en-US" sz="3600" dirty="0" smtClean="0">
                  <a:cs typeface="NikoshBAN" pitchFamily="2" charset="0"/>
                </a:endParaRPr>
              </a:p>
              <a:p>
                <a:endParaRPr lang="en-US" sz="3600" dirty="0"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286000"/>
                <a:ext cx="5867400" cy="35814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95"/>
            </a:avLst>
          </a:prstGeom>
        </p:spPr>
        <p:style>
          <a:lnRef idx="2">
            <a:schemeClr val="accent2">
              <a:shade val="50000"/>
            </a:schemeClr>
          </a:lnRef>
          <a:fillRef idx="1003">
            <a:schemeClr val="l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88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urved Down Ribbon 15"/>
          <p:cNvSpPr/>
          <p:nvPr/>
        </p:nvSpPr>
        <p:spPr>
          <a:xfrm>
            <a:off x="990600" y="457200"/>
            <a:ext cx="7086600" cy="1066800"/>
          </a:xfrm>
          <a:prstGeom prst="ellipseRibbon">
            <a:avLst>
              <a:gd name="adj1" fmla="val 13722"/>
              <a:gd name="adj2" fmla="val 50340"/>
              <a:gd name="adj3" fmla="val 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Flowchart: Card 16"/>
              <p:cNvSpPr/>
              <p:nvPr/>
            </p:nvSpPr>
            <p:spPr>
              <a:xfrm>
                <a:off x="762000" y="2209800"/>
                <a:ext cx="4191000" cy="990600"/>
              </a:xfrm>
              <a:prstGeom prst="flowChartPunchedCard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bn-IN" sz="6000" b="1" i="1" smtClean="0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60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60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𝒂</m:t>
                        </m:r>
                        <m:r>
                          <a:rPr lang="en-US" sz="60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60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𝒃</m:t>
                        </m:r>
                        <m:r>
                          <a:rPr lang="bn-IN" sz="60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60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bn-IN" sz="6000" dirty="0" smtClean="0"/>
                  <a:t>=?</a:t>
                </a:r>
              </a:p>
            </p:txBody>
          </p:sp>
        </mc:Choice>
        <mc:Fallback xmlns="">
          <p:sp>
            <p:nvSpPr>
              <p:cNvPr id="17" name="Flowchart: Card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209800"/>
                <a:ext cx="4191000" cy="990600"/>
              </a:xfrm>
              <a:prstGeom prst="flowChartPunchedCard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Flowchart: Card 17"/>
              <p:cNvSpPr/>
              <p:nvPr/>
            </p:nvSpPr>
            <p:spPr>
              <a:xfrm>
                <a:off x="685800" y="3657600"/>
                <a:ext cx="4343400" cy="914400"/>
              </a:xfrm>
              <a:prstGeom prst="flowChartPunchedCard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bn-IN" sz="6000" dirty="0" smtClean="0"/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bn-IN" sz="6000" b="1" i="1" smtClean="0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60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60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𝒂</m:t>
                        </m:r>
                        <m:r>
                          <a:rPr lang="bn-IN" sz="6000" b="1" i="1" smtClean="0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60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𝒃</m:t>
                        </m:r>
                        <m:r>
                          <a:rPr lang="bn-IN" sz="60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60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bn-IN" sz="6000" dirty="0" smtClean="0"/>
                  <a:t>=?</a:t>
                </a:r>
              </a:p>
              <a:p>
                <a:pPr algn="ctr"/>
                <a:endParaRPr lang="en-US" sz="6000" dirty="0"/>
              </a:p>
            </p:txBody>
          </p:sp>
        </mc:Choice>
        <mc:Fallback xmlns="">
          <p:sp>
            <p:nvSpPr>
              <p:cNvPr id="18" name="Flowchart: Card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657600"/>
                <a:ext cx="4343400" cy="914400"/>
              </a:xfrm>
              <a:prstGeom prst="flowChartPunchedCard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Flowchart: Card 18"/>
              <p:cNvSpPr/>
              <p:nvPr/>
            </p:nvSpPr>
            <p:spPr>
              <a:xfrm>
                <a:off x="609600" y="5029200"/>
                <a:ext cx="4419600" cy="914400"/>
              </a:xfrm>
              <a:prstGeom prst="flowChartPunchedCard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bn-IN" sz="6000" dirty="0" smtClean="0"/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bn-IN" sz="600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60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60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  <m:r>
                          <a:rPr lang="bn-IN" sz="60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60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6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60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60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60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  <m:r>
                          <a:rPr lang="bn-IN" sz="60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60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6000" dirty="0"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bn-IN" sz="6000" dirty="0" smtClean="0">
                    <a:latin typeface="NikoshBAN" pitchFamily="2" charset="0"/>
                    <a:cs typeface="NikoshBAN" pitchFamily="2" charset="0"/>
                  </a:rPr>
                  <a:t>?</a:t>
                </a:r>
                <a:endParaRPr lang="bn-IN" sz="6000" dirty="0" smtClean="0"/>
              </a:p>
              <a:p>
                <a:pPr algn="ctr"/>
                <a:endParaRPr lang="en-US" sz="6000" dirty="0"/>
              </a:p>
            </p:txBody>
          </p:sp>
        </mc:Choice>
        <mc:Fallback xmlns="">
          <p:sp>
            <p:nvSpPr>
              <p:cNvPr id="19" name="Flowchart: Card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029200"/>
                <a:ext cx="4419600" cy="914400"/>
              </a:xfrm>
              <a:prstGeom prst="flowChartPunchedCard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Flowchart: Card 19"/>
              <p:cNvSpPr/>
              <p:nvPr/>
            </p:nvSpPr>
            <p:spPr>
              <a:xfrm>
                <a:off x="5638800" y="2209800"/>
                <a:ext cx="3276600" cy="914400"/>
              </a:xfrm>
              <a:prstGeom prst="flowChartPunchedCard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bn-IN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  <m:r>
                          <a:rPr lang="bn-IN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+</a:t>
                </a:r>
                <a:r>
                  <a:rPr lang="en-US" sz="3600" dirty="0" smtClean="0">
                    <a:solidFill>
                      <a:schemeClr val="tx1"/>
                    </a:solidFill>
                    <a:cs typeface="NikoshBAN" pitchFamily="2" charset="0"/>
                  </a:rPr>
                  <a:t>2</a:t>
                </a:r>
                <a:r>
                  <a:rPr lang="en-US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ab</a:t>
                </a:r>
                <a:r>
                  <a:rPr lang="en-US" sz="36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  <m:r>
                          <a:rPr lang="bn-IN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bn-IN" sz="3600" dirty="0" smtClean="0"/>
              </a:p>
            </p:txBody>
          </p:sp>
        </mc:Choice>
        <mc:Fallback xmlns="">
          <p:sp>
            <p:nvSpPr>
              <p:cNvPr id="20" name="Flowchart: Card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2209800"/>
                <a:ext cx="3276600" cy="914400"/>
              </a:xfrm>
              <a:prstGeom prst="flowChartPunchedCard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Flowchart: Card 20"/>
              <p:cNvSpPr/>
              <p:nvPr/>
            </p:nvSpPr>
            <p:spPr>
              <a:xfrm>
                <a:off x="5410200" y="5638800"/>
                <a:ext cx="3200400" cy="457200"/>
              </a:xfrm>
              <a:prstGeom prst="flowChartPunchedCard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bn-IN" sz="3600" b="1" i="1" smtClean="0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36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𝒂</m:t>
                        </m:r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𝒃</m:t>
                        </m:r>
                        <m:r>
                          <a:rPr lang="bn-IN" sz="36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bn-IN" sz="3600" dirty="0" smtClean="0"/>
                  <a:t>-</a:t>
                </a:r>
                <a:r>
                  <a:rPr lang="en-US" sz="3600" dirty="0" smtClean="0">
                    <a:cs typeface="NikoshBAN" pitchFamily="2" charset="0"/>
                  </a:rPr>
                  <a:t>2ab</a:t>
                </a:r>
                <a:endParaRPr lang="bn-IN" sz="3600" dirty="0"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1" name="Flowchart: Card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5638800"/>
                <a:ext cx="3200400" cy="457200"/>
              </a:xfrm>
              <a:prstGeom prst="flowChartPunchedCard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Flowchart: Card 21"/>
              <p:cNvSpPr/>
              <p:nvPr/>
            </p:nvSpPr>
            <p:spPr>
              <a:xfrm>
                <a:off x="5638800" y="3733800"/>
                <a:ext cx="3200400" cy="914400"/>
              </a:xfrm>
              <a:prstGeom prst="flowChartPunchedCard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bn-IN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  <m:r>
                          <a:rPr lang="bn-IN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bn-IN" sz="36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-</a:t>
                </a:r>
                <a:r>
                  <a:rPr lang="en-US" sz="3600" dirty="0" smtClean="0">
                    <a:solidFill>
                      <a:schemeClr val="tx1"/>
                    </a:solidFill>
                    <a:cs typeface="NikoshBAN" pitchFamily="2" charset="0"/>
                  </a:rPr>
                  <a:t>2</a:t>
                </a:r>
                <a:r>
                  <a:rPr lang="en-US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ab</a:t>
                </a:r>
                <a:r>
                  <a:rPr lang="en-US" sz="36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  <m:r>
                          <a:rPr lang="bn-IN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bn-IN" sz="3600" dirty="0" smtClean="0"/>
              </a:p>
            </p:txBody>
          </p:sp>
        </mc:Choice>
        <mc:Fallback xmlns="">
          <p:sp>
            <p:nvSpPr>
              <p:cNvPr id="22" name="Flowchart: Card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3733800"/>
                <a:ext cx="3200400" cy="914400"/>
              </a:xfrm>
              <a:prstGeom prst="flowChartPunchedCard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14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Flowchart: Card 9"/>
              <p:cNvSpPr/>
              <p:nvPr/>
            </p:nvSpPr>
            <p:spPr>
              <a:xfrm>
                <a:off x="5410200" y="5029200"/>
                <a:ext cx="3200400" cy="533400"/>
              </a:xfrm>
              <a:prstGeom prst="flowChartPunchedCard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bn-IN" sz="3600" b="1" i="1" smtClean="0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36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𝒂</m:t>
                        </m:r>
                        <m:r>
                          <a:rPr lang="bn-IN" sz="36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𝒃</m:t>
                        </m:r>
                        <m:r>
                          <a:rPr lang="bn-IN" sz="36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  <m:r>
                      <a:rPr lang="bn-IN" sz="3600">
                        <a:solidFill>
                          <a:srgbClr val="FF0000"/>
                        </a:solidFill>
                        <a:latin typeface="Cambria Math"/>
                        <a:cs typeface="NikoshBAN" pitchFamily="2" charset="0"/>
                      </a:rPr>
                      <m:t>+</m:t>
                    </m:r>
                  </m:oMath>
                </a14:m>
                <a:r>
                  <a:rPr lang="en-US" sz="3600" dirty="0" smtClean="0">
                    <a:cs typeface="NikoshBAN" pitchFamily="2" charset="0"/>
                  </a:rPr>
                  <a:t>2ab</a:t>
                </a:r>
                <a:endParaRPr lang="bn-IN" sz="3600" dirty="0" smtClean="0"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0" name="Flowchart: Card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5029200"/>
                <a:ext cx="3200400" cy="533400"/>
              </a:xfrm>
              <a:prstGeom prst="flowChartPunchedCard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121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85800" y="304800"/>
            <a:ext cx="7010400" cy="5943600"/>
            <a:chOff x="838200" y="304800"/>
            <a:chExt cx="7010400" cy="59436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Cube 5"/>
                <p:cNvSpPr/>
                <p:nvPr/>
              </p:nvSpPr>
              <p:spPr>
                <a:xfrm>
                  <a:off x="1828800" y="1828800"/>
                  <a:ext cx="5486400" cy="4419600"/>
                </a:xfrm>
                <a:prstGeom prst="cube">
                  <a:avLst>
                    <a:gd name="adj" fmla="val 14237"/>
                  </a:avLst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600" dirty="0" smtClean="0"/>
                    <a:t>1.m+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𝑚</m:t>
                          </m:r>
                        </m:den>
                      </m:f>
                    </m:oMath>
                  </a14:m>
                  <a:r>
                    <a:rPr lang="en-US" sz="3600" dirty="0" smtClean="0"/>
                    <a:t>=2</a:t>
                  </a:r>
                  <a:r>
                    <a:rPr lang="bn-IN" sz="3600" dirty="0" smtClean="0"/>
                    <a:t> </a:t>
                  </a:r>
                  <a:r>
                    <a:rPr lang="bn-IN" sz="3600" dirty="0" smtClean="0">
                      <a:latin typeface="NikoshBAN" pitchFamily="2" charset="0"/>
                      <a:cs typeface="NikoshBAN" pitchFamily="2" charset="0"/>
                    </a:rPr>
                    <a:t>হলে দেখাও যে,</a:t>
                  </a:r>
                  <a:r>
                    <a:rPr lang="en-US" sz="3600" dirty="0">
                      <a:latin typeface="NikoshBAN" pitchFamily="2" charset="0"/>
                      <a:cs typeface="NikoshBAN" pitchFamily="2" charset="0"/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600" i="1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  <a:cs typeface="NikoshBAN" pitchFamily="2" charset="0"/>
                            </a:rPr>
                            <m:t>𝑚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  <a:cs typeface="NikoshBAN" pitchFamily="2" charset="0"/>
                            </a:rPr>
                            <m:t>4</m:t>
                          </m:r>
                        </m:sup>
                      </m:sSup>
                    </m:oMath>
                  </a14:m>
                  <a:r>
                    <a:rPr lang="en-US" sz="3600" dirty="0" smtClean="0"/>
                    <a:t>+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60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dirty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3600" i="1" dirty="0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600" b="0" i="1" dirty="0" smtClean="0">
                                  <a:latin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sz="3600" b="0" i="1" dirty="0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a14:m>
                  <a:r>
                    <a:rPr lang="en-US" sz="3600" dirty="0" smtClean="0"/>
                    <a:t>=2</a:t>
                  </a:r>
                  <a:endParaRPr lang="en-US" sz="3600" dirty="0"/>
                </a:p>
              </p:txBody>
            </p:sp>
          </mc:Choice>
          <mc:Fallback xmlns="">
            <p:sp>
              <p:nvSpPr>
                <p:cNvPr id="6" name="Cube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28800" y="1828800"/>
                  <a:ext cx="5486400" cy="4419600"/>
                </a:xfrm>
                <a:prstGeom prst="cube">
                  <a:avLst>
                    <a:gd name="adj" fmla="val 14237"/>
                  </a:avLst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" name="Decagon 3"/>
            <p:cNvSpPr/>
            <p:nvPr/>
          </p:nvSpPr>
          <p:spPr>
            <a:xfrm>
              <a:off x="838200" y="304800"/>
              <a:ext cx="7010400" cy="3200400"/>
            </a:xfrm>
            <a:prstGeom prst="decagon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IN" sz="8000" dirty="0" smtClean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বাড়ির কাজ</a:t>
              </a:r>
              <a:endParaRPr lang="en-US" sz="8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15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53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762000"/>
            <a:ext cx="5672137" cy="4495800"/>
          </a:xfrm>
          <a:prstGeom prst="rect">
            <a:avLst/>
          </a:prstGeom>
        </p:spPr>
      </p:pic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71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5486400"/>
            <a:ext cx="571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dirty="0"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13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4" presetClass="entr" presetSubtype="1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7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37" presetClass="path" presetSubtype="0" repeatCount="indefinite" accel="19000" fill="hold" grpId="0" nodeType="clickEffect" p14:presetBounceEnd="38000">
                                      <p:stCondLst>
                                        <p:cond delay="1000"/>
                                      </p:stCondLst>
                                      <p:endCondLst>
                                        <p:cond evt="onNext" delay="0">
                                          <p:tgtEl>
                                            <p:sldTgt/>
                                          </p:tgtEl>
                                        </p:cond>
                                      </p:endCondLst>
                                      <p:iterate type="lt">
                                        <p:tmPct val="10000"/>
                                      </p:iterate>
                                      <p:childTnLst>
                                        <p:animMotion origin="layout" path="M -0.3125 -0.08542 L -0.1474 0.01782 C -0.11267 0.0412 -0.06076 0.05393 -0.00694 0.05393 C 0.05469 0.05393 0.10399 0.0412 0.13872 0.01782 L 0.30417 -0.08542 " pathEditMode="relative" rAng="0" ptsTypes="FffFF" p14:bounceEnd="38000">
                                          <p:cBhvr>
                                            <p:cTn id="11" dur="5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0833" y="6968"/>
                                        </p:animMotion>
                                      </p:childTnLst>
                                      <p:subTnLst>
                                        <p:set>
                                          <p:cBhvr override="childStyle">
                                            <p:cTn dur="1" fill="hold" display="0" masterRel="sameClick" afterEffect="1">
                                              <p:stCondLst>
                                                <p:cond evt="end" delay="0">
                                                  <p:tn val="10"/>
                                                </p:cond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4" presetClass="entr" presetSubtype="1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7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37" presetClass="path" presetSubtype="0" repeatCount="indefinite" accel="19000" fill="hold" grpId="0" nodeType="clickEffect">
                                      <p:stCondLst>
                                        <p:cond delay="1000"/>
                                      </p:stCondLst>
                                      <p:endCondLst>
                                        <p:cond evt="onNext" delay="0">
                                          <p:tgtEl>
                                            <p:sldTgt/>
                                          </p:tgtEl>
                                        </p:cond>
                                      </p:endCondLst>
                                      <p:iterate type="lt">
                                        <p:tmPct val="10000"/>
                                      </p:iterate>
                                      <p:childTnLst>
                                        <p:animMotion origin="layout" path="M -0.3125 -0.08542 L -0.1474 0.01782 C -0.11267 0.0412 -0.06076 0.05393 -0.00694 0.05393 C 0.05469 0.05393 0.10399 0.0412 0.13872 0.01782 L 0.30417 -0.08542 " pathEditMode="relative" rAng="0" ptsTypes="FffFF">
                                          <p:cBhvr>
                                            <p:cTn id="11" dur="5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0833" y="6968"/>
                                        </p:animMotion>
                                      </p:childTnLst>
                                      <p:subTnLst>
                                        <p:set>
                                          <p:cBhvr override="childStyle">
                                            <p:cTn dur="1" fill="hold" display="0" masterRel="sameClick" afterEffect="1">
                                              <p:stCondLst>
                                                <p:cond evt="end" delay="0">
                                                  <p:tn val="10"/>
                                                </p:cond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3524" y="304800"/>
            <a:ext cx="8718075" cy="12192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2248" y="1524000"/>
            <a:ext cx="5711702" cy="51816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  <a:p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উত্তম কুমার বিশ্বাস</a:t>
            </a:r>
          </a:p>
          <a:p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দত্তগাতী বালিকা মাধ্যমিক বিদ্যালয়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জামিরাহাট,অভয়নগর,যশোর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3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মোবাইল নং ০১৭২৭০১২৪১৪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Email:uttam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10121978@gmail</a:t>
            </a:r>
            <a:r>
              <a:rPr lang="bn-IN" sz="2800" b="1" dirty="0">
                <a:solidFill>
                  <a:schemeClr val="tx1"/>
                </a:solidFill>
                <a:latin typeface="+mj-lt"/>
                <a:cs typeface="NikoshBAN" pitchFamily="2" charset="0"/>
              </a:rPr>
              <a:t>.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com</a:t>
            </a:r>
            <a:endParaRPr lang="bn-IN" sz="2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53950" y="1524000"/>
            <a:ext cx="3070746" cy="51816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</a:t>
            </a:r>
          </a:p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গণিত</a:t>
            </a:r>
            <a:endPara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</a:t>
            </a:r>
            <a:endPara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সময়ঃ৫০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মিঃ</a:t>
            </a:r>
            <a:endPara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29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5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/২০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-26126" y="0"/>
            <a:ext cx="9220200" cy="6858000"/>
          </a:xfrm>
          <a:prstGeom prst="frame">
            <a:avLst>
              <a:gd name="adj1" fmla="val 3545"/>
            </a:avLst>
          </a:prstGeom>
          <a:solidFill>
            <a:schemeClr val="accent1">
              <a:alpha val="97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524000"/>
            <a:ext cx="1676400" cy="211628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6995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234543" y="685800"/>
            <a:ext cx="1066800" cy="10668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3" name="Oval 2"/>
          <p:cNvSpPr/>
          <p:nvPr/>
        </p:nvSpPr>
        <p:spPr>
          <a:xfrm>
            <a:off x="5301343" y="674914"/>
            <a:ext cx="1066800" cy="1066800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en-US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368143" y="674914"/>
            <a:ext cx="1066800" cy="10668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</a:p>
        </p:txBody>
      </p:sp>
      <p:sp>
        <p:nvSpPr>
          <p:cNvPr id="5" name="Oval 4"/>
          <p:cNvSpPr/>
          <p:nvPr/>
        </p:nvSpPr>
        <p:spPr>
          <a:xfrm>
            <a:off x="7467600" y="685800"/>
            <a:ext cx="1066800" cy="1066800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368143" y="2503715"/>
            <a:ext cx="1066800" cy="1066800"/>
          </a:xfrm>
          <a:prstGeom prst="ellipse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endParaRPr lang="en-US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5834743" y="3418116"/>
            <a:ext cx="1066800" cy="10668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en-US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767943" y="1589315"/>
            <a:ext cx="1066800" cy="1066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9" name="Oval 8"/>
          <p:cNvSpPr/>
          <p:nvPr/>
        </p:nvSpPr>
        <p:spPr>
          <a:xfrm>
            <a:off x="5834743" y="1589315"/>
            <a:ext cx="1066800" cy="106680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10" name="Oval 9"/>
          <p:cNvSpPr/>
          <p:nvPr/>
        </p:nvSpPr>
        <p:spPr>
          <a:xfrm>
            <a:off x="6901543" y="1589315"/>
            <a:ext cx="1066800" cy="1066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11" name="Oval 10"/>
          <p:cNvSpPr/>
          <p:nvPr/>
        </p:nvSpPr>
        <p:spPr>
          <a:xfrm>
            <a:off x="5301343" y="2503715"/>
            <a:ext cx="1066800" cy="1066800"/>
          </a:xfrm>
          <a:prstGeom prst="ellipse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81000" y="609600"/>
            <a:ext cx="4313712" cy="3962400"/>
            <a:chOff x="3015343" y="2743200"/>
            <a:chExt cx="4313712" cy="3962400"/>
          </a:xfrm>
        </p:grpSpPr>
        <p:sp>
          <p:nvSpPr>
            <p:cNvPr id="13" name="Oval 12"/>
            <p:cNvSpPr/>
            <p:nvPr/>
          </p:nvSpPr>
          <p:spPr>
            <a:xfrm>
              <a:off x="3015343" y="5638800"/>
              <a:ext cx="1066800" cy="1066800"/>
            </a:xfrm>
            <a:prstGeom prst="ellipse">
              <a:avLst/>
            </a:prstGeom>
            <a:solidFill>
              <a:srgbClr val="00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US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4082143" y="5551714"/>
              <a:ext cx="1066800" cy="10668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5148943" y="5551714"/>
              <a:ext cx="1066800" cy="10668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  <a:endParaRPr lang="en-US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6248400" y="5562600"/>
              <a:ext cx="1066800" cy="1066800"/>
            </a:xfrm>
            <a:prstGeom prst="ellipse">
              <a:avLst/>
            </a:prstGeom>
            <a:solidFill>
              <a:srgbClr val="00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5148943" y="3657600"/>
              <a:ext cx="1066800" cy="1066800"/>
            </a:xfrm>
            <a:prstGeom prst="ellipse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4615543" y="2743200"/>
              <a:ext cx="1066800" cy="1066800"/>
            </a:xfrm>
            <a:prstGeom prst="ellipse">
              <a:avLst/>
            </a:prstGeom>
            <a:solidFill>
              <a:srgbClr val="CC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3548743" y="4626428"/>
              <a:ext cx="1066800" cy="1066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4615543" y="4626428"/>
              <a:ext cx="1066800" cy="10668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5682343" y="4626428"/>
              <a:ext cx="1066800" cy="1066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US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4082143" y="3657600"/>
              <a:ext cx="1066800" cy="1066800"/>
            </a:xfrm>
            <a:prstGeom prst="ellipse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4116779" y="5551714"/>
              <a:ext cx="1066800" cy="10668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30" name="Oval 29"/>
            <p:cNvSpPr/>
            <p:nvPr/>
          </p:nvSpPr>
          <p:spPr>
            <a:xfrm>
              <a:off x="5162798" y="5551714"/>
              <a:ext cx="1066800" cy="10668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  <a:endParaRPr lang="en-US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6262255" y="5562600"/>
              <a:ext cx="1066800" cy="1066800"/>
            </a:xfrm>
            <a:prstGeom prst="ellipse">
              <a:avLst/>
            </a:prstGeom>
            <a:solidFill>
              <a:srgbClr val="00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33" name="Oval 32"/>
            <p:cNvSpPr/>
            <p:nvPr/>
          </p:nvSpPr>
          <p:spPr>
            <a:xfrm>
              <a:off x="4130634" y="5551714"/>
              <a:ext cx="1066800" cy="10668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5334000" y="5029200"/>
            <a:ext cx="2132066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অক্ষর প্রতীক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24000" y="5029200"/>
            <a:ext cx="2216727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সংখা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প্রতীক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Frame 2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14"/>
            </a:avLst>
          </a:prstGeom>
          <a:ln w="5715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93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22222E-6 L 0.11493 -0.00555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47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7" grpId="0" animBg="1"/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429000" y="2558143"/>
            <a:ext cx="1066800" cy="1099457"/>
          </a:xfrm>
          <a:prstGeom prst="ellipse">
            <a:avLst/>
          </a:prstGeom>
          <a:solidFill>
            <a:srgbClr val="00B050">
              <a:alpha val="60000"/>
            </a:srgbClr>
          </a:solidFill>
          <a:ln w="571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1"/>
                </a:solidFill>
              </a:rPr>
              <a:t>-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429000" y="1371600"/>
            <a:ext cx="1066800" cy="1066800"/>
          </a:xfrm>
          <a:prstGeom prst="ellips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  <a:tileRect/>
          </a:gradFill>
          <a:ln w="57150">
            <a:solidFill>
              <a:schemeClr val="accent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1"/>
                </a:solidFill>
              </a:rPr>
              <a:t>+</a:t>
            </a:r>
            <a:endParaRPr lang="en-US" sz="60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Oval 3"/>
              <p:cNvSpPr/>
              <p:nvPr/>
            </p:nvSpPr>
            <p:spPr>
              <a:xfrm>
                <a:off x="4572000" y="1371600"/>
                <a:ext cx="1066800" cy="1066800"/>
              </a:xfrm>
              <a:prstGeom prst="ellipse">
                <a:avLst/>
              </a:prstGeom>
              <a:solidFill>
                <a:srgbClr val="FFFF00"/>
              </a:solidFill>
              <a:ln w="57150">
                <a:solidFill>
                  <a:schemeClr val="accent2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</m:oMath>
                  </m:oMathPara>
                </a14:m>
                <a:endParaRPr 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Oval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71600"/>
                <a:ext cx="1066800" cy="1066800"/>
              </a:xfrm>
              <a:prstGeom prst="ellipse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57150">
                <a:solidFill>
                  <a:schemeClr val="accent2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Oval 4"/>
              <p:cNvSpPr/>
              <p:nvPr/>
            </p:nvSpPr>
            <p:spPr>
              <a:xfrm>
                <a:off x="4572000" y="2590800"/>
                <a:ext cx="1066800" cy="10668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÷</m:t>
                      </m:r>
                    </m:oMath>
                  </m:oMathPara>
                </a14:m>
                <a:endParaRPr lang="en-US" sz="4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Oval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590800"/>
                <a:ext cx="1066800" cy="1066800"/>
              </a:xfrm>
              <a:prstGeom prst="ellipse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57150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2590800" y="4343400"/>
            <a:ext cx="4114800" cy="9906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এদের কি বলা হয়?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90800" y="4343400"/>
            <a:ext cx="4114800" cy="990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প্রক্রিয়া প্রতীক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90800" y="4343400"/>
            <a:ext cx="4114800" cy="990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বীজগণিতীয় </a:t>
            </a: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প্রতীক কী?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4343400"/>
            <a:ext cx="7467600" cy="152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বীজগণিতীয় প্রতীক দ্বারা প্রকাশিত যেকোন সাধরণ নিয়মকে  কী বলা হয়?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4343400"/>
            <a:ext cx="7467600" cy="1524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বীজগণিতীয় সূত্র বা সূত্র বলা হয়।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Frame 10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071"/>
            </a:avLst>
          </a:prstGeom>
          <a:pattFill prst="weave">
            <a:fgClr>
              <a:schemeClr val="accent1"/>
            </a:fgClr>
            <a:bgClr>
              <a:schemeClr val="accent3"/>
            </a:bgClr>
          </a:patt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72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10" grpId="0" animBg="1"/>
      <p:bldP spid="6" grpId="0" animBg="1"/>
      <p:bldP spid="8" grpId="0" animBg="1"/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914400" y="990600"/>
            <a:ext cx="7315200" cy="5486400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বীজগণিতীয়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সূত্রাবলি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প্রয়োগ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881"/>
            </a:avLst>
          </a:prstGeom>
          <a:pattFill prst="weave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27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066800"/>
            <a:ext cx="6781800" cy="4800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শিখণফলঃ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এই পাঠশেষে শিক্ষার্থীরা-</a:t>
            </a:r>
          </a:p>
          <a:p>
            <a:pPr marL="857250" indent="-857250">
              <a:buFont typeface="Wingdings" pitchFamily="2" charset="2"/>
              <a:buChar char="v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বর্গ কি বলতে পারবে।</a:t>
            </a:r>
          </a:p>
          <a:p>
            <a:pPr marL="857250" indent="-857250">
              <a:buFont typeface="Wingdings" pitchFamily="2" charset="2"/>
              <a:buChar char="v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বর্গ ণির্ণয়ে বীজগাণিতীয় সুত্রের বর্ণনা করতে পারবে।</a:t>
            </a:r>
          </a:p>
          <a:p>
            <a:pPr marL="857250" indent="-857250">
              <a:buFont typeface="Wingdings" pitchFamily="2" charset="2"/>
              <a:buChar char="v"/>
            </a:pPr>
            <a:r>
              <a:rPr lang="bn-IN" sz="3600" dirty="0">
                <a:latin typeface="NikoshBAN" pitchFamily="2" charset="0"/>
                <a:cs typeface="NikoshBAN" pitchFamily="2" charset="0"/>
              </a:rPr>
              <a:t>বীজগাণিতীয়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সূত্র ও অনুসিদ্ধান্ত প্রয়োগ করে রাশির মান ণির্ণয় করতে পারবে।</a:t>
            </a:r>
            <a:endParaRPr lang="bn-IN" sz="6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738"/>
            </a:avLst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617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09600" y="4572000"/>
                <a:ext cx="6019800" cy="11430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e>
                      <m:sup>
                        <m:r>
                          <a:rPr lang="en-US" sz="4000" i="1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smtClean="0">
                    <a:cs typeface="NikoshBAN" pitchFamily="2" charset="0"/>
                  </a:rPr>
                  <a:t>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e>
                      <m:sup>
                        <m:r>
                          <a:rPr lang="en-US" sz="4000" i="1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smtClean="0">
                    <a:cs typeface="NikoshBAN" pitchFamily="2" charset="0"/>
                  </a:rPr>
                  <a:t>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e>
                      <m:sup>
                        <m:r>
                          <a:rPr lang="en-US" sz="40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smtClean="0"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/>
                            <a:cs typeface="NikoshBAN" pitchFamily="2" charset="0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bn-IN" sz="4000" dirty="0" smtClean="0">
                    <a:latin typeface="NikoshBAN" pitchFamily="2" charset="0"/>
                    <a:cs typeface="NikoshBAN" pitchFamily="2" charset="0"/>
                  </a:rPr>
                  <a:t>এগুলোকে কি বলে?</a:t>
                </a:r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572000"/>
                <a:ext cx="6019800" cy="11430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09600" y="685800"/>
                <a:ext cx="2667000" cy="36576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e>
                      <m:sup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000" b="1" dirty="0" smtClean="0">
                    <a:solidFill>
                      <a:schemeClr val="tx1"/>
                    </a:solidFill>
                    <a:cs typeface="NikoshBAN" pitchFamily="2" charset="0"/>
                  </a:rPr>
                  <a:t>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𝟑</m:t>
                        </m:r>
                      </m:e>
                      <m:sup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000" b="1" dirty="0" smtClean="0">
                    <a:solidFill>
                      <a:schemeClr val="tx1"/>
                    </a:solidFill>
                    <a:cs typeface="NikoshBAN" pitchFamily="2" charset="0"/>
                  </a:rPr>
                  <a:t>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𝒂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000" b="1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en-US" sz="40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𝒙</m:t>
                        </m:r>
                      </m:e>
                      <m:sup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bn-IN" sz="4000" b="1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এগুলো কিভাবে হয়?</a:t>
                </a:r>
                <a:endParaRPr lang="en-US" sz="40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685800"/>
                <a:ext cx="2667000" cy="36576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609600" y="685800"/>
            <a:ext cx="2667000" cy="3657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একই জাতীয় ২টি রাশি গুণ করে হয়</a:t>
            </a:r>
            <a:r>
              <a:rPr lang="bn-IN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34200" y="4572000"/>
            <a:ext cx="1524000" cy="1143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বর্গ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038600" y="685800"/>
                <a:ext cx="2971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cs typeface="NikoshBAN" pitchFamily="2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en-US" sz="4000" i="1">
                        <a:latin typeface="Cambria Math"/>
                        <a:ea typeface="Cambria Math"/>
                        <a:cs typeface="NikoshBAN" pitchFamily="2" charset="0"/>
                      </a:rPr>
                      <m:t>2</m:t>
                    </m:r>
                  </m:oMath>
                </a14:m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e>
                      <m:sup>
                        <m:r>
                          <a:rPr lang="en-US" sz="4000" i="1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000" dirty="0"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685800"/>
                <a:ext cx="2971800" cy="707886"/>
              </a:xfrm>
              <a:prstGeom prst="rect">
                <a:avLst/>
              </a:prstGeom>
              <a:blipFill rotWithShape="1">
                <a:blip r:embed="rId5"/>
                <a:stretch>
                  <a:fillRect t="-18103" b="-37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038600" y="1447800"/>
                <a:ext cx="2971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 smtClean="0">
                    <a:cs typeface="NikoshBAN" pitchFamily="2" charset="0"/>
                  </a:rPr>
                  <a:t>3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en-US" sz="40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3</m:t>
                    </m:r>
                  </m:oMath>
                </a14:m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e>
                      <m:sup>
                        <m:r>
                          <a:rPr lang="en-US" sz="4000" i="1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000" dirty="0"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1447800"/>
                <a:ext cx="2971800" cy="707886"/>
              </a:xfrm>
              <a:prstGeom prst="rect">
                <a:avLst/>
              </a:prstGeom>
              <a:blipFill rotWithShape="1">
                <a:blip r:embed="rId6"/>
                <a:stretch>
                  <a:fillRect t="-18103" b="-37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962400" y="2362200"/>
                <a:ext cx="2971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 smtClean="0">
                    <a:cs typeface="NikoshBAN" pitchFamily="2" charset="0"/>
                  </a:rPr>
                  <a:t>a</a:t>
                </a:r>
                <a14:m>
                  <m:oMath xmlns:m="http://schemas.openxmlformats.org/officeDocument/2006/math">
                    <m:r>
                      <a:rPr lang="en-US" sz="400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.</m:t>
                    </m:r>
                    <m:r>
                      <a:rPr lang="en-US" sz="40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𝑎</m:t>
                    </m:r>
                  </m:oMath>
                </a14:m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e>
                      <m:sup>
                        <m:r>
                          <a:rPr lang="en-US" sz="4000" i="1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000" dirty="0"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362200"/>
                <a:ext cx="2971800" cy="707886"/>
              </a:xfrm>
              <a:prstGeom prst="rect">
                <a:avLst/>
              </a:prstGeom>
              <a:blipFill rotWithShape="1">
                <a:blip r:embed="rId7"/>
                <a:stretch>
                  <a:fillRect t="-18103" b="-37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962400" y="3200400"/>
                <a:ext cx="2971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 smtClean="0">
                    <a:cs typeface="NikoshBAN" pitchFamily="2" charset="0"/>
                  </a:rPr>
                  <a:t>x</a:t>
                </a:r>
                <a14:m>
                  <m:oMath xmlns:m="http://schemas.openxmlformats.org/officeDocument/2006/math">
                    <m:r>
                      <a:rPr lang="en-US" sz="4000" b="0" i="1" dirty="0" smtClean="0">
                        <a:latin typeface="Cambria Math"/>
                        <a:cs typeface="NikoshBAN" pitchFamily="2" charset="0"/>
                      </a:rPr>
                      <m:t>.</m:t>
                    </m:r>
                    <m:r>
                      <a:rPr lang="en-US" sz="4000" b="0" i="1" dirty="0" smtClean="0">
                        <a:latin typeface="Cambria Math"/>
                        <a:cs typeface="NikoshBAN" pitchFamily="2" charset="0"/>
                      </a:rPr>
                      <m:t>𝑥</m:t>
                    </m:r>
                  </m:oMath>
                </a14:m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/>
                            <a:cs typeface="NikoshBAN" pitchFamily="2" charset="0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000" dirty="0"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200400"/>
                <a:ext cx="2971800" cy="707886"/>
              </a:xfrm>
              <a:prstGeom prst="rect">
                <a:avLst/>
              </a:prstGeom>
              <a:blipFill rotWithShape="1">
                <a:blip r:embed="rId8"/>
                <a:stretch>
                  <a:fillRect t="-18103" b="-37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86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332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90600" y="4724400"/>
                <a:ext cx="7315200" cy="1447800"/>
              </a:xfrm>
              <a:prstGeom prst="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জ্যামিতিক সূত্রের সাহায্যে প্রমাণ করতে হবে,</a:t>
                </a:r>
              </a:p>
              <a:p>
                <a:pPr algn="ctr"/>
                <a:r>
                  <a:rPr lang="bn-IN" sz="3600" dirty="0" smtClean="0"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36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𝒂</m:t>
                        </m:r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𝒃</m:t>
                        </m:r>
                        <m:r>
                          <a:rPr lang="bn-IN" sz="36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  <m:r>
                          <a:rPr lang="bn-IN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+ </a:t>
                </a:r>
                <a:r>
                  <a:rPr lang="en-US" sz="3600" dirty="0">
                    <a:solidFill>
                      <a:schemeClr val="tx1"/>
                    </a:solidFill>
                    <a:cs typeface="NikoshBAN" pitchFamily="2" charset="0"/>
                  </a:rPr>
                  <a:t>2</a:t>
                </a:r>
                <a:r>
                  <a:rPr lang="en-US" sz="36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ab+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  <m:r>
                          <a:rPr lang="bn-IN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724400"/>
                <a:ext cx="7315200" cy="14478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>
            <a:off x="5562600" y="1066800"/>
            <a:ext cx="0" cy="159020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562600" y="2667000"/>
            <a:ext cx="0" cy="1066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495800" y="2667000"/>
            <a:ext cx="0" cy="1066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895600" y="1066800"/>
            <a:ext cx="0" cy="159020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495800" y="1066800"/>
            <a:ext cx="0" cy="159020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3690704" y="2938696"/>
            <a:ext cx="0" cy="159020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3690704" y="1871897"/>
            <a:ext cx="0" cy="159020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3690703" y="271697"/>
            <a:ext cx="0" cy="159020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895600" y="2667000"/>
            <a:ext cx="0" cy="1066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5029201" y="2133601"/>
            <a:ext cx="0" cy="1066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5029201" y="3200400"/>
            <a:ext cx="0" cy="1066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5029200" y="533400"/>
            <a:ext cx="0" cy="1066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209800" y="533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209800" y="3810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638800" y="3810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638800" y="609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276600" y="609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648200" y="609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46" name="Left Brace 45"/>
          <p:cNvSpPr/>
          <p:nvPr/>
        </p:nvSpPr>
        <p:spPr>
          <a:xfrm rot="5400000">
            <a:off x="3487087" y="94313"/>
            <a:ext cx="417226" cy="1600200"/>
          </a:xfrm>
          <a:prstGeom prst="leftBrace">
            <a:avLst>
              <a:gd name="adj1" fmla="val 21558"/>
              <a:gd name="adj2" fmla="val 489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Left Brace 51"/>
          <p:cNvSpPr/>
          <p:nvPr/>
        </p:nvSpPr>
        <p:spPr>
          <a:xfrm rot="5400000">
            <a:off x="3962400" y="-762000"/>
            <a:ext cx="533400" cy="2667000"/>
          </a:xfrm>
          <a:prstGeom prst="leftBrace">
            <a:avLst>
              <a:gd name="adj1" fmla="val 19262"/>
              <a:gd name="adj2" fmla="val 489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Left Brace 52"/>
          <p:cNvSpPr/>
          <p:nvPr/>
        </p:nvSpPr>
        <p:spPr>
          <a:xfrm rot="5400000">
            <a:off x="4762500" y="342900"/>
            <a:ext cx="533400" cy="1066800"/>
          </a:xfrm>
          <a:prstGeom prst="leftBrace">
            <a:avLst>
              <a:gd name="adj1" fmla="val 19262"/>
              <a:gd name="adj2" fmla="val 489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3276600" y="3748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   +     b</a:t>
            </a:r>
            <a:endParaRPr lang="en-US" sz="3600" dirty="0"/>
          </a:p>
        </p:txBody>
      </p:sp>
      <p:sp>
        <p:nvSpPr>
          <p:cNvPr id="56" name="TextBox 55"/>
          <p:cNvSpPr txBox="1"/>
          <p:nvPr/>
        </p:nvSpPr>
        <p:spPr>
          <a:xfrm>
            <a:off x="5638800" y="1600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7" name="Left Brace 56"/>
          <p:cNvSpPr/>
          <p:nvPr/>
        </p:nvSpPr>
        <p:spPr>
          <a:xfrm rot="10800000">
            <a:off x="5715000" y="1066800"/>
            <a:ext cx="417226" cy="1600200"/>
          </a:xfrm>
          <a:prstGeom prst="leftBrace">
            <a:avLst>
              <a:gd name="adj1" fmla="val 21558"/>
              <a:gd name="adj2" fmla="val 489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5671066" y="2939534"/>
            <a:ext cx="272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59" name="Left Brace 58"/>
          <p:cNvSpPr/>
          <p:nvPr/>
        </p:nvSpPr>
        <p:spPr>
          <a:xfrm rot="10800000">
            <a:off x="5785366" y="2672834"/>
            <a:ext cx="533400" cy="1066800"/>
          </a:xfrm>
          <a:prstGeom prst="leftBrace">
            <a:avLst>
              <a:gd name="adj1" fmla="val 10831"/>
              <a:gd name="adj2" fmla="val 5740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Left Brace 59"/>
          <p:cNvSpPr/>
          <p:nvPr/>
        </p:nvSpPr>
        <p:spPr>
          <a:xfrm rot="10800000">
            <a:off x="6172200" y="1219200"/>
            <a:ext cx="533400" cy="2667000"/>
          </a:xfrm>
          <a:prstGeom prst="leftBrace">
            <a:avLst>
              <a:gd name="adj1" fmla="val 19262"/>
              <a:gd name="adj2" fmla="val 489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 rot="5400000">
            <a:off x="5620434" y="2267634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   +     b</a:t>
            </a:r>
            <a:endParaRPr lang="en-US" sz="3600" dirty="0"/>
          </a:p>
        </p:txBody>
      </p:sp>
      <p:sp>
        <p:nvSpPr>
          <p:cNvPr id="2" name="Rectangle 1"/>
          <p:cNvSpPr/>
          <p:nvPr/>
        </p:nvSpPr>
        <p:spPr>
          <a:xfrm>
            <a:off x="990600" y="4724400"/>
            <a:ext cx="7315200" cy="1447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ABCD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কোন শ্রেণির চতুর্ভুজ?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90600" y="4724400"/>
            <a:ext cx="5562600" cy="1447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ABCD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এর দৈর্ঘ্য কত?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553200" y="4724400"/>
            <a:ext cx="1752600" cy="1447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a+b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990600" y="4724400"/>
            <a:ext cx="5562600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ABCD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এর প্রস্থ কত?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505200" y="16002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429000" y="29718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724400" y="29718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724400" y="16764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Q</a:t>
            </a:r>
            <a:endParaRPr lang="en-US" sz="3600" dirty="0"/>
          </a:p>
        </p:txBody>
      </p:sp>
      <p:sp>
        <p:nvSpPr>
          <p:cNvPr id="39" name="Rectangle 38"/>
          <p:cNvSpPr/>
          <p:nvPr/>
        </p:nvSpPr>
        <p:spPr>
          <a:xfrm>
            <a:off x="6553200" y="4724400"/>
            <a:ext cx="1752600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a+b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990600" y="4724400"/>
                <a:ext cx="7315200" cy="14478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ABCD 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বর্গক্ষেত্রের ক্ষেত্রফল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3600" b="0" i="1" smtClean="0"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bn-IN" sz="3600" b="0" i="1" smtClean="0">
                            <a:latin typeface="Cambria Math"/>
                            <a:cs typeface="NikoshBAN" pitchFamily="2" charset="0"/>
                          </a:rPr>
                          <m:t>একবাহুর</m:t>
                        </m:r>
                        <m:r>
                          <a:rPr lang="bn-IN" sz="3600" b="0" i="1" smtClean="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bn-IN" sz="3600" b="0" i="1" smtClean="0">
                            <a:latin typeface="Cambria Math"/>
                            <a:cs typeface="NikoshBAN" pitchFamily="2" charset="0"/>
                          </a:rPr>
                          <m:t>দৈর্ঘ্য</m:t>
                        </m:r>
                        <m:r>
                          <a:rPr lang="bn-IN" sz="3600" b="0" i="1" smtClean="0"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bn-IN" sz="3600" b="0" i="1" smtClean="0">
                            <a:latin typeface="Cambria Math"/>
                            <a:cs typeface="NikoshBAN" pitchFamily="2" charset="0"/>
                          </a:rPr>
                          <m:t>২</m:t>
                        </m:r>
                      </m:sup>
                    </m:sSup>
                  </m:oMath>
                </a14:m>
                <a:endParaRPr lang="bn-IN" sz="3600" dirty="0" smtClean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                            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3600" b="0" i="1" smtClean="0"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  <m:r>
                          <a:rPr lang="bn-IN" sz="3600" i="1"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724400"/>
                <a:ext cx="7315200" cy="14478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1"/>
          <p:cNvSpPr/>
          <p:nvPr/>
        </p:nvSpPr>
        <p:spPr>
          <a:xfrm>
            <a:off x="990600" y="4724400"/>
            <a:ext cx="7315200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উক্ত রেখাদ্বয় বর্গক্ষেত্রটিকে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P,Q,R,S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৪টি ভাগে ভাগ করেছে।এরা কোন প্রকৃতির?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90600" y="4724400"/>
            <a:ext cx="7315200" cy="1447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P,S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বর্গক্ষেত্র।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Q,R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আয়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ত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ক্ষেত্র।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15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680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2" grpId="0"/>
      <p:bldP spid="33" grpId="0"/>
      <p:bldP spid="34" grpId="0"/>
      <p:bldP spid="35" grpId="0"/>
      <p:bldP spid="36" grpId="0"/>
      <p:bldP spid="37" grpId="0"/>
      <p:bldP spid="46" grpId="0" animBg="1"/>
      <p:bldP spid="52" grpId="0" animBg="1"/>
      <p:bldP spid="53" grpId="0" animBg="1"/>
      <p:bldP spid="55" grpId="1"/>
      <p:bldP spid="56" grpId="0"/>
      <p:bldP spid="57" grpId="0" animBg="1"/>
      <p:bldP spid="58" grpId="0"/>
      <p:bldP spid="59" grpId="0" animBg="1"/>
      <p:bldP spid="60" grpId="0" animBg="1"/>
      <p:bldP spid="61" grpId="0"/>
      <p:bldP spid="2" grpId="0" animBg="1"/>
      <p:bldP spid="38" grpId="0" animBg="1"/>
      <p:bldP spid="40" grpId="0" animBg="1"/>
      <p:bldP spid="41" grpId="0" animBg="1"/>
      <p:bldP spid="43" grpId="0"/>
      <p:bldP spid="44" grpId="0"/>
      <p:bldP spid="45" grpId="0"/>
      <p:bldP spid="47" grpId="0"/>
      <p:bldP spid="39" grpId="0" animBg="1"/>
      <p:bldP spid="31" grpId="0" animBg="1"/>
      <p:bldP spid="42" grpId="0" animBg="1"/>
      <p:bldP spid="4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5562600" y="1066800"/>
            <a:ext cx="0" cy="159020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5562600" y="2667000"/>
            <a:ext cx="0" cy="1066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4495800" y="2667000"/>
            <a:ext cx="0" cy="1066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895600" y="1066800"/>
            <a:ext cx="0" cy="159020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495800" y="1066800"/>
            <a:ext cx="0" cy="159020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3690703" y="2938697"/>
            <a:ext cx="0" cy="159020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3690704" y="1871897"/>
            <a:ext cx="0" cy="159020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3690703" y="271697"/>
            <a:ext cx="0" cy="159020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895600" y="2667000"/>
            <a:ext cx="0" cy="1066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5029201" y="2133601"/>
            <a:ext cx="0" cy="1066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029200" y="3200400"/>
            <a:ext cx="0" cy="1066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5029200" y="533400"/>
            <a:ext cx="0" cy="1066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09800" y="533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133600" y="3657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38800" y="609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276600" y="609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48200" y="609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9" name="Left Brace 18"/>
          <p:cNvSpPr/>
          <p:nvPr/>
        </p:nvSpPr>
        <p:spPr>
          <a:xfrm rot="5400000">
            <a:off x="3487087" y="94313"/>
            <a:ext cx="417226" cy="1600200"/>
          </a:xfrm>
          <a:prstGeom prst="leftBrace">
            <a:avLst>
              <a:gd name="adj1" fmla="val 21558"/>
              <a:gd name="adj2" fmla="val 489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Brace 19"/>
          <p:cNvSpPr/>
          <p:nvPr/>
        </p:nvSpPr>
        <p:spPr>
          <a:xfrm rot="5400000">
            <a:off x="3962400" y="-762000"/>
            <a:ext cx="533400" cy="2667000"/>
          </a:xfrm>
          <a:prstGeom prst="leftBrace">
            <a:avLst>
              <a:gd name="adj1" fmla="val 19262"/>
              <a:gd name="adj2" fmla="val 489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Brace 20"/>
          <p:cNvSpPr/>
          <p:nvPr/>
        </p:nvSpPr>
        <p:spPr>
          <a:xfrm rot="5400000">
            <a:off x="4762500" y="342900"/>
            <a:ext cx="533400" cy="1066800"/>
          </a:xfrm>
          <a:prstGeom prst="leftBrace">
            <a:avLst>
              <a:gd name="adj1" fmla="val 19262"/>
              <a:gd name="adj2" fmla="val 489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276600" y="3748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   +     b</a:t>
            </a:r>
            <a:endParaRPr lang="en-US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5638800" y="1600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4" name="Left Brace 23"/>
          <p:cNvSpPr/>
          <p:nvPr/>
        </p:nvSpPr>
        <p:spPr>
          <a:xfrm rot="10800000">
            <a:off x="5715000" y="1066800"/>
            <a:ext cx="417226" cy="1600200"/>
          </a:xfrm>
          <a:prstGeom prst="leftBrace">
            <a:avLst>
              <a:gd name="adj1" fmla="val 21558"/>
              <a:gd name="adj2" fmla="val 489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671066" y="2939534"/>
            <a:ext cx="272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6" name="Left Brace 25"/>
          <p:cNvSpPr/>
          <p:nvPr/>
        </p:nvSpPr>
        <p:spPr>
          <a:xfrm rot="10800000">
            <a:off x="5785366" y="2672834"/>
            <a:ext cx="533400" cy="1066800"/>
          </a:xfrm>
          <a:prstGeom prst="leftBrace">
            <a:avLst>
              <a:gd name="adj1" fmla="val 10831"/>
              <a:gd name="adj2" fmla="val 5740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ft Brace 26"/>
          <p:cNvSpPr/>
          <p:nvPr/>
        </p:nvSpPr>
        <p:spPr>
          <a:xfrm rot="10800000">
            <a:off x="6172200" y="1219200"/>
            <a:ext cx="533400" cy="2667000"/>
          </a:xfrm>
          <a:prstGeom prst="leftBrace">
            <a:avLst>
              <a:gd name="adj1" fmla="val 19262"/>
              <a:gd name="adj2" fmla="val 489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 rot="5400000">
            <a:off x="5620434" y="2267634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   +     b</a:t>
            </a:r>
            <a:endParaRPr lang="en-US" sz="3600" dirty="0"/>
          </a:p>
        </p:txBody>
      </p:sp>
      <p:sp>
        <p:nvSpPr>
          <p:cNvPr id="29" name="TextBox 28"/>
          <p:cNvSpPr txBox="1"/>
          <p:nvPr/>
        </p:nvSpPr>
        <p:spPr>
          <a:xfrm>
            <a:off x="3505200" y="16002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29000" y="29718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24400" y="29718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724400" y="16764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Q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1600200" y="4038601"/>
                <a:ext cx="5943600" cy="25908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ABCD 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বর্গক্ষেত্রের--</a:t>
                </a:r>
              </a:p>
              <a:p>
                <a:pPr algn="ctr"/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 ক্ষেত্রফল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3600" b="0" i="1" smtClean="0"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bn-IN" sz="3600" b="0" i="1" smtClean="0">
                            <a:latin typeface="Cambria Math"/>
                            <a:cs typeface="NikoshBAN" pitchFamily="2" charset="0"/>
                          </a:rPr>
                          <m:t>বাহুর</m:t>
                        </m:r>
                        <m:r>
                          <a:rPr lang="bn-IN" sz="3600" b="0" i="1" smtClean="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bn-IN" sz="3600" b="0" i="1" smtClean="0">
                            <a:latin typeface="Cambria Math"/>
                            <a:cs typeface="NikoshBAN" pitchFamily="2" charset="0"/>
                          </a:rPr>
                          <m:t>দৈর্ঘ্য</m:t>
                        </m:r>
                        <m:r>
                          <a:rPr lang="bn-IN" sz="3600" b="0" i="1" smtClean="0"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bn-IN" sz="3600" b="0" i="1" smtClean="0">
                            <a:latin typeface="Cambria Math"/>
                            <a:cs typeface="NikoshBAN" pitchFamily="2" charset="0"/>
                          </a:rPr>
                          <m:t>২</m:t>
                        </m:r>
                      </m:sup>
                    </m:sSup>
                  </m:oMath>
                </a14:m>
                <a:endParaRPr lang="bn-IN" sz="3600" dirty="0" smtClean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       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3600" b="0" i="1" smtClean="0"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  <m:r>
                          <a:rPr lang="bn-IN" sz="3600" i="1"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4038601"/>
                <a:ext cx="5943600" cy="25908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1600200" y="4038601"/>
                <a:ext cx="5943600" cy="25908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P 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বর্গক্ষেত্রের ক্ষেত্রফল=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a</m:t>
                    </m:r>
                    <m:r>
                      <a:rPr lang="en-US" sz="3600" i="1" smtClean="0"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en-US" sz="36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𝑎</m:t>
                    </m:r>
                  </m:oMath>
                </a14:m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bn-IN" sz="3600" dirty="0"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3600" i="1"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600" i="1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  <m:r>
                          <a:rPr lang="bn-IN" sz="3600" i="1"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i="1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bn-IN" sz="36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S 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বর্গক্ষেত্রের </a:t>
                </a:r>
                <a:r>
                  <a:rPr lang="bn-IN" sz="3600" dirty="0">
                    <a:latin typeface="NikoshBAN" pitchFamily="2" charset="0"/>
                    <a:cs typeface="NikoshBAN" pitchFamily="2" charset="0"/>
                  </a:rPr>
                  <a:t>ক্ষেত্রফল=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b</m:t>
                    </m:r>
                    <m:r>
                      <a:rPr lang="en-US" sz="3600" i="1"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en-US" sz="36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𝑏</m:t>
                    </m:r>
                  </m:oMath>
                </a14:m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bn-IN" sz="3600" dirty="0"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3600" i="1"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  <m:r>
                          <a:rPr lang="bn-IN" sz="3600" i="1"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i="1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4038601"/>
                <a:ext cx="5943600" cy="25908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1524000" y="4038600"/>
                <a:ext cx="6324600" cy="25908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আয়তক্ষেত্রের ক্ষেত্রফল=দৈর্ঘ্য</a:t>
                </a:r>
                <a:r>
                  <a:rPr lang="en-US" sz="3600" dirty="0" smtClean="0">
                    <a:ea typeface="Cambria Math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প্রস্থ</a:t>
                </a:r>
              </a:p>
              <a:p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অতএব,</a:t>
                </a:r>
              </a:p>
              <a:p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Q 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আয়তক্ষেত্রের ক্ষেত্রফল=</a:t>
                </a:r>
                <a:r>
                  <a:rPr lang="en-US" sz="3600" dirty="0">
                    <a:ea typeface="Cambria Math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>
                        <a:latin typeface="Cambria Math"/>
                        <a:ea typeface="Cambria Math"/>
                        <a:cs typeface="NikoshBAN" pitchFamily="2" charset="0"/>
                      </a:rPr>
                      <m:t>a</m:t>
                    </m:r>
                    <m:r>
                      <a:rPr lang="en-US" sz="3600" i="1"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en-US" sz="36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𝑏</m:t>
                    </m:r>
                  </m:oMath>
                </a14:m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ab</a:t>
                </a:r>
                <a:endParaRPr lang="en-US" sz="36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R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আয়তক্ষেত্রের </a:t>
                </a:r>
                <a:r>
                  <a:rPr lang="bn-IN" sz="3600" dirty="0">
                    <a:latin typeface="NikoshBAN" pitchFamily="2" charset="0"/>
                    <a:cs typeface="NikoshBAN" pitchFamily="2" charset="0"/>
                  </a:rPr>
                  <a:t>ক্ষেত্রফল=</a:t>
                </a:r>
                <a:r>
                  <a:rPr lang="en-US" sz="3600" dirty="0">
                    <a:ea typeface="Cambria Math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>
                        <a:latin typeface="Cambria Math"/>
                        <a:ea typeface="Cambria Math"/>
                        <a:cs typeface="NikoshBAN" pitchFamily="2" charset="0"/>
                      </a:rPr>
                      <m:t>a</m:t>
                    </m:r>
                    <m:r>
                      <a:rPr lang="en-US" sz="3600" i="1"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en-US" sz="3600" i="1">
                        <a:latin typeface="Cambria Math"/>
                        <a:ea typeface="Cambria Math"/>
                        <a:cs typeface="NikoshBAN" pitchFamily="2" charset="0"/>
                      </a:rPr>
                      <m:t>𝑏</m:t>
                    </m:r>
                  </m:oMath>
                </a14:m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ab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4038600"/>
                <a:ext cx="6324600" cy="25908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Frame 3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357"/>
            </a:avLst>
          </a:prstGeom>
          <a:gradFill>
            <a:gsLst>
              <a:gs pos="42000">
                <a:schemeClr val="accent6"/>
              </a:gs>
              <a:gs pos="100000">
                <a:schemeClr val="accent1">
                  <a:tint val="44500"/>
                  <a:satMod val="160000"/>
                  <a:alpha val="35000"/>
                  <a:lumMod val="74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97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3" grpId="0" animBg="1"/>
      <p:bldP spid="3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1364</TotalTime>
  <Words>782</Words>
  <Application>Microsoft Office PowerPoint</Application>
  <PresentationFormat>On-screen Show (4:3)</PresentationFormat>
  <Paragraphs>154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149</cp:revision>
  <dcterms:created xsi:type="dcterms:W3CDTF">2020-05-10T03:18:22Z</dcterms:created>
  <dcterms:modified xsi:type="dcterms:W3CDTF">2020-05-30T04:18:24Z</dcterms:modified>
</cp:coreProperties>
</file>