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59" r:id="rId5"/>
    <p:sldId id="276" r:id="rId6"/>
    <p:sldId id="258" r:id="rId7"/>
    <p:sldId id="269" r:id="rId8"/>
    <p:sldId id="270" r:id="rId9"/>
    <p:sldId id="280" r:id="rId10"/>
    <p:sldId id="281" r:id="rId11"/>
    <p:sldId id="261" r:id="rId12"/>
    <p:sldId id="262" r:id="rId13"/>
    <p:sldId id="265" r:id="rId14"/>
    <p:sldId id="263" r:id="rId15"/>
    <p:sldId id="264" r:id="rId16"/>
    <p:sldId id="266" r:id="rId17"/>
    <p:sldId id="282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1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kur360720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51" y="2800196"/>
            <a:ext cx="3649899" cy="2557617"/>
          </a:xfrm>
          <a:prstGeom prst="rect">
            <a:avLst/>
          </a:prstGeom>
        </p:spPr>
      </p:pic>
      <p:sp>
        <p:nvSpPr>
          <p:cNvPr id="13" name="8-Point Star 12"/>
          <p:cNvSpPr/>
          <p:nvPr/>
        </p:nvSpPr>
        <p:spPr>
          <a:xfrm>
            <a:off x="1505275" y="1705887"/>
            <a:ext cx="860240" cy="867532"/>
          </a:xfrm>
          <a:prstGeom prst="star8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>
                <a:solidFill>
                  <a:srgbClr val="00B050"/>
                </a:solidFill>
              </a:rPr>
              <a:t>W</a:t>
            </a:r>
            <a:r>
              <a:rPr lang="bn-BD" sz="1013" dirty="0">
                <a:solidFill>
                  <a:srgbClr val="00B050"/>
                </a:solidFill>
              </a:rPr>
              <a:t> </a:t>
            </a:r>
            <a:endParaRPr lang="en-US" sz="1013" dirty="0">
              <a:solidFill>
                <a:srgbClr val="00B050"/>
              </a:solidFill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2448553" y="1705886"/>
            <a:ext cx="795716" cy="867532"/>
          </a:xfrm>
          <a:prstGeom prst="star12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/>
              <a:t>E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3409529" y="1705886"/>
            <a:ext cx="757658" cy="867532"/>
          </a:xfrm>
          <a:prstGeom prst="star12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/>
              <a:t>L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031086" y="1747363"/>
            <a:ext cx="774771" cy="867532"/>
          </a:xfrm>
          <a:prstGeom prst="star12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/>
              <a:t>E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4343934" y="1705886"/>
            <a:ext cx="809554" cy="867532"/>
          </a:xfrm>
          <a:prstGeom prst="star8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>
                <a:solidFill>
                  <a:schemeClr val="bg1"/>
                </a:solidFill>
              </a:rPr>
              <a:t>C</a:t>
            </a:r>
            <a:r>
              <a:rPr lang="bn-BD" sz="1013" dirty="0">
                <a:solidFill>
                  <a:srgbClr val="00B050"/>
                </a:solidFill>
              </a:rPr>
              <a:t> </a:t>
            </a:r>
            <a:endParaRPr lang="en-US" sz="1013" dirty="0">
              <a:solidFill>
                <a:srgbClr val="00B050"/>
              </a:solidFill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5153488" y="1738725"/>
            <a:ext cx="935029" cy="867532"/>
          </a:xfrm>
          <a:prstGeom prst="star12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/>
              <a:t>O</a:t>
            </a:r>
          </a:p>
        </p:txBody>
      </p:sp>
      <p:sp>
        <p:nvSpPr>
          <p:cNvPr id="18" name="12-Point Star 17"/>
          <p:cNvSpPr/>
          <p:nvPr/>
        </p:nvSpPr>
        <p:spPr>
          <a:xfrm>
            <a:off x="6139788" y="1705886"/>
            <a:ext cx="866003" cy="867532"/>
          </a:xfrm>
          <a:prstGeom prst="star12">
            <a:avLst/>
          </a:prstGeom>
          <a:solidFill>
            <a:srgbClr val="FF33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673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-1612i3\Desktop\WH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131" y="228600"/>
            <a:ext cx="8670787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6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Tag Question is the question asked by the speaker to conform the negative or affirmative statement during conversation. Through a Tag Question the speaker wants to have an answer in support of the statement.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001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statement is affirmative, the Question Tag is negative.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statement is negative, the Question Tag is affirmative.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05200"/>
            <a:ext cx="77724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They came here, didn’t they?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They did not work, did they?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382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Rules: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If the statement is affirmative, rule will be. Auxiliary verb+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Subject+?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If the statement is negative, rule will be. Auxiliary verb + Subject +?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Tag Question the auxiliary verb is very essential, so I will discus about auxiliary verb.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know how many kinds of auxiliary verb? What are they?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991600" cy="563231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Mainly there are two kinds of auxiliary verb. They are Primary&amp; Modals.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are three kinds. They are be, have&amp; do.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verb             am, is &amp; are.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verb             have, has &amp; had.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verb            do, does &amp; did.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primary auxiliary verbs change according to subject.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I am a boy.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auxiliary verbs are               may, might, can, could, shall, should, will, would, must, ought to,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need. have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to,has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to,had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to,am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to,is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to,are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,dare etc.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modals auxiliary verbs will not change according to subject.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I can do the work.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00200" y="2766753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66900" y="3124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33500" y="3534295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733800" y="4648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229600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Tag Question auxiliary verb always use contractions mood. So, I will show a chart about it.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02928"/>
              </p:ext>
            </p:extLst>
          </p:nvPr>
        </p:nvGraphicFramePr>
        <p:xfrm>
          <a:off x="609600" y="1397000"/>
          <a:ext cx="8077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Full Forms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Forms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 not</a:t>
                      </a:r>
                    </a:p>
                    <a:p>
                      <a:r>
                        <a:rPr lang="en-US" dirty="0" smtClean="0"/>
                        <a:t>are not </a:t>
                      </a:r>
                    </a:p>
                    <a:p>
                      <a:r>
                        <a:rPr lang="en-US" dirty="0" smtClean="0"/>
                        <a:t>is not</a:t>
                      </a:r>
                    </a:p>
                    <a:p>
                      <a:r>
                        <a:rPr lang="en-US" dirty="0" smtClean="0"/>
                        <a:t>was not</a:t>
                      </a:r>
                    </a:p>
                    <a:p>
                      <a:r>
                        <a:rPr lang="en-US" dirty="0" smtClean="0"/>
                        <a:t>were not</a:t>
                      </a:r>
                    </a:p>
                    <a:p>
                      <a:r>
                        <a:rPr lang="en-US" dirty="0" smtClean="0"/>
                        <a:t>do not</a:t>
                      </a:r>
                    </a:p>
                    <a:p>
                      <a:r>
                        <a:rPr lang="en-US" dirty="0" smtClean="0"/>
                        <a:t>does not</a:t>
                      </a:r>
                    </a:p>
                    <a:p>
                      <a:r>
                        <a:rPr lang="en-US" dirty="0" smtClean="0"/>
                        <a:t>did not</a:t>
                      </a:r>
                    </a:p>
                    <a:p>
                      <a:r>
                        <a:rPr lang="en-US" dirty="0" smtClean="0"/>
                        <a:t>have not</a:t>
                      </a:r>
                    </a:p>
                    <a:p>
                      <a:r>
                        <a:rPr lang="en-US" dirty="0" smtClean="0"/>
                        <a:t>has not</a:t>
                      </a:r>
                    </a:p>
                    <a:p>
                      <a:r>
                        <a:rPr lang="en-US" dirty="0" smtClean="0"/>
                        <a:t>had not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aren’t</a:t>
                      </a:r>
                    </a:p>
                    <a:p>
                      <a:r>
                        <a:rPr lang="en-US" dirty="0" smtClean="0"/>
                        <a:t>aren’t</a:t>
                      </a:r>
                    </a:p>
                    <a:p>
                      <a:r>
                        <a:rPr lang="en-US" dirty="0" smtClean="0"/>
                        <a:t>isn’t</a:t>
                      </a:r>
                    </a:p>
                    <a:p>
                      <a:r>
                        <a:rPr lang="en-US" dirty="0" smtClean="0"/>
                        <a:t>wasn’t</a:t>
                      </a:r>
                    </a:p>
                    <a:p>
                      <a:r>
                        <a:rPr lang="en-US" dirty="0" smtClean="0"/>
                        <a:t>weren’t</a:t>
                      </a:r>
                    </a:p>
                    <a:p>
                      <a:r>
                        <a:rPr lang="en-US" dirty="0" smtClean="0"/>
                        <a:t>don’t</a:t>
                      </a:r>
                    </a:p>
                    <a:p>
                      <a:r>
                        <a:rPr lang="en-US" dirty="0" smtClean="0"/>
                        <a:t>doesn’t</a:t>
                      </a:r>
                    </a:p>
                    <a:p>
                      <a:r>
                        <a:rPr lang="en-US" dirty="0" smtClean="0"/>
                        <a:t>didn’t</a:t>
                      </a:r>
                    </a:p>
                    <a:p>
                      <a:r>
                        <a:rPr lang="en-US" dirty="0" smtClean="0"/>
                        <a:t>haven’t</a:t>
                      </a:r>
                    </a:p>
                    <a:p>
                      <a:r>
                        <a:rPr lang="en-US" dirty="0" smtClean="0"/>
                        <a:t>hasn’t</a:t>
                      </a:r>
                    </a:p>
                    <a:p>
                      <a:r>
                        <a:rPr lang="en-US" dirty="0" smtClean="0"/>
                        <a:t>hadn’t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shall not</a:t>
                      </a:r>
                    </a:p>
                    <a:p>
                      <a:r>
                        <a:rPr lang="en-US" dirty="0" smtClean="0"/>
                        <a:t>will not</a:t>
                      </a:r>
                    </a:p>
                    <a:p>
                      <a:r>
                        <a:rPr lang="en-US" dirty="0" smtClean="0"/>
                        <a:t>should not</a:t>
                      </a:r>
                    </a:p>
                    <a:p>
                      <a:r>
                        <a:rPr lang="en-US" dirty="0" smtClean="0"/>
                        <a:t>would not</a:t>
                      </a:r>
                    </a:p>
                    <a:p>
                      <a:r>
                        <a:rPr lang="en-US" dirty="0" smtClean="0"/>
                        <a:t>may not</a:t>
                      </a:r>
                    </a:p>
                    <a:p>
                      <a:r>
                        <a:rPr lang="en-US" dirty="0" smtClean="0"/>
                        <a:t>might not</a:t>
                      </a:r>
                    </a:p>
                    <a:p>
                      <a:r>
                        <a:rPr lang="en-US" dirty="0" smtClean="0"/>
                        <a:t>can not</a:t>
                      </a:r>
                    </a:p>
                    <a:p>
                      <a:r>
                        <a:rPr lang="en-US" dirty="0" smtClean="0"/>
                        <a:t>could not</a:t>
                      </a:r>
                    </a:p>
                    <a:p>
                      <a:r>
                        <a:rPr lang="en-US" dirty="0" smtClean="0"/>
                        <a:t>ought not</a:t>
                      </a:r>
                    </a:p>
                    <a:p>
                      <a:r>
                        <a:rPr lang="en-US" dirty="0" smtClean="0"/>
                        <a:t>must not</a:t>
                      </a:r>
                    </a:p>
                    <a:p>
                      <a:r>
                        <a:rPr lang="en-US" dirty="0" smtClean="0"/>
                        <a:t>need  not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shan’t</a:t>
                      </a:r>
                    </a:p>
                    <a:p>
                      <a:r>
                        <a:rPr lang="en-US" dirty="0" smtClean="0"/>
                        <a:t>won’t</a:t>
                      </a:r>
                    </a:p>
                    <a:p>
                      <a:r>
                        <a:rPr lang="en-US" dirty="0" smtClean="0"/>
                        <a:t>shouldn’t</a:t>
                      </a:r>
                    </a:p>
                    <a:p>
                      <a:r>
                        <a:rPr lang="en-US" dirty="0" smtClean="0"/>
                        <a:t>wouldn’t</a:t>
                      </a:r>
                    </a:p>
                    <a:p>
                      <a:r>
                        <a:rPr lang="en-US" dirty="0" smtClean="0"/>
                        <a:t>mayn’t</a:t>
                      </a:r>
                    </a:p>
                    <a:p>
                      <a:r>
                        <a:rPr lang="en-US" dirty="0" smtClean="0"/>
                        <a:t>mightn’t</a:t>
                      </a:r>
                    </a:p>
                    <a:p>
                      <a:r>
                        <a:rPr lang="en-US" dirty="0" smtClean="0"/>
                        <a:t>can’t</a:t>
                      </a:r>
                    </a:p>
                    <a:p>
                      <a:r>
                        <a:rPr lang="en-US" dirty="0" smtClean="0"/>
                        <a:t>couldn’t</a:t>
                      </a:r>
                    </a:p>
                    <a:p>
                      <a:r>
                        <a:rPr lang="en-US" dirty="0" smtClean="0"/>
                        <a:t>oughtn’t</a:t>
                      </a:r>
                    </a:p>
                    <a:p>
                      <a:r>
                        <a:rPr lang="en-US" dirty="0" smtClean="0"/>
                        <a:t>mustn’t</a:t>
                      </a:r>
                    </a:p>
                    <a:p>
                      <a:r>
                        <a:rPr lang="en-US" dirty="0" smtClean="0"/>
                        <a:t>needn’t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334000"/>
            <a:ext cx="80772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this chart we have learnt that auxiliary verb will be always small letter.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152400"/>
            <a:ext cx="794385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Question Tag the subject will always be pronoun.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 the sentence has primary or modals auxiliary verb. The rule will be auxiliary verb + sub:+?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I shall learnt it. shan’t I?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Rahim is a good student. isn’t he?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796290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 sentence has no auxiliary verb we will use do, does &amp; did.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I eat rice.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on’t I?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He did not go to School yesterday.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 he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50" y="4495800"/>
            <a:ext cx="7981950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words such as never, rarely, scarcely, seldom, few, little express negative meaning. If these words contain in a sentence. Tag Question will be positive.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He is seldom found at home.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he?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I have a few friends.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ave I?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33400"/>
            <a:ext cx="79248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words such as nothing, anything, something, everything contain in a sentence, subject will be it.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Nothing was done.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it?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Everything is our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sn’t it?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79248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words such as everybody, anybody, somebody, everyone, someone, anyone, nobody, none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 in a sentence, subject will be they.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Everybody hates a liar. don’t they?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Nobody went there. did they?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856" y="4724400"/>
            <a:ext cx="7968343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sentence is imperative Question Tag will be will you? Exceptional let’s. If the imperative sentence start let us the answer will be shall we?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Open the door. will you?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Let us play cricket. shall we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077200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Except we, all the plural subject will be they in the Question Tag.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Example: Birds can fly. can’t they?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Fishes can fly. can’t they?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68580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Evaluation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51816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do the work.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found a little water in the jug.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Rahim could play football.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killed a snake.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him do the work.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Make the above sentences Question Tag.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4267200"/>
            <a:ext cx="251460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hall we 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 I 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ouldn’t he ?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idn’t he 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ill you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5604" y="379307"/>
            <a:ext cx="7848600" cy="662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1755267" y="1726276"/>
            <a:ext cx="70104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1. </a:t>
            </a:r>
            <a:r>
              <a:rPr lang="en-US" sz="2400" b="1" dirty="0" err="1" smtClean="0">
                <a:solidFill>
                  <a:srgbClr val="0033CC"/>
                </a:solidFill>
              </a:rPr>
              <a:t>Peu</a:t>
            </a:r>
            <a:r>
              <a:rPr lang="en-US" sz="2400" b="1" dirty="0" smtClean="0">
                <a:solidFill>
                  <a:srgbClr val="0033CC"/>
                </a:solidFill>
              </a:rPr>
              <a:t> and Lily are working, ____________?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2. Anwar had visited Barisal before, _________?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3. Elephants can’t fly, ______________?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4. We shouldn’t do this, ____________ 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5. School starts at 8:25, _____________?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6. </a:t>
            </a:r>
            <a:r>
              <a:rPr lang="en-US" sz="2400" b="1" dirty="0" err="1" smtClean="0">
                <a:solidFill>
                  <a:srgbClr val="0033CC"/>
                </a:solidFill>
              </a:rPr>
              <a:t>Samia</a:t>
            </a:r>
            <a:r>
              <a:rPr lang="en-US" sz="2400" b="1" dirty="0" smtClean="0">
                <a:solidFill>
                  <a:srgbClr val="0033CC"/>
                </a:solidFill>
              </a:rPr>
              <a:t> will be in class, ___________ 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7. You’ve got three cats, ____________?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8. Be careful, ______________?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9. Let’s write it again, _____________?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5" name="Text Box 88"/>
          <p:cNvSpPr txBox="1">
            <a:spLocks noChangeArrowheads="1"/>
          </p:cNvSpPr>
          <p:nvPr/>
        </p:nvSpPr>
        <p:spPr bwMode="auto">
          <a:xfrm>
            <a:off x="5949142" y="17526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aren’t they</a:t>
            </a:r>
          </a:p>
        </p:txBody>
      </p:sp>
      <p:sp>
        <p:nvSpPr>
          <p:cNvPr id="6" name="Text Box 89"/>
          <p:cNvSpPr txBox="1">
            <a:spLocks noChangeArrowheads="1"/>
          </p:cNvSpPr>
          <p:nvPr/>
        </p:nvSpPr>
        <p:spPr bwMode="auto">
          <a:xfrm>
            <a:off x="6558742" y="22098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    hadn’t he</a:t>
            </a:r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4882342" y="26670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can they</a:t>
            </a:r>
          </a:p>
        </p:txBody>
      </p:sp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4958542" y="35814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doesn’t it</a:t>
            </a:r>
          </a:p>
        </p:txBody>
      </p:sp>
      <p:sp>
        <p:nvSpPr>
          <p:cNvPr id="9" name="Text Box 92"/>
          <p:cNvSpPr txBox="1">
            <a:spLocks noChangeArrowheads="1"/>
          </p:cNvSpPr>
          <p:nvPr/>
        </p:nvSpPr>
        <p:spPr bwMode="auto">
          <a:xfrm>
            <a:off x="4882341" y="2657705"/>
            <a:ext cx="15211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should we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5034742" y="44196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have you</a:t>
            </a:r>
          </a:p>
        </p:txBody>
      </p:sp>
      <p:sp>
        <p:nvSpPr>
          <p:cNvPr id="11" name="Text Box 94"/>
          <p:cNvSpPr txBox="1">
            <a:spLocks noChangeArrowheads="1"/>
          </p:cNvSpPr>
          <p:nvPr/>
        </p:nvSpPr>
        <p:spPr bwMode="auto">
          <a:xfrm>
            <a:off x="5339542" y="39624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won’t she</a:t>
            </a:r>
          </a:p>
        </p:txBody>
      </p:sp>
      <p:sp>
        <p:nvSpPr>
          <p:cNvPr id="12" name="Text Box 95"/>
          <p:cNvSpPr txBox="1">
            <a:spLocks noChangeArrowheads="1"/>
          </p:cNvSpPr>
          <p:nvPr/>
        </p:nvSpPr>
        <p:spPr bwMode="auto">
          <a:xfrm>
            <a:off x="3739342" y="48768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will you</a:t>
            </a:r>
          </a:p>
        </p:txBody>
      </p:sp>
      <p:sp>
        <p:nvSpPr>
          <p:cNvPr id="13" name="Text Box 96"/>
          <p:cNvSpPr txBox="1">
            <a:spLocks noChangeArrowheads="1"/>
          </p:cNvSpPr>
          <p:nvPr/>
        </p:nvSpPr>
        <p:spPr bwMode="auto">
          <a:xfrm>
            <a:off x="4577542" y="5334000"/>
            <a:ext cx="15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shall we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8308" y="379307"/>
            <a:ext cx="5260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333CC"/>
                </a:solidFill>
                <a:latin typeface="Nikosban"/>
              </a:rPr>
              <a:t>Evaluation</a:t>
            </a:r>
            <a:r>
              <a:rPr lang="en-US" sz="6000" b="1" dirty="0" smtClean="0">
                <a:solidFill>
                  <a:srgbClr val="3333CC"/>
                </a:solidFill>
                <a:latin typeface="Nikosban"/>
              </a:rPr>
              <a:t>:</a:t>
            </a:r>
            <a:endParaRPr lang="en-US" sz="6000" b="1" dirty="0">
              <a:solidFill>
                <a:srgbClr val="3333CC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6894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763000" cy="6340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work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Make the sentences below Question Tag.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the window.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is in American.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Nothing was said.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should help me.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Everybody wishes to be happy in life..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have a picnic.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 him do the work.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needs your help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am innocent.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hardly came here.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0"/>
            <a:ext cx="8686800" cy="6303695"/>
            <a:chOff x="2623090" y="80607"/>
            <a:chExt cx="6033538" cy="50868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090" y="80607"/>
              <a:ext cx="6033538" cy="508688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720991" y="484060"/>
              <a:ext cx="3644537" cy="12670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9659" y="745059"/>
              <a:ext cx="3200400" cy="74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B0F0"/>
                  </a:solidFill>
                </a:rPr>
                <a:t>Class Over</a:t>
              </a:r>
            </a:p>
          </p:txBody>
        </p:sp>
      </p:grpSp>
      <p:pic>
        <p:nvPicPr>
          <p:cNvPr id="2" name="School Bell Ringing Sound Effect 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7735" y="1056459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3749024"/>
            <a:ext cx="483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 </a:t>
            </a:r>
            <a:r>
              <a:rPr lang="en-US" sz="4000" b="1" dirty="0">
                <a:solidFill>
                  <a:srgbClr val="0070C0"/>
                </a:solidFill>
              </a:rPr>
              <a:t>See you </a:t>
            </a:r>
            <a:r>
              <a:rPr lang="en-US" sz="4000" b="1" dirty="0" smtClean="0">
                <a:solidFill>
                  <a:srgbClr val="0070C0"/>
                </a:solidFill>
              </a:rPr>
              <a:t>again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5235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09" y="304800"/>
            <a:ext cx="3055791" cy="3602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2400" y="65738"/>
            <a:ext cx="6096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Identity</a:t>
            </a:r>
            <a:r>
              <a:rPr lang="en-US" sz="2800" u="sng" dirty="0">
                <a:latin typeface="Bodoni MT" panose="02070603080606020203" pitchFamily="18" charset="0"/>
              </a:rPr>
              <a:t/>
            </a:r>
            <a:br>
              <a:rPr lang="en-US" sz="2800" u="sng" dirty="0">
                <a:latin typeface="Bodoni MT" panose="02070603080606020203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Bodoni MT" panose="02070603080606020203" pitchFamily="18" charset="0"/>
              </a:rPr>
              <a:t>A. </a:t>
            </a:r>
            <a:r>
              <a:rPr lang="en-US" sz="4800" dirty="0" err="1">
                <a:solidFill>
                  <a:srgbClr val="FF0000"/>
                </a:solidFill>
                <a:latin typeface="Bodoni MT" panose="02070603080606020203" pitchFamily="18" charset="0"/>
              </a:rPr>
              <a:t>Sukur</a:t>
            </a:r>
            <a:r>
              <a:rPr lang="en-US" sz="4800" dirty="0">
                <a:solidFill>
                  <a:srgbClr val="FF0000"/>
                </a:solidFill>
                <a:latin typeface="Bodoni MT" panose="02070603080606020203" pitchFamily="18" charset="0"/>
              </a:rPr>
              <a:t> Ali </a:t>
            </a:r>
            <a:r>
              <a:rPr lang="en-US" sz="4800" smtClean="0">
                <a:solidFill>
                  <a:srgbClr val="FF0000"/>
                </a:solidFill>
                <a:latin typeface="Bodoni MT" panose="02070603080606020203" pitchFamily="18" charset="0"/>
              </a:rPr>
              <a:t>Khan</a:t>
            </a:r>
            <a:r>
              <a:rPr lang="en-US" sz="3600" smtClean="0">
                <a:latin typeface="Bodoni MT" panose="02070603080606020203" pitchFamily="18" charset="0"/>
              </a:rPr>
              <a:t> </a:t>
            </a:r>
            <a:r>
              <a:rPr lang="en-US" sz="3600" smtClean="0">
                <a:solidFill>
                  <a:srgbClr val="00B0F0"/>
                </a:solidFill>
                <a:latin typeface="Bodoni MT" panose="02070603080606020203" pitchFamily="18" charset="0"/>
              </a:rPr>
              <a:t>Assistant Teacher (</a:t>
            </a:r>
            <a:r>
              <a:rPr lang="en-US" sz="3600" dirty="0">
                <a:solidFill>
                  <a:srgbClr val="00B0F0"/>
                </a:solidFill>
                <a:latin typeface="Bodoni MT" panose="02070603080606020203" pitchFamily="18" charset="0"/>
              </a:rPr>
              <a:t>English)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Bodoni MT" panose="02070603080606020203" pitchFamily="18" charset="0"/>
              </a:rPr>
              <a:t>Naldha Secondary School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dirty="0" err="1">
                <a:solidFill>
                  <a:srgbClr val="362A34"/>
                </a:solidFill>
                <a:latin typeface="Bodoni MT" panose="02070603080606020203" pitchFamily="18" charset="0"/>
              </a:rPr>
              <a:t>Naldha,Fakirhat,Bagerhat</a:t>
            </a:r>
            <a:r>
              <a:rPr lang="en-US" sz="4400" dirty="0">
                <a:solidFill>
                  <a:srgbClr val="362A34"/>
                </a:solidFill>
                <a:latin typeface="Bodoni MT" panose="02070603080606020203" pitchFamily="18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bn-BD" sz="3200" dirty="0">
                <a:solidFill>
                  <a:srgbClr val="7030A0"/>
                </a:solidFill>
                <a:latin typeface="Bodoni MT" panose="02070603080606020203" pitchFamily="18" charset="0"/>
                <a:cs typeface="Times New Roman" pitchFamily="18" charset="0"/>
              </a:rPr>
              <a:t>Email : </a:t>
            </a:r>
            <a:r>
              <a:rPr lang="bn-BD" sz="3200" dirty="0">
                <a:solidFill>
                  <a:srgbClr val="7030A0"/>
                </a:solidFill>
                <a:latin typeface="Bodoni MT" panose="02070603080606020203" pitchFamily="18" charset="0"/>
                <a:cs typeface="Times New Roman" pitchFamily="18" charset="0"/>
                <a:hlinkClick r:id="rId3"/>
              </a:rPr>
              <a:t>sukur360720@gmail.com</a:t>
            </a:r>
            <a:r>
              <a:rPr lang="bn-BD" sz="3600" dirty="0">
                <a:solidFill>
                  <a:srgbClr val="7030A0"/>
                </a:solidFill>
                <a:latin typeface="Bodoni MT" panose="02070603080606020203" pitchFamily="18" charset="0"/>
                <a:cs typeface="Times New Roman" pitchFamily="18" charset="0"/>
              </a:rPr>
              <a:t/>
            </a:r>
            <a:br>
              <a:rPr lang="bn-BD" sz="3600" dirty="0">
                <a:solidFill>
                  <a:srgbClr val="7030A0"/>
                </a:solidFill>
                <a:latin typeface="Bodoni MT" panose="02070603080606020203" pitchFamily="18" charset="0"/>
                <a:cs typeface="Times New Roman" pitchFamily="18" charset="0"/>
              </a:rPr>
            </a:br>
            <a:r>
              <a:rPr lang="bn-BD" sz="3600" dirty="0">
                <a:solidFill>
                  <a:srgbClr val="7030A0"/>
                </a:solidFill>
                <a:latin typeface="Bodoni MT" panose="02070603080606020203" pitchFamily="18" charset="0"/>
                <a:cs typeface="Times New Roman" pitchFamily="18" charset="0"/>
              </a:rPr>
              <a:t>Mobile no-01922360720</a:t>
            </a:r>
            <a:r>
              <a:rPr lang="en-US" sz="20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</a:br>
            <a:endParaRPr lang="en-US" dirty="0">
              <a:solidFill>
                <a:srgbClr val="362A34"/>
              </a:solidFill>
              <a:latin typeface="Blackadder ITC" panose="04020505051007020D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B2A6F4-1C1F-4B4A-A264-0A2DD487F11C}"/>
              </a:ext>
            </a:extLst>
          </p:cNvPr>
          <p:cNvSpPr/>
          <p:nvPr/>
        </p:nvSpPr>
        <p:spPr>
          <a:xfrm>
            <a:off x="3716818" y="5029200"/>
            <a:ext cx="5427182" cy="97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Book Antiqua" pitchFamily="18" charset="0"/>
              </a:rPr>
              <a:t>Class-Nine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Book Antiqua" pitchFamily="18" charset="0"/>
              </a:rPr>
              <a:t>English Second Paper</a:t>
            </a:r>
            <a:endParaRPr lang="en-US" sz="32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oel-1612i3\Desktop\tag qu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860" y="0"/>
            <a:ext cx="4424680" cy="5981700"/>
          </a:xfrm>
          <a:prstGeom prst="rect">
            <a:avLst/>
          </a:prstGeom>
          <a:noFill/>
        </p:spPr>
      </p:pic>
      <p:pic>
        <p:nvPicPr>
          <p:cNvPr id="4" name="Picture 2" descr="C:\Users\Doel-1612i3\Desktop\pic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78" y="31864"/>
            <a:ext cx="4419600" cy="6826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8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Read the Sentences Carefully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80010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*I am a teacher. aren’t I?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*You are good students. aren’t you?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Let’s go to study. shall we?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*Every mother loves her child. don’t they?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He is not reading at this moment. is he?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105400"/>
            <a:ext cx="7696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What is the Sentences about?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english-material-for-beginners-tag-questions-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5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9248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By the end of the lesson You will be able to know-----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86200"/>
            <a:ext cx="784860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What the Tag Question is.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About auxiliary verb.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About the rules of Tag Question.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About the uses of Tag Question.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30480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 Black"/>
              </a:rPr>
              <a:t>Question Tags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62000" y="4495800"/>
            <a:ext cx="7620000" cy="1581150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9933"/>
                </a:solidFill>
              </a:rPr>
              <a:t>The</a:t>
            </a:r>
            <a:r>
              <a:rPr lang="en-US" sz="2400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question tag</a:t>
            </a:r>
            <a:r>
              <a:rPr lang="en-US" sz="2400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339933"/>
                </a:solidFill>
              </a:rPr>
              <a:t>is formed by the</a:t>
            </a:r>
            <a:r>
              <a:rPr lang="en-US" sz="2400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auxiliary verb</a:t>
            </a:r>
            <a:r>
              <a:rPr lang="en-US" sz="2400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339933"/>
                </a:solidFill>
              </a:rPr>
              <a:t>that matches the tense of the statement and the</a:t>
            </a:r>
            <a:r>
              <a:rPr lang="en-US" sz="2400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pronoun</a:t>
            </a:r>
            <a:r>
              <a:rPr lang="en-US" sz="2400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339933"/>
                </a:solidFill>
              </a:rPr>
              <a:t>that matches the subject of the statement.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idx="1"/>
          </p:nvPr>
        </p:nvSpPr>
        <p:spPr>
          <a:xfrm>
            <a:off x="2286000" y="1981200"/>
            <a:ext cx="4724400" cy="1676400"/>
          </a:xfrm>
          <a:solidFill>
            <a:schemeClr val="bg1">
              <a:alpha val="70195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endParaRPr lang="en-US" sz="22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That dog is yours,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isn’t  it?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That dog isn’t yours,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is  it?</a:t>
            </a:r>
            <a:endParaRPr lang="en-US" sz="2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4114800" y="2209800"/>
            <a:ext cx="1828800" cy="228600"/>
          </a:xfrm>
          <a:custGeom>
            <a:avLst/>
            <a:gdLst>
              <a:gd name="T0" fmla="*/ 0 w 1104"/>
              <a:gd name="T1" fmla="*/ 228600 h 336"/>
              <a:gd name="T2" fmla="*/ 954157 w 1104"/>
              <a:gd name="T3" fmla="*/ 0 h 336"/>
              <a:gd name="T4" fmla="*/ 1828800 w 1104"/>
              <a:gd name="T5" fmla="*/ 2286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 flipV="1">
            <a:off x="4191000" y="3429000"/>
            <a:ext cx="1828800" cy="228600"/>
          </a:xfrm>
          <a:custGeom>
            <a:avLst/>
            <a:gdLst>
              <a:gd name="T0" fmla="*/ 0 w 1104"/>
              <a:gd name="T1" fmla="*/ 228600 h 336"/>
              <a:gd name="T2" fmla="*/ 954157 w 1104"/>
              <a:gd name="T3" fmla="*/ 0 h 336"/>
              <a:gd name="T4" fmla="*/ 1828800 w 1104"/>
              <a:gd name="T5" fmla="*/ 2286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WordArt 24"/>
          <p:cNvSpPr>
            <a:spLocks noChangeArrowheads="1" noChangeShapeType="1" noTextEdit="1"/>
          </p:cNvSpPr>
          <p:nvPr/>
        </p:nvSpPr>
        <p:spPr bwMode="auto">
          <a:xfrm>
            <a:off x="4495800" y="1981200"/>
            <a:ext cx="1095375" cy="209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400" kern="10" spc="280">
                <a:ln w="9525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Auxiliary Verb</a:t>
            </a:r>
          </a:p>
        </p:txBody>
      </p:sp>
      <p:sp>
        <p:nvSpPr>
          <p:cNvPr id="10248" name="WordArt 26"/>
          <p:cNvSpPr>
            <a:spLocks noChangeArrowheads="1" noChangeShapeType="1" noTextEdit="1"/>
          </p:cNvSpPr>
          <p:nvPr/>
        </p:nvSpPr>
        <p:spPr bwMode="auto">
          <a:xfrm>
            <a:off x="4572000" y="3733800"/>
            <a:ext cx="1095375" cy="20955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1400" kern="10" spc="280">
                <a:ln w="9525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Auxiliary Verb</a:t>
            </a:r>
          </a:p>
        </p:txBody>
      </p:sp>
      <p:sp>
        <p:nvSpPr>
          <p:cNvPr id="30747" name="Freeform 27"/>
          <p:cNvSpPr>
            <a:spLocks/>
          </p:cNvSpPr>
          <p:nvPr/>
        </p:nvSpPr>
        <p:spPr bwMode="auto">
          <a:xfrm>
            <a:off x="3124200" y="1676400"/>
            <a:ext cx="3352800" cy="685800"/>
          </a:xfrm>
          <a:custGeom>
            <a:avLst/>
            <a:gdLst>
              <a:gd name="T0" fmla="*/ 0 w 1104"/>
              <a:gd name="T1" fmla="*/ 685800 h 336"/>
              <a:gd name="T2" fmla="*/ 1749287 w 1104"/>
              <a:gd name="T3" fmla="*/ 0 h 336"/>
              <a:gd name="T4" fmla="*/ 3352800 w 1104"/>
              <a:gd name="T5" fmla="*/ 6858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28"/>
          <p:cNvSpPr>
            <a:spLocks noChangeShapeType="1"/>
          </p:cNvSpPr>
          <p:nvPr/>
        </p:nvSpPr>
        <p:spPr bwMode="auto">
          <a:xfrm>
            <a:off x="2438400" y="2438400"/>
            <a:ext cx="13716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438400" y="3429000"/>
            <a:ext cx="13716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1" name="Freeform 31"/>
          <p:cNvSpPr>
            <a:spLocks/>
          </p:cNvSpPr>
          <p:nvPr/>
        </p:nvSpPr>
        <p:spPr bwMode="auto">
          <a:xfrm flipV="1">
            <a:off x="3200400" y="3429000"/>
            <a:ext cx="3352800" cy="685800"/>
          </a:xfrm>
          <a:custGeom>
            <a:avLst/>
            <a:gdLst>
              <a:gd name="T0" fmla="*/ 0 w 1104"/>
              <a:gd name="T1" fmla="*/ 685800 h 336"/>
              <a:gd name="T2" fmla="*/ 1749287 w 1104"/>
              <a:gd name="T3" fmla="*/ 0 h 336"/>
              <a:gd name="T4" fmla="*/ 3352800 w 1104"/>
              <a:gd name="T5" fmla="*/ 6858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2" name="WordArt 32"/>
          <p:cNvSpPr>
            <a:spLocks noChangeArrowheads="1" noChangeShapeType="1" noTextEdit="1"/>
          </p:cNvSpPr>
          <p:nvPr/>
        </p:nvSpPr>
        <p:spPr bwMode="auto">
          <a:xfrm rot="-1684723">
            <a:off x="3124200" y="1676400"/>
            <a:ext cx="1095375" cy="209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400" kern="10" spc="28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Subject</a:t>
            </a:r>
          </a:p>
        </p:txBody>
      </p:sp>
      <p:sp>
        <p:nvSpPr>
          <p:cNvPr id="30753" name="WordArt 33"/>
          <p:cNvSpPr>
            <a:spLocks noChangeArrowheads="1" noChangeShapeType="1" noTextEdit="1"/>
          </p:cNvSpPr>
          <p:nvPr/>
        </p:nvSpPr>
        <p:spPr bwMode="auto">
          <a:xfrm rot="1473081">
            <a:off x="3200400" y="3886200"/>
            <a:ext cx="1095375" cy="209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400" kern="10" spc="28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Subject</a:t>
            </a:r>
          </a:p>
        </p:txBody>
      </p:sp>
      <p:sp>
        <p:nvSpPr>
          <p:cNvPr id="30754" name="WordArt 34"/>
          <p:cNvSpPr>
            <a:spLocks noChangeArrowheads="1" noChangeShapeType="1" noTextEdit="1"/>
          </p:cNvSpPr>
          <p:nvPr/>
        </p:nvSpPr>
        <p:spPr bwMode="auto">
          <a:xfrm rot="1449673">
            <a:off x="5334000" y="1600200"/>
            <a:ext cx="1095375" cy="209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400" kern="10" spc="280" dirty="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Pronoun</a:t>
            </a:r>
          </a:p>
        </p:txBody>
      </p:sp>
      <p:sp>
        <p:nvSpPr>
          <p:cNvPr id="30756" name="WordArt 36"/>
          <p:cNvSpPr>
            <a:spLocks noChangeArrowheads="1" noChangeShapeType="1" noTextEdit="1"/>
          </p:cNvSpPr>
          <p:nvPr/>
        </p:nvSpPr>
        <p:spPr bwMode="auto">
          <a:xfrm rot="-1781151">
            <a:off x="5562600" y="3886200"/>
            <a:ext cx="1095375" cy="209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400" kern="10" spc="28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Pronoun</a:t>
            </a:r>
          </a:p>
        </p:txBody>
      </p:sp>
      <p:sp>
        <p:nvSpPr>
          <p:cNvPr id="10257" name="Rectangle 37"/>
          <p:cNvSpPr>
            <a:spLocks noChangeArrowheads="1"/>
          </p:cNvSpPr>
          <p:nvPr/>
        </p:nvSpPr>
        <p:spPr bwMode="auto">
          <a:xfrm>
            <a:off x="2514600" y="152400"/>
            <a:ext cx="5181600" cy="838200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6" grpId="0" build="p"/>
      <p:bldP spid="30739" grpId="0" animBg="1"/>
      <p:bldP spid="30740" grpId="0" animBg="1"/>
      <p:bldP spid="30744" grpId="0" animBg="1"/>
      <p:bldP spid="30747" grpId="0" animBg="1"/>
      <p:bldP spid="30751" grpId="0" animBg="1"/>
      <p:bldP spid="30752" grpId="0" animBg="1"/>
      <p:bldP spid="30753" grpId="0" animBg="1"/>
      <p:bldP spid="30754" grpId="0" animBg="1"/>
      <p:bldP spid="307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6"/>
          <p:cNvSpPr>
            <a:spLocks noChangeArrowheads="1" noChangeShapeType="1" noTextEdit="1"/>
          </p:cNvSpPr>
          <p:nvPr/>
        </p:nvSpPr>
        <p:spPr bwMode="auto">
          <a:xfrm>
            <a:off x="30480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 Black"/>
              </a:rPr>
              <a:t>Question Tags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514600" y="152400"/>
            <a:ext cx="5181600" cy="838200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181600" y="2133600"/>
            <a:ext cx="3657600" cy="1216025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9933"/>
                </a:solidFill>
              </a:rPr>
              <a:t>When the </a:t>
            </a:r>
            <a:r>
              <a:rPr lang="en-US" sz="2400">
                <a:solidFill>
                  <a:srgbClr val="0033CC"/>
                </a:solidFill>
              </a:rPr>
              <a:t>sentence</a:t>
            </a:r>
            <a:r>
              <a:rPr lang="en-US" sz="2400">
                <a:solidFill>
                  <a:srgbClr val="339933"/>
                </a:solidFill>
              </a:rPr>
              <a:t> is </a:t>
            </a:r>
            <a:r>
              <a:rPr lang="en-US" sz="2400">
                <a:solidFill>
                  <a:srgbClr val="0033CC"/>
                </a:solidFill>
              </a:rPr>
              <a:t>affirmative</a:t>
            </a:r>
            <a:r>
              <a:rPr lang="en-US" sz="2400">
                <a:solidFill>
                  <a:srgbClr val="339933"/>
                </a:solidFill>
              </a:rPr>
              <a:t>, the </a:t>
            </a:r>
            <a:r>
              <a:rPr lang="en-US" sz="2400">
                <a:solidFill>
                  <a:srgbClr val="FF0000"/>
                </a:solidFill>
              </a:rPr>
              <a:t>question tag</a:t>
            </a:r>
            <a:r>
              <a:rPr lang="en-US" sz="2400">
                <a:solidFill>
                  <a:srgbClr val="339933"/>
                </a:solidFill>
              </a:rPr>
              <a:t> is </a:t>
            </a:r>
            <a:r>
              <a:rPr lang="en-US" sz="2400">
                <a:solidFill>
                  <a:srgbClr val="FF0000"/>
                </a:solidFill>
              </a:rPr>
              <a:t>negative</a:t>
            </a:r>
            <a:r>
              <a:rPr lang="en-US" sz="2400">
                <a:solidFill>
                  <a:srgbClr val="339933"/>
                </a:solidFill>
              </a:rPr>
              <a:t>. 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81000" y="2286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33CC"/>
                </a:solidFill>
              </a:rPr>
              <a:t>You work in a bank,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don’t you?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81000" y="44196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CC"/>
                </a:solidFill>
              </a:rPr>
              <a:t>You don’t work in a bank,</a:t>
            </a:r>
            <a:r>
              <a:rPr lang="en-US" sz="2400">
                <a:solidFill>
                  <a:srgbClr val="FF0000"/>
                </a:solidFill>
              </a:rPr>
              <a:t> do you?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81000" y="2895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33CC"/>
                </a:solidFill>
              </a:rPr>
              <a:t>Purba liked the film, </a:t>
            </a:r>
            <a:r>
              <a:rPr lang="en-US" sz="2400">
                <a:solidFill>
                  <a:srgbClr val="FF0000"/>
                </a:solidFill>
              </a:rPr>
              <a:t>didn’t she?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81000" y="5029200"/>
            <a:ext cx="496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CC"/>
                </a:solidFill>
              </a:rPr>
              <a:t>Purba didn’t like the film,</a:t>
            </a:r>
            <a:r>
              <a:rPr lang="en-US" sz="2400">
                <a:solidFill>
                  <a:srgbClr val="FF0000"/>
                </a:solidFill>
              </a:rPr>
              <a:t> did she?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181600" y="4343400"/>
            <a:ext cx="3657600" cy="1216025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9933"/>
                </a:solidFill>
              </a:rPr>
              <a:t>When the </a:t>
            </a:r>
            <a:r>
              <a:rPr lang="en-US" sz="2400">
                <a:solidFill>
                  <a:srgbClr val="0033CC"/>
                </a:solidFill>
              </a:rPr>
              <a:t>sentence</a:t>
            </a:r>
            <a:r>
              <a:rPr lang="en-US" sz="2400">
                <a:solidFill>
                  <a:srgbClr val="339933"/>
                </a:solidFill>
              </a:rPr>
              <a:t> is </a:t>
            </a:r>
            <a:r>
              <a:rPr lang="en-US" sz="2400">
                <a:solidFill>
                  <a:srgbClr val="0033CC"/>
                </a:solidFill>
              </a:rPr>
              <a:t>negative</a:t>
            </a:r>
            <a:r>
              <a:rPr lang="en-US" sz="2400">
                <a:solidFill>
                  <a:srgbClr val="339933"/>
                </a:solidFill>
              </a:rPr>
              <a:t>, the </a:t>
            </a:r>
            <a:r>
              <a:rPr lang="en-US" sz="2400">
                <a:solidFill>
                  <a:srgbClr val="FF0000"/>
                </a:solidFill>
              </a:rPr>
              <a:t>question tag</a:t>
            </a:r>
            <a:r>
              <a:rPr lang="en-US" sz="2400">
                <a:solidFill>
                  <a:srgbClr val="339933"/>
                </a:solidFill>
              </a:rPr>
              <a:t> is </a:t>
            </a:r>
            <a:r>
              <a:rPr lang="en-US" sz="2400">
                <a:solidFill>
                  <a:srgbClr val="FF0000"/>
                </a:solidFill>
              </a:rPr>
              <a:t>affirmative</a:t>
            </a:r>
            <a:r>
              <a:rPr lang="en-US" sz="2400">
                <a:solidFill>
                  <a:srgbClr val="33993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69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4" grpId="0"/>
      <p:bldP spid="31755" grpId="0"/>
      <p:bldP spid="31756" grpId="0"/>
      <p:bldP spid="31757" grpId="0"/>
      <p:bldP spid="317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-1612i3\Desktop\N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8484491" cy="2667000"/>
          </a:xfrm>
          <a:prstGeom prst="rect">
            <a:avLst/>
          </a:prstGeom>
          <a:noFill/>
        </p:spPr>
      </p:pic>
      <p:pic>
        <p:nvPicPr>
          <p:cNvPr id="3" name="Picture 3" descr="C:\Users\Doel-1612i3\Desktop\N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65491" cy="617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7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1141</Words>
  <Application>Microsoft Office PowerPoint</Application>
  <PresentationFormat>On-screen Show (4:3)</PresentationFormat>
  <Paragraphs>185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Bell MT</vt:lpstr>
      <vt:lpstr>Blackadder ITC</vt:lpstr>
      <vt:lpstr>Bodoni MT</vt:lpstr>
      <vt:lpstr>Book Antiqua</vt:lpstr>
      <vt:lpstr>Calibri</vt:lpstr>
      <vt:lpstr>Comic Sans MS</vt:lpstr>
      <vt:lpstr>Nikosban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Ebrahim</cp:lastModifiedBy>
  <cp:revision>79</cp:revision>
  <dcterms:created xsi:type="dcterms:W3CDTF">2006-08-16T00:00:00Z</dcterms:created>
  <dcterms:modified xsi:type="dcterms:W3CDTF">2020-05-31T01:46:43Z</dcterms:modified>
</cp:coreProperties>
</file>