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305" r:id="rId3"/>
    <p:sldId id="306" r:id="rId4"/>
    <p:sldId id="259" r:id="rId5"/>
    <p:sldId id="290" r:id="rId6"/>
    <p:sldId id="279" r:id="rId7"/>
    <p:sldId id="280" r:id="rId8"/>
    <p:sldId id="281" r:id="rId9"/>
    <p:sldId id="293" r:id="rId10"/>
    <p:sldId id="282" r:id="rId11"/>
    <p:sldId id="296" r:id="rId12"/>
    <p:sldId id="295" r:id="rId13"/>
    <p:sldId id="297" r:id="rId14"/>
    <p:sldId id="294" r:id="rId15"/>
    <p:sldId id="298" r:id="rId16"/>
    <p:sldId id="283" r:id="rId17"/>
    <p:sldId id="299" r:id="rId18"/>
    <p:sldId id="284" r:id="rId19"/>
    <p:sldId id="301" r:id="rId20"/>
    <p:sldId id="302" r:id="rId21"/>
    <p:sldId id="286" r:id="rId22"/>
    <p:sldId id="287" r:id="rId23"/>
    <p:sldId id="303" r:id="rId24"/>
    <p:sldId id="289" r:id="rId25"/>
    <p:sldId id="291" r:id="rId26"/>
    <p:sldId id="277" r:id="rId27"/>
    <p:sldId id="278" r:id="rId28"/>
    <p:sldId id="288" r:id="rId29"/>
    <p:sldId id="30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ADDF"/>
    <a:srgbClr val="FF0066"/>
    <a:srgbClr val="3333FF"/>
    <a:srgbClr val="D60093"/>
    <a:srgbClr val="00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291" autoAdjust="0"/>
  </p:normalViewPr>
  <p:slideViewPr>
    <p:cSldViewPr>
      <p:cViewPr varScale="1">
        <p:scale>
          <a:sx n="70" d="100"/>
          <a:sy n="70" d="100"/>
        </p:scale>
        <p:origin x="71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DA42AB-273B-46C6-A36A-7B8189AD738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9072BA74-5BEB-4797-9DBE-F278BF4B8586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রেফ্রিজারেশন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7167EE-AC4A-4FCA-8863-43D8BD15BC16}" type="parTrans" cxnId="{411300D6-6F42-4C45-944A-42A9F3EB3503}">
      <dgm:prSet/>
      <dgm:spPr/>
      <dgm:t>
        <a:bodyPr/>
        <a:lstStyle/>
        <a:p>
          <a:endParaRPr lang="en-US"/>
        </a:p>
      </dgm:t>
    </dgm:pt>
    <dgm:pt modelId="{0DC564EC-F266-4F24-9F42-515681431744}" type="sibTrans" cxnId="{411300D6-6F42-4C45-944A-42A9F3EB3503}">
      <dgm:prSet/>
      <dgm:spPr/>
      <dgm:t>
        <a:bodyPr/>
        <a:lstStyle/>
        <a:p>
          <a:endParaRPr lang="en-US"/>
        </a:p>
      </dgm:t>
    </dgm:pt>
    <dgm:pt modelId="{04CB67E5-37EC-45EF-A23E-8EE4DD338D82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ফ্রিজিং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C4FEB5-0C3A-4205-8A9E-C4858AFD4C08}" type="parTrans" cxnId="{2AD365F1-390D-414D-818C-286DA5340BCD}">
      <dgm:prSet/>
      <dgm:spPr/>
      <dgm:t>
        <a:bodyPr/>
        <a:lstStyle/>
        <a:p>
          <a:endParaRPr lang="en-US"/>
        </a:p>
      </dgm:t>
    </dgm:pt>
    <dgm:pt modelId="{47EB1559-76A5-463B-9869-CA79A3CA57AF}" type="sibTrans" cxnId="{2AD365F1-390D-414D-818C-286DA5340BCD}">
      <dgm:prSet/>
      <dgm:spPr/>
      <dgm:t>
        <a:bodyPr/>
        <a:lstStyle/>
        <a:p>
          <a:endParaRPr lang="en-US"/>
        </a:p>
      </dgm:t>
    </dgm:pt>
    <dgm:pt modelId="{50195F45-7322-4D3D-925A-2CB5CCFAA2BC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শুষ্ককরণ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56A05C-18B5-45C4-A2AB-71BE01975F2C}" type="parTrans" cxnId="{887BBF20-9518-4EF9-BE85-855585A43E44}">
      <dgm:prSet/>
      <dgm:spPr/>
      <dgm:t>
        <a:bodyPr/>
        <a:lstStyle/>
        <a:p>
          <a:endParaRPr lang="en-US"/>
        </a:p>
      </dgm:t>
    </dgm:pt>
    <dgm:pt modelId="{071FDC13-BD20-41CD-A8A4-A589D8B957BD}" type="sibTrans" cxnId="{887BBF20-9518-4EF9-BE85-855585A43E44}">
      <dgm:prSet/>
      <dgm:spPr/>
      <dgm:t>
        <a:bodyPr/>
        <a:lstStyle/>
        <a:p>
          <a:endParaRPr lang="en-US"/>
        </a:p>
      </dgm:t>
    </dgm:pt>
    <dgm:pt modelId="{52E28CAA-1811-41B3-A352-3304F6E5FBF2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সংরক্ষক দ্রব্য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C3B9FB-81C8-4112-8136-00AA97C7FA1C}" type="parTrans" cxnId="{A2947B6E-A4C3-424C-871E-CA1974D6E341}">
      <dgm:prSet/>
      <dgm:spPr/>
      <dgm:t>
        <a:bodyPr/>
        <a:lstStyle/>
        <a:p>
          <a:endParaRPr lang="en-US"/>
        </a:p>
      </dgm:t>
    </dgm:pt>
    <dgm:pt modelId="{55361C05-19E6-4619-A118-23E8E435DC65}" type="sibTrans" cxnId="{A2947B6E-A4C3-424C-871E-CA1974D6E341}">
      <dgm:prSet/>
      <dgm:spPr/>
      <dgm:t>
        <a:bodyPr/>
        <a:lstStyle/>
        <a:p>
          <a:endParaRPr lang="en-US"/>
        </a:p>
      </dgm:t>
    </dgm:pt>
    <dgm:pt modelId="{8C73355B-B598-4F17-A697-59B0A545703D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চিনি বা লবণের দ্রবণে সংরক্ষণ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130F3F-5E98-4E86-A12E-D3FBCFD52948}" type="parTrans" cxnId="{516886C7-734A-46CD-BA9F-53A47511118E}">
      <dgm:prSet/>
      <dgm:spPr/>
      <dgm:t>
        <a:bodyPr/>
        <a:lstStyle/>
        <a:p>
          <a:endParaRPr lang="en-US"/>
        </a:p>
      </dgm:t>
    </dgm:pt>
    <dgm:pt modelId="{78A90696-E19F-4383-9019-1C3B227C9EB4}" type="sibTrans" cxnId="{516886C7-734A-46CD-BA9F-53A47511118E}">
      <dgm:prSet/>
      <dgm:spPr/>
      <dgm:t>
        <a:bodyPr/>
        <a:lstStyle/>
        <a:p>
          <a:endParaRPr lang="en-US"/>
        </a:p>
      </dgm:t>
    </dgm:pt>
    <dgm:pt modelId="{8CA1D6AD-5AE8-4132-A990-5ECBE441FE0A}" type="pres">
      <dgm:prSet presAssocID="{F6DA42AB-273B-46C6-A36A-7B8189AD738A}" presName="compositeShape" presStyleCnt="0">
        <dgm:presLayoutVars>
          <dgm:dir/>
          <dgm:resizeHandles/>
        </dgm:presLayoutVars>
      </dgm:prSet>
      <dgm:spPr/>
    </dgm:pt>
    <dgm:pt modelId="{927E4393-BDC0-4C3C-A161-B7823A2E7AD4}" type="pres">
      <dgm:prSet presAssocID="{F6DA42AB-273B-46C6-A36A-7B8189AD738A}" presName="pyramid" presStyleLbl="node1" presStyleIdx="0" presStyleCnt="1" custLinFactNeighborY="-10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910BDDCD-F6BF-420D-B256-E53B6B5FE67E}" type="pres">
      <dgm:prSet presAssocID="{F6DA42AB-273B-46C6-A36A-7B8189AD738A}" presName="theList" presStyleCnt="0"/>
      <dgm:spPr/>
    </dgm:pt>
    <dgm:pt modelId="{1C191B35-5CD3-4EC6-B696-5082A62D1D94}" type="pres">
      <dgm:prSet presAssocID="{9072BA74-5BEB-4797-9DBE-F278BF4B8586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0F020-009B-4868-B11C-55EE276642B7}" type="pres">
      <dgm:prSet presAssocID="{9072BA74-5BEB-4797-9DBE-F278BF4B8586}" presName="aSpace" presStyleCnt="0"/>
      <dgm:spPr/>
    </dgm:pt>
    <dgm:pt modelId="{8E41BF50-C335-479E-BA20-9713FB4B55CE}" type="pres">
      <dgm:prSet presAssocID="{04CB67E5-37EC-45EF-A23E-8EE4DD338D82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74E5C-AF48-4DD4-BA9D-0FB657737017}" type="pres">
      <dgm:prSet presAssocID="{04CB67E5-37EC-45EF-A23E-8EE4DD338D82}" presName="aSpace" presStyleCnt="0"/>
      <dgm:spPr/>
    </dgm:pt>
    <dgm:pt modelId="{CA2D36AF-9880-4A8A-BE30-ACEB7DD03395}" type="pres">
      <dgm:prSet presAssocID="{50195F45-7322-4D3D-925A-2CB5CCFAA2BC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F89D3A-33CB-4BC1-8BF9-74F0FC7F7202}" type="pres">
      <dgm:prSet presAssocID="{50195F45-7322-4D3D-925A-2CB5CCFAA2BC}" presName="aSpace" presStyleCnt="0"/>
      <dgm:spPr/>
    </dgm:pt>
    <dgm:pt modelId="{6592960F-8AFC-4173-A747-2FE6A7A89235}" type="pres">
      <dgm:prSet presAssocID="{52E28CAA-1811-41B3-A352-3304F6E5FBF2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F8BFBB-E442-473C-B3E3-C2F4DC04D9CB}" type="pres">
      <dgm:prSet presAssocID="{52E28CAA-1811-41B3-A352-3304F6E5FBF2}" presName="aSpace" presStyleCnt="0"/>
      <dgm:spPr/>
    </dgm:pt>
    <dgm:pt modelId="{8E747760-6693-4832-87CF-2A3C66C2F4A5}" type="pres">
      <dgm:prSet presAssocID="{8C73355B-B598-4F17-A697-59B0A545703D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5D7A7-7295-48C6-B2BA-50706E74CBC7}" type="pres">
      <dgm:prSet presAssocID="{8C73355B-B598-4F17-A697-59B0A545703D}" presName="aSpace" presStyleCnt="0"/>
      <dgm:spPr/>
    </dgm:pt>
  </dgm:ptLst>
  <dgm:cxnLst>
    <dgm:cxn modelId="{887BBF20-9518-4EF9-BE85-855585A43E44}" srcId="{F6DA42AB-273B-46C6-A36A-7B8189AD738A}" destId="{50195F45-7322-4D3D-925A-2CB5CCFAA2BC}" srcOrd="2" destOrd="0" parTransId="{B056A05C-18B5-45C4-A2AB-71BE01975F2C}" sibTransId="{071FDC13-BD20-41CD-A8A4-A589D8B957BD}"/>
    <dgm:cxn modelId="{516886C7-734A-46CD-BA9F-53A47511118E}" srcId="{F6DA42AB-273B-46C6-A36A-7B8189AD738A}" destId="{8C73355B-B598-4F17-A697-59B0A545703D}" srcOrd="4" destOrd="0" parTransId="{DC130F3F-5E98-4E86-A12E-D3FBCFD52948}" sibTransId="{78A90696-E19F-4383-9019-1C3B227C9EB4}"/>
    <dgm:cxn modelId="{BF036963-DBC4-440A-97BF-5D1B4E8955F9}" type="presOf" srcId="{04CB67E5-37EC-45EF-A23E-8EE4DD338D82}" destId="{8E41BF50-C335-479E-BA20-9713FB4B55CE}" srcOrd="0" destOrd="0" presId="urn:microsoft.com/office/officeart/2005/8/layout/pyramid2"/>
    <dgm:cxn modelId="{A2947B6E-A4C3-424C-871E-CA1974D6E341}" srcId="{F6DA42AB-273B-46C6-A36A-7B8189AD738A}" destId="{52E28CAA-1811-41B3-A352-3304F6E5FBF2}" srcOrd="3" destOrd="0" parTransId="{BFC3B9FB-81C8-4112-8136-00AA97C7FA1C}" sibTransId="{55361C05-19E6-4619-A118-23E8E435DC65}"/>
    <dgm:cxn modelId="{2A4008CB-CBB2-4CBC-8DB4-0C0B8ED7E796}" type="presOf" srcId="{50195F45-7322-4D3D-925A-2CB5CCFAA2BC}" destId="{CA2D36AF-9880-4A8A-BE30-ACEB7DD03395}" srcOrd="0" destOrd="0" presId="urn:microsoft.com/office/officeart/2005/8/layout/pyramid2"/>
    <dgm:cxn modelId="{411300D6-6F42-4C45-944A-42A9F3EB3503}" srcId="{F6DA42AB-273B-46C6-A36A-7B8189AD738A}" destId="{9072BA74-5BEB-4797-9DBE-F278BF4B8586}" srcOrd="0" destOrd="0" parTransId="{957167EE-AC4A-4FCA-8863-43D8BD15BC16}" sibTransId="{0DC564EC-F266-4F24-9F42-515681431744}"/>
    <dgm:cxn modelId="{9CFCA2CD-95B5-4991-9056-BEB73DB7A880}" type="presOf" srcId="{F6DA42AB-273B-46C6-A36A-7B8189AD738A}" destId="{8CA1D6AD-5AE8-4132-A990-5ECBE441FE0A}" srcOrd="0" destOrd="0" presId="urn:microsoft.com/office/officeart/2005/8/layout/pyramid2"/>
    <dgm:cxn modelId="{5C01B938-432F-46F3-934A-841965BCEBE4}" type="presOf" srcId="{9072BA74-5BEB-4797-9DBE-F278BF4B8586}" destId="{1C191B35-5CD3-4EC6-B696-5082A62D1D94}" srcOrd="0" destOrd="0" presId="urn:microsoft.com/office/officeart/2005/8/layout/pyramid2"/>
    <dgm:cxn modelId="{2AD365F1-390D-414D-818C-286DA5340BCD}" srcId="{F6DA42AB-273B-46C6-A36A-7B8189AD738A}" destId="{04CB67E5-37EC-45EF-A23E-8EE4DD338D82}" srcOrd="1" destOrd="0" parTransId="{B6C4FEB5-0C3A-4205-8A9E-C4858AFD4C08}" sibTransId="{47EB1559-76A5-463B-9869-CA79A3CA57AF}"/>
    <dgm:cxn modelId="{D84FB9BA-9FAB-4852-8C92-EAA54E295914}" type="presOf" srcId="{52E28CAA-1811-41B3-A352-3304F6E5FBF2}" destId="{6592960F-8AFC-4173-A747-2FE6A7A89235}" srcOrd="0" destOrd="0" presId="urn:microsoft.com/office/officeart/2005/8/layout/pyramid2"/>
    <dgm:cxn modelId="{61BD8749-0D64-4CC3-BA4A-3A2CDDD3E195}" type="presOf" srcId="{8C73355B-B598-4F17-A697-59B0A545703D}" destId="{8E747760-6693-4832-87CF-2A3C66C2F4A5}" srcOrd="0" destOrd="0" presId="urn:microsoft.com/office/officeart/2005/8/layout/pyramid2"/>
    <dgm:cxn modelId="{360220EA-CA93-40C3-8EA5-AABA80B678FB}" type="presParOf" srcId="{8CA1D6AD-5AE8-4132-A990-5ECBE441FE0A}" destId="{927E4393-BDC0-4C3C-A161-B7823A2E7AD4}" srcOrd="0" destOrd="0" presId="urn:microsoft.com/office/officeart/2005/8/layout/pyramid2"/>
    <dgm:cxn modelId="{992F8241-4C3B-49C1-959B-DB4679E47512}" type="presParOf" srcId="{8CA1D6AD-5AE8-4132-A990-5ECBE441FE0A}" destId="{910BDDCD-F6BF-420D-B256-E53B6B5FE67E}" srcOrd="1" destOrd="0" presId="urn:microsoft.com/office/officeart/2005/8/layout/pyramid2"/>
    <dgm:cxn modelId="{D69B651D-4F46-46EE-A85D-019F82B4255A}" type="presParOf" srcId="{910BDDCD-F6BF-420D-B256-E53B6B5FE67E}" destId="{1C191B35-5CD3-4EC6-B696-5082A62D1D94}" srcOrd="0" destOrd="0" presId="urn:microsoft.com/office/officeart/2005/8/layout/pyramid2"/>
    <dgm:cxn modelId="{D0758312-9DC4-49DE-9479-889D36C70D4D}" type="presParOf" srcId="{910BDDCD-F6BF-420D-B256-E53B6B5FE67E}" destId="{F960F020-009B-4868-B11C-55EE276642B7}" srcOrd="1" destOrd="0" presId="urn:microsoft.com/office/officeart/2005/8/layout/pyramid2"/>
    <dgm:cxn modelId="{1AC3716A-4399-4DAE-B391-CC302B333108}" type="presParOf" srcId="{910BDDCD-F6BF-420D-B256-E53B6B5FE67E}" destId="{8E41BF50-C335-479E-BA20-9713FB4B55CE}" srcOrd="2" destOrd="0" presId="urn:microsoft.com/office/officeart/2005/8/layout/pyramid2"/>
    <dgm:cxn modelId="{A38B6BDB-C10C-4287-BE31-14D42D2C2ADF}" type="presParOf" srcId="{910BDDCD-F6BF-420D-B256-E53B6B5FE67E}" destId="{19D74E5C-AF48-4DD4-BA9D-0FB657737017}" srcOrd="3" destOrd="0" presId="urn:microsoft.com/office/officeart/2005/8/layout/pyramid2"/>
    <dgm:cxn modelId="{D1980B14-6D8E-4C9C-A9E2-4F6545C3A33B}" type="presParOf" srcId="{910BDDCD-F6BF-420D-B256-E53B6B5FE67E}" destId="{CA2D36AF-9880-4A8A-BE30-ACEB7DD03395}" srcOrd="4" destOrd="0" presId="urn:microsoft.com/office/officeart/2005/8/layout/pyramid2"/>
    <dgm:cxn modelId="{4D434D68-8990-421D-A912-94DDE4158D07}" type="presParOf" srcId="{910BDDCD-F6BF-420D-B256-E53B6B5FE67E}" destId="{07F89D3A-33CB-4BC1-8BF9-74F0FC7F7202}" srcOrd="5" destOrd="0" presId="urn:microsoft.com/office/officeart/2005/8/layout/pyramid2"/>
    <dgm:cxn modelId="{6863AF72-DA54-4A3E-8AF5-70ED501A45CF}" type="presParOf" srcId="{910BDDCD-F6BF-420D-B256-E53B6B5FE67E}" destId="{6592960F-8AFC-4173-A747-2FE6A7A89235}" srcOrd="6" destOrd="0" presId="urn:microsoft.com/office/officeart/2005/8/layout/pyramid2"/>
    <dgm:cxn modelId="{6BA8ECF5-014B-43EF-85E5-07C52E9599B5}" type="presParOf" srcId="{910BDDCD-F6BF-420D-B256-E53B6B5FE67E}" destId="{C6F8BFBB-E442-473C-B3E3-C2F4DC04D9CB}" srcOrd="7" destOrd="0" presId="urn:microsoft.com/office/officeart/2005/8/layout/pyramid2"/>
    <dgm:cxn modelId="{D41DEBB1-79D2-43D0-8389-CCF1673501EB}" type="presParOf" srcId="{910BDDCD-F6BF-420D-B256-E53B6B5FE67E}" destId="{8E747760-6693-4832-87CF-2A3C66C2F4A5}" srcOrd="8" destOrd="0" presId="urn:microsoft.com/office/officeart/2005/8/layout/pyramid2"/>
    <dgm:cxn modelId="{1F163195-B220-4A88-9BCD-F967D8E7F603}" type="presParOf" srcId="{910BDDCD-F6BF-420D-B256-E53B6B5FE67E}" destId="{1E35D7A7-7295-48C6-B2BA-50706E74CBC7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036A-6472-4F0E-9C02-022199249D4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4BE3-BA81-4646-9C91-D27714DCD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4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036A-6472-4F0E-9C02-022199249D4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4BE3-BA81-4646-9C91-D27714DCD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036A-6472-4F0E-9C02-022199249D4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4BE3-BA81-4646-9C91-D27714DCD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91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5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693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961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17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9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132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06400" y="6019800"/>
            <a:ext cx="11176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মাহফুজ মাহবুব,  প্রভাষক (জীববিজ্ঞান বিভাগ) মেট্রোপলিটন  কলেজ, ঢাকা</a:t>
            </a:r>
            <a:endParaRPr lang="en-US" sz="2400" b="1" dirty="0">
              <a:ln w="11430"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12800" y="5981700"/>
            <a:ext cx="10261600" cy="38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223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69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036A-6472-4F0E-9C02-022199249D4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4BE3-BA81-4646-9C91-D27714DCD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42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94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49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45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036A-6472-4F0E-9C02-022199249D4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4BE3-BA81-4646-9C91-D27714DCD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01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036A-6472-4F0E-9C02-022199249D4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4BE3-BA81-4646-9C91-D27714DCD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93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036A-6472-4F0E-9C02-022199249D4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4BE3-BA81-4646-9C91-D27714DCD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71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036A-6472-4F0E-9C02-022199249D4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4BE3-BA81-4646-9C91-D27714DCD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31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39151" y="6231988"/>
            <a:ext cx="117043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9151" y="6344528"/>
            <a:ext cx="11704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মাহফুজ মাহবুব, সিনিয়র প্রভাষক</a:t>
            </a:r>
            <a:r>
              <a:rPr lang="bn-BD" sz="2000" b="1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বিভাগীয় প্রধান, ক্যামব্রিয়ান এডুকেশন গ্রুপ, ঢাকা, </a:t>
            </a:r>
            <a:r>
              <a:rPr lang="en-US" sz="2000" b="1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biologyshikhi@gmail.com</a:t>
            </a:r>
            <a:endParaRPr lang="en-US" sz="2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344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036A-6472-4F0E-9C02-022199249D4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4BE3-BA81-4646-9C91-D27714DCD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94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036A-6472-4F0E-9C02-022199249D4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4BE3-BA81-4646-9C91-D27714DCD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92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E036A-6472-4F0E-9C02-022199249D4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A4BE3-BA81-4646-9C91-D27714DCD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5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34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7" Type="http://schemas.openxmlformats.org/officeDocument/2006/relationships/image" Target="../media/image69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2"/>
          <a:stretch/>
        </p:blipFill>
        <p:spPr>
          <a:xfrm>
            <a:off x="3810000" y="1473368"/>
            <a:ext cx="3924300" cy="44702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9000" y="609601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60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77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5412071A-03AB-4783-AE81-44627EFF21D1}"/>
              </a:ext>
            </a:extLst>
          </p:cNvPr>
          <p:cNvSpPr/>
          <p:nvPr/>
        </p:nvSpPr>
        <p:spPr>
          <a:xfrm>
            <a:off x="3405440" y="3102208"/>
            <a:ext cx="1447800" cy="107956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CFDF8E9-897C-416D-ACF7-54ED429E4253}"/>
              </a:ext>
            </a:extLst>
          </p:cNvPr>
          <p:cNvSpPr/>
          <p:nvPr/>
        </p:nvSpPr>
        <p:spPr>
          <a:xfrm>
            <a:off x="3733800" y="15791"/>
            <a:ext cx="5780062" cy="7806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তোমরা কী বলতে পারো ফ্রিজিং পদ্ধতি কী?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7901EE7-98D7-4A05-9547-8B7DFA274F41}"/>
              </a:ext>
            </a:extLst>
          </p:cNvPr>
          <p:cNvSpPr/>
          <p:nvPr/>
        </p:nvSpPr>
        <p:spPr>
          <a:xfrm>
            <a:off x="3725594" y="892289"/>
            <a:ext cx="8237806" cy="7806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ফ্রিজিং পদ্ধতিতে খাদ্যদ্রবেকে শুন্য ডিগ্রি ফারেনহাইট রাখা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924D6F8-95E7-4C59-9583-4B12E015E72A}"/>
              </a:ext>
            </a:extLst>
          </p:cNvPr>
          <p:cNvGrpSpPr/>
          <p:nvPr/>
        </p:nvGrpSpPr>
        <p:grpSpPr>
          <a:xfrm>
            <a:off x="4484196" y="2021533"/>
            <a:ext cx="5907877" cy="3764724"/>
            <a:chOff x="4407486" y="1925714"/>
            <a:chExt cx="5907877" cy="376472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F94E57A9-0C98-494C-8D51-1917168495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09" r="15579"/>
            <a:stretch/>
          </p:blipFill>
          <p:spPr>
            <a:xfrm>
              <a:off x="4407486" y="2802212"/>
              <a:ext cx="5205306" cy="288822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74F39A7E-CFE6-4F0A-A502-65C3CA545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7652" y="1925714"/>
              <a:ext cx="2447711" cy="3429001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828AB8C-75E9-463F-96BB-0798E4642190}"/>
              </a:ext>
            </a:extLst>
          </p:cNvPr>
          <p:cNvSpPr txBox="1"/>
          <p:nvPr/>
        </p:nvSpPr>
        <p:spPr>
          <a:xfrm>
            <a:off x="6773325" y="552435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আইসক্রিম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A4E4AE3-DDF5-4B0E-B58B-59CC89BF7D8D}"/>
              </a:ext>
            </a:extLst>
          </p:cNvPr>
          <p:cNvGrpSpPr/>
          <p:nvPr/>
        </p:nvGrpSpPr>
        <p:grpSpPr>
          <a:xfrm>
            <a:off x="819328" y="1759626"/>
            <a:ext cx="2590801" cy="3764724"/>
            <a:chOff x="600718" y="1918771"/>
            <a:chExt cx="2625399" cy="376472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74C04E5E-83F9-4278-9CF2-9D990F99FC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6" t="4829" r="21284" b="3253"/>
            <a:stretch/>
          </p:blipFill>
          <p:spPr>
            <a:xfrm>
              <a:off x="600718" y="1918771"/>
              <a:ext cx="2625399" cy="3764724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1FA29352-B2D6-4400-B356-BFC2BE847CD7}"/>
                </a:ext>
              </a:extLst>
            </p:cNvPr>
            <p:cNvSpPr/>
            <p:nvPr/>
          </p:nvSpPr>
          <p:spPr>
            <a:xfrm>
              <a:off x="2049976" y="2438400"/>
              <a:ext cx="888626" cy="282689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8973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E8169CD-11C4-49BA-9092-889CD0FB40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85" y="-219222"/>
            <a:ext cx="3648222" cy="36482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8279E2F-D2AD-4102-B716-C2E562085BDD}"/>
              </a:ext>
            </a:extLst>
          </p:cNvPr>
          <p:cNvSpPr/>
          <p:nvPr/>
        </p:nvSpPr>
        <p:spPr>
          <a:xfrm>
            <a:off x="3976766" y="2823563"/>
            <a:ext cx="7076614" cy="7315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পদার্থের দ্বারা খাদ্যের পচন রোধ করা যায়।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F9243A8-ACFB-4963-A084-661A75C4EA06}"/>
              </a:ext>
            </a:extLst>
          </p:cNvPr>
          <p:cNvSpPr/>
          <p:nvPr/>
        </p:nvSpPr>
        <p:spPr>
          <a:xfrm>
            <a:off x="3906409" y="433544"/>
            <a:ext cx="7599791" cy="7806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তোমরা কী বলতে পারো             পদ্ধতি কী?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6408100-07BD-42F7-A014-B4BF463EB7E0}"/>
              </a:ext>
            </a:extLst>
          </p:cNvPr>
          <p:cNvSpPr/>
          <p:nvPr/>
        </p:nvSpPr>
        <p:spPr>
          <a:xfrm>
            <a:off x="3923407" y="1528574"/>
            <a:ext cx="8237806" cy="7806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শুষ্ককরণ পদ্ধতিতে খাদ্যবস্তু থেকে পানি শুকিয়ে ছত্রাক ও ব্যাকটেরিয়া জন্ম ও এনজাইম ক্রিয়াকে প্রতিহত করা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F4B20E9-BC54-460F-9979-45AB6A87D7B5}"/>
              </a:ext>
            </a:extLst>
          </p:cNvPr>
          <p:cNvSpPr/>
          <p:nvPr/>
        </p:nvSpPr>
        <p:spPr>
          <a:xfrm>
            <a:off x="7848600" y="511478"/>
            <a:ext cx="1523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শুষ্ককরণ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F1817672-35B3-484F-B026-F43DA8D4FA49}"/>
              </a:ext>
            </a:extLst>
          </p:cNvPr>
          <p:cNvSpPr/>
          <p:nvPr/>
        </p:nvSpPr>
        <p:spPr>
          <a:xfrm>
            <a:off x="1138620" y="2691955"/>
            <a:ext cx="2784787" cy="107956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B1A5652-D0AD-4DA4-93A0-120F9CD9B2DD}"/>
              </a:ext>
            </a:extLst>
          </p:cNvPr>
          <p:cNvSpPr/>
          <p:nvPr/>
        </p:nvSpPr>
        <p:spPr>
          <a:xfrm>
            <a:off x="1228309" y="3001423"/>
            <a:ext cx="2939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সংরক্ষক দ্রব্য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84FD922-D401-49A8-AEC8-B19ADDEED9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326" y="3761504"/>
            <a:ext cx="2392218" cy="23018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42BC5D1-BE8A-45EC-A3AF-4D42D0A59D3F}"/>
              </a:ext>
            </a:extLst>
          </p:cNvPr>
          <p:cNvSpPr/>
          <p:nvPr/>
        </p:nvSpPr>
        <p:spPr>
          <a:xfrm>
            <a:off x="3976766" y="4910894"/>
            <a:ext cx="7076614" cy="8370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এসিটিক এসিডের ৫% দ্রবণকে ভিনেগার বলে।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9D72778-E278-4F22-9C3D-05227417B1D7}"/>
              </a:ext>
            </a:extLst>
          </p:cNvPr>
          <p:cNvSpPr/>
          <p:nvPr/>
        </p:nvSpPr>
        <p:spPr>
          <a:xfrm>
            <a:off x="3980283" y="3733043"/>
            <a:ext cx="5544204" cy="7806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তোমরা কী বলতে পারো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ভিনেগার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কী?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171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 animBg="1"/>
      <p:bldP spid="17" grpId="0"/>
      <p:bldP spid="8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65CBE1E8-952E-40FA-BCCF-0DDE10517FC2}"/>
              </a:ext>
            </a:extLst>
          </p:cNvPr>
          <p:cNvSpPr/>
          <p:nvPr/>
        </p:nvSpPr>
        <p:spPr>
          <a:xfrm>
            <a:off x="8639" y="43773"/>
            <a:ext cx="2479987" cy="107956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207E141-92DC-46B5-9E6A-8817A555172A}"/>
              </a:ext>
            </a:extLst>
          </p:cNvPr>
          <p:cNvSpPr/>
          <p:nvPr/>
        </p:nvSpPr>
        <p:spPr>
          <a:xfrm>
            <a:off x="348404" y="291165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সংরক্ষক দ্রব্য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148C0BA-A4F8-4BBA-91C0-DDB31825B2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74" y="-153193"/>
            <a:ext cx="1335870" cy="21077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B689B8-4C7F-4DCA-980A-CCBE7B11C1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2" r="25529"/>
          <a:stretch/>
        </p:blipFill>
        <p:spPr>
          <a:xfrm>
            <a:off x="3556494" y="-321198"/>
            <a:ext cx="1203865" cy="27373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375CE2E-1546-4468-A06E-263342F6DAEC}"/>
              </a:ext>
            </a:extLst>
          </p:cNvPr>
          <p:cNvSpPr/>
          <p:nvPr/>
        </p:nvSpPr>
        <p:spPr>
          <a:xfrm>
            <a:off x="4592492" y="99580"/>
            <a:ext cx="4707653" cy="18226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সালফেটের লবণ যেমন-সোডিয়াম বাই সালফেট,সোডিয়াম বেনজোয়েট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েটিস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কী করে?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1E92909-B14C-4AD7-9221-B6B2CC29F9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3" t="17777" r="8384" b="14446"/>
          <a:stretch/>
        </p:blipFill>
        <p:spPr>
          <a:xfrm>
            <a:off x="366724" y="3429000"/>
            <a:ext cx="2857960" cy="23734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792959B-029E-4DCC-98B8-154A2CD7C3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145" y="0"/>
            <a:ext cx="2368947" cy="23689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297A200-59DE-47ED-83EE-EA2E8CF55B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r="20000" b="10000"/>
          <a:stretch/>
        </p:blipFill>
        <p:spPr>
          <a:xfrm>
            <a:off x="9688459" y="2904038"/>
            <a:ext cx="2003848" cy="27984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DA7A998-4DEA-4387-B9CE-697A216867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29349" r="42594" b="19999"/>
          <a:stretch/>
        </p:blipFill>
        <p:spPr>
          <a:xfrm>
            <a:off x="6903713" y="3795199"/>
            <a:ext cx="2457998" cy="17238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4A02646-4E71-4EC9-A71E-D9AD3AAF3CF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19583" r="10827" b="9472"/>
          <a:stretch/>
        </p:blipFill>
        <p:spPr>
          <a:xfrm>
            <a:off x="3451665" y="3859066"/>
            <a:ext cx="3334522" cy="195162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28F33A4-410D-46AE-B3EC-C2B76B03FC11}"/>
              </a:ext>
            </a:extLst>
          </p:cNvPr>
          <p:cNvSpPr/>
          <p:nvPr/>
        </p:nvSpPr>
        <p:spPr>
          <a:xfrm>
            <a:off x="1003536" y="5670515"/>
            <a:ext cx="1630868" cy="5506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B8BE3ED-6F59-42CD-8C0B-3C65A37C4C8E}"/>
              </a:ext>
            </a:extLst>
          </p:cNvPr>
          <p:cNvSpPr/>
          <p:nvPr/>
        </p:nvSpPr>
        <p:spPr>
          <a:xfrm>
            <a:off x="4146823" y="5672765"/>
            <a:ext cx="1630868" cy="5506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বেকারি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2DCD0C9-121E-44E4-B017-309F21DE1434}"/>
              </a:ext>
            </a:extLst>
          </p:cNvPr>
          <p:cNvSpPr/>
          <p:nvPr/>
        </p:nvSpPr>
        <p:spPr>
          <a:xfrm>
            <a:off x="10479929" y="5686956"/>
            <a:ext cx="918777" cy="5506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86FC8A4-9D93-47DA-BAB8-122CC578EE0C}"/>
              </a:ext>
            </a:extLst>
          </p:cNvPr>
          <p:cNvSpPr/>
          <p:nvPr/>
        </p:nvSpPr>
        <p:spPr>
          <a:xfrm>
            <a:off x="9448800" y="2197364"/>
            <a:ext cx="2133203" cy="55065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ফলের রস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98073FC-535C-4291-A450-D44B7E7F6476}"/>
              </a:ext>
            </a:extLst>
          </p:cNvPr>
          <p:cNvSpPr/>
          <p:nvPr/>
        </p:nvSpPr>
        <p:spPr>
          <a:xfrm>
            <a:off x="7663888" y="5638895"/>
            <a:ext cx="1139948" cy="5506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মাখন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19690C8-8D1A-4C9E-AA3E-213E59BCF7C7}"/>
              </a:ext>
            </a:extLst>
          </p:cNvPr>
          <p:cNvSpPr/>
          <p:nvPr/>
        </p:nvSpPr>
        <p:spPr>
          <a:xfrm>
            <a:off x="3883242" y="2048597"/>
            <a:ext cx="5478469" cy="8554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ৃদ্ধিতে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31678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1423D661-5F29-4E3A-A5B8-6DFF5D8E2B8F}"/>
              </a:ext>
            </a:extLst>
          </p:cNvPr>
          <p:cNvSpPr/>
          <p:nvPr/>
        </p:nvSpPr>
        <p:spPr>
          <a:xfrm>
            <a:off x="3984032" y="894177"/>
            <a:ext cx="4931368" cy="106905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2D1D27B-DBB7-440D-A460-27832C6214DA}"/>
              </a:ext>
            </a:extLst>
          </p:cNvPr>
          <p:cNvSpPr/>
          <p:nvPr/>
        </p:nvSpPr>
        <p:spPr>
          <a:xfrm>
            <a:off x="4118894" y="1114523"/>
            <a:ext cx="47965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চিনি বা লবণের দ্রবণে সংরক্ষণ কী?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9D39662-F77E-48EB-99DD-D0ABC75470D9}"/>
              </a:ext>
            </a:extLst>
          </p:cNvPr>
          <p:cNvSpPr/>
          <p:nvPr/>
        </p:nvSpPr>
        <p:spPr>
          <a:xfrm>
            <a:off x="2321180" y="114591"/>
            <a:ext cx="7848600" cy="77958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চিনি ও লবণের দ্রবণ খাদ্যসংরক্ষক হিসেবে ব্যবহৃত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C104605-4CB3-48A1-AA37-7188AFDFA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567" y="3693329"/>
            <a:ext cx="2926802" cy="19637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0684863-8EB8-4043-9346-729EDB4EDE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9" t="18960" r="7520"/>
          <a:stretch/>
        </p:blipFill>
        <p:spPr>
          <a:xfrm>
            <a:off x="2727615" y="1720381"/>
            <a:ext cx="2877774" cy="1752600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02AB595E-0558-47EC-99FE-B66061FDB76E}"/>
              </a:ext>
            </a:extLst>
          </p:cNvPr>
          <p:cNvSpPr/>
          <p:nvPr/>
        </p:nvSpPr>
        <p:spPr>
          <a:xfrm>
            <a:off x="228600" y="2260493"/>
            <a:ext cx="2570967" cy="108559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ব্রাইন কী?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xmlns="" id="{76C420BA-D76B-4B57-B1FB-08430A2AB094}"/>
              </a:ext>
            </a:extLst>
          </p:cNvPr>
          <p:cNvSpPr/>
          <p:nvPr/>
        </p:nvSpPr>
        <p:spPr>
          <a:xfrm>
            <a:off x="5605389" y="2183578"/>
            <a:ext cx="4376811" cy="108559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লবণের দ্রবণকে ব্রাইন বলে।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9479920-C4B2-43F3-9DFB-63C962C3CE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8"/>
          <a:stretch/>
        </p:blipFill>
        <p:spPr>
          <a:xfrm>
            <a:off x="5743954" y="3515271"/>
            <a:ext cx="2848432" cy="212103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DABA58B-E08C-45CB-A99B-95CFBBC2E863}"/>
              </a:ext>
            </a:extLst>
          </p:cNvPr>
          <p:cNvSpPr/>
          <p:nvPr/>
        </p:nvSpPr>
        <p:spPr>
          <a:xfrm>
            <a:off x="1673481" y="5574031"/>
            <a:ext cx="8845037" cy="50724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চিনি প্রয়োগ করে ফলের জ্যাম ,জেলি ও মারমালেড তৈরি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318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29A1A2A-7045-4CA8-9DC3-8D6B459A52E4}"/>
              </a:ext>
            </a:extLst>
          </p:cNvPr>
          <p:cNvSpPr/>
          <p:nvPr/>
        </p:nvSpPr>
        <p:spPr>
          <a:xfrm>
            <a:off x="2438400" y="228600"/>
            <a:ext cx="80772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 ফ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য়জনি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4BC22C-A363-4EA9-AAB8-305BB7A847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381000" y="1098804"/>
            <a:ext cx="3768927" cy="2330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B789986-B554-4066-A156-518D79594342}"/>
              </a:ext>
            </a:extLst>
          </p:cNvPr>
          <p:cNvSpPr/>
          <p:nvPr/>
        </p:nvSpPr>
        <p:spPr>
          <a:xfrm>
            <a:off x="8382000" y="1072193"/>
            <a:ext cx="3677529" cy="235680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সংরক্ষিত খাদ্য ব্যবহারের আগে যদি খাদ্যের রঙের পরিবর্তন ঘটে ,খাদ্যের উপর কালো আস্তরণ সৃষ্টি হয় তাকে ফুড পয়জনিং বলে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F484235-7225-4588-8ADD-875F977000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098804"/>
            <a:ext cx="3713442" cy="2330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0254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C9A83C-09EA-4CE6-9457-9A7C09EA9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949" y="2885330"/>
            <a:ext cx="3021183" cy="20413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AC24E1-9D13-4859-8523-8D47A397D5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8639" r="31213"/>
          <a:stretch/>
        </p:blipFill>
        <p:spPr>
          <a:xfrm>
            <a:off x="1647769" y="192404"/>
            <a:ext cx="1590731" cy="3035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8400BFE-2EF9-4F4A-8DBC-A0F389223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19367"/>
            <a:ext cx="3719512" cy="21615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F973B10-C461-41B9-8D33-C23FE0F5C2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23" y="2807637"/>
            <a:ext cx="3122210" cy="20413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DDEAA6F-E49A-4942-BBB0-D9D9594C73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19" y="228599"/>
            <a:ext cx="3524250" cy="2143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1BA6629-6ED5-4C0D-B19F-5D92A5E454E7}"/>
              </a:ext>
            </a:extLst>
          </p:cNvPr>
          <p:cNvSpPr txBox="1"/>
          <p:nvPr/>
        </p:nvSpPr>
        <p:spPr>
          <a:xfrm>
            <a:off x="571500" y="2286408"/>
            <a:ext cx="1590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Ripen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6171471-7E56-4749-9A2F-9510E9068B5A}"/>
              </a:ext>
            </a:extLst>
          </p:cNvPr>
          <p:cNvSpPr/>
          <p:nvPr/>
        </p:nvSpPr>
        <p:spPr>
          <a:xfrm>
            <a:off x="1139351" y="4861897"/>
            <a:ext cx="18073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Ethylene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FCDFE1C-6415-480A-A8B7-A5FA573BC595}"/>
              </a:ext>
            </a:extLst>
          </p:cNvPr>
          <p:cNvSpPr txBox="1"/>
          <p:nvPr/>
        </p:nvSpPr>
        <p:spPr>
          <a:xfrm>
            <a:off x="3238500" y="5508228"/>
            <a:ext cx="621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 দ্রুত পাকার জন্য কী ব্যবহার করা হয়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435021E-0DA6-449B-9B79-4551EFA1F76F}"/>
              </a:ext>
            </a:extLst>
          </p:cNvPr>
          <p:cNvSpPr/>
          <p:nvPr/>
        </p:nvSpPr>
        <p:spPr>
          <a:xfrm>
            <a:off x="4495800" y="4831118"/>
            <a:ext cx="2923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/>
              <a:t>Calsium</a:t>
            </a:r>
            <a:r>
              <a:rPr lang="en-US" sz="3600" dirty="0"/>
              <a:t> </a:t>
            </a:r>
            <a:r>
              <a:rPr lang="en-US" sz="3600" dirty="0" err="1"/>
              <a:t>carbid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2345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45C43B4-D559-41D2-A515-CEC07DF37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46" y="1239435"/>
            <a:ext cx="3505200" cy="4171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xmlns="" id="{0B30BE1B-0ADE-4657-9713-60264AD457D5}"/>
              </a:ext>
            </a:extLst>
          </p:cNvPr>
          <p:cNvSpPr/>
          <p:nvPr/>
        </p:nvSpPr>
        <p:spPr>
          <a:xfrm>
            <a:off x="5791200" y="1701309"/>
            <a:ext cx="5486400" cy="2032491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 যেন দ্রুত না পাকে এবং গাছে দীর্ঘদিন থাকে  এজন্য কালটার নামের হরমোন জাতীয় রাসায়নিক পদার্থ স্পে  করা হয়।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xmlns="" id="{64229D7E-3BC6-4927-AB09-1A124907C1EE}"/>
              </a:ext>
            </a:extLst>
          </p:cNvPr>
          <p:cNvSpPr/>
          <p:nvPr/>
        </p:nvSpPr>
        <p:spPr>
          <a:xfrm>
            <a:off x="3790071" y="152400"/>
            <a:ext cx="2305929" cy="941493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কী?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833A697-00FD-4EF6-AC2D-4B778CFC4463}"/>
              </a:ext>
            </a:extLst>
          </p:cNvPr>
          <p:cNvSpPr/>
          <p:nvPr/>
        </p:nvSpPr>
        <p:spPr>
          <a:xfrm>
            <a:off x="4038600" y="297942"/>
            <a:ext cx="152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Culter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0850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13ABC6F-8751-415D-BC4E-FBB775D3B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07857"/>
            <a:ext cx="2842154" cy="2117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A9A967-7011-4B0D-BEF9-76BC575E0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2"/>
          <a:stretch/>
        </p:blipFill>
        <p:spPr>
          <a:xfrm>
            <a:off x="4674466" y="907857"/>
            <a:ext cx="3095624" cy="2094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5189CB4-6191-4739-B896-563AA9A58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882371"/>
            <a:ext cx="2790825" cy="2113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2384DE-2CF7-467D-9F5D-E8E96282F8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54" y="3284608"/>
            <a:ext cx="3441752" cy="2721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84AF6A-E08A-4798-811C-EE296595D2E6}"/>
              </a:ext>
            </a:extLst>
          </p:cNvPr>
          <p:cNvSpPr txBox="1"/>
          <p:nvPr/>
        </p:nvSpPr>
        <p:spPr>
          <a:xfrm>
            <a:off x="1676400" y="3908286"/>
            <a:ext cx="4264856" cy="181588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তামা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াছের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কুচি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কুচি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ে,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িশে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ারেট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বানানো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পুড়িয়ে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 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12E9C31-9A82-4546-9146-5F694BC58579}"/>
              </a:ext>
            </a:extLst>
          </p:cNvPr>
          <p:cNvSpPr txBox="1"/>
          <p:nvPr/>
        </p:nvSpPr>
        <p:spPr>
          <a:xfrm>
            <a:off x="1584789" y="299222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তামাক গাছ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1E64D91-DBB5-4855-9C39-0146E749A424}"/>
              </a:ext>
            </a:extLst>
          </p:cNvPr>
          <p:cNvSpPr txBox="1"/>
          <p:nvPr/>
        </p:nvSpPr>
        <p:spPr>
          <a:xfrm>
            <a:off x="6781800" y="3355239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ধুমপান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43A8F62-102E-4273-87E8-A0639EC66472}"/>
              </a:ext>
            </a:extLst>
          </p:cNvPr>
          <p:cNvSpPr/>
          <p:nvPr/>
        </p:nvSpPr>
        <p:spPr>
          <a:xfrm>
            <a:off x="4778326" y="20714"/>
            <a:ext cx="1981200" cy="75008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ধুমপান কী?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24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Left-Right 1">
            <a:extLst>
              <a:ext uri="{FF2B5EF4-FFF2-40B4-BE49-F238E27FC236}">
                <a16:creationId xmlns:a16="http://schemas.microsoft.com/office/drawing/2014/main" xmlns="" id="{51F72B92-F982-4386-98F3-606ADA5CB787}"/>
              </a:ext>
            </a:extLst>
          </p:cNvPr>
          <p:cNvSpPr/>
          <p:nvPr/>
        </p:nvSpPr>
        <p:spPr>
          <a:xfrm>
            <a:off x="3581400" y="152400"/>
            <a:ext cx="4748798" cy="1116272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ধুমপানের ক্ষতিকর দিক কী?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333C8CF-31CD-49A3-8BAB-D8ECE89E53CB}"/>
              </a:ext>
            </a:extLst>
          </p:cNvPr>
          <p:cNvSpPr/>
          <p:nvPr/>
        </p:nvSpPr>
        <p:spPr>
          <a:xfrm>
            <a:off x="3352800" y="1808256"/>
            <a:ext cx="5999027" cy="46739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ধুমপায়ীরা 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5AC9134-DCD3-4305-A814-D402B2D42F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0"/>
          <a:stretch/>
        </p:blipFill>
        <p:spPr>
          <a:xfrm>
            <a:off x="838200" y="1021461"/>
            <a:ext cx="2514600" cy="20871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8424CAA-F9E3-4F45-9453-7376521323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4" r="11457"/>
          <a:stretch/>
        </p:blipFill>
        <p:spPr>
          <a:xfrm>
            <a:off x="129285" y="3628315"/>
            <a:ext cx="2450821" cy="1799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4BF40E2-C2CE-45DF-8057-AFDBA1F96D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9" r="28667"/>
          <a:stretch/>
        </p:blipFill>
        <p:spPr>
          <a:xfrm>
            <a:off x="2816505" y="3648163"/>
            <a:ext cx="2665882" cy="18255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C824508-DF31-47D6-8E8B-65C3040A7B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29" y="3648163"/>
            <a:ext cx="2690271" cy="1825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F950D67-F0E7-4488-AF9E-72AC373316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5" r="6249"/>
          <a:stretch/>
        </p:blipFill>
        <p:spPr>
          <a:xfrm>
            <a:off x="8695443" y="3648163"/>
            <a:ext cx="2665882" cy="1805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87604CD-E98D-48DA-A2CB-72C5AD28587C}"/>
              </a:ext>
            </a:extLst>
          </p:cNvPr>
          <p:cNvSpPr/>
          <p:nvPr/>
        </p:nvSpPr>
        <p:spPr>
          <a:xfrm>
            <a:off x="197727" y="5602840"/>
            <a:ext cx="2313936" cy="46739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0E22A21-1500-4B2A-A9A3-BF97CC7A3A52}"/>
              </a:ext>
            </a:extLst>
          </p:cNvPr>
          <p:cNvSpPr/>
          <p:nvPr/>
        </p:nvSpPr>
        <p:spPr>
          <a:xfrm>
            <a:off x="6400801" y="5602840"/>
            <a:ext cx="5791200" cy="4673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রথলির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রক্তঘটিত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1099DB9-E3FB-4143-B106-944010A06CA0}"/>
              </a:ext>
            </a:extLst>
          </p:cNvPr>
          <p:cNvSpPr/>
          <p:nvPr/>
        </p:nvSpPr>
        <p:spPr>
          <a:xfrm>
            <a:off x="2779943" y="5602840"/>
            <a:ext cx="3352578" cy="46739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ঠোঁট ও মুখের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</p:spTree>
    <p:extLst>
      <p:ext uri="{BB962C8B-B14F-4D97-AF65-F5344CB8AC3E}">
        <p14:creationId xmlns:p14="http://schemas.microsoft.com/office/powerpoint/2010/main" val="31421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A98F257-77EF-4E10-97C1-151BB1725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53" y="239485"/>
            <a:ext cx="2218900" cy="1988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246ABB1-1012-4296-84B9-7492BD5F1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79" y="2402114"/>
            <a:ext cx="2142573" cy="1836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D98DEA5-7DBC-4EC5-9D1E-CA33C47AC6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6666"/>
          <a:stretch/>
        </p:blipFill>
        <p:spPr>
          <a:xfrm>
            <a:off x="300264" y="4343400"/>
            <a:ext cx="2169788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B34ABF3-CEF4-49B7-9194-10E59817B778}"/>
              </a:ext>
            </a:extLst>
          </p:cNvPr>
          <p:cNvSpPr/>
          <p:nvPr/>
        </p:nvSpPr>
        <p:spPr>
          <a:xfrm>
            <a:off x="2527774" y="914400"/>
            <a:ext cx="2559148" cy="46739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ব্রংকাইটিস 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B42BBD4-3BEF-4737-AFF8-0D41F3C63570}"/>
              </a:ext>
            </a:extLst>
          </p:cNvPr>
          <p:cNvSpPr/>
          <p:nvPr/>
        </p:nvSpPr>
        <p:spPr>
          <a:xfrm>
            <a:off x="2527774" y="2961602"/>
            <a:ext cx="5835748" cy="46739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যারা ধূমপান করে তাদের আয়ু কমে যায়।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49FCCB8-8FC5-4277-B083-58B306399F0C}"/>
              </a:ext>
            </a:extLst>
          </p:cNvPr>
          <p:cNvSpPr/>
          <p:nvPr/>
        </p:nvSpPr>
        <p:spPr>
          <a:xfrm>
            <a:off x="2470052" y="4748646"/>
            <a:ext cx="9095936" cy="10673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যেসব লোক ধুমপান করেনা অথচ ধুমপায়ীদের কাছাকাছি থেকে ধুমপায়ীর নির্গত ধোঁয়া প্রশ্বাসের সঙ্গ গ্রহণ করে ,তাদেরও শারীরিক ক্ষতি 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52130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7948">
            <a:off x="4554923" y="1239119"/>
            <a:ext cx="1953345" cy="46253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1940748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মাহফুজ মাহবুব</a:t>
            </a:r>
          </a:p>
          <a:p>
            <a:r>
              <a:rPr lang="bn-BD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2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নিয়র</a:t>
            </a:r>
            <a:r>
              <a:rPr lang="en-US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প্রভাষক </a:t>
            </a:r>
            <a:r>
              <a:rPr lang="bn-BD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(জীববিজ্ঞান)</a:t>
            </a:r>
          </a:p>
          <a:p>
            <a:r>
              <a:rPr lang="bn-BD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মেট্রোপলিটন  </a:t>
            </a:r>
            <a:r>
              <a:rPr lang="bn-BD" sz="3200" b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কলেজ  </a:t>
            </a:r>
            <a:endParaRPr lang="bn-BD" sz="32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2971800"/>
            <a:ext cx="449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 </a:t>
            </a:r>
          </a:p>
          <a:p>
            <a:pPr algn="ctr"/>
            <a:r>
              <a:rPr lang="bn-BD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নবম-দশম</a:t>
            </a:r>
            <a:endParaRPr lang="bn-BD" sz="32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 </a:t>
            </a:r>
            <a:endParaRPr lang="bn-BD" sz="32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.3.1 </a:t>
            </a:r>
            <a:r>
              <a:rPr lang="bn-BD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32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94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AE207A-E98D-431E-986E-8C6CE973B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446815"/>
            <a:ext cx="3484370" cy="22079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58A401-7440-4BD0-B1C6-C053B6645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539" y="3322554"/>
            <a:ext cx="3611462" cy="22884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0C59CD5-8C70-4C55-936C-28584D6A7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50" y="631648"/>
            <a:ext cx="3865600" cy="24688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74CDC49-AA29-43B0-8E93-14DEEE3299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8" b="42818"/>
          <a:stretch/>
        </p:blipFill>
        <p:spPr>
          <a:xfrm>
            <a:off x="7757904" y="653597"/>
            <a:ext cx="3712972" cy="24688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A24DF0E-A778-4911-A7FD-613CEF14966C}"/>
              </a:ext>
            </a:extLst>
          </p:cNvPr>
          <p:cNvSpPr txBox="1"/>
          <p:nvPr/>
        </p:nvSpPr>
        <p:spPr>
          <a:xfrm>
            <a:off x="2023542" y="56251"/>
            <a:ext cx="8981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ও তামাকজাত পদার্থের ব্যবহার নিয়ন্ত্রণে প্রচেষ্টা সমূহ কী কী?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3FEAF79-CFA6-47BB-BC98-AB2935BD90A8}"/>
              </a:ext>
            </a:extLst>
          </p:cNvPr>
          <p:cNvSpPr/>
          <p:nvPr/>
        </p:nvSpPr>
        <p:spPr>
          <a:xfrm>
            <a:off x="7848600" y="3322554"/>
            <a:ext cx="718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B838CB-6698-4BD5-9267-525C8A57790E}"/>
              </a:ext>
            </a:extLst>
          </p:cNvPr>
          <p:cNvSpPr/>
          <p:nvPr/>
        </p:nvSpPr>
        <p:spPr>
          <a:xfrm>
            <a:off x="1345466" y="3221893"/>
            <a:ext cx="750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রেল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554871F-FE1B-469E-BCF2-E904467A597A}"/>
              </a:ext>
            </a:extLst>
          </p:cNvPr>
          <p:cNvSpPr/>
          <p:nvPr/>
        </p:nvSpPr>
        <p:spPr>
          <a:xfrm>
            <a:off x="1253635" y="542943"/>
            <a:ext cx="1184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অফিস </a:t>
            </a:r>
            <a:endParaRPr lang="en-US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D045C8C-F24A-4A73-8E6C-1ADD7445A90E}"/>
              </a:ext>
            </a:extLst>
          </p:cNvPr>
          <p:cNvSpPr/>
          <p:nvPr/>
        </p:nvSpPr>
        <p:spPr>
          <a:xfrm>
            <a:off x="8077200" y="2638315"/>
            <a:ext cx="1945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রেস্তোরা </a:t>
            </a:r>
            <a:endParaRPr lang="en-US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1D47D69-2FD2-4E69-BC17-5FCE0523C8A3}"/>
              </a:ext>
            </a:extLst>
          </p:cNvPr>
          <p:cNvSpPr/>
          <p:nvPr/>
        </p:nvSpPr>
        <p:spPr>
          <a:xfrm>
            <a:off x="3276600" y="5667348"/>
            <a:ext cx="6337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প্রভৃতি এলাকায় ধূমপান নিষিদ্ধ করা হয়েছে।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63955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D37C01B-1761-4E41-9B3B-FA6964317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2" y="1083861"/>
            <a:ext cx="2885610" cy="1984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A057BDD-3221-40AD-835C-758B47E50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94" y="1098537"/>
            <a:ext cx="2885610" cy="1999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842385F-3664-4A56-8761-EC07AD4C63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86"/>
          <a:stretch/>
        </p:blipFill>
        <p:spPr>
          <a:xfrm>
            <a:off x="4617357" y="3783581"/>
            <a:ext cx="2921447" cy="1923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D96CFD4-2F7C-41A3-8A67-269B41280E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1"/>
          <a:stretch/>
        </p:blipFill>
        <p:spPr>
          <a:xfrm>
            <a:off x="1034918" y="3699585"/>
            <a:ext cx="2688430" cy="1881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F8474B9-8B09-4467-82B0-E7377338B7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270" y="3748370"/>
            <a:ext cx="2835455" cy="1881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C6871F8-8F4F-4B1C-A2B1-597B6C3460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72"/>
          <a:stretch/>
        </p:blipFill>
        <p:spPr>
          <a:xfrm>
            <a:off x="8669595" y="1139441"/>
            <a:ext cx="2880360" cy="2014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1FCE655-5686-4EB8-9F95-1188431A734C}"/>
              </a:ext>
            </a:extLst>
          </p:cNvPr>
          <p:cNvSpPr/>
          <p:nvPr/>
        </p:nvSpPr>
        <p:spPr>
          <a:xfrm>
            <a:off x="4437053" y="100544"/>
            <a:ext cx="29578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ক্তির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64ED07F-E646-477F-84B7-D8B64A3E011E}"/>
              </a:ext>
            </a:extLst>
          </p:cNvPr>
          <p:cNvSpPr/>
          <p:nvPr/>
        </p:nvSpPr>
        <p:spPr>
          <a:xfrm>
            <a:off x="642045" y="3028218"/>
            <a:ext cx="35461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সব সময় অগোছালো থাকা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BDB9E62-5411-4B91-8444-1873664A9921}"/>
              </a:ext>
            </a:extLst>
          </p:cNvPr>
          <p:cNvSpPr/>
          <p:nvPr/>
        </p:nvSpPr>
        <p:spPr>
          <a:xfrm>
            <a:off x="8412480" y="3196953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solidFill>
                  <a:schemeClr val="bg1"/>
                </a:solidFill>
              </a:rPr>
              <a:t>সাসব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FEAF2A8-7436-4893-BFC3-75D44DCA5781}"/>
              </a:ext>
            </a:extLst>
          </p:cNvPr>
          <p:cNvSpPr txBox="1"/>
          <p:nvPr/>
        </p:nvSpPr>
        <p:spPr>
          <a:xfrm>
            <a:off x="4567119" y="3089231"/>
            <a:ext cx="3164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কর্মবিমূখতা ও হতাশা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FE486B0-C926-4B8E-81E7-95363F50296D}"/>
              </a:ext>
            </a:extLst>
          </p:cNvPr>
          <p:cNvSpPr txBox="1"/>
          <p:nvPr/>
        </p:nvSpPr>
        <p:spPr>
          <a:xfrm>
            <a:off x="8321630" y="5673075"/>
            <a:ext cx="3870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কোনো কিছুতে আগ্রহ না থাকা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B70C466-D5CD-4948-80CB-711F64EB58E1}"/>
              </a:ext>
            </a:extLst>
          </p:cNvPr>
          <p:cNvSpPr txBox="1"/>
          <p:nvPr/>
        </p:nvSpPr>
        <p:spPr>
          <a:xfrm>
            <a:off x="261656" y="5656299"/>
            <a:ext cx="4306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অত্যাধিক ঘাম নিংসরণ 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66FE81A-F88E-4570-A8D6-9E2A291C4E9D}"/>
              </a:ext>
            </a:extLst>
          </p:cNvPr>
          <p:cNvSpPr/>
          <p:nvPr/>
        </p:nvSpPr>
        <p:spPr>
          <a:xfrm>
            <a:off x="4742102" y="5700423"/>
            <a:ext cx="2707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আলস্য ও উদ্বিগ্ন ভাব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2F36300-F4F4-4A23-ABA9-C88A7050FCB9}"/>
              </a:ext>
            </a:extLst>
          </p:cNvPr>
          <p:cNvSpPr/>
          <p:nvPr/>
        </p:nvSpPr>
        <p:spPr>
          <a:xfrm>
            <a:off x="8210812" y="3130839"/>
            <a:ext cx="3870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সব সময় নিজেকে দূরে রাখা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65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AE485B-F913-4655-A88A-B57A191FAE5C}"/>
              </a:ext>
            </a:extLst>
          </p:cNvPr>
          <p:cNvSpPr/>
          <p:nvPr/>
        </p:nvSpPr>
        <p:spPr>
          <a:xfrm>
            <a:off x="4876800" y="152400"/>
            <a:ext cx="1981200" cy="46739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ড্রাগ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CEDF110-23FC-4DBE-A183-8D6DBFE09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5" y="990600"/>
            <a:ext cx="4471345" cy="2895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84E96A6-CD96-46BC-990C-4D7124D3C32B}"/>
              </a:ext>
            </a:extLst>
          </p:cNvPr>
          <p:cNvSpPr/>
          <p:nvPr/>
        </p:nvSpPr>
        <p:spPr>
          <a:xfrm>
            <a:off x="4495800" y="2708031"/>
            <a:ext cx="7543800" cy="15489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ড্রাগ এমন  কিছু পদার্থ , যা জীবিত প্রাণী গ্রহণ  তার এক বা একাধিক স্বাভাবিক আচরণের পরিবর্তন ঘটে 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572679D-AAA2-4F98-8628-986544782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27" y="3962400"/>
            <a:ext cx="32766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67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4695ED-1853-4411-99D9-2B6558F438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003027"/>
            <a:ext cx="1811158" cy="1374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1D9AECD-FA27-40C7-859B-0B01909F8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1811158" cy="1247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E67AB6C-54BE-4FFC-8F45-69011F9AA8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669" y="1084969"/>
            <a:ext cx="1647112" cy="1211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5DE3F76-2ABE-4BF7-B144-684794999C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486400" y="1048627"/>
            <a:ext cx="1647112" cy="1247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201C1CE-96E7-44DF-9E7B-1D7BA482EA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938" y="1103142"/>
            <a:ext cx="1647112" cy="1211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Arrow: Left-Right 3">
            <a:extLst>
              <a:ext uri="{FF2B5EF4-FFF2-40B4-BE49-F238E27FC236}">
                <a16:creationId xmlns:a16="http://schemas.microsoft.com/office/drawing/2014/main" xmlns="" id="{555D9B7F-DCB0-4673-818E-4B4992097071}"/>
              </a:ext>
            </a:extLst>
          </p:cNvPr>
          <p:cNvSpPr/>
          <p:nvPr/>
        </p:nvSpPr>
        <p:spPr>
          <a:xfrm>
            <a:off x="4057650" y="35656"/>
            <a:ext cx="4076700" cy="938836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কারণ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C305C42-5C5E-4753-ABE8-67B5F5A17F6F}"/>
              </a:ext>
            </a:extLst>
          </p:cNvPr>
          <p:cNvSpPr/>
          <p:nvPr/>
        </p:nvSpPr>
        <p:spPr>
          <a:xfrm>
            <a:off x="946986" y="2743199"/>
            <a:ext cx="4354427" cy="3352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F4C767A-934B-4E6E-A5FC-C254C8405DA6}"/>
              </a:ext>
            </a:extLst>
          </p:cNvPr>
          <p:cNvSpPr txBox="1"/>
          <p:nvPr/>
        </p:nvSpPr>
        <p:spPr>
          <a:xfrm>
            <a:off x="1164701" y="2820271"/>
            <a:ext cx="4125826" cy="3447098"/>
          </a:xfrm>
          <a:prstGeom prst="rect">
            <a:avLst/>
          </a:prstGeom>
          <a:noFill/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পরিবেশ গত কারণ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১। মাদকদ্রব সহজ লভ্যতা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২। বেকারত্ব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৩। অসামাজিক পরিবেশ 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৪। অল্প বয়সে স্কুল থেকে বিদায়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৫। কোনো টিভি সিরিয়াল দেখা 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৬। আশে পাশে ড্রাগের রমরমা ব্যবসা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৭। পেশাগত কারণ</a:t>
            </a: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E2B5F42-B515-41B7-9C15-4C7D46DDD545}"/>
              </a:ext>
            </a:extLst>
          </p:cNvPr>
          <p:cNvSpPr/>
          <p:nvPr/>
        </p:nvSpPr>
        <p:spPr>
          <a:xfrm>
            <a:off x="5679755" y="2715996"/>
            <a:ext cx="4354427" cy="33800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73457EF-30BF-4472-84DB-D0CE4F225925}"/>
              </a:ext>
            </a:extLst>
          </p:cNvPr>
          <p:cNvSpPr txBox="1"/>
          <p:nvPr/>
        </p:nvSpPr>
        <p:spPr>
          <a:xfrm>
            <a:off x="5679756" y="2779768"/>
            <a:ext cx="4125826" cy="3170099"/>
          </a:xfrm>
          <a:prstGeom prst="rect">
            <a:avLst/>
          </a:prstGeom>
          <a:noFill/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পরিবারের কারণ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১। বাবা –মায়ের অভাব 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২। হতাশা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৩। একাকীত্ব 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৪। পরিবার থেকে বিচ্ছিন্নতা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৫। সন্তানের প্রতি যত্নহীনতা  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৬। উগ্র জীবন যাত্রা বা মানসিকতা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৭। খারাপ সাহাচর্য </a:t>
            </a:r>
          </a:p>
        </p:txBody>
      </p:sp>
    </p:spTree>
    <p:extLst>
      <p:ext uri="{BB962C8B-B14F-4D97-AF65-F5344CB8AC3E}">
        <p14:creationId xmlns:p14="http://schemas.microsoft.com/office/powerpoint/2010/main" val="73661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/>
      <p:bldP spid="14" grpId="0" animBg="1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E7C662F-2241-4473-BB4D-261F90D84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274"/>
            <a:ext cx="3149600" cy="2578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D7C1D3E8-8C00-47E6-BD6F-1D3B7B7F0B9B}"/>
              </a:ext>
            </a:extLst>
          </p:cNvPr>
          <p:cNvSpPr/>
          <p:nvPr/>
        </p:nvSpPr>
        <p:spPr>
          <a:xfrm>
            <a:off x="1981200" y="2971800"/>
            <a:ext cx="8763000" cy="9144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/>
            </a:prstTxWarp>
            <a:noAutofit/>
          </a:bodyPr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 রাসায়নিক পদার্থের প্রতিক্রিয়া ব্যাখ্যা  কর।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FED68D3F-2237-4A69-95C8-B91E3CC372A9}"/>
              </a:ext>
            </a:extLst>
          </p:cNvPr>
          <p:cNvSpPr/>
          <p:nvPr/>
        </p:nvSpPr>
        <p:spPr>
          <a:xfrm>
            <a:off x="5181600" y="549324"/>
            <a:ext cx="2895600" cy="9144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48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5">
            <a:extLst>
              <a:ext uri="{FF2B5EF4-FFF2-40B4-BE49-F238E27FC236}">
                <a16:creationId xmlns:a16="http://schemas.microsoft.com/office/drawing/2014/main" xmlns="" id="{552EE71F-2BA0-4E89-AE67-710A97368AE2}"/>
              </a:ext>
            </a:extLst>
          </p:cNvPr>
          <p:cNvSpPr/>
          <p:nvPr/>
        </p:nvSpPr>
        <p:spPr>
          <a:xfrm>
            <a:off x="3429000" y="188194"/>
            <a:ext cx="4114800" cy="673077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3207435-EE76-40ED-A1C4-4DC378181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862"/>
            <a:ext cx="1600200" cy="19628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F69A2F5-0341-4E8B-B117-9D486BC7512C}"/>
              </a:ext>
            </a:extLst>
          </p:cNvPr>
          <p:cNvSpPr/>
          <p:nvPr/>
        </p:nvSpPr>
        <p:spPr>
          <a:xfrm>
            <a:off x="1480918" y="1162198"/>
            <a:ext cx="3314699" cy="6096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ড্রাগ কী?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15479C5-2763-4275-9B5C-E00E2AA6B1E9}"/>
              </a:ext>
            </a:extLst>
          </p:cNvPr>
          <p:cNvSpPr/>
          <p:nvPr/>
        </p:nvSpPr>
        <p:spPr>
          <a:xfrm>
            <a:off x="1480918" y="3088151"/>
            <a:ext cx="3314699" cy="609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কালটার কী?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D2312B0-9F7C-4000-B18D-7BA70432B736}"/>
              </a:ext>
            </a:extLst>
          </p:cNvPr>
          <p:cNvSpPr/>
          <p:nvPr/>
        </p:nvSpPr>
        <p:spPr>
          <a:xfrm>
            <a:off x="1447800" y="4950627"/>
            <a:ext cx="8839200" cy="67307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 দ্রুত  পাকানোর জন্য কী ব্যবহার করা হয়?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50A7EBE-D1C4-4F48-9E10-0B52B313D0A9}"/>
              </a:ext>
            </a:extLst>
          </p:cNvPr>
          <p:cNvSpPr/>
          <p:nvPr/>
        </p:nvSpPr>
        <p:spPr>
          <a:xfrm>
            <a:off x="1447800" y="2113545"/>
            <a:ext cx="3314699" cy="6096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ফরমালিন কী?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D2FB19F-2C85-4239-B343-CBA5BF14246A}"/>
              </a:ext>
            </a:extLst>
          </p:cNvPr>
          <p:cNvSpPr/>
          <p:nvPr/>
        </p:nvSpPr>
        <p:spPr>
          <a:xfrm>
            <a:off x="1480918" y="4019389"/>
            <a:ext cx="5154928" cy="6096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ধূমপানের ক্ষতিকর দিক কী কী?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968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xmlns="" id="{6CCE632C-BA8B-4A7F-85AC-DF4100B3A5EF}"/>
              </a:ext>
            </a:extLst>
          </p:cNvPr>
          <p:cNvSpPr/>
          <p:nvPr/>
        </p:nvSpPr>
        <p:spPr>
          <a:xfrm>
            <a:off x="1871589" y="2086083"/>
            <a:ext cx="8448822" cy="119051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5400" y="2347605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ড্রাগ  আসক্তি হওয়ার পূর্বে কী কী করণীয় আছে ব্যাখ্যা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2179827" y="2561034"/>
            <a:ext cx="228600" cy="311006"/>
          </a:xfrm>
          <a:prstGeom prst="irregularSeal1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6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296902-1664-45C8-AB20-117AE025C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2400"/>
            <a:ext cx="2466975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BE7606B-DDBA-4290-9939-737089FA16BE}"/>
              </a:ext>
            </a:extLst>
          </p:cNvPr>
          <p:cNvSpPr txBox="1"/>
          <p:nvPr/>
        </p:nvSpPr>
        <p:spPr>
          <a:xfrm>
            <a:off x="4823978" y="189914"/>
            <a:ext cx="1827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881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5CFBB71-6D0D-4BD8-8FAC-6ACA33342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990599"/>
            <a:ext cx="5029200" cy="3228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DE0AF66-722E-46AC-90C5-443F456EE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4676775" cy="3228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0890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2325" y="1219201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 </a:t>
            </a:r>
            <a:endParaRPr lang="en-US" sz="60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981201"/>
            <a:ext cx="3505200" cy="398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0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row: Down 15">
            <a:extLst>
              <a:ext uri="{FF2B5EF4-FFF2-40B4-BE49-F238E27FC236}">
                <a16:creationId xmlns:a16="http://schemas.microsoft.com/office/drawing/2014/main" xmlns="" id="{54B8AE57-5405-45A5-B2B6-7E65C9FA0381}"/>
              </a:ext>
            </a:extLst>
          </p:cNvPr>
          <p:cNvSpPr/>
          <p:nvPr/>
        </p:nvSpPr>
        <p:spPr>
          <a:xfrm>
            <a:off x="9035701" y="3019840"/>
            <a:ext cx="484632" cy="97840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6122C31-B98C-4B25-9D05-C54D955E6686}"/>
              </a:ext>
            </a:extLst>
          </p:cNvPr>
          <p:cNvSpPr/>
          <p:nvPr/>
        </p:nvSpPr>
        <p:spPr>
          <a:xfrm>
            <a:off x="2012450" y="74121"/>
            <a:ext cx="6280763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82" y="1129196"/>
            <a:ext cx="2850397" cy="1890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1D55A7-BE31-4542-B601-BEE05EC9B03B}"/>
              </a:ext>
            </a:extLst>
          </p:cNvPr>
          <p:cNvSpPr txBox="1"/>
          <p:nvPr/>
        </p:nvSpPr>
        <p:spPr>
          <a:xfrm>
            <a:off x="4837947" y="2991536"/>
            <a:ext cx="1352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লিচু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4D1D8BC-E355-45E4-A981-1B9A879CD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7" t="13808" b="9721"/>
          <a:stretch/>
        </p:blipFill>
        <p:spPr>
          <a:xfrm>
            <a:off x="8086552" y="1155621"/>
            <a:ext cx="2850397" cy="1892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FA9EC5-EDD2-4461-8FCB-13981905D0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6" r="20588" b="6661"/>
          <a:stretch/>
        </p:blipFill>
        <p:spPr>
          <a:xfrm>
            <a:off x="852669" y="3637867"/>
            <a:ext cx="2860353" cy="1927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0FA7598-DB48-4184-B301-A34A596FD47E}"/>
              </a:ext>
            </a:extLst>
          </p:cNvPr>
          <p:cNvSpPr/>
          <p:nvPr/>
        </p:nvSpPr>
        <p:spPr>
          <a:xfrm>
            <a:off x="1469480" y="2953240"/>
            <a:ext cx="8931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আম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DA1993F-B1E9-4893-BDA5-6BAA350C428D}"/>
              </a:ext>
            </a:extLst>
          </p:cNvPr>
          <p:cNvSpPr/>
          <p:nvPr/>
        </p:nvSpPr>
        <p:spPr>
          <a:xfrm rot="10800000" flipV="1">
            <a:off x="1506954" y="5565412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সিগারেট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8C65398-169F-4079-BA80-35FBD9916062}"/>
              </a:ext>
            </a:extLst>
          </p:cNvPr>
          <p:cNvSpPr/>
          <p:nvPr/>
        </p:nvSpPr>
        <p:spPr>
          <a:xfrm>
            <a:off x="9520333" y="2985997"/>
            <a:ext cx="24043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বোতলজাত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দ্রব্য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88375AD-2999-4531-94EF-7976C4C7CEA1}"/>
              </a:ext>
            </a:extLst>
          </p:cNvPr>
          <p:cNvSpPr/>
          <p:nvPr/>
        </p:nvSpPr>
        <p:spPr>
          <a:xfrm>
            <a:off x="2177437" y="18125"/>
            <a:ext cx="5909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এই ফলগুলো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কী আমরা সারা বছর পাই?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E7FEAAD-CC07-4DB8-B4C4-6744086BB7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" t="4856" r="10615" b="8485"/>
          <a:stretch/>
        </p:blipFill>
        <p:spPr>
          <a:xfrm>
            <a:off x="4180336" y="1110745"/>
            <a:ext cx="2860353" cy="1927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9350641-0DCC-48CD-B6BB-8CDD6AE9B48F}"/>
              </a:ext>
            </a:extLst>
          </p:cNvPr>
          <p:cNvSpPr/>
          <p:nvPr/>
        </p:nvSpPr>
        <p:spPr>
          <a:xfrm>
            <a:off x="8143744" y="4018552"/>
            <a:ext cx="3629742" cy="8371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বোতলজাত করে রাখলে কী সারাবছর পেতে পারি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AAB3A7D-8421-44B3-A218-278770A0EE27}"/>
              </a:ext>
            </a:extLst>
          </p:cNvPr>
          <p:cNvSpPr/>
          <p:nvPr/>
        </p:nvSpPr>
        <p:spPr>
          <a:xfrm>
            <a:off x="8382000" y="5340608"/>
            <a:ext cx="2438400" cy="8371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একে কী বলে?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xmlns="" id="{E6F46348-C86C-40B0-BC7B-822C7183AD93}"/>
              </a:ext>
            </a:extLst>
          </p:cNvPr>
          <p:cNvSpPr/>
          <p:nvPr/>
        </p:nvSpPr>
        <p:spPr>
          <a:xfrm>
            <a:off x="9047424" y="4888475"/>
            <a:ext cx="484632" cy="45213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AAF8A2B-DCA9-4A1D-B6AD-34EFA4F61025}"/>
              </a:ext>
            </a:extLst>
          </p:cNvPr>
          <p:cNvSpPr/>
          <p:nvPr/>
        </p:nvSpPr>
        <p:spPr>
          <a:xfrm>
            <a:off x="8531267" y="87179"/>
            <a:ext cx="2289133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14C9682-17C6-41F0-A3F4-8639092827B2}"/>
              </a:ext>
            </a:extLst>
          </p:cNvPr>
          <p:cNvSpPr/>
          <p:nvPr/>
        </p:nvSpPr>
        <p:spPr>
          <a:xfrm>
            <a:off x="4180337" y="3637867"/>
            <a:ext cx="3081194" cy="8371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একে কী বলে?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EE469EA-990F-4E08-9BD1-D49DE6A71AD2}"/>
              </a:ext>
            </a:extLst>
          </p:cNvPr>
          <p:cNvSpPr/>
          <p:nvPr/>
        </p:nvSpPr>
        <p:spPr>
          <a:xfrm>
            <a:off x="4117383" y="4736987"/>
            <a:ext cx="3144147" cy="8371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ধুমপান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994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8" grpId="0"/>
      <p:bldP spid="10" grpId="0"/>
      <p:bldP spid="12" grpId="0"/>
      <p:bldP spid="13" grpId="0"/>
      <p:bldP spid="2" grpId="0"/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EEAB3E39-6852-4DDA-A865-C8CA78EF6C6D}"/>
              </a:ext>
            </a:extLst>
          </p:cNvPr>
          <p:cNvSpPr/>
          <p:nvPr/>
        </p:nvSpPr>
        <p:spPr>
          <a:xfrm>
            <a:off x="6726622" y="1996657"/>
            <a:ext cx="4865810" cy="346885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xmlns="" id="{C278F4F9-F33D-48B2-9132-A3DC31AE2315}"/>
              </a:ext>
            </a:extLst>
          </p:cNvPr>
          <p:cNvSpPr/>
          <p:nvPr/>
        </p:nvSpPr>
        <p:spPr>
          <a:xfrm>
            <a:off x="5453656" y="2868711"/>
            <a:ext cx="6357344" cy="1981200"/>
          </a:xfrm>
          <a:prstGeom prst="chevron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ংরক্ষ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খাদ্য দ্রব্য সংরক্ষণে  রাসায়নিক  পদার্থের ব্যবহার ও শারীরিক প্রতিক্রিয়া , ড্রাগ আসক্তি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30670B1-CDDF-4EFD-8014-14A941CDB20D}"/>
              </a:ext>
            </a:extLst>
          </p:cNvPr>
          <p:cNvSpPr/>
          <p:nvPr/>
        </p:nvSpPr>
        <p:spPr>
          <a:xfrm>
            <a:off x="4439203" y="239446"/>
            <a:ext cx="3276600" cy="66059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49B1F5C-726E-41EA-A572-B7ECD9B5F228}"/>
              </a:ext>
            </a:extLst>
          </p:cNvPr>
          <p:cNvGrpSpPr/>
          <p:nvPr/>
        </p:nvGrpSpPr>
        <p:grpSpPr>
          <a:xfrm>
            <a:off x="1807778" y="1492862"/>
            <a:ext cx="4918844" cy="3872276"/>
            <a:chOff x="1803168" y="1291151"/>
            <a:chExt cx="4918844" cy="387227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8B836BBE-E139-4029-B608-53D6AEE4D8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28"/>
            <a:stretch/>
          </p:blipFill>
          <p:spPr>
            <a:xfrm>
              <a:off x="2667000" y="1391527"/>
              <a:ext cx="4055012" cy="37719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E1F58019-132E-4112-A63C-C0E33D935E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59" r="10000"/>
            <a:stretch/>
          </p:blipFill>
          <p:spPr>
            <a:xfrm>
              <a:off x="2268021" y="1291151"/>
              <a:ext cx="2144298" cy="23664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590884C3-1EF1-433F-8B0E-917385541A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032"/>
            <a:stretch/>
          </p:blipFill>
          <p:spPr>
            <a:xfrm>
              <a:off x="1803168" y="3277477"/>
              <a:ext cx="2464032" cy="1762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5383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817" y="3034684"/>
            <a:ext cx="9829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   খাদ্য দ্রব্য সংরক্ষণে রাসায়নিক পদার্থের প্রতিক্রিয়া ব্যাখ্যা করতে পারবে;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4868" y="3518563"/>
            <a:ext cx="9014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ড্রাগআসক্তি কী এবং এর প্রভাব বর্ণনা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1E4A58F-8A15-41E0-9BB4-34264F29264C}"/>
              </a:ext>
            </a:extLst>
          </p:cNvPr>
          <p:cNvSpPr txBox="1"/>
          <p:nvPr/>
        </p:nvSpPr>
        <p:spPr>
          <a:xfrm>
            <a:off x="2025963" y="898673"/>
            <a:ext cx="4823855" cy="1517928"/>
          </a:xfrm>
          <a:prstGeom prst="stripedRightArrow">
            <a:avLst>
              <a:gd name="adj1" fmla="val 38251"/>
              <a:gd name="adj2" fmla="val 58224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I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পাঠশেষে শিক্ষার্থীরা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C505BFE6-84EF-44BB-BD48-E9F8A89E5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126" y="-19755"/>
            <a:ext cx="401161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xmlns="" id="{DEEA2380-BCE8-4D27-8025-FEDB70B94EBA}"/>
              </a:ext>
            </a:extLst>
          </p:cNvPr>
          <p:cNvSpPr/>
          <p:nvPr/>
        </p:nvSpPr>
        <p:spPr>
          <a:xfrm>
            <a:off x="2043041" y="3196116"/>
            <a:ext cx="227878" cy="228600"/>
          </a:xfrm>
          <a:prstGeom prst="flowChartConnec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xmlns="" id="{18FF0FCF-8317-48DB-BF69-6BD7E6591C38}"/>
              </a:ext>
            </a:extLst>
          </p:cNvPr>
          <p:cNvSpPr/>
          <p:nvPr/>
        </p:nvSpPr>
        <p:spPr>
          <a:xfrm>
            <a:off x="2034867" y="3720355"/>
            <a:ext cx="227878" cy="228600"/>
          </a:xfrm>
          <a:prstGeom prst="flowChartConnector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xmlns="" id="{ECBA911C-991F-4EAB-9563-EAE8FDB02348}"/>
              </a:ext>
            </a:extLst>
          </p:cNvPr>
          <p:cNvSpPr/>
          <p:nvPr/>
        </p:nvSpPr>
        <p:spPr>
          <a:xfrm>
            <a:off x="2025963" y="2661790"/>
            <a:ext cx="227878" cy="228600"/>
          </a:xfrm>
          <a:prstGeom prst="flowChartConnector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C3B47C1-AA1B-44F7-908E-464C7B511C2A}"/>
              </a:ext>
            </a:extLst>
          </p:cNvPr>
          <p:cNvSpPr txBox="1"/>
          <p:nvPr/>
        </p:nvSpPr>
        <p:spPr>
          <a:xfrm>
            <a:off x="1627034" y="2483702"/>
            <a:ext cx="982979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   খাদ্য সংরক্ষ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ণ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বলতে পারবে;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083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C5CFB9-8E67-4064-82FD-DDBC6F4E2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477" y="1837608"/>
            <a:ext cx="2296390" cy="30960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B278DBD-05CD-46C5-99A1-69EE311D39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6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40" y="574229"/>
            <a:ext cx="3503506" cy="2418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66A322A-3615-4CC5-B94C-BA8C0FD1ED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E3532"/>
              </a:clrFrom>
              <a:clrTo>
                <a:srgbClr val="EE353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76" y="3473895"/>
            <a:ext cx="3401229" cy="2287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4D19EE8-22EE-4BF3-AE26-0D3C0F3CE7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50" y="3428999"/>
            <a:ext cx="3449747" cy="2300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BD00B1D-DE6F-4BE5-BA5E-0C1DA202D7A7}"/>
              </a:ext>
            </a:extLst>
          </p:cNvPr>
          <p:cNvSpPr/>
          <p:nvPr/>
        </p:nvSpPr>
        <p:spPr>
          <a:xfrm>
            <a:off x="2027572" y="2921168"/>
            <a:ext cx="14991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ফলের জুস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00EEC5D-0264-4147-A054-EACF7E2D874C}"/>
              </a:ext>
            </a:extLst>
          </p:cNvPr>
          <p:cNvSpPr/>
          <p:nvPr/>
        </p:nvSpPr>
        <p:spPr>
          <a:xfrm>
            <a:off x="9118727" y="4900077"/>
            <a:ext cx="1902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টমেটো সস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B8CBFB1-E01E-4420-80BE-7A6C58F7D8D0}"/>
              </a:ext>
            </a:extLst>
          </p:cNvPr>
          <p:cNvSpPr/>
          <p:nvPr/>
        </p:nvSpPr>
        <p:spPr>
          <a:xfrm>
            <a:off x="5986331" y="2959052"/>
            <a:ext cx="950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জেলি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1952A61-2884-47D5-B9F6-EB790408C4FE}"/>
              </a:ext>
            </a:extLst>
          </p:cNvPr>
          <p:cNvSpPr/>
          <p:nvPr/>
        </p:nvSpPr>
        <p:spPr>
          <a:xfrm>
            <a:off x="5791200" y="5698996"/>
            <a:ext cx="1614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আচার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C2FCD1C-F2A8-4E6B-B945-1B703A5B639F}"/>
              </a:ext>
            </a:extLst>
          </p:cNvPr>
          <p:cNvSpPr/>
          <p:nvPr/>
        </p:nvSpPr>
        <p:spPr>
          <a:xfrm>
            <a:off x="2169952" y="5734909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রুটি</a:t>
            </a:r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EE2A12F-7589-4251-8FA3-8136C11E35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" r="4775"/>
          <a:stretch/>
        </p:blipFill>
        <p:spPr>
          <a:xfrm>
            <a:off x="757079" y="538315"/>
            <a:ext cx="3444826" cy="2490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1172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5321E37-C238-4E78-936A-9AD7530FD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5" y="3756157"/>
            <a:ext cx="3159300" cy="1955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2AFAD8-72BC-45CF-8491-5DF35BF5A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0" y="1284532"/>
            <a:ext cx="3159301" cy="1955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6CB2D97-F2D4-4572-B61E-7E55A71A44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02" y="1325793"/>
            <a:ext cx="3048000" cy="189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37F569D-FB08-48F2-BAA6-3C5DF71D02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624" y="3692247"/>
            <a:ext cx="3071688" cy="2070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4AEBAD0-F0C9-4AF9-A06C-B572B45BA99E}"/>
              </a:ext>
            </a:extLst>
          </p:cNvPr>
          <p:cNvSpPr/>
          <p:nvPr/>
        </p:nvSpPr>
        <p:spPr>
          <a:xfrm>
            <a:off x="1827766" y="5654470"/>
            <a:ext cx="1313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টমেটো 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7EEE599-F618-4BCA-AD9C-3AFD8F1EA303}"/>
              </a:ext>
            </a:extLst>
          </p:cNvPr>
          <p:cNvSpPr/>
          <p:nvPr/>
        </p:nvSpPr>
        <p:spPr>
          <a:xfrm>
            <a:off x="1708491" y="3182228"/>
            <a:ext cx="11304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কমলা</a:t>
            </a:r>
            <a:endParaRPr lang="en-US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A6B652E-5F8B-417E-B158-01A508513BD7}"/>
              </a:ext>
            </a:extLst>
          </p:cNvPr>
          <p:cNvSpPr/>
          <p:nvPr/>
        </p:nvSpPr>
        <p:spPr>
          <a:xfrm>
            <a:off x="9051056" y="5711860"/>
            <a:ext cx="1055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পনির 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71AD371-72E1-436F-954F-A9DECA8F8343}"/>
              </a:ext>
            </a:extLst>
          </p:cNvPr>
          <p:cNvSpPr/>
          <p:nvPr/>
        </p:nvSpPr>
        <p:spPr>
          <a:xfrm>
            <a:off x="8795666" y="3117065"/>
            <a:ext cx="1042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আচার</a:t>
            </a:r>
            <a:endParaRPr lang="en-US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07784C7-44E3-4332-B64F-85B1916D328B}"/>
              </a:ext>
            </a:extLst>
          </p:cNvPr>
          <p:cNvSpPr/>
          <p:nvPr/>
        </p:nvSpPr>
        <p:spPr>
          <a:xfrm>
            <a:off x="457200" y="36373"/>
            <a:ext cx="1196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চিত্রের খাদ্যগুলো সময়ের সাথে নষ্ট বা খাওয়ার অনুপযোগী হয়ে যায় কিনা? </a:t>
            </a:r>
            <a:endParaRPr lang="en-US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97319F3-5792-4A44-B03A-CF6F5D1E9448}"/>
              </a:ext>
            </a:extLst>
          </p:cNvPr>
          <p:cNvSpPr/>
          <p:nvPr/>
        </p:nvSpPr>
        <p:spPr>
          <a:xfrm>
            <a:off x="4981928" y="1015367"/>
            <a:ext cx="264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খাদ্য সংরক্ষণ </a:t>
            </a:r>
            <a:endParaRPr lang="en-U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2CE5EF6-3C29-4EA8-AA62-B752ADEB6312}"/>
              </a:ext>
            </a:extLst>
          </p:cNvPr>
          <p:cNvSpPr/>
          <p:nvPr/>
        </p:nvSpPr>
        <p:spPr>
          <a:xfrm>
            <a:off x="3115719" y="557199"/>
            <a:ext cx="7471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সারা বছর পেতে পারি কোন কোন পদ্ধতিতে?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6699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A3ADFBB5-9F1E-4241-8737-AD06658427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147165"/>
              </p:ext>
            </p:extLst>
          </p:nvPr>
        </p:nvGraphicFramePr>
        <p:xfrm>
          <a:off x="2209800" y="1143001"/>
          <a:ext cx="7543800" cy="5069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rrow: Left-Right 4">
            <a:extLst>
              <a:ext uri="{FF2B5EF4-FFF2-40B4-BE49-F238E27FC236}">
                <a16:creationId xmlns:a16="http://schemas.microsoft.com/office/drawing/2014/main" xmlns="" id="{F8B61A60-E1F4-4F1F-AE12-F344DEB7646E}"/>
              </a:ext>
            </a:extLst>
          </p:cNvPr>
          <p:cNvSpPr/>
          <p:nvPr/>
        </p:nvSpPr>
        <p:spPr>
          <a:xfrm>
            <a:off x="4343399" y="85601"/>
            <a:ext cx="4622411" cy="1209800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সংরক্ষণের বিভিন্ন পদ্ধতি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0B8437D-E561-4585-A509-2E7A7BEC905B}"/>
              </a:ext>
            </a:extLst>
          </p:cNvPr>
          <p:cNvSpPr/>
          <p:nvPr/>
        </p:nvSpPr>
        <p:spPr>
          <a:xfrm>
            <a:off x="152401" y="334546"/>
            <a:ext cx="4190998" cy="15704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সংরক্ষণের বিভিন্ন পদ্ধতির নাম কী তোমরা বলতে পারো?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64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025115E4-B08E-4D5D-B1C6-24058C80E3E3}"/>
              </a:ext>
            </a:extLst>
          </p:cNvPr>
          <p:cNvSpPr/>
          <p:nvPr/>
        </p:nvSpPr>
        <p:spPr>
          <a:xfrm>
            <a:off x="1092041" y="3599382"/>
            <a:ext cx="2404426" cy="107956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2DBE206-BC67-453D-AF9D-F557343A7C67}"/>
              </a:ext>
            </a:extLst>
          </p:cNvPr>
          <p:cNvSpPr/>
          <p:nvPr/>
        </p:nvSpPr>
        <p:spPr>
          <a:xfrm>
            <a:off x="1155248" y="3889631"/>
            <a:ext cx="18533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রেফ্রিজারেশন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F9E4B2-DE8F-4884-9580-0864C33EC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7" y="317195"/>
            <a:ext cx="4478854" cy="32223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F748AB3-F94B-4621-B5BE-05C2A623F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611" y="295128"/>
            <a:ext cx="2726255" cy="28888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074CB00-1C6C-414A-BDA0-AC4E282E0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66" y="38469"/>
            <a:ext cx="4972050" cy="2895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96265F9-B470-4329-A9AB-3187864F8F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93" y="3329062"/>
            <a:ext cx="3075581" cy="259715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29C187A-6D01-46BC-82BE-BBB49652C937}"/>
              </a:ext>
            </a:extLst>
          </p:cNvPr>
          <p:cNvSpPr txBox="1"/>
          <p:nvPr/>
        </p:nvSpPr>
        <p:spPr>
          <a:xfrm>
            <a:off x="6095999" y="2792090"/>
            <a:ext cx="1752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শাক -সবজি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81F7869-4BDD-408E-9C4D-CC47E254CD3C}"/>
              </a:ext>
            </a:extLst>
          </p:cNvPr>
          <p:cNvSpPr txBox="1"/>
          <p:nvPr/>
        </p:nvSpPr>
        <p:spPr>
          <a:xfrm>
            <a:off x="10439400" y="279209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68FBC6C-1AB7-4BA2-952F-22F0A2EB88D5}"/>
              </a:ext>
            </a:extLst>
          </p:cNvPr>
          <p:cNvSpPr txBox="1"/>
          <p:nvPr/>
        </p:nvSpPr>
        <p:spPr>
          <a:xfrm>
            <a:off x="5791200" y="568769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রান্না করা খাদ্য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B9514D0-87DA-4BC3-BE16-3852746DAFFB}"/>
              </a:ext>
            </a:extLst>
          </p:cNvPr>
          <p:cNvSpPr txBox="1"/>
          <p:nvPr/>
        </p:nvSpPr>
        <p:spPr>
          <a:xfrm>
            <a:off x="9756138" y="5820672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D32350EB-BD6B-429F-B8A7-57F7A43FC2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106643" y="3576198"/>
            <a:ext cx="2665514" cy="215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Google Classro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of Kawser Sir</Template>
  <TotalTime>2171</TotalTime>
  <Words>821</Words>
  <Application>Microsoft Office PowerPoint</Application>
  <PresentationFormat>Widescreen</PresentationFormat>
  <Paragraphs>138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NikoshBAN</vt:lpstr>
      <vt:lpstr>Vrinda</vt:lpstr>
      <vt:lpstr>1_Google Classroom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223</cp:revision>
  <dcterms:created xsi:type="dcterms:W3CDTF">2018-06-26T00:10:37Z</dcterms:created>
  <dcterms:modified xsi:type="dcterms:W3CDTF">2020-05-31T02:39:06Z</dcterms:modified>
</cp:coreProperties>
</file>