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78" r:id="rId4"/>
    <p:sldId id="279" r:id="rId5"/>
    <p:sldId id="259" r:id="rId6"/>
    <p:sldId id="260" r:id="rId7"/>
    <p:sldId id="280" r:id="rId8"/>
    <p:sldId id="265" r:id="rId9"/>
    <p:sldId id="262" r:id="rId10"/>
    <p:sldId id="266" r:id="rId11"/>
    <p:sldId id="267" r:id="rId12"/>
    <p:sldId id="268" r:id="rId13"/>
    <p:sldId id="269" r:id="rId14"/>
    <p:sldId id="281" r:id="rId15"/>
    <p:sldId id="271" r:id="rId16"/>
    <p:sldId id="282" r:id="rId17"/>
    <p:sldId id="283" r:id="rId18"/>
    <p:sldId id="28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3303" autoAdjust="0"/>
  </p:normalViewPr>
  <p:slideViewPr>
    <p:cSldViewPr>
      <p:cViewPr varScale="1">
        <p:scale>
          <a:sx n="62" d="100"/>
          <a:sy n="62" d="100"/>
        </p:scale>
        <p:origin x="438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39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5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17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400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35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4197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4049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4476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1553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2611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958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36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1659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955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7200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8648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2611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7190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2500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9610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4530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1489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4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498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236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9213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5061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83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2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65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79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9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71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3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7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9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381000"/>
            <a:ext cx="378229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 </a:t>
            </a:r>
            <a:endParaRPr lang="en-US" sz="4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45" y="1371600"/>
            <a:ext cx="6019800" cy="45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47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3731" y="1752599"/>
            <a:ext cx="5257801" cy="267170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50261" y="1214005"/>
            <a:ext cx="1676400" cy="7723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লেজ  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51833" y="609600"/>
            <a:ext cx="2819400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 </a:t>
            </a:r>
            <a:endParaRPr lang="bn-IN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362200"/>
            <a:ext cx="6323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পায়ু থেকে অবশিষ্ট অংশ হল লেজ।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লেজ পাশাপাশি চাপা ও পশ্চাৎ দিকে সরু।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সমান দুটি অংশে বিভক্ত।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লেজ রুই মাছের চলন অঙ্গ হিসেবে কাজ করে।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 Brace 2"/>
          <p:cNvSpPr/>
          <p:nvPr/>
        </p:nvSpPr>
        <p:spPr>
          <a:xfrm rot="16200000" flipH="1">
            <a:off x="759862" y="1683541"/>
            <a:ext cx="457199" cy="928128"/>
          </a:xfrm>
          <a:prstGeom prst="leftBrac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150262" y="2514600"/>
            <a:ext cx="374136" cy="1371600"/>
          </a:xfrm>
          <a:prstGeom prst="leftBrac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13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11430000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পাখনা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Fins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পাখনা হল রুই মাছের প্রধান গমন অঙ্গ । রুই মাছের দেহে রশ্মিযুক্ত জোড়-সংখ্যক বক্ষ পাখনা ও শ্রোণি পাখনা এবং বিজোড়-সংখ্যক পৃষ্ঠ পাখনা, পায়ু পাখনা এবং পুচ্ছ পাখনা থাকে । পাখনাগুলি রশ্মিবিশিষ্ট হওয়ায় জলের চাপে ছিঁড়ে যায় না । এইসব পাখনাগুলি রুই মাছের চলন, গমন, দিক পরিবর্তন করতে এবং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as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 দেহের ভারসাম্য বজায় রাখতে সাহায্য করে </a:t>
            </a:r>
            <a:r>
              <a:rPr lang="as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457200"/>
            <a:ext cx="2819400" cy="8382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পাখনা </a:t>
            </a:r>
            <a:endParaRPr lang="bn-IN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6" r="37231" b="67601"/>
          <a:stretch/>
        </p:blipFill>
        <p:spPr>
          <a:xfrm>
            <a:off x="457200" y="4749819"/>
            <a:ext cx="1981200" cy="1515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6" t="25220" b="28135"/>
          <a:stretch/>
        </p:blipFill>
        <p:spPr>
          <a:xfrm>
            <a:off x="8896816" y="4469068"/>
            <a:ext cx="2228383" cy="1959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2" t="62305" r="19200"/>
          <a:stretch/>
        </p:blipFill>
        <p:spPr>
          <a:xfrm>
            <a:off x="6107897" y="4800600"/>
            <a:ext cx="1752600" cy="240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7" t="59813" r="58184" b="15265"/>
          <a:stretch/>
        </p:blipFill>
        <p:spPr>
          <a:xfrm>
            <a:off x="3322320" y="4953000"/>
            <a:ext cx="1749257" cy="15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51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485900"/>
            <a:ext cx="5077798" cy="2286000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3" name="Straight Connector 2"/>
          <p:cNvCxnSpPr/>
          <p:nvPr/>
        </p:nvCxnSpPr>
        <p:spPr>
          <a:xfrm>
            <a:off x="6857999" y="1291937"/>
            <a:ext cx="0" cy="4426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/>
          <p:nvPr/>
        </p:nvCxnSpPr>
        <p:spPr>
          <a:xfrm>
            <a:off x="3581399" y="3505200"/>
            <a:ext cx="3328608" cy="201930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>
            <a:off x="4495800" y="3158836"/>
            <a:ext cx="2292927" cy="1032164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28855" y="2400300"/>
            <a:ext cx="112914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2590799" y="2933700"/>
            <a:ext cx="4267200" cy="167640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3581399" y="1714500"/>
            <a:ext cx="3276600" cy="15240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10400" y="1524000"/>
            <a:ext cx="2147455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পৃষ্ঠ পাখনা </a:t>
            </a:r>
            <a:endParaRPr lang="bn-IN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399" y="2286000"/>
            <a:ext cx="2362201" cy="6858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পুচ্ছ পাখনা</a:t>
            </a:r>
            <a:endParaRPr lang="bn-IN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10399" y="3771900"/>
            <a:ext cx="2514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পায়ু পাখনা </a:t>
            </a:r>
            <a:endParaRPr lang="bn-IN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10399" y="4457700"/>
            <a:ext cx="2514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বক্ষ পাখনা </a:t>
            </a:r>
            <a:endParaRPr lang="bn-IN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10399" y="5295900"/>
            <a:ext cx="2514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শ্রোণি পাখনা</a:t>
            </a:r>
            <a:endParaRPr lang="bn-IN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19450" y="342901"/>
            <a:ext cx="2819400" cy="8382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পাখনা </a:t>
            </a:r>
            <a:endParaRPr lang="bn-IN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01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4284135" cy="3048001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391400" y="3155275"/>
            <a:ext cx="23622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itchFamily="2" charset="0"/>
                <a:cs typeface="NikoshBAN" pitchFamily="2" charset="0"/>
              </a:rPr>
              <a:t>সাইক্লয়েড আঁশ</a:t>
            </a:r>
            <a:endParaRPr lang="en-US" sz="3200" b="1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4876800" y="3093720"/>
            <a:ext cx="2286000" cy="323165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57200" y="381000"/>
            <a:ext cx="3733801" cy="8382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সাইক্লয়েড আঁশ  </a:t>
            </a:r>
            <a:endParaRPr lang="bn-IN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38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57881"/>
            <a:ext cx="2971800" cy="6212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54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26" y="137084"/>
            <a:ext cx="2947122" cy="2062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790700" y="3048000"/>
            <a:ext cx="8799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রুই মাছের বিভিন্ন প্রকার পাখনার নাম ও অবস্থান লিখ।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1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0325" y="429641"/>
            <a:ext cx="188422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325" y="18288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রুই মাছের বৈজ্ঞানিক নাম কী?</a:t>
            </a:r>
          </a:p>
          <a:p>
            <a:pPr marL="742950" indent="-742950">
              <a:buFont typeface="+mj-lt"/>
              <a:buAutoNum type="arabicPeriod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রুই মাছের শ্রেণিবিন্যাস লিখ।</a:t>
            </a:r>
          </a:p>
          <a:p>
            <a:pPr marL="742950" indent="-742950">
              <a:buFont typeface="+mj-lt"/>
              <a:buAutoNum type="arabicPeriod"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মাছের পুচ্ছ পাখনা কোন প্রকারের?</a:t>
            </a:r>
          </a:p>
          <a:p>
            <a:pPr marL="742950" indent="-742950">
              <a:buFont typeface="+mj-lt"/>
              <a:buAutoNum type="arabicPeriod"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মাছের প্রাকৃতিক আবাসস্থল কোথায়?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49918"/>
            <a:ext cx="2590800" cy="1968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3828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"/>
          <a:stretch/>
        </p:blipFill>
        <p:spPr>
          <a:xfrm>
            <a:off x="0" y="501445"/>
            <a:ext cx="3920490" cy="24909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24200" y="1147573"/>
            <a:ext cx="35052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3007" y="2743200"/>
            <a:ext cx="4525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রুই মাছের বহিঃ গঠন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96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7620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7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1"/>
            <a:ext cx="6407233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নির্মাণ ও সম্পাদনা </a:t>
            </a:r>
            <a:endParaRPr lang="en-US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আহমদ মাহফুজ মাহবুব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সিন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িয়র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প্রভাষক (প্রাণিবিজ্ঞান) ও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বিভাগীয় প্রধান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মেট্রোপলিটন  স্কুল অ্যান্ড  কলেজ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ঢাকা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3962400"/>
            <a:ext cx="6407233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একাদশ-দ্বাদশ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জীববিজ্ঞান দ্বিতীয় পত্র</a:t>
            </a:r>
            <a:endParaRPr lang="en-US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অধ্যায়-2.3 (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রুই মাছ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ক্লাস-১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3482"/>
          <a:stretch/>
        </p:blipFill>
        <p:spPr>
          <a:xfrm>
            <a:off x="7391400" y="685800"/>
            <a:ext cx="4343400" cy="53387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7139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6976167" cy="2710085"/>
          </a:xfrm>
          <a:prstGeom prst="rect">
            <a:avLst/>
          </a:prstGeom>
          <a:ln w="5715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67071"/>
            <a:ext cx="6976167" cy="2319118"/>
          </a:xfrm>
          <a:prstGeom prst="rect">
            <a:avLst/>
          </a:prstGeom>
          <a:ln w="5715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676400"/>
            <a:ext cx="2850099" cy="3350230"/>
          </a:xfrm>
          <a:prstGeom prst="ellipse">
            <a:avLst/>
          </a:prstGeom>
          <a:ln w="1905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04169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33400"/>
            <a:ext cx="7620000" cy="7694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বাহ্যিক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10058400" cy="473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0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198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prstClr val="black"/>
                  </a:solidFill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ln w="12700">
                <a:solidFill>
                  <a:prstClr val="black"/>
                </a:solidFill>
              </a:ln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344" y="3034672"/>
            <a:ext cx="11152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রুই মাছের শ্রেণি বিন্যাস করতে </a:t>
            </a:r>
            <a:r>
              <a:rPr lang="bn-BD" sz="32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পারবে;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রুই মাছের বহিঃ গঠন ব্যাখ্যা করতে পারবে। </a:t>
            </a:r>
            <a:endParaRPr lang="bn-BD" sz="32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n-BD" sz="32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252" y="2332921"/>
            <a:ext cx="393192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শিক্ষার্থীরা---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4" y="645953"/>
            <a:ext cx="2705099" cy="1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98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52400" y="457200"/>
            <a:ext cx="3635991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রুই মাছের গঠন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1" y="2332642"/>
            <a:ext cx="4206369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63000"/>
            <a:ext cx="7467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রুই মাছ সাধারণত গ্রীষ্ম মণ্ডলীয় এলাকায় পাওয়া যায়।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 ডিগ্রি সেলসিয়াসের নিচে বাঁচতে পারে না।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অল্প বয়সে দলবদ্ধভাবে বাস করলেও পরিণত বয়সে একা বাস করে।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দেহ মাকু  আকৃতির।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 পাতা থাকে না।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 পাখনা থাকে- যুগ্ন ও অযুগ্ন।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রুই মাছে সারাদেহ সাইক্লয়েড আঁশ দিয়ে ঢাকা থাকে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মুখের উপরে ঠোঁটে এক জোড়া গোঁফ থাকে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দুপাশ সমানভাবে চ্যাপ্টা এবং সারা শরীর রূপালী আঁশ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আবৃত থাকে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50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7620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Scientific Classification</a:t>
            </a:r>
          </a:p>
          <a:p>
            <a:endParaRPr lang="en-US" sz="2000" b="1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n w="11430"/>
                <a:latin typeface="NikoshBAN" pitchFamily="2" charset="0"/>
                <a:cs typeface="NikoshBAN" pitchFamily="2" charset="0"/>
              </a:rPr>
              <a:t>Kingdom</a:t>
            </a:r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: Animalia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 Phylum</a:t>
            </a:r>
            <a:r>
              <a:rPr lang="en-US" sz="2800" b="1" dirty="0">
                <a:ln w="11430"/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 w="11430"/>
                <a:latin typeface="NikoshBAN" pitchFamily="2" charset="0"/>
                <a:cs typeface="NikoshBAN" pitchFamily="2" charset="0"/>
              </a:rPr>
              <a:t>Chordata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     Super class</a:t>
            </a:r>
            <a:r>
              <a:rPr lang="en-US" sz="2800" b="1" dirty="0">
                <a:ln w="11430"/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 w="11430"/>
                <a:latin typeface="NikoshBAN" pitchFamily="2" charset="0"/>
                <a:cs typeface="NikoshBAN" pitchFamily="2" charset="0"/>
              </a:rPr>
              <a:t>Osteichthyes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        Class: </a:t>
            </a:r>
            <a:r>
              <a:rPr lang="en-US" sz="2800" b="1" dirty="0" err="1" smtClean="0">
                <a:ln w="11430"/>
                <a:latin typeface="NikoshBAN" pitchFamily="2" charset="0"/>
                <a:cs typeface="NikoshBAN" pitchFamily="2" charset="0"/>
              </a:rPr>
              <a:t>Actinopterygii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           Subclass</a:t>
            </a:r>
            <a:r>
              <a:rPr lang="en-US" sz="2800" b="1" dirty="0">
                <a:ln w="11430"/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 w="11430"/>
                <a:latin typeface="NikoshBAN" pitchFamily="2" charset="0"/>
                <a:cs typeface="NikoshBAN" pitchFamily="2" charset="0"/>
              </a:rPr>
              <a:t>Neopterygii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              Order</a:t>
            </a:r>
            <a:r>
              <a:rPr lang="en-US" sz="2800" b="1" dirty="0">
                <a:ln w="11430"/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 w="11430"/>
                <a:latin typeface="NikoshBAN" pitchFamily="2" charset="0"/>
                <a:cs typeface="NikoshBAN" pitchFamily="2" charset="0"/>
              </a:rPr>
              <a:t>Cypriniformes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		Family: </a:t>
            </a:r>
            <a:r>
              <a:rPr lang="en-US" sz="2800" b="1" dirty="0" err="1" smtClean="0">
                <a:ln w="11430"/>
                <a:latin typeface="NikoshBAN" pitchFamily="2" charset="0"/>
                <a:cs typeface="NikoshBAN" pitchFamily="2" charset="0"/>
              </a:rPr>
              <a:t>Cyprinidae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			Genus</a:t>
            </a:r>
            <a:r>
              <a:rPr lang="en-US" sz="2800" b="1" dirty="0">
                <a:ln w="11430"/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i="1" dirty="0" err="1">
                <a:ln w="11430"/>
                <a:latin typeface="NikoshBAN" pitchFamily="2" charset="0"/>
                <a:cs typeface="NikoshBAN" pitchFamily="2" charset="0"/>
              </a:rPr>
              <a:t>Labeo</a:t>
            </a:r>
            <a:r>
              <a:rPr lang="en-US" sz="2800" b="1" i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bn-BD" sz="2800" b="1" i="1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1430"/>
                <a:latin typeface="NikoshBAN" pitchFamily="2" charset="0"/>
                <a:cs typeface="NikoshBAN" pitchFamily="2" charset="0"/>
              </a:rPr>
              <a:t>			Species</a:t>
            </a:r>
            <a:r>
              <a:rPr lang="en-US" sz="2800" b="1" dirty="0">
                <a:ln w="11430"/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i="1" dirty="0" err="1">
                <a:ln w="11430"/>
                <a:latin typeface="NikoshBAN" pitchFamily="2" charset="0"/>
                <a:cs typeface="NikoshBAN" pitchFamily="2" charset="0"/>
              </a:rPr>
              <a:t>Labeo</a:t>
            </a:r>
            <a:r>
              <a:rPr lang="en-US" sz="2800" b="1" i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n w="11430"/>
                <a:latin typeface="NikoshBAN" pitchFamily="2" charset="0"/>
                <a:cs typeface="NikoshBAN" pitchFamily="2" charset="0"/>
              </a:rPr>
              <a:t>rohita</a:t>
            </a:r>
            <a:endParaRPr lang="en-US" sz="2800" b="1" i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057400"/>
            <a:ext cx="48535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70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4033" y="1295400"/>
            <a:ext cx="6189933" cy="2967094"/>
          </a:xfrm>
          <a:prstGeom prst="rect">
            <a:avLst/>
          </a:prstGeom>
          <a:ln w="57150"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4800600" y="4297825"/>
            <a:ext cx="1219200" cy="61999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মস্তক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10200" y="2814696"/>
            <a:ext cx="76200" cy="14477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4512" y="609600"/>
            <a:ext cx="2819400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মস্তক </a:t>
            </a:r>
            <a:endParaRPr lang="bn-IN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1905000"/>
            <a:ext cx="516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অগ্র প্রান্ত হতে কানকোর পশ্চাৎ প্রান্ত পর্যন্ত অংশ মাথা।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মাথা ৪-৫ ইঞ্চি লম্বা হয়।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 চোখ ধারণ করে।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 কোন পাতা থাকে না। 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8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200" y="1861707"/>
            <a:ext cx="5722845" cy="274319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493134" y="4800600"/>
            <a:ext cx="1676400" cy="7723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দেহকাণ্ড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28600"/>
            <a:ext cx="2819400" cy="8382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দেহকান্ড</a:t>
            </a:r>
            <a:endParaRPr lang="bn-IN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362200"/>
            <a:ext cx="6398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কানকোর শেষ প্রান্ত হতে পায়ু পর্যন্ত অংশকে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দেহকান্ড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 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দেহকান্ডে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পার্শ্বরেখা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বিদ্যমান যা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 ইন্দ্রিয়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 কাজ করে। 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দেহকান্ডে জনন ছিদ্র পায়ুছিদ্র ও  রেচন ছিদ্র ধারণ করে।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দেহকান্ডে আইশ দ্বারা আবৃত থাকে।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2836034" y="3223710"/>
            <a:ext cx="990600" cy="2395469"/>
          </a:xfrm>
          <a:prstGeom prst="rightBrace">
            <a:avLst/>
          </a:prstGeom>
          <a:ln w="28575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76400" y="3233307"/>
            <a:ext cx="2790785" cy="11949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24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81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charRg st="181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emplate - Ne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393</Words>
  <Application>Microsoft Office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template - New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শুভচ্ছা </dc:title>
  <dc:creator>CAMBRIAN COLLEGE</dc:creator>
  <cp:lastModifiedBy>ismail - [2010]</cp:lastModifiedBy>
  <cp:revision>48</cp:revision>
  <dcterms:created xsi:type="dcterms:W3CDTF">2006-08-16T00:00:00Z</dcterms:created>
  <dcterms:modified xsi:type="dcterms:W3CDTF">2020-04-03T06:56:50Z</dcterms:modified>
</cp:coreProperties>
</file>