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6" r:id="rId3"/>
    <p:sldId id="258" r:id="rId4"/>
    <p:sldId id="267" r:id="rId5"/>
    <p:sldId id="259" r:id="rId6"/>
    <p:sldId id="260" r:id="rId7"/>
    <p:sldId id="261" r:id="rId8"/>
    <p:sldId id="262" r:id="rId9"/>
    <p:sldId id="272" r:id="rId10"/>
    <p:sldId id="273" r:id="rId11"/>
    <p:sldId id="280" r:id="rId12"/>
    <p:sldId id="263" r:id="rId13"/>
    <p:sldId id="275" r:id="rId14"/>
    <p:sldId id="265" r:id="rId15"/>
    <p:sldId id="269" r:id="rId16"/>
    <p:sldId id="270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>
      <p:cViewPr varScale="1">
        <p:scale>
          <a:sx n="68" d="100"/>
          <a:sy n="68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7BDA-DBDA-410A-AEAA-4344B9C27D91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EA877-3A72-4F6E-94A7-A3D9FC276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EA877-3A72-4F6E-94A7-A3D9FC276D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মৌখিক</a:t>
            </a:r>
            <a:r>
              <a:rPr lang="en-US" baseline="0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ক্ষেত্রফল</a:t>
            </a:r>
            <a:r>
              <a:rPr lang="en-US" baseline="0" dirty="0"/>
              <a:t> </a:t>
            </a:r>
            <a:r>
              <a:rPr lang="en-US" baseline="0" dirty="0" err="1"/>
              <a:t>সম্পর্কে</a:t>
            </a:r>
            <a:r>
              <a:rPr lang="en-US" baseline="0" dirty="0"/>
              <a:t> </a:t>
            </a:r>
            <a:r>
              <a:rPr lang="en-US" baseline="0" dirty="0" err="1"/>
              <a:t>ধরনা</a:t>
            </a:r>
            <a:r>
              <a:rPr lang="en-US" baseline="0" dirty="0"/>
              <a:t> </a:t>
            </a:r>
            <a:r>
              <a:rPr lang="en-US" baseline="0" dirty="0" err="1"/>
              <a:t>প্রদান</a:t>
            </a:r>
            <a:r>
              <a:rPr lang="en-US" baseline="0" dirty="0"/>
              <a:t> </a:t>
            </a:r>
            <a:r>
              <a:rPr lang="en-US" baseline="0" dirty="0" err="1"/>
              <a:t>করব</a:t>
            </a:r>
            <a:r>
              <a:rPr lang="en-US" baseline="0" dirty="0"/>
              <a:t>। 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EA877-3A72-4F6E-94A7-A3D9FC276D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8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EA877-3A72-4F6E-94A7-A3D9FC276D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বিভিন্ন</a:t>
            </a:r>
            <a:r>
              <a:rPr lang="en-US" baseline="0" dirty="0"/>
              <a:t> </a:t>
            </a:r>
            <a:r>
              <a:rPr lang="en-US" baseline="0" dirty="0" err="1"/>
              <a:t>ধরনের</a:t>
            </a:r>
            <a:r>
              <a:rPr lang="en-US" baseline="0" dirty="0"/>
              <a:t> </a:t>
            </a:r>
            <a:r>
              <a:rPr lang="en-US" baseline="0" dirty="0" err="1"/>
              <a:t>সিলিন্ডার</a:t>
            </a:r>
            <a:r>
              <a:rPr lang="en-US" baseline="0" dirty="0"/>
              <a:t> </a:t>
            </a:r>
            <a:r>
              <a:rPr lang="en-US" baseline="0" dirty="0" err="1"/>
              <a:t>পরিচিতি</a:t>
            </a:r>
            <a:r>
              <a:rPr lang="en-US" baseline="0" dirty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EA877-3A72-4F6E-94A7-A3D9FC276D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4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এনিমেশনের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আয়তন</a:t>
            </a:r>
            <a:r>
              <a:rPr lang="en-US" baseline="0" dirty="0"/>
              <a:t> </a:t>
            </a:r>
            <a:r>
              <a:rPr lang="en-US" baseline="0" dirty="0" err="1"/>
              <a:t>নির্ণয়</a:t>
            </a:r>
            <a:r>
              <a:rPr lang="en-US" baseline="0" dirty="0"/>
              <a:t> </a:t>
            </a:r>
            <a:r>
              <a:rPr lang="en-US" baseline="0" dirty="0" err="1"/>
              <a:t>ব্যাখ্যা</a:t>
            </a:r>
            <a:r>
              <a:rPr lang="en-US" baseline="0" dirty="0"/>
              <a:t> </a:t>
            </a:r>
            <a:r>
              <a:rPr lang="en-US" baseline="0" dirty="0" err="1"/>
              <a:t>করব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B2AD8-5ED3-42D7-AFEF-20857D3C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স্লাইডের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তল</a:t>
            </a:r>
            <a:r>
              <a:rPr lang="en-US" baseline="0" dirty="0"/>
              <a:t> </a:t>
            </a:r>
            <a:r>
              <a:rPr lang="en-US" baseline="0" dirty="0" err="1"/>
              <a:t>গুলোর</a:t>
            </a:r>
            <a:r>
              <a:rPr lang="en-US" baseline="0" dirty="0"/>
              <a:t> </a:t>
            </a:r>
            <a:r>
              <a:rPr lang="en-US" baseline="0" dirty="0" err="1"/>
              <a:t>ক্ষেত্রফল</a:t>
            </a:r>
            <a:r>
              <a:rPr lang="en-US" baseline="0" dirty="0"/>
              <a:t> </a:t>
            </a:r>
            <a:r>
              <a:rPr lang="en-US" baseline="0" dirty="0" err="1"/>
              <a:t>ব্যাখ্যা</a:t>
            </a:r>
            <a:r>
              <a:rPr lang="en-US" baseline="0" dirty="0"/>
              <a:t> </a:t>
            </a:r>
            <a:r>
              <a:rPr lang="en-US" baseline="0" dirty="0" err="1"/>
              <a:t>করব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EA877-3A72-4F6E-94A7-A3D9FC276D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2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পুর্ব্বর্তী</a:t>
            </a:r>
            <a:r>
              <a:rPr lang="en-US" baseline="0" dirty="0"/>
              <a:t> </a:t>
            </a:r>
            <a:r>
              <a:rPr lang="en-US" baseline="0" dirty="0" err="1"/>
              <a:t>স্লাইড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প্রশ্নউত্তোরের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আয়তন</a:t>
            </a:r>
            <a:r>
              <a:rPr lang="en-US" baseline="0" dirty="0"/>
              <a:t> </a:t>
            </a:r>
            <a:r>
              <a:rPr lang="en-US" baseline="0" dirty="0" err="1"/>
              <a:t>নির্ণয়</a:t>
            </a:r>
            <a:r>
              <a:rPr lang="en-US" baseline="0" dirty="0"/>
              <a:t> </a:t>
            </a:r>
            <a:r>
              <a:rPr lang="en-US" baseline="0" dirty="0" err="1"/>
              <a:t>ব্যাখ্যা</a:t>
            </a:r>
            <a:r>
              <a:rPr lang="en-US" baseline="0" dirty="0"/>
              <a:t> </a:t>
            </a:r>
            <a:r>
              <a:rPr lang="en-US" baseline="0" dirty="0" err="1"/>
              <a:t>করব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EA877-3A72-4F6E-94A7-A3D9FC276D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5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সুবিধা</a:t>
            </a:r>
            <a:r>
              <a:rPr lang="en-US" baseline="0" dirty="0"/>
              <a:t> </a:t>
            </a:r>
            <a:r>
              <a:rPr lang="en-US" baseline="0" dirty="0" err="1"/>
              <a:t>অনুসারে</a:t>
            </a:r>
            <a:r>
              <a:rPr lang="en-US" baseline="0" dirty="0"/>
              <a:t> </a:t>
            </a:r>
            <a:r>
              <a:rPr lang="en-US" baseline="0" dirty="0" err="1"/>
              <a:t>দল</a:t>
            </a:r>
            <a:r>
              <a:rPr lang="en-US" baseline="0" dirty="0"/>
              <a:t> </a:t>
            </a:r>
            <a:r>
              <a:rPr lang="en-US" baseline="0" dirty="0" err="1"/>
              <a:t>গঠন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প্রদান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পনের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বিশ</a:t>
            </a:r>
            <a:r>
              <a:rPr lang="en-US" baseline="0" dirty="0"/>
              <a:t> </a:t>
            </a:r>
            <a:r>
              <a:rPr lang="en-US" baseline="0" dirty="0" err="1"/>
              <a:t>মিনিটে</a:t>
            </a:r>
            <a:r>
              <a:rPr lang="en-US" baseline="0" dirty="0"/>
              <a:t> </a:t>
            </a:r>
            <a:r>
              <a:rPr lang="en-US" baseline="0" dirty="0" err="1"/>
              <a:t>শেষ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করব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EA877-3A72-4F6E-94A7-A3D9FC276D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4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944737"/>
            <a:ext cx="7595099" cy="3770263"/>
          </a:xfrm>
          <a:prstGeom prst="rect">
            <a:avLst/>
          </a:prstGeom>
          <a:noFill/>
          <a:ln>
            <a:noFill/>
            <a:prstDash val="dash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>
                <a:gradFill>
                  <a:gsLst>
                    <a:gs pos="22000">
                      <a:srgbClr val="FF0000"/>
                    </a:gs>
                    <a:gs pos="40000">
                      <a:srgbClr val="FFFF00"/>
                    </a:gs>
                    <a:gs pos="60000">
                      <a:srgbClr val="FF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23900" dirty="0">
                <a:gradFill>
                  <a:gsLst>
                    <a:gs pos="22000">
                      <a:srgbClr val="FF0000"/>
                    </a:gs>
                    <a:gs pos="40000">
                      <a:srgbClr val="FFFF00"/>
                    </a:gs>
                    <a:gs pos="60000">
                      <a:srgbClr val="FF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900" dirty="0">
                <a:gradFill>
                  <a:gsLst>
                    <a:gs pos="22000">
                      <a:srgbClr val="FF0000"/>
                    </a:gs>
                    <a:gs pos="40000">
                      <a:srgbClr val="FFFF00"/>
                    </a:gs>
                    <a:gs pos="60000">
                      <a:srgbClr val="FF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gradFill>
                <a:gsLst>
                  <a:gs pos="22000">
                    <a:srgbClr val="FF0000"/>
                  </a:gs>
                  <a:gs pos="40000">
                    <a:srgbClr val="FFFF00"/>
                  </a:gs>
                  <a:gs pos="60000">
                    <a:srgbClr val="FF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-96982"/>
            <a:ext cx="9144000" cy="6781800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-76200"/>
            <a:ext cx="1066800" cy="1066800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036948" y="5715000"/>
            <a:ext cx="1066800" cy="1066800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0" y="5742050"/>
            <a:ext cx="1066800" cy="1066800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8070273" y="16659"/>
            <a:ext cx="1066800" cy="1066800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356519"/>
            <a:ext cx="3759200" cy="21336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r>
              <a:rPr lang="en-US" dirty="0" err="1"/>
              <a:t>বেলন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398272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038600"/>
            <a:ext cx="4343400" cy="2124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718" l="17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44" y="3657600"/>
            <a:ext cx="4234649" cy="29230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533400" y="2288272"/>
            <a:ext cx="3581400" cy="289560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533400" y="1831072"/>
            <a:ext cx="2971800" cy="3657600"/>
          </a:xfrm>
          <a:prstGeom prst="can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" y="4677768"/>
            <a:ext cx="2971800" cy="838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76600" y="906959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91000" y="1301088"/>
            <a:ext cx="1219200" cy="2160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>
            <a:off x="4343400" y="2350824"/>
            <a:ext cx="685800" cy="28956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314128" y="3523426"/>
            <a:ext cx="1784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প্রস্হ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= </a:t>
            </a:r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4152" y="1690567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= </a:t>
            </a:r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" descr="C:\Documents and Settings\Lab 26\Desktop\presentation\2aj0ri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410200"/>
            <a:ext cx="1676400" cy="1524000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533400" y="1831072"/>
            <a:ext cx="2971800" cy="762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81600" y="2930378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বক্রতলের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37338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×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=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rh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2" name="Straight Connector 31"/>
          <p:cNvCxnSpPr>
            <a:stCxn id="16" idx="2"/>
          </p:cNvCxnSpPr>
          <p:nvPr/>
        </p:nvCxnSpPr>
        <p:spPr>
          <a:xfrm rot="5400000">
            <a:off x="1714500" y="3771900"/>
            <a:ext cx="419100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10000" y="5867400"/>
            <a:ext cx="16002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380206" y="4038600"/>
            <a:ext cx="2895600" cy="15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10200" y="3331508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আয়তক্ষেত্র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24166" y="3332962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দৈর্ঘ্য×প্রস্হ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 Brace 29"/>
          <p:cNvSpPr/>
          <p:nvPr/>
        </p:nvSpPr>
        <p:spPr>
          <a:xfrm flipH="1">
            <a:off x="3505200" y="2286000"/>
            <a:ext cx="762000" cy="28956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5400000">
            <a:off x="3535030" y="3523426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= </a:t>
            </a:r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9525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278 C 0.02969 -0.04579 0.04861 -0.09389 0.0915 -0.11748 C 0.13403 -0.14107 0.204 -0.1383 0.26615 -0.13992 C 0.32848 -0.14153 0.42118 -0.12905 0.46563 -0.12766 C 0.50973 -0.12627 0.52049 -0.1309 0.53177 -0.13159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-7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995 C 0.01233 0.03585 0.02084 0.08187 0.04861 0.10661 C 0.07639 0.13136 0.10486 0.13344 0.17049 0.13876 C 0.23611 0.14408 0.38073 0.13945 0.44184 0.13876 C 0.50295 0.13783 0.52014 0.13529 0.5375 0.13298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77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3811E-6 L -0.00416 -0.47594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38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629E-6 L 0.4875 0.0108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3" grpId="1" animBg="1"/>
      <p:bldP spid="27" grpId="0"/>
      <p:bldP spid="27" grpId="1"/>
      <p:bldP spid="29" grpId="0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1752600" y="4038600"/>
            <a:ext cx="914400" cy="1216152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19600" y="3581400"/>
            <a:ext cx="838200" cy="685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00" y="4495800"/>
            <a:ext cx="22098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5638800"/>
            <a:ext cx="838200" cy="685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V="1">
            <a:off x="2667000" y="4800598"/>
            <a:ext cx="1066800" cy="4571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 Arrow 16"/>
          <p:cNvSpPr/>
          <p:nvPr/>
        </p:nvSpPr>
        <p:spPr>
          <a:xfrm>
            <a:off x="2209800" y="3886200"/>
            <a:ext cx="1981200" cy="152400"/>
          </a:xfrm>
          <a:prstGeom prst="ben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209800" y="5334000"/>
            <a:ext cx="45719" cy="4572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286000" y="5791200"/>
            <a:ext cx="1981200" cy="76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410200" y="3886200"/>
            <a:ext cx="914400" cy="76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V="1">
            <a:off x="5943600" y="4952999"/>
            <a:ext cx="457200" cy="4571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257800" y="5943600"/>
            <a:ext cx="990600" cy="76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24600" y="3657600"/>
            <a:ext cx="1219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4724400"/>
            <a:ext cx="1143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5867400"/>
            <a:ext cx="10668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ক্ষেত্রফল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7543799" y="3581400"/>
          <a:ext cx="619125" cy="52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4" imgW="241200" imgH="203040" progId="Equation.3">
                  <p:embed/>
                </p:oleObj>
              </mc:Choice>
              <mc:Fallback>
                <p:oleObj name="Equation" r:id="rId4" imgW="24120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799" y="3581400"/>
                        <a:ext cx="619125" cy="521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7543800" y="5791200"/>
          <a:ext cx="6191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6" imgW="241200" imgH="203040" progId="Equation.3">
                  <p:embed/>
                </p:oleObj>
              </mc:Choice>
              <mc:Fallback>
                <p:oleObj name="Equation" r:id="rId6" imgW="24120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791200"/>
                        <a:ext cx="6191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7467600" y="4724400"/>
          <a:ext cx="140970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7" imgW="469800" imgH="177480" progId="Equation.3">
                  <p:embed/>
                </p:oleObj>
              </mc:Choice>
              <mc:Fallback>
                <p:oleObj name="Equation" r:id="rId7" imgW="469800" imgH="177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724400"/>
                        <a:ext cx="1409701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828800" y="4648200"/>
            <a:ext cx="6096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বেলন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3733800"/>
            <a:ext cx="4572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বৃত্ত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9600" y="5791200"/>
            <a:ext cx="4572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বৃত্ত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4800600"/>
            <a:ext cx="6858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আয়ত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5" grpId="0" animBg="1"/>
      <p:bldP spid="27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90600" y="1219200"/>
            <a:ext cx="7620000" cy="1569660"/>
            <a:chOff x="990600" y="1219200"/>
            <a:chExt cx="7620000" cy="1569660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1219200"/>
              <a:ext cx="7620000" cy="15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বেলনের ভূমির ব্যাসার্ধ </a:t>
              </a:r>
              <a:r>
                <a:rPr lang="en-US" sz="3200" dirty="0">
                  <a:cs typeface="NikoshBAN" pitchFamily="2" charset="0"/>
                </a:rPr>
                <a:t>r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একক এবং উচ্চতা </a:t>
              </a:r>
              <a:r>
                <a:rPr lang="en-US" sz="3200" dirty="0">
                  <a:cs typeface="NikoshBAN" pitchFamily="2" charset="0"/>
                </a:rPr>
                <a:t>h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একক হলে এর ভূমির ক্ষেত্রফল          বর্গএকক । 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সুতরাং বেলনের আয়তন            বর্গএকক ।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2867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8514216"/>
                </p:ext>
              </p:extLst>
            </p:nvPr>
          </p:nvGraphicFramePr>
          <p:xfrm>
            <a:off x="3581400" y="1600200"/>
            <a:ext cx="724829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23" name="Equation" r:id="rId4" imgW="241200" imgH="203040" progId="Equation.3">
                    <p:embed/>
                  </p:oleObj>
                </mc:Choice>
                <mc:Fallback>
                  <p:oleObj name="Equation" r:id="rId4" imgW="24120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1600200"/>
                          <a:ext cx="724829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6287225"/>
                </p:ext>
              </p:extLst>
            </p:nvPr>
          </p:nvGraphicFramePr>
          <p:xfrm>
            <a:off x="4419600" y="2133600"/>
            <a:ext cx="873125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24" name="Equation" r:id="rId6" imgW="317160" imgH="203040" progId="Equation.3">
                    <p:embed/>
                  </p:oleObj>
                </mc:Choice>
                <mc:Fallback>
                  <p:oleObj name="Equation" r:id="rId6" imgW="31716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2133600"/>
                          <a:ext cx="873125" cy="558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Can 5"/>
          <p:cNvSpPr/>
          <p:nvPr/>
        </p:nvSpPr>
        <p:spPr>
          <a:xfrm>
            <a:off x="1295400" y="3505200"/>
            <a:ext cx="1676400" cy="23622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 Arrow 6"/>
          <p:cNvSpPr/>
          <p:nvPr/>
        </p:nvSpPr>
        <p:spPr>
          <a:xfrm>
            <a:off x="1981200" y="3429000"/>
            <a:ext cx="2286000" cy="152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0" y="3048000"/>
            <a:ext cx="4038600" cy="675620"/>
            <a:chOff x="4572000" y="3048000"/>
            <a:chExt cx="4038600" cy="675620"/>
          </a:xfrm>
        </p:grpSpPr>
        <p:sp>
          <p:nvSpPr>
            <p:cNvPr id="8" name="TextBox 7"/>
            <p:cNvSpPr txBox="1"/>
            <p:nvPr/>
          </p:nvSpPr>
          <p:spPr>
            <a:xfrm>
              <a:off x="4572000" y="3200400"/>
              <a:ext cx="4038600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ভূমির ক্ষেত্রফল          বর্গএকক । </a:t>
              </a:r>
              <a:endParaRPr lang="en-US" sz="2800" dirty="0"/>
            </a:p>
          </p:txBody>
        </p:sp>
        <p:graphicFrame>
          <p:nvGraphicFramePr>
            <p:cNvPr id="2867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0846866"/>
                </p:ext>
              </p:extLst>
            </p:nvPr>
          </p:nvGraphicFramePr>
          <p:xfrm>
            <a:off x="6400800" y="3048000"/>
            <a:ext cx="725488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25" name="Equation" r:id="rId8" imgW="241200" imgH="203040" progId="Equation.3">
                    <p:embed/>
                  </p:oleObj>
                </mc:Choice>
                <mc:Fallback>
                  <p:oleObj name="Equation" r:id="rId8" imgW="24120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3048000"/>
                          <a:ext cx="725488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Left Brace 9"/>
          <p:cNvSpPr/>
          <p:nvPr/>
        </p:nvSpPr>
        <p:spPr>
          <a:xfrm flipH="1">
            <a:off x="3048000" y="3657600"/>
            <a:ext cx="609600" cy="205740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6200" y="4495800"/>
            <a:ext cx="1981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উচ্চতা </a:t>
            </a:r>
            <a:r>
              <a:rPr lang="en-US" sz="2800" dirty="0">
                <a:cs typeface="NikoshBAN" pitchFamily="2" charset="0"/>
              </a:rPr>
              <a:t>h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একক 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0" y="5638800"/>
            <a:ext cx="4800600" cy="599420"/>
            <a:chOff x="3810000" y="5638800"/>
            <a:chExt cx="4800600" cy="599420"/>
          </a:xfrm>
        </p:grpSpPr>
        <p:sp>
          <p:nvSpPr>
            <p:cNvPr id="12" name="TextBox 11"/>
            <p:cNvSpPr txBox="1"/>
            <p:nvPr/>
          </p:nvSpPr>
          <p:spPr>
            <a:xfrm>
              <a:off x="3810000" y="5715000"/>
              <a:ext cx="4800600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সুতরাং বেলনের আয়তন            বর্গএকক </a:t>
              </a:r>
              <a:endParaRPr lang="en-US" dirty="0"/>
            </a:p>
          </p:txBody>
        </p:sp>
        <p:graphicFrame>
          <p:nvGraphicFramePr>
            <p:cNvPr id="2867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3218076"/>
                </p:ext>
              </p:extLst>
            </p:nvPr>
          </p:nvGraphicFramePr>
          <p:xfrm>
            <a:off x="6629400" y="5638800"/>
            <a:ext cx="873125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26" name="Equation" r:id="rId9" imgW="317160" imgH="203040" progId="Equation.3">
                    <p:embed/>
                  </p:oleObj>
                </mc:Choice>
                <mc:Fallback>
                  <p:oleObj name="Equation" r:id="rId9" imgW="31716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5638800"/>
                          <a:ext cx="873125" cy="558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1"/>
            <a:ext cx="5257800" cy="685800"/>
          </a:xfr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458200" cy="2514600"/>
          </a:xfrm>
          <a:solidFill>
            <a:schemeClr val="bg2"/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1.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উচ্চতাবিশিষ্ঠ একটি বেলনের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ভূমির ব্যাসার্ধ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পৃষ্ঠতলের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 ও আয়তন নির্ণয় কর।  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505742"/>
            <a:ext cx="8153400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একটি বেলনের বক্রতলের ক্ষেত্রফল ১০০ বর্গ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সে, মি, এবং আয়তন ১৫০ ঘন সে,মি,। বেলনের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উচ্চতা এবং ভূমির ব্যাসার্ধ নির্ণয় কর।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3124200" cy="1143000"/>
          </a:xfrm>
          <a:solidFill>
            <a:srgbClr val="92D050"/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33800"/>
          </a:xfr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বেলন আকারের দুইটি বস্তুর নাম বল । 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   বেলনের আয়তন নির্ণয় করতে কোন কোন রাশি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পরিমাপ করতে হয়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3)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4)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সমগ্রতলের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buNone/>
            </a:pPr>
            <a:r>
              <a:rPr lang="bn-BD" sz="3600" dirty="0"/>
              <a:t> </a:t>
            </a:r>
          </a:p>
          <a:p>
            <a:pPr algn="ctr">
              <a:buNone/>
            </a:pPr>
            <a:endParaRPr lang="bn-BD" sz="4400" dirty="0"/>
          </a:p>
          <a:p>
            <a:pPr>
              <a:buNone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762000"/>
            <a:ext cx="29718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848600" cy="2862322"/>
          </a:xfrm>
          <a:prstGeom prst="rect">
            <a:avLst/>
          </a:prstGeom>
          <a:noFill/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একটি বেলনের বক্রতলের ক্ষেত্রফল ৬৬০ বর্গ সে, মি, । এর উচ্চতা ১৫  সে,মি, । </a:t>
            </a: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 (ক) 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 (খ) বেলনটির ভূমির ব্যাসার্ধ কত ?  </a:t>
            </a: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  (গ) বেলনটির সমগ্র তলের ক্ষেত্রফল নির্ণয় কর। 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6"/>
          <a:stretch/>
        </p:blipFill>
        <p:spPr>
          <a:xfrm>
            <a:off x="1676399" y="1691240"/>
            <a:ext cx="5814587" cy="3439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3952" y="1391831"/>
            <a:ext cx="5837448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25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ধন্যবাদ</a:t>
            </a:r>
            <a:r>
              <a:rPr lang="en-US" sz="17925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3855" y="-27709"/>
            <a:ext cx="9129933" cy="6858000"/>
            <a:chOff x="-13855" y="-27709"/>
            <a:chExt cx="9129933" cy="6858000"/>
          </a:xfrm>
        </p:grpSpPr>
        <p:sp>
          <p:nvSpPr>
            <p:cNvPr id="5" name="Half Frame 4"/>
            <p:cNvSpPr/>
            <p:nvPr/>
          </p:nvSpPr>
          <p:spPr>
            <a:xfrm>
              <a:off x="838200" y="829542"/>
              <a:ext cx="2855741" cy="2544494"/>
            </a:xfrm>
            <a:prstGeom prst="halfFram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5350999" y="3360419"/>
              <a:ext cx="2878601" cy="2583180"/>
            </a:xfrm>
            <a:prstGeom prst="halfFram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1270507" y="2977096"/>
              <a:ext cx="2518172" cy="3382786"/>
            </a:xfrm>
            <a:prstGeom prst="halfFram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5405437" y="376237"/>
              <a:ext cx="2453879" cy="3346847"/>
            </a:xfrm>
            <a:prstGeom prst="halfFram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" name="Frame 1"/>
            <p:cNvSpPr/>
            <p:nvPr/>
          </p:nvSpPr>
          <p:spPr>
            <a:xfrm>
              <a:off x="-13855" y="-27709"/>
              <a:ext cx="9129933" cy="6858000"/>
            </a:xfrm>
            <a:prstGeom prst="frame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5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b="1" i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i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22098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সম্পাদনাকারি</a:t>
            </a:r>
            <a:r>
              <a:rPr lang="en-US" sz="4800" dirty="0">
                <a:solidFill>
                  <a:srgbClr val="FF0000"/>
                </a:solidFill>
              </a:rPr>
              <a:t>  </a:t>
            </a:r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895600"/>
            <a:ext cx="7924800" cy="2185214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কৃষ্ণ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গোপাল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গুয়াখোলা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মাধ্যমিক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নড়াইল সদর,  নড়াইল।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F6C993-72A7-4F8B-9118-46BDB1220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93766" cy="17690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8B463-55A1-49E9-AB9E-5EE3B1574ED4}"/>
              </a:ext>
            </a:extLst>
          </p:cNvPr>
          <p:cNvSpPr txBox="1"/>
          <p:nvPr/>
        </p:nvSpPr>
        <p:spPr>
          <a:xfrm>
            <a:off x="838200" y="1828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কনটেন্ট</a:t>
            </a:r>
            <a:r>
              <a:rPr lang="en-US" dirty="0"/>
              <a:t> </a:t>
            </a:r>
            <a:r>
              <a:rPr lang="en-US" dirty="0" err="1"/>
              <a:t>টি</a:t>
            </a:r>
            <a:r>
              <a:rPr lang="en-US" dirty="0"/>
              <a:t> </a:t>
            </a:r>
            <a:r>
              <a:rPr lang="en-US" dirty="0" err="1"/>
              <a:t>বাতায়ন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ডাউনলোড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 </a:t>
            </a:r>
            <a:r>
              <a:rPr lang="en-US" dirty="0" err="1"/>
              <a:t>এডি</a:t>
            </a:r>
            <a:r>
              <a:rPr lang="as-IN" dirty="0"/>
              <a:t>ট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 err="1"/>
              <a:t>রা</a:t>
            </a:r>
            <a:r>
              <a:rPr lang="en-US" dirty="0"/>
              <a:t> 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20000"/>
                <a:lumOff val="80000"/>
              </a:schemeClr>
            </a:gs>
            <a:gs pos="40000">
              <a:schemeClr val="accent5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2207189"/>
            <a:ext cx="6324600" cy="3170099"/>
          </a:xfrm>
          <a:prstGeom prst="rect">
            <a:avLst/>
          </a:prstGeom>
          <a:solidFill>
            <a:srgbClr val="92D050"/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বিষয়ঃ সাধারণ গণিত     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শ্রেণীঃ দশম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বিশেষ পাঠঃ ঘনবস্তু ( বেলন )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সময়ঃ ৫০ মিনিট।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তাং-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13/03/2020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381000"/>
            <a:ext cx="6553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20000"/>
                <a:lumOff val="80000"/>
              </a:schemeClr>
            </a:gs>
            <a:gs pos="40000">
              <a:schemeClr val="accent2">
                <a:lumMod val="20000"/>
                <a:lumOff val="80000"/>
              </a:schemeClr>
            </a:gs>
            <a:gs pos="97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5029200" cy="1143000"/>
          </a:xfr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n-BD" sz="6000" dirty="0">
                <a:ln>
                  <a:solidFill>
                    <a:srgbClr val="FFC000"/>
                  </a:solidFill>
                </a:ln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000" dirty="0">
              <a:ln>
                <a:solidFill>
                  <a:srgbClr val="FFC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19400"/>
            <a:ext cx="8991600" cy="3429000"/>
          </a:xfr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বেলনের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তল গুলো কী আকৃতির তা বলতে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তল গুলোর ক্ষেত্রফল থেকে সমগ্র তলের ক্ষেত্রফল কী হবে </a:t>
            </a:r>
          </a:p>
          <a:p>
            <a:pPr marL="0" indent="0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ব্যাখ্যা করতে  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>
                <a:latin typeface="NikoshBAN" pitchFamily="2" charset="0"/>
                <a:cs typeface="NikoshBAN" pitchFamily="2" charset="0"/>
              </a:rPr>
              <a:t>3.   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বেলনের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আয়তন নির্ণয় করতে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943600" y="1107996"/>
            <a:ext cx="1828800" cy="18082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3048000"/>
            <a:ext cx="6324600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629870"/>
            <a:ext cx="7315200" cy="923330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5400" i="1" dirty="0" err="1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5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i="1" dirty="0">
                <a:latin typeface="NikoshBAN" pitchFamily="2" charset="0"/>
                <a:cs typeface="NikoshBAN" pitchFamily="2" charset="0"/>
              </a:rPr>
              <a:t>ক্ষেত্রফলের সূত্রটি কী ?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02054"/>
            <a:ext cx="1926336" cy="1914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572000"/>
            <a:ext cx="8458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2">
                <a:lumMod val="20000"/>
                <a:lumOff val="80000"/>
              </a:schemeClr>
            </a:gs>
            <a:gs pos="59000">
              <a:schemeClr val="accent4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33400"/>
            <a:ext cx="3429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2286000"/>
            <a:ext cx="4800600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এটা কী বৃত্ত 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657600"/>
            <a:ext cx="60960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তাহলে এটির নাম কী 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800600"/>
            <a:ext cx="6019800" cy="923330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5400" i="1" dirty="0">
                <a:latin typeface="NikoshBAN" pitchFamily="2" charset="0"/>
                <a:cs typeface="NikoshBAN" pitchFamily="2" charset="0"/>
              </a:rPr>
              <a:t>এর ক্ষেত্রফলের সূত্রটি কী ?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2">
                <a:lumMod val="20000"/>
                <a:lumOff val="80000"/>
              </a:schemeClr>
            </a:gs>
            <a:gs pos="59000">
              <a:schemeClr val="accent4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5410200" y="156865"/>
            <a:ext cx="2438400" cy="3505200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1752600" y="3886200"/>
            <a:ext cx="54864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এটির নাম কী 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257800"/>
            <a:ext cx="56388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এর নাম সিলিন্ডার বা বেলন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20000"/>
                <a:lumOff val="80000"/>
              </a:schemeClr>
            </a:gs>
            <a:gs pos="59000">
              <a:schemeClr val="accent4">
                <a:lumMod val="40000"/>
                <a:lumOff val="60000"/>
              </a:schemeClr>
            </a:gs>
            <a:gs pos="83000">
              <a:srgbClr val="00B0F0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763000" cy="1862048"/>
          </a:xfrm>
          <a:prstGeom prst="rect">
            <a:avLst/>
          </a:prstGeom>
          <a:noFill/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8800" dirty="0">
                <a:gradFill>
                  <a:gsLst>
                    <a:gs pos="23000">
                      <a:srgbClr val="FFC000"/>
                    </a:gs>
                    <a:gs pos="59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rgbClr val="FF0000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u="sng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23000">
                      <a:srgbClr val="FFC000"/>
                    </a:gs>
                    <a:gs pos="59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rgbClr val="FF0000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সিলিন্ডার </a:t>
            </a:r>
            <a:r>
              <a:rPr lang="en-US" sz="11500" b="1" u="sng" dirty="0" err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23000">
                      <a:srgbClr val="FFC000"/>
                    </a:gs>
                    <a:gs pos="59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rgbClr val="FF0000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1500" b="1" u="sng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23000">
                      <a:srgbClr val="FFC000"/>
                    </a:gs>
                    <a:gs pos="59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rgbClr val="FF0000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u="sng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23000">
                      <a:srgbClr val="FFC000"/>
                    </a:gs>
                    <a:gs pos="59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rgbClr val="FF0000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বেলন</a:t>
            </a:r>
            <a:r>
              <a:rPr lang="bn-BD" sz="8800" b="1" u="sng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23000">
                      <a:srgbClr val="FFC000"/>
                    </a:gs>
                    <a:gs pos="59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rgbClr val="FF0000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u="sng" dirty="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23000">
                    <a:srgbClr val="FFC000"/>
                  </a:gs>
                  <a:gs pos="59000">
                    <a:schemeClr val="accent4">
                      <a:lumMod val="40000"/>
                      <a:lumOff val="60000"/>
                    </a:schemeClr>
                  </a:gs>
                  <a:gs pos="83000">
                    <a:srgbClr val="FF0000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1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895600"/>
            <a:ext cx="8382000" cy="1323439"/>
          </a:xfrm>
          <a:prstGeom prst="rect">
            <a:avLst/>
          </a:prstGeom>
          <a:noFill/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দুইটি সমবৃত্তভূমিক তল এবং একটি আয়তক্ষেত্রিক তল দ্বারা সীমাবদ্ধ ঘনবস্তুকে বেলন বা সিলিন্ডার বলে ।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1295400"/>
            <a:ext cx="2590800" cy="769441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বেলনকী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4196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বাহুকে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সম্পুর্ন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ক্ষেত্রটিকে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চতুর্দিকে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ঘুরিয়ে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আনলে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465</Words>
  <Application>Microsoft Office PowerPoint</Application>
  <PresentationFormat>On-screen Show (4:3)</PresentationFormat>
  <Paragraphs>87</Paragraphs>
  <Slides>17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SutonnyMJ</vt:lpstr>
      <vt:lpstr>Times New Roman</vt:lpstr>
      <vt:lpstr>Office Theme</vt:lpstr>
      <vt:lpstr>Equation</vt:lpstr>
      <vt:lpstr>PowerPoint Presentation</vt:lpstr>
      <vt:lpstr>শিক্ষক পরিচিতি </vt:lpstr>
      <vt:lpstr>PowerPoint Presentation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বেলন </vt:lpstr>
      <vt:lpstr>PowerPoint Presentation</vt:lpstr>
      <vt:lpstr>PowerPoint Presentation</vt:lpstr>
      <vt:lpstr>PowerPoint Presentation</vt:lpstr>
      <vt:lpstr>দলগত কাজ </vt:lpstr>
      <vt:lpstr>মূল্যায়ন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krishna ray</cp:lastModifiedBy>
  <cp:revision>185</cp:revision>
  <dcterms:created xsi:type="dcterms:W3CDTF">2006-08-16T00:00:00Z</dcterms:created>
  <dcterms:modified xsi:type="dcterms:W3CDTF">2020-05-31T02:37:04Z</dcterms:modified>
</cp:coreProperties>
</file>