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4" r:id="rId3"/>
    <p:sldId id="275" r:id="rId4"/>
    <p:sldId id="295" r:id="rId5"/>
    <p:sldId id="296" r:id="rId6"/>
    <p:sldId id="257" r:id="rId7"/>
    <p:sldId id="297" r:id="rId8"/>
    <p:sldId id="298" r:id="rId9"/>
    <p:sldId id="300" r:id="rId10"/>
    <p:sldId id="301" r:id="rId11"/>
    <p:sldId id="276" r:id="rId12"/>
    <p:sldId id="277" r:id="rId13"/>
    <p:sldId id="302" r:id="rId14"/>
    <p:sldId id="281" r:id="rId15"/>
    <p:sldId id="280" r:id="rId16"/>
    <p:sldId id="293" r:id="rId17"/>
    <p:sldId id="282" r:id="rId18"/>
    <p:sldId id="305" r:id="rId19"/>
    <p:sldId id="304" r:id="rId20"/>
    <p:sldId id="291" r:id="rId21"/>
    <p:sldId id="294" r:id="rId22"/>
    <p:sldId id="272" r:id="rId23"/>
    <p:sldId id="292" r:id="rId24"/>
    <p:sldId id="29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66FF33"/>
    <a:srgbClr val="0033CC"/>
    <a:srgbClr val="000000"/>
    <a:srgbClr val="00FFFF"/>
    <a:srgbClr val="009999"/>
    <a:srgbClr val="CCCC00"/>
    <a:srgbClr val="66FF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46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3813B-3EC5-416A-9BE9-ABDB71CF20C4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Every student wil lvery attaintion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62C4B-749A-4DE5-B6A3-0AA4455BD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9131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0BF8E-9871-4D96-83BE-2C86D31CE1B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Every student wil lvery attaintion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02ADA-258B-4A4F-853B-7F788369B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32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Every student wil lvery attaintion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902ADA-258B-4A4F-853B-7F788369B7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8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Every student wil lvery attaintion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902ADA-258B-4A4F-853B-7F788369B7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29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Every student wil lvery attaintion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902ADA-258B-4A4F-853B-7F788369B7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97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Every student wil lvery attaintion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902ADA-258B-4A4F-853B-7F788369B7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2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2F98-DAA4-4273-AC9B-1DB64BF5D1FF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2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DF14-0F67-4563-B316-3763A60B6214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7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3C1B-50EE-4B3E-97BC-F2B3FA253CD1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6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E83F-872B-48AA-8A59-648D0C1D3315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2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DE7E-380E-45F1-A268-5130A3D630E0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4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6260-589C-40BE-B1D2-BCB421A59CD0}" type="datetime1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5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5A2C-B780-48A7-A90C-EA749D8FD1AD}" type="datetime1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1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D28B-CB72-4165-B2E7-959DC9133096}" type="datetime1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FB18-2FCF-41BB-847C-D6F4C53B6D8D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1A0A-656B-4DC7-94EA-05C0BB042A78}" type="datetime1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5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AA68-A5B2-47EA-B7A1-07537B599ED3}" type="datetime1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2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6">
                <a:lumMod val="0"/>
                <a:lumOff val="100000"/>
              </a:schemeClr>
            </a:gs>
            <a:gs pos="81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F4C6A-750C-4BD9-AED4-61C04DAF586F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952BE-5F34-44D2-818E-1AC9CB01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9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4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4.png"/><Relationship Id="rId3" Type="http://schemas.openxmlformats.org/officeDocument/2006/relationships/image" Target="../media/image44.jpg"/><Relationship Id="rId7" Type="http://schemas.openxmlformats.org/officeDocument/2006/relationships/image" Target="../media/image45.png"/><Relationship Id="rId12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.jpeg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g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695637"/>
            <a:ext cx="6523630" cy="5404912"/>
          </a:xfrm>
        </p:spPr>
        <p:txBody>
          <a:bodyPr>
            <a:prstTxWarp prst="textCirclePour">
              <a:avLst/>
            </a:prstTxWarp>
            <a:normAutofit/>
          </a:bodyPr>
          <a:lstStyle/>
          <a:p>
            <a:r>
              <a:rPr lang="bn-BD" sz="3600" dirty="0" smtClean="0">
                <a:solidFill>
                  <a:srgbClr val="009999"/>
                </a:solidFill>
              </a:rPr>
              <a:t>স্বা</a:t>
            </a:r>
            <a:r>
              <a:rPr lang="bn-BD" sz="3600" dirty="0" smtClean="0"/>
              <a:t>গ</a:t>
            </a:r>
            <a:r>
              <a:rPr lang="bn-BD" sz="3600" dirty="0" smtClean="0">
                <a:solidFill>
                  <a:srgbClr val="7030A0"/>
                </a:solidFill>
              </a:rPr>
              <a:t>ত</a:t>
            </a:r>
            <a:r>
              <a:rPr lang="bn-BD" sz="3600" dirty="0" smtClean="0">
                <a:solidFill>
                  <a:srgbClr val="0033CC"/>
                </a:solidFill>
              </a:rPr>
              <a:t>ম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D5B2-91D1-46C1-88AF-CE2663F1D645}" type="datetime1">
              <a:rPr lang="en-US" smtClean="0"/>
              <a:t>5/31/2020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343400" y="6309822"/>
            <a:ext cx="4114800" cy="365125"/>
          </a:xfrm>
        </p:spPr>
        <p:txBody>
          <a:bodyPr/>
          <a:lstStyle/>
          <a:p>
            <a:r>
              <a:rPr lang="en-US" dirty="0" smtClean="0"/>
              <a:t>@dphofmRabiul@gmail.COM@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920" y="1935501"/>
            <a:ext cx="3949460" cy="2925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929814" y="3223194"/>
            <a:ext cx="2560852" cy="1272135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Least </a:t>
            </a:r>
            <a:r>
              <a:rPr lang="en-US" sz="4000" dirty="0">
                <a:solidFill>
                  <a:srgbClr val="0033CC"/>
                </a:solidFill>
              </a:rPr>
              <a:t>Common  </a:t>
            </a:r>
            <a:r>
              <a:rPr lang="en-US" sz="4000" dirty="0" smtClean="0">
                <a:solidFill>
                  <a:srgbClr val="0033CC"/>
                </a:solidFill>
              </a:rPr>
              <a:t>Multiple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55688" y="2480669"/>
            <a:ext cx="2600884" cy="1169320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r>
              <a:rPr lang="en-US" sz="4000" dirty="0"/>
              <a:t>Highest Common  Factor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0800000" flipH="1" flipV="1">
            <a:off x="9385208" y="6287755"/>
            <a:ext cx="2495933" cy="14102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H.C.F &amp; L.C.M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385208" y="1563049"/>
            <a:ext cx="2242911" cy="1775083"/>
            <a:chOff x="9385208" y="1563049"/>
            <a:chExt cx="2242911" cy="17750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5208" y="1563049"/>
              <a:ext cx="2242911" cy="163743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9616853" y="2214292"/>
              <a:ext cx="1879407" cy="112384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</a:rPr>
                <a:t>ক্লিক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56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/>
      <p:bldP spid="6" grpId="1"/>
      <p:bldP spid="7" grpId="0"/>
      <p:bldP spid="7" grpId="1"/>
      <p:bldP spid="4" grpId="0"/>
      <p:bldP spid="4" grpId="1"/>
      <p:bldP spid="16" grpId="0"/>
      <p:bldP spid="16" grpId="1"/>
      <p:bldP spid="10" grpId="0" animBg="1"/>
      <p:bldP spid="10" grpId="1" animBg="1"/>
      <p:bldP spid="15" grpId="0"/>
      <p:bldP spid="15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DD88-7192-4069-BB29-76A4E458CCF5}" type="datetime1">
              <a:rPr lang="en-US" smtClean="0">
                <a:latin typeface="NikoshLight" panose="02000000000000000000" pitchFamily="2" charset="0"/>
                <a:cs typeface="NikoshLight" panose="02000000000000000000" pitchFamily="2" charset="0"/>
              </a:rPr>
              <a:t>5/31/2020</a:t>
            </a:fld>
            <a:endParaRPr lang="en-US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@dphofmRabiul@gmail.COM@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47603" y="595448"/>
            <a:ext cx="426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উত্তরঃ </a:t>
            </a:r>
            <a:r>
              <a:rPr lang="bn-BD" sz="3200" dirty="0" smtClean="0"/>
              <a:t> লঘিষ্ঠ সাধারণ গুণিতক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8200" y="6721475"/>
            <a:ext cx="3217205" cy="13652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/>
              <a:t>H.C.F &amp; L.C.M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22762" y="159327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 </a:t>
            </a:r>
            <a:r>
              <a:rPr lang="bn-BD" sz="3200" dirty="0"/>
              <a:t>“লঘিষ্ঠ সাধারণ গুণিতক</a:t>
            </a:r>
            <a:r>
              <a:rPr lang="en-US" sz="3200" dirty="0" smtClean="0"/>
              <a:t>.</a:t>
            </a:r>
            <a:r>
              <a:rPr lang="bn-BD" sz="3200" dirty="0" smtClean="0"/>
              <a:t>” কে সংক্ষেপে কী বলে ?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4426639" y="2334776"/>
            <a:ext cx="213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উত্তরঃ </a:t>
            </a:r>
            <a:r>
              <a:rPr lang="bn-BD" sz="3200" dirty="0" smtClean="0"/>
              <a:t>ল.সা.গু.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968588" y="318902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 বলতো আজকে আমাদের পাঠ্যসূচী কী হতে পারে? 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031498" y="4043272"/>
            <a:ext cx="4016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bn-BD" sz="3200" dirty="0" smtClean="0"/>
              <a:t>  গ. সা.গু. এবংল.সা.গু.নির্ণয়।</a:t>
            </a:r>
            <a:endParaRPr lang="en-US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5" y="283443"/>
            <a:ext cx="3838038" cy="342209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287049" y="3773799"/>
            <a:ext cx="2528548" cy="2098754"/>
            <a:chOff x="9024009" y="1325480"/>
            <a:chExt cx="2937753" cy="20987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4009" y="1325480"/>
              <a:ext cx="2937753" cy="20987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6" name="TextBox 25"/>
            <p:cNvSpPr txBox="1"/>
            <p:nvPr/>
          </p:nvSpPr>
          <p:spPr>
            <a:xfrm rot="18876067">
              <a:off x="9719909" y="1768928"/>
              <a:ext cx="1735919" cy="1160175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</a:t>
              </a:r>
              <a:r>
                <a:rPr lang="bn-BD" sz="3600" dirty="0" smtClean="0">
                  <a:solidFill>
                    <a:srgbClr val="66FF33"/>
                  </a:solidFill>
                </a:rPr>
                <a:t>করুন</a:t>
              </a:r>
              <a:endParaRPr lang="en-US" sz="3600" dirty="0">
                <a:solidFill>
                  <a:srgbClr val="66FF33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repeatCount="200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repeatCount="3000" fill="hold" grpId="1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6" dur="5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 animBg="1"/>
      <p:bldP spid="15" grpId="1" animBg="1"/>
      <p:bldP spid="24" grpId="0"/>
      <p:bldP spid="24" grpId="1"/>
      <p:bldP spid="25" grpId="0"/>
      <p:bldP spid="25" grpId="1"/>
      <p:bldP spid="12" grpId="0"/>
      <p:bldP spid="12" grpId="1"/>
      <p:bldP spid="16" grpId="0" build="allAtOnce"/>
      <p:bldP spid="16" grpId="1" build="allAtOnce" bldLvl="5"/>
      <p:bldP spid="16" grpId="2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CD97-B9F2-4746-8BB4-957F51D186BF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14825" y="1223700"/>
            <a:ext cx="338427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4000" dirty="0" smtClean="0">
                <a:solidFill>
                  <a:srgbClr val="0066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প্রত্যাশিত</a:t>
            </a:r>
            <a:r>
              <a:rPr lang="bn-BD" sz="40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শিখনফলঃ</a:t>
            </a:r>
            <a:endParaRPr lang="en-US" sz="4000" dirty="0">
              <a:blipFill>
                <a:blip r:embed="rId2"/>
                <a:tile tx="0" ty="0" sx="100000" sy="100000" flip="none" algn="tl"/>
              </a:blip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7468" y="1840241"/>
            <a:ext cx="912722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3600" dirty="0" smtClean="0"/>
              <a:t>১. সাধারণ গুণনীয়ক এবং সাধারণ গুণিতক কী তা বলতে পারবে।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014825" y="2768614"/>
            <a:ext cx="8162347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3200" dirty="0"/>
              <a:t>২.  গ.সা.গু</a:t>
            </a:r>
            <a:r>
              <a:rPr lang="bn-BD" sz="3200" dirty="0" smtClean="0"/>
              <a:t>. এবং ল.সা.গু. </a:t>
            </a:r>
            <a:r>
              <a:rPr lang="bn-BD" sz="3200" dirty="0"/>
              <a:t>এর সংজ্ঞা দিতে পারবে।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513595" y="3042436"/>
            <a:ext cx="6698661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3600" dirty="0" smtClean="0"/>
              <a:t>৩ </a:t>
            </a:r>
            <a:r>
              <a:rPr lang="bn-BD" sz="3600" dirty="0"/>
              <a:t>গ.সা.গু. এবং ল.সা.গু. নির্ণয় </a:t>
            </a:r>
            <a:r>
              <a:rPr lang="bn-BD" sz="3600" dirty="0" smtClean="0"/>
              <a:t>করতে পারবে।.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336701" y="3698160"/>
            <a:ext cx="587555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3600" dirty="0" smtClean="0"/>
              <a:t>৪ . সৃজনশীল প্রশ্নের  উত্তর দিতে পারবে।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-1188245" y="118824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00.0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7468" y="1759154"/>
            <a:ext cx="705852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3600" dirty="0" smtClean="0"/>
              <a:t>প্রত্যাশা করা যাচ্ছে যে, এ পাঠ শেষে শিক্ষার্থীরা...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8458200" y="6721474"/>
            <a:ext cx="3217205" cy="13652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/>
              <a:t>H.C.F &amp; L.C.M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056030" y="4044590"/>
            <a:ext cx="2619375" cy="1743075"/>
            <a:chOff x="8808355" y="1221966"/>
            <a:chExt cx="2619375" cy="17430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8355" y="1221966"/>
              <a:ext cx="2619375" cy="17430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9521336" y="1604998"/>
              <a:ext cx="1212103" cy="920414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</a:t>
              </a:r>
              <a:r>
                <a:rPr lang="bn-BD" sz="3600" dirty="0" smtClean="0">
                  <a:solidFill>
                    <a:srgbClr val="66FF33"/>
                  </a:solidFill>
                </a:rPr>
                <a:t>করুন</a:t>
              </a:r>
              <a:endParaRPr lang="en-US" sz="3600" dirty="0">
                <a:solidFill>
                  <a:srgbClr val="66FF33"/>
                </a:solidFill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1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6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6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6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7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7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7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8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8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9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9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10" grpId="0"/>
      <p:bldP spid="10" grpId="1"/>
      <p:bldP spid="15" grpId="0"/>
      <p:bldP spid="15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C72-DE95-45FF-8D69-8D86BF6A690E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3633" y="3455904"/>
            <a:ext cx="577498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</a:t>
            </a:r>
            <a:r>
              <a:rPr lang="bn-BD" sz="3600" dirty="0" smtClean="0"/>
              <a:t>গরিষ্ঠ সাধারণ গুণনীয়কের সংজ্ঞাঃ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21810" y="4413151"/>
            <a:ext cx="9772276" cy="1631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দুই বা ততোধিক রাশির </a:t>
            </a:r>
            <a:r>
              <a:rPr lang="bn-BD" sz="3200" dirty="0"/>
              <a:t>গরিষ্ঠ সাধারণ </a:t>
            </a:r>
            <a:r>
              <a:rPr lang="bn-BD" sz="3200" dirty="0" smtClean="0"/>
              <a:t>গুণনীয়ক (গ.সা.গু.) হলো এমন একটি রাশি যা সাধারণ গুণনীয়কগুলোর মধ্যে সবচেয়ে বড় মানের একটি রাশি এবং যা দ্বারা প্রদত্ত রাশিগুলো নিঃশেষে বিভাজ্য হয়। </a:t>
            </a:r>
            <a:endParaRPr lang="en-US" sz="32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810" y="442793"/>
            <a:ext cx="429788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১.সাধারণ গুণনীয়কের সংজ্ঞাঃ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93223" y="1713367"/>
            <a:ext cx="9925696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/>
              <a:t>যে রাশি দুই বা ততোধিক রাশির প্রত্যেকটির গুণনীয়ক, ঐ রাশিকে প্রদত্ত রাশিগুলোর সাধারণ গুণনীয়ক বলা হয়।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5235" y="276305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আর্দশ কার্যক্রমঃ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7045" y="2602808"/>
            <a:ext cx="646232" cy="28348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58200" y="6721475"/>
            <a:ext cx="3217205" cy="13652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/>
              <a:t>H.C.F &amp; L.C.M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765658" y="-36262"/>
            <a:ext cx="2426342" cy="1882016"/>
            <a:chOff x="7431316" y="2566298"/>
            <a:chExt cx="2426342" cy="18820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57" b="17173"/>
            <a:stretch/>
          </p:blipFill>
          <p:spPr>
            <a:xfrm>
              <a:off x="7431316" y="2566298"/>
              <a:ext cx="2426342" cy="188201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7679003" y="3375511"/>
              <a:ext cx="1844531" cy="101375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50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C72-DE95-45FF-8D69-8D86BF6A690E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1068" y="3251759"/>
            <a:ext cx="10254654" cy="15081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3600" dirty="0"/>
              <a:t>2.</a:t>
            </a:r>
            <a:r>
              <a:rPr lang="bn-BD" sz="3600" dirty="0"/>
              <a:t>লঘিষ্ঠ সাধারণ গুণিতকের সংজ্ঞাঃ</a:t>
            </a:r>
            <a:endParaRPr lang="en-US" sz="3600" dirty="0"/>
          </a:p>
          <a:p>
            <a:r>
              <a:rPr lang="bn-BD" sz="28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দুই বা ততোধিক রাশির</a:t>
            </a:r>
            <a:r>
              <a:rPr lang="en-US" sz="28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28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সম্ভাব্য সকল উৎপাদকের সর্বোচ্চ ঘাতের গুণফলকে রাশিগুলোর  </a:t>
            </a:r>
            <a:r>
              <a:rPr lang="bn-BD" sz="2800" dirty="0" smtClean="0"/>
              <a:t>লঘিষ্ঠ </a:t>
            </a:r>
            <a:r>
              <a:rPr lang="bn-BD" sz="2800" dirty="0"/>
              <a:t>সাধারণ </a:t>
            </a:r>
            <a:r>
              <a:rPr lang="bn-BD" sz="2800" dirty="0" smtClean="0"/>
              <a:t>গুণিতক (</a:t>
            </a:r>
            <a:r>
              <a:rPr lang="en-US" sz="2800" dirty="0" smtClean="0"/>
              <a:t>Least Common Multiple) </a:t>
            </a:r>
            <a:r>
              <a:rPr lang="bn-BD" sz="2800" dirty="0" smtClean="0"/>
              <a:t>বা সংক্ষেপে ল.সা.গু. বলা হয়।</a:t>
            </a:r>
            <a:endParaRPr lang="en-US" sz="2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961" y="1068533"/>
            <a:ext cx="9612013" cy="15081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/>
              <a:t>১.সাধারণ গুণিতকের সংজ্ঞাঃ </a:t>
            </a:r>
            <a:endParaRPr lang="en-US" sz="3600" dirty="0"/>
          </a:p>
          <a:p>
            <a:r>
              <a:rPr lang="bn-BD" sz="2800" dirty="0" smtClean="0">
                <a:solidFill>
                  <a:srgbClr val="0033CC"/>
                </a:solidFill>
              </a:rPr>
              <a:t>কোনো </a:t>
            </a:r>
            <a:r>
              <a:rPr lang="bn-BD" sz="2800" dirty="0">
                <a:solidFill>
                  <a:srgbClr val="0033CC"/>
                </a:solidFill>
              </a:rPr>
              <a:t>একটি রাশি  অপর দুই বা ততোধিক  রাশি দ্বারা নিঃশেষে  বিভাজ্য হলে, ভাজ্যকে ভাজকদ্বয় বা </a:t>
            </a:r>
            <a:r>
              <a:rPr lang="bn-BD" sz="2800" dirty="0" smtClean="0">
                <a:solidFill>
                  <a:srgbClr val="0033CC"/>
                </a:solidFill>
              </a:rPr>
              <a:t>ভাজকগুলোর সাধারণ গুণিতক </a:t>
            </a:r>
            <a:r>
              <a:rPr lang="en-US" sz="2800" dirty="0">
                <a:solidFill>
                  <a:srgbClr val="0033CC"/>
                </a:solidFill>
              </a:rPr>
              <a:t>(Common Multiple</a:t>
            </a:r>
            <a:r>
              <a:rPr lang="en-US" sz="2800" dirty="0" smtClean="0">
                <a:solidFill>
                  <a:srgbClr val="0033CC"/>
                </a:solidFill>
              </a:rPr>
              <a:t>)</a:t>
            </a:r>
            <a:r>
              <a:rPr lang="bn-BD" sz="2800" dirty="0" smtClean="0">
                <a:solidFill>
                  <a:srgbClr val="0033CC"/>
                </a:solidFill>
              </a:rPr>
              <a:t> বলে।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5235" y="276305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আর্দশ কার্যক্রমঃ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7045" y="2602808"/>
            <a:ext cx="646232" cy="28348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18405" y="6478073"/>
            <a:ext cx="3217205" cy="24340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Least Common  Multiple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765658" y="-36262"/>
            <a:ext cx="2426342" cy="1882016"/>
            <a:chOff x="7431316" y="2566298"/>
            <a:chExt cx="2426342" cy="18820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57" b="17173"/>
            <a:stretch/>
          </p:blipFill>
          <p:spPr>
            <a:xfrm>
              <a:off x="7431316" y="2566298"/>
              <a:ext cx="2426342" cy="188201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7679003" y="3375511"/>
              <a:ext cx="1844531" cy="101375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95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6" grpId="1" animBg="1"/>
      <p:bldP spid="11" grpId="0" animBg="1"/>
      <p:bldP spid="11" grpId="1" animBg="1"/>
      <p:bldP spid="12" grpId="0"/>
      <p:bldP spid="12" grpId="1"/>
      <p:bldP spid="1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573" y="6339573"/>
            <a:ext cx="2743200" cy="365125"/>
          </a:xfrm>
        </p:spPr>
        <p:txBody>
          <a:bodyPr/>
          <a:lstStyle/>
          <a:p>
            <a:fld id="{9782A79C-285F-4D41-BADC-521D92F5A33D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38600" y="637730"/>
                <a:ext cx="7015245" cy="95410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১</m:t>
                        </m:r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.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</m:oMath>
                </a14:m>
                <a:r>
                  <a:rPr lang="bn-BD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4, 2x+4 এবং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+5x+6 </a:t>
                </a:r>
                <a:r>
                  <a:rPr lang="bn-BD" sz="2800" dirty="0" smtClean="0"/>
                  <a:t>এর গ.সা.গু.এবং  ল.সা.গু. নির্ণয় করিঃ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37730"/>
                <a:ext cx="7015245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1557" t="-3704" b="-15432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330459" y="24551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আর্দশ কার্যক্রমঃ</a:t>
            </a:r>
            <a:endParaRPr lang="en-US" sz="3600" dirty="0"/>
          </a:p>
        </p:txBody>
      </p:sp>
      <p:pic>
        <p:nvPicPr>
          <p:cNvPr id="27" name="Picture 23" descr="C:\Users\User\Desktop\Madrasah All Class Students\IMG2020030208482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2" y="514039"/>
            <a:ext cx="3406358" cy="176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 rot="5400000">
            <a:off x="10569409" y="1178712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10286094" y="4793264"/>
            <a:ext cx="3217205" cy="27408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/>
              <a:t>H.C.F &amp; L.C.M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73082" y="1703105"/>
                <a:ext cx="2816057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প্রথম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রাশি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=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</m:oMath>
                </a14:m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4</a:t>
                </a:r>
              </a:p>
              <a:p>
                <a:r>
                  <a:rPr lang="bn-BD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  <m:r>
                          <a:rPr lang="bn-BD" sz="2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  <m:r>
                          <a:rPr lang="bn-BD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bn-BD" sz="2400" dirty="0" smtClean="0"/>
              </a:p>
              <a:p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=(x+2)(x-2)</a:t>
                </a:r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082" y="1703105"/>
                <a:ext cx="2816057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2778" t="-1970" b="-8867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38343" y="3014702"/>
                <a:ext cx="2885538" cy="83099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BD" sz="2400" i="1" smtClean="0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দ্বিতীয়</m:t>
                      </m:r>
                      <m:r>
                        <a:rPr lang="bn-BD" sz="2400" b="0" i="1" smtClean="0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রাশি</m:t>
                      </m:r>
                      <m:r>
                        <a:rPr lang="bn-BD" sz="2400" b="0" i="1" smtClean="0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bn-BD" sz="2400" b="0" i="1" smtClean="0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2</m:t>
                      </m:r>
                      <m:r>
                        <a:rPr lang="bn-BD" sz="2400" b="0" i="1" smtClean="0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𝑥</m:t>
                      </m:r>
                      <m:r>
                        <a:rPr lang="bn-BD" sz="2400" b="0" i="1" smtClean="0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+</m:t>
                      </m:r>
                      <m:r>
                        <a:rPr lang="bn-BD" sz="2400" b="0" i="1" smtClean="0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4</m:t>
                      </m:r>
                    </m:oMath>
                  </m:oMathPara>
                </a14:m>
                <a:endParaRPr lang="bn-BD" sz="2400" b="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</a:t>
                </a:r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=2(x+2)</a:t>
                </a:r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343" y="3014702"/>
                <a:ext cx="2885538" cy="830997"/>
              </a:xfrm>
              <a:prstGeom prst="rect">
                <a:avLst/>
              </a:prstGeom>
              <a:blipFill rotWithShape="0">
                <a:blip r:embed="rId6"/>
                <a:stretch>
                  <a:fillRect b="-1338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99580" y="3984110"/>
                <a:ext cx="2963063" cy="156966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তৃতীয়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রাশি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+5x+6 </a:t>
                </a:r>
                <a:r>
                  <a:rPr lang="bn-BD" sz="2400" dirty="0" smtClean="0"/>
                  <a:t> </a:t>
                </a:r>
              </a:p>
              <a:p>
                <a:r>
                  <a:rPr lang="bn-BD" sz="2400" dirty="0" smtClean="0"/>
                  <a:t>=</a:t>
                </a:r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x.x+2x+3x+6</a:t>
                </a:r>
              </a:p>
              <a:p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=x(x+2)+3(x+2)</a:t>
                </a:r>
              </a:p>
              <a:p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=(x+2)(x+3)</a:t>
                </a:r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580" y="3984110"/>
                <a:ext cx="2963063" cy="1569660"/>
              </a:xfrm>
              <a:prstGeom prst="rect">
                <a:avLst/>
              </a:prstGeom>
              <a:blipFill rotWithShape="0">
                <a:blip r:embed="rId7"/>
                <a:stretch>
                  <a:fillRect l="-2642" t="-1521" r="-6504" b="-684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81065" y="5692182"/>
                <a:ext cx="5868053" cy="83099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240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নির্ণেয়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গ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সা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গু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. </m:t>
                    </m:r>
                  </m:oMath>
                </a14:m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(x+2) </a:t>
                </a:r>
                <a:endParaRPr lang="en-US" sz="24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bn-BD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ল.সা.গু. 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2(x+2)(x-2)(x+3)=2(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</m:oMath>
                </a14:m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4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)(x+3)</a:t>
                </a:r>
                <a:endParaRPr lang="bn-BD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065" y="5692182"/>
                <a:ext cx="5868053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343" t="-2817" r="-207" b="-14085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080798" y="3414304"/>
            <a:ext cx="2466975" cy="1847850"/>
            <a:chOff x="4958450" y="2481076"/>
            <a:chExt cx="2466975" cy="18478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450" y="2481076"/>
              <a:ext cx="2466975" cy="18478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TextBox 16"/>
            <p:cNvSpPr txBox="1"/>
            <p:nvPr/>
          </p:nvSpPr>
          <p:spPr>
            <a:xfrm rot="15881356">
              <a:off x="5365276" y="2990199"/>
              <a:ext cx="1545232" cy="1042376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</a:rPr>
                <a:t>ক্লিক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33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  <p:bldP spid="15" grpId="0"/>
      <p:bldP spid="15" grpId="1"/>
      <p:bldP spid="28" grpId="0" animBg="1"/>
      <p:bldP spid="28" grpId="1" animBg="1"/>
      <p:bldP spid="20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588B-FA4F-407E-BFD1-893564D6A4FF}" type="datetime1">
              <a:rPr lang="en-US" smtClean="0">
                <a:solidFill>
                  <a:schemeClr val="tx1"/>
                </a:solidFill>
              </a:rPr>
              <a:t>5/31/2020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@dphofmRabiul@gmail.COM@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5E6CD16-0885-4183-8BBA-E78E8B5A79E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651468"/>
            <a:ext cx="2449446" cy="2095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10687" y="1292879"/>
                <a:ext cx="7132093" cy="175432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/>
                  <a:t>       (শিক্ষার্থীর বোর্ড ব্যবহার)</a:t>
                </a:r>
                <a:endParaRPr lang="en-US" sz="3600" dirty="0" smtClean="0"/>
              </a:p>
              <a:p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২.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গ. সা.গু.এবং ল.সা.গু. নির্ণয় করঃ</a:t>
                </a:r>
              </a:p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bn-BD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9</m:t>
                    </m:r>
                  </m:oMath>
                </a14:m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+7x+12 </a:t>
                </a:r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এবং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3x+9 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687" y="1292879"/>
                <a:ext cx="7132093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2296" t="-4082" b="-11565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 rot="5400000">
            <a:off x="10569409" y="1178712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05.0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10600" y="6356350"/>
            <a:ext cx="3217205" cy="18256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/>
              <a:t>H.C.F &amp; L.C.M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62838" y="3773921"/>
            <a:ext cx="2293924" cy="2101122"/>
            <a:chOff x="1062838" y="3773921"/>
            <a:chExt cx="2293924" cy="21011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838" y="3773921"/>
              <a:ext cx="2293924" cy="210112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1062838" y="4182894"/>
              <a:ext cx="2188058" cy="1430128"/>
            </a:xfrm>
            <a:prstGeom prst="rect">
              <a:avLst/>
            </a:prstGeom>
            <a:noFill/>
          </p:spPr>
          <p:txBody>
            <a:bodyPr wrap="square" rtlCol="0">
              <a:prstTxWarp prst="textCirclePour">
                <a:avLst/>
              </a:prstTxWarp>
              <a:spAutoFit/>
            </a:bodyPr>
            <a:lstStyle/>
            <a:p>
              <a:r>
                <a:rPr lang="en-US" sz="3600" dirty="0" smtClean="0">
                  <a:solidFill>
                    <a:srgbClr val="000000"/>
                  </a:solidFill>
                </a:rPr>
                <a:t> </a:t>
              </a:r>
              <a:r>
                <a:rPr lang="bn-BD" sz="3600" dirty="0" smtClean="0">
                  <a:solidFill>
                    <a:schemeClr val="bg1"/>
                  </a:solidFill>
                </a:rPr>
                <a:t>ক্লিক করুন</a:t>
              </a:r>
              <a:r>
                <a:rPr lang="en-US" sz="3600" dirty="0" smtClean="0">
                  <a:solidFill>
                    <a:schemeClr val="bg1"/>
                  </a:solidFill>
                </a:rPr>
                <a:t>  </a:t>
              </a:r>
              <a:r>
                <a:rPr lang="en-US" sz="3600" dirty="0" smtClean="0">
                  <a:solidFill>
                    <a:srgbClr val="000000"/>
                  </a:solidFill>
                </a:rPr>
                <a:t> </a:t>
              </a:r>
              <a:endParaRPr lang="en-US" sz="3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96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 animBg="1"/>
      <p:bldP spid="16" grpId="1" animBg="1"/>
      <p:bldP spid="17" grpId="0" animBg="1"/>
      <p:bldP spid="17" grpId="1" animBg="1"/>
      <p:bldP spid="18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CDF3-27DA-47AD-AB5F-2D3290935607}" type="datetime1">
              <a:rPr lang="en-US" smtClean="0">
                <a:solidFill>
                  <a:schemeClr val="tx1"/>
                </a:solidFill>
              </a:rPr>
              <a:t>5/31/2020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@dphofmRabiul@gmail.COM@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2438" y="1043814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গণিত সৃজনশীল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8200" y="1993982"/>
                <a:ext cx="10837205" cy="1198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A</m:t>
                        </m:r>
                        <m: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36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x</m:t>
                        </m:r>
                      </m:e>
                      <m:sup>
                        <m:r>
                          <a:rPr lang="bn-BD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x</m:t>
                        </m:r>
                      </m:e>
                      <m:sup>
                        <m: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10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B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=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  <m:r>
                          <a:rPr lang="bn-BD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BD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bn-BD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6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8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এবং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endParaRPr lang="bn-BD" sz="36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Nikosh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C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bn-BD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bn-BD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  <m:r>
                          <a:rPr lang="bn-BD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14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b="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তিনটি বীজগাণিতিক রাশি।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93982"/>
                <a:ext cx="10837205" cy="1198726"/>
              </a:xfrm>
              <a:prstGeom prst="rect">
                <a:avLst/>
              </a:prstGeom>
              <a:blipFill rotWithShape="0">
                <a:blip r:embed="rId2"/>
                <a:stretch>
                  <a:fillRect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58094" y="3192708"/>
                <a:ext cx="83423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ক.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</m:t>
                    </m:r>
                  </m:oMath>
                </a14:m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কে উৎপাদকে বিশ্লেষণ কর।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০২</a:t>
                </a:r>
                <a:endParaRPr lang="en-US" sz="3600" baseline="10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094" y="3192708"/>
                <a:ext cx="8342353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191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817118" y="3993700"/>
            <a:ext cx="838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খ.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রাশির গ.সা.গু. নির্ণয় কর।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০৪</a:t>
            </a:r>
            <a:endParaRPr lang="en-US" sz="3600" baseline="100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0053" y="4714599"/>
            <a:ext cx="848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গ.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ABC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ল.সা.গু. নির্ণয় কর।                             ০৪</a:t>
            </a:r>
            <a:endParaRPr lang="en-US" sz="3600" baseline="100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7479" y="1690145"/>
            <a:ext cx="94372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86156" y="187346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আর্দশ কার্যক্রমঃ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034288" y="0"/>
            <a:ext cx="2157712" cy="1749611"/>
            <a:chOff x="7215057" y="4602373"/>
            <a:chExt cx="2670048" cy="21917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057" y="4602373"/>
              <a:ext cx="2670048" cy="214579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5" name="TextBox 14"/>
            <p:cNvSpPr txBox="1"/>
            <p:nvPr/>
          </p:nvSpPr>
          <p:spPr>
            <a:xfrm rot="2239781">
              <a:off x="7304208" y="5742490"/>
              <a:ext cx="1842448" cy="1051618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করুন</a:t>
              </a:r>
              <a:endParaRPr lang="en-US" sz="3600" dirty="0">
                <a:solidFill>
                  <a:srgbClr val="66FFFF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 rot="16200000">
            <a:off x="-838608" y="1121828"/>
            <a:ext cx="2296972" cy="428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সময়ঃ0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884337" y="4368654"/>
            <a:ext cx="441500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/>
              <a:t>গ.সা.গু. নির্ণয়ঃ অনুশীলনী ৫.৪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8458200" y="6721475"/>
            <a:ext cx="3217205" cy="13652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/>
              <a:t>H.C.F &amp; L.C.M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08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7" grpId="0"/>
      <p:bldP spid="17" grpId="1"/>
      <p:bldP spid="18" grpId="0"/>
      <p:bldP spid="18" grpId="1"/>
      <p:bldP spid="21" grpId="0"/>
      <p:bldP spid="21" grpId="1"/>
      <p:bldP spid="19" grpId="0"/>
      <p:bldP spid="19" grpId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1373-2DA9-4E4B-9764-5D25CC69549C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020738" y="210137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আর্দশ কার্যক্রমঃ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034288" y="0"/>
            <a:ext cx="2157712" cy="1749611"/>
            <a:chOff x="7215057" y="4602373"/>
            <a:chExt cx="2670048" cy="21917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057" y="4602373"/>
              <a:ext cx="2670048" cy="214579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5" name="TextBox 14"/>
            <p:cNvSpPr txBox="1"/>
            <p:nvPr/>
          </p:nvSpPr>
          <p:spPr>
            <a:xfrm rot="2239781">
              <a:off x="7304208" y="5742490"/>
              <a:ext cx="1842448" cy="1051618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করুন</a:t>
              </a:r>
              <a:endParaRPr lang="en-US" sz="3600" dirty="0">
                <a:solidFill>
                  <a:srgbClr val="66FFFF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-81439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0600" y="6356350"/>
            <a:ext cx="3217205" cy="18256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/>
              <a:t>H.C.F &amp; L.C.M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45357" y="1133442"/>
                <a:ext cx="10267787" cy="1970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ক.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</m:t>
                    </m:r>
                  </m:oMath>
                </a14:m>
                <a:r>
                  <a:rPr lang="bn-BD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2400" dirty="0" smtClean="0"/>
              </a:p>
              <a:p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bn-BD" sz="24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+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.1+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+1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en-US" sz="24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m:rPr>
                        <m:nor/>
                      </m:rPr>
                      <a:rPr lang="en-US" sz="2400" dirty="0">
                        <a:latin typeface="Nikosh" panose="02000000000000000000" pitchFamily="2" charset="0"/>
                        <a:cs typeface="Nikosh" panose="02000000000000000000" pitchFamily="2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dirty="0">
                        <a:latin typeface="Nikosh" panose="02000000000000000000" pitchFamily="2" charset="0"/>
                        <a:cs typeface="Nikosh" panose="02000000000000000000" pitchFamily="2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57" y="1133442"/>
                <a:ext cx="10267787" cy="1970604"/>
              </a:xfrm>
              <a:prstGeom prst="rect">
                <a:avLst/>
              </a:prstGeom>
              <a:blipFill rotWithShape="0">
                <a:blip r:embed="rId3"/>
                <a:stretch>
                  <a:fillRect l="-950" t="-2167" b="-4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138670" y="1262129"/>
                <a:ext cx="564999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[</a:t>
                </a:r>
                <a:r>
                  <a:rPr lang="bn-BD" sz="2400" dirty="0" smtClean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 </a:t>
                </a:r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সূত্রঃ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i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  <m:r>
                          <a:rPr lang="bn-BD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+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2a.b+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 smtClean="0">
                    <a:latin typeface="Cambria Math" panose="02040503050406030204" pitchFamily="18" charset="0"/>
                    <a:cs typeface="Nikosh" panose="02000000000000000000" pitchFamily="2" charset="0"/>
                  </a:rPr>
                  <a:t>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i="1" dirty="0" smtClean="0">
                  <a:latin typeface="Cambria Math" panose="02040503050406030204" pitchFamily="18" charset="0"/>
                  <a:cs typeface="Nikosh" panose="02000000000000000000" pitchFamily="2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𝑖𝑖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dirty="0" smtClean="0"/>
                  <a:t>(a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    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dirty="0"/>
                  <a:t>(a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2400" dirty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4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]</a:t>
                </a:r>
                <a:endParaRPr lang="en-US" sz="24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70" y="1262129"/>
                <a:ext cx="5649999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726" t="-8122" b="-1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 rot="16200000">
            <a:off x="-1938656" y="4003143"/>
            <a:ext cx="467533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গ.সা.গু. নির্ণয়ঃ অনুশীলনী ৫.৪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11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7" grpId="0"/>
      <p:bldP spid="17" grpId="1"/>
      <p:bldP spid="18" grpId="0" animBg="1"/>
      <p:bldP spid="18" grpId="1" animBg="1"/>
      <p:bldP spid="19" grpId="0"/>
      <p:bldP spid="19" grpId="1"/>
      <p:bldP spid="6" grpId="0"/>
      <p:bldP spid="6" grpId="1"/>
      <p:bldP spid="16" grpId="0"/>
      <p:bldP spid="16" grpId="1"/>
      <p:bldP spid="13" grpId="0"/>
      <p:bldP spid="13" grpId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E740-9510-4856-9FD0-2007332B830F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25409" y="142400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আর্দশ কার্যক্রমঃ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034288" y="0"/>
            <a:ext cx="2157712" cy="1749611"/>
            <a:chOff x="7215057" y="4602373"/>
            <a:chExt cx="2670048" cy="21917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057" y="4602373"/>
              <a:ext cx="2670048" cy="214579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5" name="TextBox 14"/>
            <p:cNvSpPr txBox="1"/>
            <p:nvPr/>
          </p:nvSpPr>
          <p:spPr>
            <a:xfrm rot="2239781">
              <a:off x="7304208" y="5742490"/>
              <a:ext cx="1842448" cy="1051618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করুন</a:t>
              </a:r>
              <a:endParaRPr lang="en-US" sz="3600" dirty="0">
                <a:solidFill>
                  <a:srgbClr val="66FF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24929" y="3402500"/>
                <a:ext cx="6096000" cy="23083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দ্বিতীয় রাশি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=B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  <m:r>
                          <a:rPr lang="bn-BD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BD" sz="360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bn-BD" sz="360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6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bn-BD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8</m:t>
                    </m:r>
                    <m:r>
                      <a:rPr lang="bn-BD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</m:oMath>
                </a14:m>
                <a:endParaRPr lang="en-US" sz="3600" dirty="0">
                  <a:latin typeface="Nikosh" panose="02000000000000000000" pitchFamily="2" charset="0"/>
                  <a:ea typeface="Cambria Math" panose="02040503050406030204" pitchFamily="18" charset="0"/>
                  <a:cs typeface="Nikosh" panose="02000000000000000000" pitchFamily="2" charset="0"/>
                </a:endParaRPr>
              </a:p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3600" dirty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.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4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8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4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)+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4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4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)(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bn-BD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29" y="3402500"/>
                <a:ext cx="6096000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3000" t="-3430" b="-9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24929" y="729051"/>
                <a:ext cx="762575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খ. প্রথম রাশি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=A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bn-BD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bn-BD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bn-BD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10</m:t>
                    </m:r>
                  </m:oMath>
                </a14:m>
                <a:endParaRPr lang="bn-BD" sz="36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sz="3600" dirty="0" smtClean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.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bn-BD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10</m:t>
                    </m:r>
                  </m:oMath>
                </a14:m>
                <a:endParaRPr lang="en-US" sz="36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en-US" sz="36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bn-BD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29" y="729051"/>
                <a:ext cx="7625750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2398" t="-3704" b="-9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8610600" y="6356350"/>
            <a:ext cx="3217205" cy="18256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/>
              <a:t>H.C.F &amp; L.C.M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24929" y="5710019"/>
                <a:ext cx="448347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∴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নির্ণেয়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গ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.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সা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.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গু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.  (</m:t>
                      </m:r>
                      <m:r>
                        <a:rPr lang="en-US" sz="3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𝑥</m:t>
                      </m:r>
                      <m:r>
                        <a:rPr lang="en-US" sz="3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2</m:t>
                      </m:r>
                      <m:r>
                        <a:rPr lang="en-US" sz="3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bn-BD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29" y="5710019"/>
                <a:ext cx="4483471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 rot="16200000">
            <a:off x="-2014502" y="4045336"/>
            <a:ext cx="467533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গ.সা.গু. নির্ণয়ঃ অনুশীলনী ৫.৪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 rot="5400000">
            <a:off x="10416861" y="3759585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04.0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62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" grpId="0"/>
      <p:bldP spid="17" grpId="1"/>
      <p:bldP spid="7" grpId="0"/>
      <p:bldP spid="7" grpId="1"/>
      <p:bldP spid="21" grpId="0"/>
      <p:bldP spid="21" grpId="1"/>
      <p:bldP spid="26" grpId="0"/>
      <p:bldP spid="9" grpId="0"/>
      <p:bldP spid="9" grpId="1"/>
      <p:bldP spid="16" grpId="0"/>
      <p:bldP spid="16" grpId="1"/>
      <p:bldP spid="20" grpId="0" animBg="1"/>
      <p:bldP spid="20" grpId="1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6FDF-E0A4-46A5-AD0C-6FB79485EA07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84850" y="171830"/>
                <a:ext cx="562995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গ</a:t>
                </a:r>
                <a:r>
                  <a:rPr lang="bn-BD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. খ হতে পাই</a:t>
                </a:r>
              </a:p>
              <a:p>
                <a:r>
                  <a:rPr lang="bn-BD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প্রথম রাশি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=A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)(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en-US" sz="3200" baseline="10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50" y="171830"/>
                <a:ext cx="5629959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2817" t="-7345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918800" y="110238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আর্দশ কার্যক্রমঃ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 rot="16200000">
            <a:off x="10560844" y="2676469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05.0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1973574" y="3296525"/>
            <a:ext cx="467533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ল.সা.গু. নির্ণয়ঃ অনুশীলনী ৫.৪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388325" y="5344520"/>
                <a:ext cx="85346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নির্ণেয়</m:t>
                    </m:r>
                    <m:r>
                      <m:rPr>
                        <m:nor/>
                      </m:rPr>
                      <a:rPr lang="bn-BD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BD" sz="3200" dirty="0">
                        <a:latin typeface="Nikosh" panose="02000000000000000000" pitchFamily="2" charset="0"/>
                        <a:cs typeface="Nikosh" panose="02000000000000000000" pitchFamily="2" charset="0"/>
                      </a:rPr>
                      <m:t>ল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সা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গু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bn-BD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4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bn-BD" sz="320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7</m:t>
                        </m:r>
                      </m:e>
                    </m:d>
                  </m:oMath>
                </a14:m>
                <a:endParaRPr lang="bn-BD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25" y="5344520"/>
                <a:ext cx="8534607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610600" y="6356350"/>
            <a:ext cx="3217205" cy="18256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/>
              <a:t>H.C.F &amp; L.C.M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68711" y="1820708"/>
                <a:ext cx="571201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দ্বিতীয় </a:t>
                </a:r>
                <a:r>
                  <a:rPr lang="bn-BD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রাশি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=B=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4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)(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r>
                  <a:rPr lang="bn-BD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</a:t>
                </a:r>
                <a:endParaRPr lang="bn-BD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711" y="1820708"/>
                <a:ext cx="5712018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2775" t="-12500" r="-1622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429802" y="2848502"/>
                <a:ext cx="6488998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তৃতীয় রাশি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=C</a:t>
                </a:r>
                <a:r>
                  <a:rPr lang="bn-BD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bn-BD" sz="320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bn-BD" sz="320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  <m:r>
                          <a:rPr lang="bn-BD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BD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bn-BD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14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bn-BD" sz="32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sz="3200" dirty="0" smtClean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    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320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bn-BD" sz="320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3200" b="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  <m:r>
                          <a:rPr lang="bn-BD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BD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bn-BD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14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)</m:t>
                    </m:r>
                  </m:oMath>
                </a14:m>
                <a:endParaRPr lang="en-US" sz="32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bn-BD" sz="320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7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bn-BD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bn-BD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14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en-US" sz="32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{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bn-BD" sz="320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7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bn-BD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7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} </m:t>
                    </m:r>
                  </m:oMath>
                </a14:m>
                <a:endParaRPr lang="en-US" sz="32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bn-BD" sz="320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7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802" y="2848502"/>
                <a:ext cx="6488998" cy="2554545"/>
              </a:xfrm>
              <a:prstGeom prst="rect">
                <a:avLst/>
              </a:prstGeom>
              <a:blipFill rotWithShape="0">
                <a:blip r:embed="rId5"/>
                <a:stretch>
                  <a:fillRect l="-2444" t="-2864" b="-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8087514" y="2316037"/>
            <a:ext cx="2157712" cy="1749611"/>
            <a:chOff x="7215057" y="4602373"/>
            <a:chExt cx="2670048" cy="219173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057" y="4602373"/>
              <a:ext cx="2670048" cy="214579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9" name="TextBox 18"/>
            <p:cNvSpPr txBox="1"/>
            <p:nvPr/>
          </p:nvSpPr>
          <p:spPr>
            <a:xfrm rot="2239781">
              <a:off x="7304208" y="5742490"/>
              <a:ext cx="1842448" cy="1051618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করুন</a:t>
              </a:r>
              <a:endParaRPr lang="en-US" sz="3600" dirty="0">
                <a:solidFill>
                  <a:srgbClr val="66FFFF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627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3" grpId="1"/>
      <p:bldP spid="17" grpId="0"/>
      <p:bldP spid="17" grpId="1"/>
      <p:bldP spid="18" grpId="0" animBg="1"/>
      <p:bldP spid="18" grpId="1" animBg="1"/>
      <p:bldP spid="25" grpId="0"/>
      <p:bldP spid="25" grpId="1"/>
      <p:bldP spid="39" grpId="0"/>
      <p:bldP spid="39" grpId="1"/>
      <p:bldP spid="30" grpId="0"/>
      <p:bldP spid="4" grpId="0"/>
      <p:bldP spid="4" grpId="1"/>
      <p:bldP spid="31" grpId="0"/>
      <p:bldP spid="31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04F9-8ABD-4D9A-BA1A-06CB8B3BA1F2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87474" y="1350235"/>
            <a:ext cx="60170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খয়েরপুর,মিরপুর, কুষ্টিয়া,বাংলাদেশ।</a:t>
            </a:r>
            <a:r>
              <a:rPr lang="bn-BD" sz="3600" dirty="0">
                <a:latin typeface="Calibri" pitchFamily="34" charset="0"/>
                <a:cs typeface="Vrinda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52" y="1027424"/>
            <a:ext cx="2267236" cy="1800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458200" y="3896407"/>
            <a:ext cx="2419937" cy="2094503"/>
            <a:chOff x="6009834" y="4444409"/>
            <a:chExt cx="2419937" cy="20945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834" y="4444409"/>
              <a:ext cx="2419937" cy="2094503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6372844" y="4614530"/>
              <a:ext cx="1693918" cy="78585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458200" y="6721474"/>
            <a:ext cx="3217205" cy="13652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H.C.F </a:t>
            </a:r>
            <a:r>
              <a:rPr lang="en-US" dirty="0"/>
              <a:t>&amp; L.C.M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29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 animBg="1"/>
      <p:bldP spid="6" grpId="1" animBg="1"/>
      <p:bldP spid="11" grpId="0"/>
      <p:bldP spid="11" grpId="1"/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56DB-8BEF-474D-9506-404D1DDA637B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2438" y="1043814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গণিত সৃজনশীল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330460" y="397483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দলগত কাজঃ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7" y="0"/>
            <a:ext cx="2104947" cy="17129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10"/>
          <p:cNvSpPr/>
          <p:nvPr/>
        </p:nvSpPr>
        <p:spPr>
          <a:xfrm rot="16200000">
            <a:off x="10868767" y="880320"/>
            <a:ext cx="2203553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সময়ঃ10.0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848389" y="1690145"/>
            <a:ext cx="94372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458199" y="6181858"/>
            <a:ext cx="3217205" cy="12642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/>
              <a:t>H.C.F &amp; L.C.M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2821" y="1822370"/>
                <a:ext cx="108372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cs typeface="Nikosh" panose="02000000000000000000" pitchFamily="2" charset="0"/>
                  </a:rPr>
                  <a:t>২</a:t>
                </a:r>
                <a:r>
                  <a:rPr lang="bn-BD" sz="3600" dirty="0" smtClean="0">
                    <a:solidFill>
                      <a:schemeClr val="tx1"/>
                    </a:solidFill>
                    <a:cs typeface="Nikosh" panose="02000000000000000000" pitchFamily="2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b="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   </a:t>
                </a:r>
                <a:r>
                  <a:rPr lang="bn-BD" sz="3600" b="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b="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</a:t>
                </a:r>
                <a:r>
                  <a:rPr lang="bn-BD" sz="3600" b="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b="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 </a:t>
                </a:r>
              </a:p>
              <a:p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</a:t>
                </a:r>
                <a:r>
                  <a:rPr lang="bn-BD" sz="3600" b="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চারটি বীজগাণিতিক রাশি।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21" y="1822370"/>
                <a:ext cx="10837205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687" t="-7107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9882" y="3136748"/>
                <a:ext cx="89689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600" i="1" dirty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</m:t>
                    </m:r>
                  </m:oMath>
                </a14:m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কে উৎপাদকে বিশ্লেষণ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কর।                ০২</a:t>
                </a:r>
                <a:endParaRPr lang="en-US" sz="3600" baseline="10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82" y="3136748"/>
                <a:ext cx="8968902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2107" t="-13208" r="-952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10625" y="3851546"/>
            <a:ext cx="9172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খ.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PBQ 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এর গ.সা.গু. নির্ণয় কর।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০৪</a:t>
            </a:r>
            <a:endParaRPr lang="en-US" sz="3600" baseline="100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9883" y="4463499"/>
            <a:ext cx="8968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গ.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BQD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এর 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.সা.গু. নির্ণয় কর।                          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০৪</a:t>
            </a:r>
            <a:endParaRPr lang="en-US" sz="3600" baseline="100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922462" y="1897378"/>
                <a:ext cx="273517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𝑃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=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</m:oMath>
                </a14:m>
                <a:r>
                  <a:rPr lang="en-US" sz="3600" dirty="0" smtClean="0"/>
                  <a:t>,</a:t>
                </a:r>
                <a:endParaRPr lang="en-US" sz="3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462" y="1897378"/>
                <a:ext cx="2735172" cy="646331"/>
              </a:xfrm>
              <a:prstGeom prst="rect">
                <a:avLst/>
              </a:prstGeom>
              <a:blipFill rotWithShape="0">
                <a:blip r:embed="rId5"/>
                <a:stretch>
                  <a:fillRect t="-12264" r="-5791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581400" y="1931611"/>
                <a:ext cx="28629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𝐵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=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bn-BD" sz="3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bn-BD" sz="3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4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𝑎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,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931611"/>
                <a:ext cx="2862900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669855" y="1859304"/>
                <a:ext cx="444461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𝑄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=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bn-BD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bn-BD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</m:oMath>
                </a14:m>
                <a:r>
                  <a:rPr lang="en-US" sz="3600" dirty="0" smtClean="0"/>
                  <a:t> </a:t>
                </a:r>
                <a:r>
                  <a:rPr lang="bn-BD" sz="3600" dirty="0" smtClean="0"/>
                  <a:t>এবং</a:t>
                </a:r>
                <a:endParaRPr lang="en-US" sz="36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855" y="1859304"/>
                <a:ext cx="4444615" cy="646331"/>
              </a:xfrm>
              <a:prstGeom prst="rect">
                <a:avLst/>
              </a:prstGeom>
              <a:blipFill rotWithShape="0">
                <a:blip r:embed="rId7"/>
                <a:stretch>
                  <a:fillRect t="-12264" r="-3292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525621" y="-59713"/>
            <a:ext cx="2466975" cy="1847850"/>
            <a:chOff x="4862512" y="2505075"/>
            <a:chExt cx="2466975" cy="18478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512" y="2505075"/>
              <a:ext cx="2466975" cy="18478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5560978" y="3046516"/>
              <a:ext cx="1070042" cy="100974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247790" y="2449835"/>
                <a:ext cx="3040384" cy="652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𝐷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=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5</m:t>
                          </m:r>
                        </m:sup>
                      </m:sSup>
                      <m:r>
                        <a:rPr lang="bn-BD" sz="3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16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790" y="2449835"/>
                <a:ext cx="3040384" cy="65267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66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8" grpId="0"/>
      <p:bldP spid="8" grpId="1"/>
      <p:bldP spid="9" grpId="0"/>
      <p:bldP spid="9" grpId="1"/>
      <p:bldP spid="11" grpId="0" animBg="1"/>
      <p:bldP spid="11" grpId="1" animBg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5" grpId="0"/>
      <p:bldP spid="25" grpId="1"/>
      <p:bldP spid="6" grpId="0"/>
      <p:bldP spid="6" grpId="1"/>
      <p:bldP spid="24" grpId="0"/>
      <p:bldP spid="2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3046" y="6356350"/>
            <a:ext cx="2948354" cy="365125"/>
          </a:xfrm>
        </p:spPr>
        <p:txBody>
          <a:bodyPr/>
          <a:lstStyle/>
          <a:p>
            <a:fld id="{7A3407B7-0035-4314-974D-DB9A9354D224}" type="datetime1">
              <a:rPr lang="en-US" sz="280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5/31/2020</a:t>
            </a:fld>
            <a:endParaRPr lang="en-US" sz="28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smtClean="0">
                <a:solidFill>
                  <a:schemeClr val="bg1"/>
                </a:solidFill>
              </a:rPr>
              <a:t>dphofmRabiul@gmail.COM@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3288" y="1044903"/>
            <a:ext cx="35086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bn-BD" sz="6000" dirty="0" smtClean="0"/>
              <a:t>মূল্যায়নঃ 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1188245" y="3085282"/>
            <a:ext cx="2819400" cy="44291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9EEC9C9-B383-4BF8-9FDE-C87652CE7FD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51" y="301949"/>
            <a:ext cx="1656614" cy="1485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TextBox 40"/>
          <p:cNvSpPr txBox="1"/>
          <p:nvPr/>
        </p:nvSpPr>
        <p:spPr>
          <a:xfrm>
            <a:off x="3195976" y="3724478"/>
            <a:ext cx="5993035" cy="130777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dirty="0" smtClean="0"/>
              <a:t>ক্লিক  দি </a:t>
            </a:r>
            <a:r>
              <a:rPr lang="bn-BD" dirty="0" smtClean="0">
                <a:solidFill>
                  <a:srgbClr val="7030A0"/>
                </a:solidFill>
              </a:rPr>
              <a:t>কুইজ</a:t>
            </a:r>
            <a:r>
              <a:rPr lang="bn-BD" dirty="0" smtClean="0"/>
              <a:t> </a:t>
            </a:r>
            <a:r>
              <a:rPr lang="bn-BD" dirty="0" smtClean="0">
                <a:solidFill>
                  <a:srgbClr val="003300"/>
                </a:solidFill>
              </a:rPr>
              <a:t>বক্স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10600" y="6356350"/>
            <a:ext cx="3217205" cy="18256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/>
              <a:t>H.C.F &amp; L.C.M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610600" y="1593838"/>
            <a:ext cx="3142777" cy="2130640"/>
            <a:chOff x="8610600" y="1593838"/>
            <a:chExt cx="3142777" cy="2130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600" y="1593838"/>
              <a:ext cx="3142777" cy="21306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8997529" y="1787857"/>
              <a:ext cx="2356271" cy="100974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</a:rPr>
                <a:t>ক্লিক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713169"/>
              </p:ext>
            </p:extLst>
          </p:nvPr>
        </p:nvGraphicFramePr>
        <p:xfrm>
          <a:off x="5463476" y="2999417"/>
          <a:ext cx="1458036" cy="1015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63476" y="2999417"/>
                        <a:ext cx="1458036" cy="1015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629674" y="2060566"/>
            <a:ext cx="2932651" cy="2114795"/>
            <a:chOff x="4820504" y="1666074"/>
            <a:chExt cx="2932651" cy="2114795"/>
          </a:xfrm>
        </p:grpSpPr>
        <p:sp>
          <p:nvSpPr>
            <p:cNvPr id="11" name="Heart 10"/>
            <p:cNvSpPr/>
            <p:nvPr/>
          </p:nvSpPr>
          <p:spPr>
            <a:xfrm rot="10800000">
              <a:off x="4820504" y="2064587"/>
              <a:ext cx="2932651" cy="1716282"/>
            </a:xfrm>
            <a:prstGeom prst="hear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18" t="55802" r="82620" b="17910"/>
            <a:stretch/>
          </p:blipFill>
          <p:spPr>
            <a:xfrm>
              <a:off x="6043637" y="1666074"/>
              <a:ext cx="486383" cy="1454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119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6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 animBg="1"/>
      <p:bldP spid="5" grpId="1" animBg="1"/>
      <p:bldP spid="41" grpId="0"/>
      <p:bldP spid="41" grpId="1"/>
      <p:bldP spid="41" grpId="2"/>
      <p:bldP spid="21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DD51-0DD6-4982-B62F-7B802C28036D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862649" y="1143771"/>
            <a:ext cx="2371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blipFill>
                  <a:blip r:embed="rId2"/>
                  <a:tile tx="0" ty="0" sx="100000" sy="100000" flip="none" algn="tl"/>
                </a:blipFill>
              </a:rPr>
              <a:t>সামগ্রিক </a:t>
            </a:r>
            <a:r>
              <a:rPr lang="bn-BD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পাঠ 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10676031" y="5196159"/>
            <a:ext cx="2447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সামগ্রিক পাঠ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10445645" y="1237163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615546" y="2171773"/>
            <a:ext cx="0" cy="10217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8227114" y="3282148"/>
            <a:ext cx="2055267" cy="1871806"/>
            <a:chOff x="1716535" y="3158910"/>
            <a:chExt cx="2143125" cy="238142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35" y="3158910"/>
              <a:ext cx="2143125" cy="214312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4" name="TextBox 23"/>
            <p:cNvSpPr txBox="1"/>
            <p:nvPr/>
          </p:nvSpPr>
          <p:spPr>
            <a:xfrm rot="2762836">
              <a:off x="1598968" y="4017086"/>
              <a:ext cx="1895629" cy="1150878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>
                  <a:gd name="adj" fmla="val 28760"/>
                </a:avLst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করুন</a:t>
              </a:r>
              <a:endParaRPr lang="en-US" sz="3600" dirty="0">
                <a:solidFill>
                  <a:srgbClr val="66FFFF"/>
                </a:solidFill>
              </a:endParaRPr>
            </a:p>
          </p:txBody>
        </p:sp>
      </p:grpSp>
      <p:pic>
        <p:nvPicPr>
          <p:cNvPr id="54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784" y="5921815"/>
            <a:ext cx="1006090" cy="4531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981448" y="-114168"/>
            <a:ext cx="2371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blipFill>
                  <a:blip r:embed="rId2"/>
                  <a:tile tx="0" ty="0" sx="100000" sy="100000" flip="none" algn="tl"/>
                </a:blipFill>
              </a:rPr>
              <a:t>সামগ্রিক </a:t>
            </a:r>
            <a:r>
              <a:rPr lang="bn-BD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পাঠ 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16683" y="6721475"/>
            <a:ext cx="3217205" cy="13652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/>
              <a:t>H.C.F &amp; L.C.M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10638" y="439082"/>
                <a:ext cx="4364477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 ক.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1600" i="1" dirty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1600" i="1" dirty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</m:t>
                    </m:r>
                  </m:oMath>
                </a14:m>
                <a:r>
                  <a:rPr lang="bn-BD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1600" dirty="0"/>
              </a:p>
              <a:p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={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bn-BD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)}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+</a:t>
                </a:r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.1+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16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/>
              </a:p>
              <a:p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+1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en-US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m:rPr>
                        <m:nor/>
                      </m:rPr>
                      <a:rPr lang="en-US" sz="1600" dirty="0">
                        <a:latin typeface="Nikosh" panose="02000000000000000000" pitchFamily="2" charset="0"/>
                        <a:cs typeface="Nikosh" panose="02000000000000000000" pitchFamily="2" charset="0"/>
                      </a:rPr>
                      <m:t>+</m:t>
                    </m:r>
                    <m:r>
                      <m:rPr>
                        <m:nor/>
                      </m:rPr>
                      <a:rPr lang="en-US" sz="1600" dirty="0">
                        <a:latin typeface="Nikosh" panose="02000000000000000000" pitchFamily="2" charset="0"/>
                        <a:cs typeface="Nikosh" panose="02000000000000000000" pitchFamily="2" charset="0"/>
                      </a:rPr>
                      <m:t>1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en-US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38" y="439082"/>
                <a:ext cx="4364477" cy="1323439"/>
              </a:xfrm>
              <a:prstGeom prst="rect">
                <a:avLst/>
              </a:prstGeom>
              <a:blipFill rotWithShape="0">
                <a:blip r:embed="rId5"/>
                <a:stretch>
                  <a:fillRect l="-838" t="-922" b="-5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970278" y="532163"/>
                <a:ext cx="336827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[</a:t>
                </a:r>
                <a:r>
                  <a:rPr lang="bn-BD" sz="1600" dirty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 </a:t>
                </a:r>
                <a:r>
                  <a:rPr lang="bn-BD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সূত্রঃ </a:t>
                </a:r>
                <a:r>
                  <a:rPr lang="en-US" sz="1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i</a:t>
                </a:r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  <m:r>
                          <a:rPr lang="bn-BD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+</a:t>
                </a:r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2a.b+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i="1" dirty="0">
                    <a:latin typeface="Cambria Math" panose="02040503050406030204" pitchFamily="18" charset="0"/>
                    <a:cs typeface="Nikosh" panose="02000000000000000000" pitchFamily="2" charset="0"/>
                  </a:rPr>
                  <a:t>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i="1" dirty="0">
                  <a:latin typeface="Cambria Math" panose="02040503050406030204" pitchFamily="18" charset="0"/>
                  <a:cs typeface="Nikosh" panose="02000000000000000000" pitchFamily="2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𝑖𝑖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.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𝑏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1600" dirty="0"/>
                  <a:t>(a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    </a:t>
                </a:r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1600" dirty="0"/>
                  <a:t>(a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1600" dirty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𝑏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]</a:t>
                </a:r>
                <a:endParaRPr lang="en-US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278" y="532163"/>
                <a:ext cx="3368276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904" t="-6569" b="-9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5481704" y="2224941"/>
                <a:ext cx="2729948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1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দ্বিতীয় রাশি=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𝐵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=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BD" sz="160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bn-BD" sz="160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6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8</m:t>
                    </m:r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</m:oMath>
                </a14:m>
                <a:endParaRPr lang="en-US" sz="1600" dirty="0">
                  <a:latin typeface="Nikosh" panose="02000000000000000000" pitchFamily="2" charset="0"/>
                  <a:ea typeface="Cambria Math" panose="02040503050406030204" pitchFamily="18" charset="0"/>
                  <a:cs typeface="Nikosh" panose="02000000000000000000" pitchFamily="2" charset="0"/>
                </a:endParaRPr>
              </a:p>
              <a:p>
                <a:r>
                  <a:rPr lang="bn-BD" sz="1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1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1600" dirty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.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4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</m:oMath>
                </a14:m>
                <a:r>
                  <a:rPr lang="en-US" sz="1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8</a:t>
                </a:r>
                <a:endParaRPr lang="en-US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4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)+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4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en-US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4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)(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r>
                  <a:rPr lang="bn-BD" sz="1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bn-BD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704" y="2224941"/>
                <a:ext cx="2729948" cy="1077218"/>
              </a:xfrm>
              <a:prstGeom prst="rect">
                <a:avLst/>
              </a:prstGeom>
              <a:blipFill rotWithShape="0">
                <a:blip r:embed="rId7"/>
                <a:stretch>
                  <a:fillRect l="-1116" t="-1130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30807" y="2116326"/>
                <a:ext cx="283253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খ. প্রথম রাশি=</a:t>
                </a:r>
                <a:r>
                  <a:rPr lang="en-US" sz="1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A=</a:t>
                </a:r>
                <a:r>
                  <a:rPr lang="bn-BD" sz="1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10</m:t>
                    </m:r>
                  </m:oMath>
                </a14:m>
                <a:endParaRPr lang="bn-BD" sz="16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sz="1600" dirty="0" smtClean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.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10</m:t>
                    </m:r>
                  </m:oMath>
                </a14:m>
                <a:endParaRPr lang="en-US" sz="16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en-US" sz="16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bn-BD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07" y="2116326"/>
                <a:ext cx="2832533" cy="1077218"/>
              </a:xfrm>
              <a:prstGeom prst="rect">
                <a:avLst/>
              </a:prstGeom>
              <a:blipFill rotWithShape="0">
                <a:blip r:embed="rId8"/>
                <a:stretch>
                  <a:fillRect l="-1293" t="-1130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10638" y="3782287"/>
                <a:ext cx="39950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/>
                  <a:t>গ. খ হতে </a:t>
                </a:r>
                <a:r>
                  <a:rPr lang="bn-BD" dirty="0" smtClean="0"/>
                  <a:t>পাই </a:t>
                </a:r>
                <a:r>
                  <a:rPr lang="bn-BD" dirty="0"/>
                  <a:t>প্রথম রাশি</a:t>
                </a:r>
                <a:r>
                  <a:rPr lang="en-US" dirty="0"/>
                  <a:t>=A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BD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bn-BD" dirty="0"/>
                  <a:t>দ্বিতীয় রাশি</a:t>
                </a:r>
                <a:r>
                  <a:rPr lang="en-US" dirty="0"/>
                  <a:t>=B=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dirty="0"/>
                  <a:t>               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38" y="3782287"/>
                <a:ext cx="3995062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1374" t="-377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-768" y="6067212"/>
                <a:ext cx="54552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∴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নির্ণেয়</m:t>
                      </m:r>
                      <m:r>
                        <m:rPr>
                          <m:nor/>
                        </m:rPr>
                        <a:rPr lang="bn-BD" sz="16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16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m:t>ল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.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সা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.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গু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.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𝑥</m:t>
                      </m:r>
                      <m:r>
                        <a:rPr lang="bn-BD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)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bn-BD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5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)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1600" dirty="0">
                          <a:cs typeface="Nikosh" panose="02000000000000000000" pitchFamily="2" charset="0"/>
                        </a:rPr>
                        <m:t>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𝑥</m:t>
                          </m:r>
                          <m:r>
                            <a:rPr lang="bn-BD" sz="160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bn-BD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8" y="6067212"/>
                <a:ext cx="5455281" cy="338554"/>
              </a:xfrm>
              <a:prstGeom prst="rect">
                <a:avLst/>
              </a:prstGeom>
              <a:blipFill rotWithShape="0">
                <a:blip r:embed="rId1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838200" y="4599204"/>
                <a:ext cx="2829137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1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তৃতীয় রাশি=</a:t>
                </a:r>
                <a:r>
                  <a:rPr lang="en-US" sz="1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C=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bn-BD" sz="160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bn-BD" sz="160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14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bn-BD" sz="16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sz="1600" dirty="0">
                    <a:latin typeface="Nikosh" panose="02000000000000000000" pitchFamily="2" charset="0"/>
                    <a:ea typeface="Cambria Math" panose="02040503050406030204" pitchFamily="18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1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160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bn-BD" sz="160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5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1600" b="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14</m:t>
                    </m:r>
                    <m:r>
                      <a:rPr lang="bn-BD" sz="1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)</m:t>
                    </m:r>
                  </m:oMath>
                </a14:m>
                <a:endParaRPr lang="en-US" sz="16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16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bn-BD" sz="160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7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bn-BD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14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en-US" sz="16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1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{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bn-BD" sz="160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7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bn-BD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7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} </m:t>
                    </m:r>
                  </m:oMath>
                </a14:m>
                <a:endParaRPr lang="en-US" sz="16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1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  <m:r>
                          <a:rPr lang="bn-BD" sz="160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7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en-US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99204"/>
                <a:ext cx="2829137" cy="1323439"/>
              </a:xfrm>
              <a:prstGeom prst="rect">
                <a:avLst/>
              </a:prstGeom>
              <a:blipFill rotWithShape="0">
                <a:blip r:embed="rId13"/>
                <a:stretch>
                  <a:fillRect l="-1293" t="-917" b="-5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46332" y="3247630"/>
                <a:ext cx="23207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∴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নির্ণেয়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গ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.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সা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.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গু</m:t>
                      </m:r>
                      <m:r>
                        <a:rPr lang="bn-BD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.  (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bn-BD" sz="1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32" y="3247630"/>
                <a:ext cx="2320740" cy="338554"/>
              </a:xfrm>
              <a:prstGeom prst="rect">
                <a:avLst/>
              </a:prstGeom>
              <a:blipFill rotWithShape="0">
                <a:blip r:embed="rId1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0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8" grpId="0"/>
      <p:bldP spid="8" grpId="1"/>
      <p:bldP spid="9" grpId="0"/>
      <p:bldP spid="9" grpId="1"/>
      <p:bldP spid="10" grpId="0" animBg="1"/>
      <p:bldP spid="10" grpId="1" animBg="1"/>
      <p:bldP spid="33" grpId="0"/>
      <p:bldP spid="33" grpId="1"/>
      <p:bldP spid="34" grpId="0"/>
      <p:bldP spid="34" grpId="1"/>
      <p:bldP spid="32" grpId="0"/>
      <p:bldP spid="32" grpId="1"/>
      <p:bldP spid="36" grpId="0"/>
      <p:bldP spid="36" grpId="1"/>
      <p:bldP spid="38" grpId="0"/>
      <p:bldP spid="38" grpId="1"/>
      <p:bldP spid="39" grpId="0"/>
      <p:bldP spid="39" grpId="1"/>
      <p:bldP spid="41" grpId="0"/>
      <p:bldP spid="41" grpId="1"/>
      <p:bldP spid="45" grpId="0"/>
      <p:bldP spid="45" grpId="1"/>
      <p:bldP spid="46" grpId="0"/>
      <p:bldP spid="46" grpId="1"/>
      <p:bldP spid="47" grpId="0"/>
      <p:bldP spid="47" grpId="1"/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9744-73E1-4AE5-B89B-009F6826B05D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2438" y="1043814"/>
            <a:ext cx="28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গণিত সৃজনশীল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9914408" y="47072"/>
            <a:ext cx="2054680" cy="2005257"/>
            <a:chOff x="5581244" y="2521008"/>
            <a:chExt cx="2197005" cy="194761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1244" y="2521008"/>
              <a:ext cx="2197005" cy="174307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 rot="18348584">
              <a:off x="6336468" y="3158500"/>
              <a:ext cx="1567745" cy="105250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</a:rPr>
                <a:t>ক্লিক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 rot="16200000">
            <a:off x="-1079568" y="4089521"/>
            <a:ext cx="2819400" cy="442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950235" y="1655203"/>
            <a:ext cx="7453222" cy="814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610600" y="6356350"/>
            <a:ext cx="3217205" cy="18256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/>
              <a:t>H.C.F &amp; L.C.M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70463" y="3336731"/>
                <a:ext cx="8968902" cy="646331"/>
              </a:xfrm>
              <a:prstGeom prst="rect">
                <a:avLst/>
              </a:prstGeom>
              <a:pattFill prst="diagBrick">
                <a:fgClr>
                  <a:schemeClr val="accent1"/>
                </a:fgClr>
                <a:bgClr>
                  <a:schemeClr val="bg1"/>
                </a:bgClr>
              </a:pattFill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BD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কে উৎপাদকে বিশ্লেষণ কর।            </a:t>
                </a:r>
                <a:r>
                  <a:rPr lang="bn-BD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০২</a:t>
                </a:r>
                <a:endParaRPr lang="en-US" sz="3600" baseline="10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463" y="3336731"/>
                <a:ext cx="8968902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2039" t="-12264" r="-272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670464" y="4262222"/>
            <a:ext cx="8968902" cy="646331"/>
          </a:xfrm>
          <a:prstGeom prst="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খ.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RM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এর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গ.সা.গু. নির্ণয় কর।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০৪</a:t>
            </a:r>
            <a:endParaRPr lang="en-US" sz="3600" baseline="100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0463" y="5278318"/>
            <a:ext cx="8968902" cy="646331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গ. 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RMN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এর 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.সা.গু. নির্ণয় কর।                           ০৪</a:t>
            </a:r>
            <a:endParaRPr lang="en-US" sz="3600" baseline="100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19642" y="1981316"/>
                <a:ext cx="10676865" cy="1200329"/>
              </a:xfrm>
              <a:prstGeom prst="rect">
                <a:avLst/>
              </a:prstGeom>
              <a:pattFill prst="pct5">
                <a:fgClr>
                  <a:schemeClr val="accent1"/>
                </a:fgClr>
                <a:bgClr>
                  <a:schemeClr val="bg1"/>
                </a:bgClr>
              </a:pattFill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chemeClr val="tx1"/>
                    </a:solidFill>
                    <a:cs typeface="Nikosh" panose="02000000000000000000" pitchFamily="2" charset="0"/>
                  </a:rPr>
                  <a:t>১.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R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=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𝑐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12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M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=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  <m:r>
                          <a:rPr lang="bn-BD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BD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𝑐</m:t>
                    </m:r>
                    <m:r>
                      <a:rPr lang="bn-BD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20</m:t>
                    </m:r>
                    <m:r>
                      <a:rPr lang="bn-BD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  </m:t>
                    </m:r>
                    <m:r>
                      <a:rPr lang="bn-BD" sz="36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এবং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  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N</m:t>
                        </m:r>
                        <m: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c</m:t>
                        </m:r>
                      </m:e>
                      <m:sup>
                        <m:r>
                          <a:rPr lang="bn-BD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</m:t>
                        </m:r>
                        <m:r>
                          <a:rPr lang="bn-BD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  <m:r>
                          <a:rPr lang="bn-BD" sz="36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𝑐</m:t>
                    </m:r>
                  </m:oMath>
                </a14:m>
                <a:r>
                  <a:rPr lang="bn-BD" sz="3600" b="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তিনটি বীজগাণিতিক রাশি।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642" y="1981316"/>
                <a:ext cx="10676865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770" t="-6599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46893" y="237046"/>
            <a:ext cx="2716905" cy="1604690"/>
            <a:chOff x="888951" y="277115"/>
            <a:chExt cx="2001495" cy="160469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7" r="4431" b="11889"/>
            <a:stretch/>
          </p:blipFill>
          <p:spPr>
            <a:xfrm>
              <a:off x="888951" y="277115"/>
              <a:ext cx="2001495" cy="149319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908974" y="1134360"/>
              <a:ext cx="1897812" cy="747445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dirty="0" smtClean="0"/>
                <a:t>বাড়ির কাজ</a:t>
              </a:r>
              <a:endParaRPr lang="en-US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0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8" grpId="0"/>
      <p:bldP spid="8" grpId="1"/>
      <p:bldP spid="16" grpId="0" animBg="1"/>
      <p:bldP spid="16" grpId="1" animBg="1"/>
      <p:bldP spid="19" grpId="0"/>
      <p:bldP spid="19" grpId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" grpId="0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8524" y="-54467"/>
            <a:ext cx="9761498" cy="6768519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 </a:t>
            </a:r>
            <a:r>
              <a:rPr lang="bn-BD" sz="3200" dirty="0" smtClean="0">
                <a:solidFill>
                  <a:srgbClr val="7030A0"/>
                </a:solidFill>
              </a:rPr>
              <a:t>সবাইকে</a:t>
            </a:r>
            <a:r>
              <a:rPr lang="bn-BD" sz="3200" dirty="0" smtClean="0">
                <a:solidFill>
                  <a:schemeClr val="bg1"/>
                </a:solidFill>
              </a:rPr>
              <a:t>  </a:t>
            </a:r>
            <a:r>
              <a:rPr lang="bn-BD" sz="3200" dirty="0" smtClean="0">
                <a:solidFill>
                  <a:srgbClr val="000000"/>
                </a:solidFill>
              </a:rPr>
              <a:t>ধন্যবাদ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10607362" y="2616662"/>
            <a:ext cx="2652680" cy="516596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01.0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7" descr="tumblr_mz1f1neoiN1sm5kr4o1_50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54" y="1595732"/>
            <a:ext cx="5429809" cy="31558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275484" y="0"/>
            <a:ext cx="2716151" cy="2466092"/>
            <a:chOff x="-309878" y="4310660"/>
            <a:chExt cx="2743822" cy="26373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9878" y="4310660"/>
              <a:ext cx="2743822" cy="263738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4419" y="4822358"/>
              <a:ext cx="1925031" cy="1281178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>
                  <a:gd name="adj" fmla="val 50000"/>
                </a:avLst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902532" y="6559826"/>
            <a:ext cx="3217205" cy="15422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/>
              <a:t>H.C.F &amp; L.C.M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" y="4114891"/>
            <a:ext cx="2767255" cy="2234036"/>
            <a:chOff x="1944446" y="2378758"/>
            <a:chExt cx="3271519" cy="26684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2" t="37847" r="26557" b="8697"/>
            <a:stretch/>
          </p:blipFill>
          <p:spPr>
            <a:xfrm>
              <a:off x="1944446" y="2378758"/>
              <a:ext cx="3271519" cy="266843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2529043" y="2667171"/>
              <a:ext cx="2016850" cy="1409259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</a:rPr>
                <a:t>ক্লিক </a:t>
              </a:r>
              <a:r>
                <a:rPr lang="bn-BD" sz="3600" dirty="0" smtClean="0">
                  <a:solidFill>
                    <a:srgbClr val="66FF33"/>
                  </a:solidFill>
                </a:rPr>
                <a:t>করুন</a:t>
              </a:r>
              <a:endParaRPr lang="en-US" sz="3600" dirty="0">
                <a:solidFill>
                  <a:srgbClr val="66FF33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205677" y="3173672"/>
            <a:ext cx="2560852" cy="1272135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Least </a:t>
            </a:r>
            <a:r>
              <a:rPr lang="en-US" sz="4000" dirty="0">
                <a:solidFill>
                  <a:srgbClr val="0033CC"/>
                </a:solidFill>
              </a:rPr>
              <a:t>Common  </a:t>
            </a:r>
            <a:r>
              <a:rPr lang="en-US" sz="4000" dirty="0" smtClean="0">
                <a:solidFill>
                  <a:srgbClr val="0033CC"/>
                </a:solidFill>
              </a:rPr>
              <a:t>Multiple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43412" y="2385392"/>
            <a:ext cx="2600884" cy="1169320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r>
              <a:rPr lang="en-US" sz="4000" dirty="0"/>
              <a:t>Highest Common  Factor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E320-917D-4A98-8DE2-E428719E2B6D}" type="datetime1">
              <a:rPr lang="en-US" smtClean="0"/>
              <a:t>5/31/2020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24</a:t>
            </a:fld>
            <a:endParaRPr lang="en-US" dirty="0"/>
          </a:p>
        </p:txBody>
      </p:sp>
      <p:pic>
        <p:nvPicPr>
          <p:cNvPr id="25" name="Picture 24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711038" y="-22443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430864" y="0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544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12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7 0.00417 L -0.53164 -0.01805 " pathEditMode="relative" rAng="0" ptsTypes="AA">
                                      <p:cBhvr>
                                        <p:cTn id="12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  <p:bldP spid="21" grpId="0"/>
      <p:bldP spid="21" grpId="1"/>
      <p:bldP spid="16" grpId="0"/>
      <p:bldP spid="16" grpId="1"/>
      <p:bldP spid="17" grpId="0"/>
      <p:bldP spid="1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4526" y="6492875"/>
            <a:ext cx="2743200" cy="365125"/>
          </a:xfrm>
        </p:spPr>
        <p:txBody>
          <a:bodyPr/>
          <a:lstStyle/>
          <a:p>
            <a:fld id="{035B8F51-320D-4733-9621-233B4CC53D50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44926" y="6492875"/>
            <a:ext cx="4114800" cy="365125"/>
          </a:xfrm>
        </p:spPr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74172" y="2246832"/>
            <a:ext cx="62141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সপ্তম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গণিত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গ.সা.গু. এবং ল.সা.গু. নির্ণয়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মোট শিক্ষার্থীঃ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৫২ জন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৪৯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জন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৭৫মিনিট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53183" y="389249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86823" y="5844440"/>
            <a:ext cx="1102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dirty="0" smtClean="0"/>
              <a:t> </a:t>
            </a:r>
            <a:endParaRPr lang="en-US" sz="16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2" y="2066131"/>
            <a:ext cx="4760622" cy="3778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71079" y="6492875"/>
            <a:ext cx="3217205" cy="11429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smtClean="0"/>
              <a:t>H.C.F </a:t>
            </a:r>
            <a:r>
              <a:rPr lang="en-US" dirty="0"/>
              <a:t>&amp; L.C.M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952804" y="1597004"/>
            <a:ext cx="2828925" cy="1619250"/>
            <a:chOff x="8952804" y="1597004"/>
            <a:chExt cx="2828925" cy="16192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2804" y="1597004"/>
              <a:ext cx="2828925" cy="161925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9477361" y="1921472"/>
              <a:ext cx="1779812" cy="65072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18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 animBg="1"/>
      <p:bldP spid="5" grpId="1" animBg="1"/>
      <p:bldP spid="6" grpId="0"/>
      <p:bldP spid="6" grpId="1"/>
      <p:bldP spid="12" grpId="0"/>
      <p:bldP spid="12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E412-0944-403B-A95F-BB9217C19BD7}" type="datetime1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4" name="TextBox 2"/>
          <p:cNvSpPr txBox="1"/>
          <p:nvPr/>
        </p:nvSpPr>
        <p:spPr>
          <a:xfrm>
            <a:off x="2399702" y="2407878"/>
            <a:ext cx="7251405" cy="494129"/>
          </a:xfrm>
          <a:prstGeom prst="rect">
            <a:avLst/>
          </a:prstGeom>
          <a:noFill/>
        </p:spPr>
        <p:txBody>
          <a:bodyPr wrap="square" numCol="1" rtlCol="0">
            <a:prstTxWarp prst="textChevronInverted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ওপরের বামটিকে কী বলে ?  </a:t>
            </a:r>
            <a:r>
              <a:rPr lang="en-US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endParaRPr lang="en-US" sz="36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2441322" y="3147899"/>
            <a:ext cx="7375525" cy="301593"/>
          </a:xfrm>
          <a:prstGeom prst="rect">
            <a:avLst/>
          </a:prstGeom>
          <a:noFill/>
        </p:spPr>
        <p:txBody>
          <a:bodyPr wrap="square" numCol="1" rtlCol="0">
            <a:prstTxWarp prst="textChevronInverted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bn-BD" sz="9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উত্তরঃ ভাজক ।</a:t>
            </a:r>
            <a:endParaRPr lang="en-US" sz="9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1583280" y="3574430"/>
            <a:ext cx="7683659" cy="362115"/>
          </a:xfrm>
          <a:prstGeom prst="rect">
            <a:avLst/>
          </a:prstGeom>
          <a:noFill/>
        </p:spPr>
        <p:txBody>
          <a:bodyPr wrap="square" numCol="1" rtlCol="0">
            <a:prstTxWarp prst="textChevronInverted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মাঝের টিকে কি বলে?</a:t>
            </a:r>
            <a:endParaRPr lang="en-US" sz="36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7" name="TextBox 25"/>
          <p:cNvSpPr txBox="1"/>
          <p:nvPr/>
        </p:nvSpPr>
        <p:spPr>
          <a:xfrm>
            <a:off x="1074689" y="4189319"/>
            <a:ext cx="7683659" cy="255222"/>
          </a:xfrm>
          <a:prstGeom prst="rect">
            <a:avLst/>
          </a:prstGeom>
          <a:noFill/>
        </p:spPr>
        <p:txBody>
          <a:bodyPr wrap="square" numCol="1" rtlCol="0">
            <a:prstTxWarp prst="textChevronInverted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উত্তরঃ ভাজ্য।</a:t>
            </a:r>
            <a:endParaRPr lang="en-US" sz="36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8" name="TextBox 26"/>
          <p:cNvSpPr txBox="1"/>
          <p:nvPr/>
        </p:nvSpPr>
        <p:spPr>
          <a:xfrm>
            <a:off x="2287254" y="4697315"/>
            <a:ext cx="7683659" cy="362115"/>
          </a:xfrm>
          <a:prstGeom prst="rect">
            <a:avLst/>
          </a:prstGeom>
          <a:noFill/>
        </p:spPr>
        <p:txBody>
          <a:bodyPr wrap="square" numCol="1" rtlCol="0">
            <a:prstTxWarp prst="textChevronInverted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ডানের টিকে কি বলে?</a:t>
            </a:r>
            <a:endParaRPr lang="en-US" sz="36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4832" y="623411"/>
            <a:ext cx="5018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    </a:t>
            </a:r>
            <a:r>
              <a:rPr lang="bn-BD" sz="8000" dirty="0" smtClean="0"/>
              <a:t> </a:t>
            </a:r>
            <a:r>
              <a:rPr lang="en-US" sz="8000" dirty="0" smtClean="0"/>
              <a:t>)  </a:t>
            </a:r>
            <a:r>
              <a:rPr lang="bn-BD" sz="8000" dirty="0" smtClean="0"/>
              <a:t>        </a:t>
            </a:r>
            <a:r>
              <a:rPr lang="en-US" sz="8000" dirty="0" smtClean="0"/>
              <a:t> </a:t>
            </a:r>
            <a:r>
              <a:rPr lang="bn-BD" sz="8000" dirty="0" smtClean="0"/>
              <a:t> </a:t>
            </a:r>
            <a:r>
              <a:rPr lang="en-US" sz="8000" dirty="0" smtClean="0"/>
              <a:t>(</a:t>
            </a:r>
            <a:r>
              <a:rPr lang="bn-BD" sz="8000" dirty="0" smtClean="0"/>
              <a:t>              </a:t>
            </a:r>
            <a:endParaRPr lang="en-US" sz="8000" dirty="0"/>
          </a:p>
        </p:txBody>
      </p:sp>
      <p:sp>
        <p:nvSpPr>
          <p:cNvPr id="10" name="TextBox 25"/>
          <p:cNvSpPr txBox="1"/>
          <p:nvPr/>
        </p:nvSpPr>
        <p:spPr>
          <a:xfrm>
            <a:off x="1249393" y="5343154"/>
            <a:ext cx="7683659" cy="255222"/>
          </a:xfrm>
          <a:prstGeom prst="rect">
            <a:avLst/>
          </a:prstGeom>
          <a:noFill/>
        </p:spPr>
        <p:txBody>
          <a:bodyPr wrap="square" numCol="1" rtlCol="0">
            <a:prstTxWarp prst="textChevronInverted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উত্তরঃ ভাগফল।</a:t>
            </a:r>
            <a:endParaRPr lang="en-US" sz="36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58200" y="6721475"/>
            <a:ext cx="3217205" cy="13652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/>
              <a:t>H.C.F &amp; L.C.M</a:t>
            </a:r>
          </a:p>
        </p:txBody>
      </p:sp>
      <p:sp>
        <p:nvSpPr>
          <p:cNvPr id="17" name="Rectangle 16"/>
          <p:cNvSpPr/>
          <p:nvPr/>
        </p:nvSpPr>
        <p:spPr>
          <a:xfrm rot="5400000">
            <a:off x="10487161" y="1203303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68246" y="236127"/>
            <a:ext cx="3413154" cy="2379392"/>
            <a:chOff x="168246" y="236127"/>
            <a:chExt cx="3413154" cy="237939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246" y="236127"/>
              <a:ext cx="3413154" cy="23793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1071764" y="621876"/>
              <a:ext cx="1300303" cy="113894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33"/>
                  </a:solidFill>
                </a:rPr>
                <a:t>ক্লিক করুন</a:t>
              </a:r>
              <a:endParaRPr lang="en-US" sz="3600" dirty="0">
                <a:solidFill>
                  <a:srgbClr val="66FF33"/>
                </a:solidFill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9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DAA2-2146-4C2E-BB97-A3D361B323C0}" type="datetime1">
              <a:rPr lang="en-US" smtClean="0">
                <a:latin typeface="NikoshLight" panose="02000000000000000000" pitchFamily="2" charset="0"/>
                <a:cs typeface="NikoshLight" panose="02000000000000000000" pitchFamily="2" charset="0"/>
              </a:rPr>
              <a:t>5/31/2020</a:t>
            </a:fld>
            <a:endParaRPr lang="en-US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10487161" y="1203303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58200" y="6721475"/>
            <a:ext cx="3217205" cy="13652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/>
              <a:t>H.C.F &amp; L.C.M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252" y="1242425"/>
            <a:ext cx="8832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    </a:t>
            </a:r>
            <a:r>
              <a:rPr lang="bn-BD" sz="8000" dirty="0" smtClean="0"/>
              <a:t>ভাজক</a:t>
            </a:r>
            <a:r>
              <a:rPr lang="en-US" sz="8000" dirty="0" smtClean="0"/>
              <a:t>)  </a:t>
            </a:r>
            <a:r>
              <a:rPr lang="bn-BD" sz="8000" dirty="0" smtClean="0"/>
              <a:t>ভাজ্য</a:t>
            </a:r>
            <a:r>
              <a:rPr lang="en-US" sz="8000" dirty="0" smtClean="0"/>
              <a:t> </a:t>
            </a:r>
            <a:r>
              <a:rPr lang="bn-BD" sz="8000" dirty="0" smtClean="0"/>
              <a:t> </a:t>
            </a:r>
            <a:r>
              <a:rPr lang="en-US" sz="8000" dirty="0" smtClean="0"/>
              <a:t>(</a:t>
            </a:r>
            <a:r>
              <a:rPr lang="bn-BD" sz="8000" dirty="0" smtClean="0"/>
              <a:t>ভাগফল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2341" y="2834460"/>
            <a:ext cx="61739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8000" dirty="0">
                <a:latin typeface="Nikosh" panose="02000000000000000000" pitchFamily="2" charset="0"/>
                <a:cs typeface="Nikosh" panose="02000000000000000000" pitchFamily="2" charset="0"/>
              </a:rPr>
              <a:t>2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)  10 </a:t>
            </a:r>
            <a:r>
              <a:rPr lang="bn-BD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bn-BD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5</a:t>
            </a:r>
          </a:p>
          <a:p>
            <a:r>
              <a:rPr lang="en-US" sz="8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10</a:t>
            </a:r>
          </a:p>
          <a:p>
            <a:r>
              <a:rPr lang="en-US" sz="8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o</a:t>
            </a:r>
            <a:endParaRPr lang="bn-BD" sz="8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845982" y="5296529"/>
            <a:ext cx="2679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7836719" y="3141183"/>
            <a:ext cx="3307404" cy="2432370"/>
            <a:chOff x="7782128" y="3326404"/>
            <a:chExt cx="3307404" cy="24323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128" y="3326404"/>
              <a:ext cx="3307404" cy="24323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7986908" y="3595001"/>
              <a:ext cx="2508738" cy="1954280"/>
            </a:xfrm>
            <a:prstGeom prst="rect">
              <a:avLst/>
            </a:prstGeom>
          </p:spPr>
          <p:txBody>
            <a:bodyPr wrap="square">
              <a:prstTxWarp prst="textCirclePour">
                <a:avLst/>
              </a:prstTxWarp>
              <a:spAutoFit/>
            </a:bodyPr>
            <a:lstStyle/>
            <a:p>
              <a:r>
                <a:rPr lang="en-US" sz="4000" dirty="0" smtClean="0"/>
                <a:t> </a:t>
              </a:r>
              <a:r>
                <a:rPr lang="bn-BD" sz="4000" dirty="0" smtClean="0">
                  <a:solidFill>
                    <a:schemeClr val="bg1"/>
                  </a:solidFill>
                </a:rPr>
                <a:t>ক্লিক </a:t>
              </a:r>
              <a:r>
                <a:rPr lang="bn-BD" sz="4000" dirty="0">
                  <a:solidFill>
                    <a:srgbClr val="0033CC"/>
                  </a:solidFill>
                </a:rPr>
                <a:t>করুন</a:t>
              </a:r>
              <a:endParaRPr lang="en-US" sz="4000" dirty="0">
                <a:solidFill>
                  <a:srgbClr val="0033CC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36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3" grpId="0" animBg="1"/>
      <p:bldP spid="13" grpId="1" animBg="1"/>
      <p:bldP spid="19" grpId="0"/>
      <p:bldP spid="19" grpId="1"/>
      <p:bldP spid="16" grpId="0"/>
      <p:bldP spid="16" grpId="1"/>
      <p:bldP spid="17" grpId="0"/>
      <p:bldP spid="17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3580-5B30-4F40-81AE-F3FD0326C90D}" type="datetime1">
              <a:rPr lang="en-US" smtClean="0">
                <a:latin typeface="NikoshLight" panose="02000000000000000000" pitchFamily="2" charset="0"/>
                <a:cs typeface="NikoshLight" panose="02000000000000000000" pitchFamily="2" charset="0"/>
              </a:rPr>
              <a:t>5/31/2020</a:t>
            </a:fld>
            <a:endParaRPr lang="en-US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3738" y="672696"/>
            <a:ext cx="11426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১. </a:t>
            </a:r>
            <a:r>
              <a:rPr lang="bn-BD" sz="3200" dirty="0"/>
              <a:t> </a:t>
            </a:r>
            <a:r>
              <a:rPr lang="bn-BD" sz="3200" dirty="0" smtClean="0"/>
              <a:t>একটি রাশি (ভাজ্য) অপর একটি রাশি ( ভাজক) দ্বারা নিঃশেষে বিভাজ্য হলে, ভাজ্যকে ভাজকের  কী বলে 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521" y="1798624"/>
            <a:ext cx="3798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উত্তরঃ </a:t>
            </a:r>
            <a:r>
              <a:rPr lang="bn-BD" sz="3200" dirty="0" smtClean="0"/>
              <a:t>গুণিতক।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9520" y="2575592"/>
                <a:ext cx="84556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0033CC"/>
                    </a:solidFill>
                  </a:rPr>
                  <a:t> </a:t>
                </a:r>
                <a:r>
                  <a:rPr lang="bn-BD" sz="3200" dirty="0" smtClean="0"/>
                  <a:t>২.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</a:rPr>
                      <m:t>ভ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াজককে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ভাজ্যের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কী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বলে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200" dirty="0" smtClean="0"/>
                  <a:t>?  </a:t>
                </a:r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20" y="2575592"/>
                <a:ext cx="8455623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1875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39521" y="3301737"/>
            <a:ext cx="6180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উত্তরঃ </a:t>
            </a:r>
            <a:r>
              <a:rPr lang="bn-BD" sz="3200" dirty="0" smtClean="0"/>
              <a:t> গুণনীয়ক বা উৎপাদক ( </a:t>
            </a:r>
            <a:r>
              <a:rPr lang="en-US" sz="3200" dirty="0" smtClean="0"/>
              <a:t>Factor).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8200" y="6721474"/>
            <a:ext cx="3217205" cy="13652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/>
              <a:t>H.C.F &amp; L.C.M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662" y="4113811"/>
            <a:ext cx="10749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 </a:t>
            </a:r>
            <a:r>
              <a:rPr lang="bn-BD" sz="3600" dirty="0" smtClean="0"/>
              <a:t>গুণনীয়ক বা উৎপাদক</a:t>
            </a:r>
            <a:r>
              <a:rPr lang="en-US" sz="8000" dirty="0" smtClean="0"/>
              <a:t>) </a:t>
            </a:r>
            <a:r>
              <a:rPr lang="bn-BD" sz="3600" dirty="0" smtClean="0"/>
              <a:t>গুণিতক ( </a:t>
            </a:r>
            <a:r>
              <a:rPr lang="en-US" sz="3600" dirty="0" smtClean="0"/>
              <a:t>Multiple) </a:t>
            </a:r>
            <a:r>
              <a:rPr lang="en-US" sz="8000" dirty="0" smtClean="0"/>
              <a:t>(</a:t>
            </a:r>
            <a:r>
              <a:rPr lang="bn-BD" sz="3600" dirty="0"/>
              <a:t>গুণনীয়ক বা উৎপাদক</a:t>
            </a:r>
            <a:r>
              <a:rPr lang="bn-BD" sz="3600" dirty="0" smtClean="0"/>
              <a:t>              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6915150" y="2408877"/>
            <a:ext cx="2476500" cy="1847850"/>
            <a:chOff x="6915150" y="2408877"/>
            <a:chExt cx="2476500" cy="18478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150" y="2408877"/>
              <a:ext cx="2476500" cy="18478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7639449" y="2869537"/>
              <a:ext cx="1300303" cy="1102904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33"/>
                  </a:solidFill>
                </a:rPr>
                <a:t>ক্লিক করুন</a:t>
              </a:r>
              <a:endParaRPr lang="en-US" sz="3600" dirty="0">
                <a:solidFill>
                  <a:srgbClr val="66FF33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47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2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4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7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0" grpId="0"/>
      <p:bldP spid="10" grpId="1"/>
      <p:bldP spid="10" grpId="2"/>
      <p:bldP spid="10" grpId="3"/>
      <p:bldP spid="11" grpId="0"/>
      <p:bldP spid="11" grpId="1"/>
      <p:bldP spid="11" grpId="2"/>
      <p:bldP spid="11" grpId="3"/>
      <p:bldP spid="12" grpId="0"/>
      <p:bldP spid="12" grpId="1"/>
      <p:bldP spid="12" grpId="2"/>
      <p:bldP spid="12" grpId="3"/>
      <p:bldP spid="13" grpId="0"/>
      <p:bldP spid="13" grpId="1"/>
      <p:bldP spid="13" grpId="2"/>
      <p:bldP spid="13" grpId="3"/>
      <p:bldP spid="15" grpId="0" animBg="1"/>
      <p:bldP spid="15" grpId="1" animBg="1"/>
      <p:bldP spid="15" grpId="2" animBg="1"/>
      <p:bldP spid="15" grpId="3" animBg="1"/>
      <p:bldP spid="14" grpId="0"/>
      <p:bldP spid="14" grpId="1"/>
      <p:bldP spid="16" grpId="0"/>
      <p:bldP spid="16" grpId="1"/>
      <p:bldP spid="16" grpId="2"/>
      <p:bldP spid="16" grpId="3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6187709" y="4781039"/>
            <a:ext cx="597834" cy="5325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211850" y="4850869"/>
            <a:ext cx="597834" cy="5325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444767" y="4769421"/>
            <a:ext cx="597834" cy="5325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51567" y="4273889"/>
            <a:ext cx="597834" cy="5325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6950" y="4286127"/>
            <a:ext cx="597834" cy="5325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70288" y="4267573"/>
            <a:ext cx="597834" cy="5325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594404" y="3674930"/>
            <a:ext cx="597834" cy="5325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58735" y="3691812"/>
            <a:ext cx="597834" cy="5325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575598" y="3753548"/>
            <a:ext cx="597834" cy="5325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3EC1-AB38-4169-B065-89C70719076F}" type="datetime1">
              <a:rPr lang="en-US" smtClean="0">
                <a:latin typeface="NikoshLight" panose="02000000000000000000" pitchFamily="2" charset="0"/>
                <a:cs typeface="NikoshLight" panose="02000000000000000000" pitchFamily="2" charset="0"/>
              </a:rPr>
              <a:t>5/31/2020</a:t>
            </a:fld>
            <a:endParaRPr lang="en-US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521" y="968933"/>
            <a:ext cx="11426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33CC"/>
                </a:solidFill>
              </a:rPr>
              <a:t>১. যে রাশি দুই বা ততোধিক  রাশির প্রত্যেকটির গুণনীয়ক, একে উক্ত রাশিগুলোর কী বলে ?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21" y="1798624"/>
            <a:ext cx="3798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</a:rPr>
              <a:t>উত্তরঃ </a:t>
            </a:r>
            <a:r>
              <a:rPr lang="bn-BD" sz="3200" dirty="0" smtClean="0">
                <a:solidFill>
                  <a:srgbClr val="0033CC"/>
                </a:solidFill>
              </a:rPr>
              <a:t>সাধারণ গুণনীয়ক। </a:t>
            </a:r>
            <a:endParaRPr lang="en-US" sz="32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9520" y="2575592"/>
                <a:ext cx="84556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0033CC"/>
                    </a:solidFill>
                  </a:rPr>
                  <a:t> </a:t>
                </a:r>
                <a:r>
                  <a:rPr lang="bn-BD" sz="3200" dirty="0" smtClean="0"/>
                  <a:t>২.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y,  </a:t>
                </a:r>
                <a:r>
                  <a:rPr lang="en-US" sz="3200" dirty="0" err="1" smtClean="0"/>
                  <a:t>xy</a:t>
                </a:r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5x </a:t>
                </a:r>
                <a:r>
                  <a:rPr lang="bn-BD" sz="3200" dirty="0" smtClean="0"/>
                  <a:t>রাশিগুলোর সাধারণ গুণনীয়ক কত ? </a:t>
                </a:r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20" y="2575592"/>
                <a:ext cx="8455623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1875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39521" y="3301737"/>
            <a:ext cx="426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উত্তরঃ </a:t>
            </a:r>
            <a:r>
              <a:rPr lang="bn-BD" sz="3200" dirty="0" smtClean="0"/>
              <a:t> </a:t>
            </a:r>
            <a:r>
              <a:rPr lang="en-US" sz="3200" dirty="0" smtClean="0"/>
              <a:t>x .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04.0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8200" y="6679539"/>
            <a:ext cx="3217205" cy="17846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/>
              <a:t>H.C.F &amp; L.C.M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343" y="3675891"/>
            <a:ext cx="8743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12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এর গুণনীয়কগুলো  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1,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2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 3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 4,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6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12</a:t>
            </a: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18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এর গুণনীয়কগুলো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1,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2,   3,   6,  9,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18</a:t>
            </a: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24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এর গুণনীয়কগুলো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1, 2, 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3. 4,  6,   8,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12, 24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2972" y="5323017"/>
            <a:ext cx="11663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12,18</a:t>
            </a:r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এবং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24 </a:t>
            </a:r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এর সাধারণ গুণনীয়কগুলো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2,3</a:t>
            </a:r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এবং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6</a:t>
            </a:r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এদের মধ্যে বড় গুণনীয়কটি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6</a:t>
            </a:r>
          </a:p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12,18 </a:t>
            </a:r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এবং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24</a:t>
            </a:r>
            <a:r>
              <a:rPr lang="bn-BD" sz="3200" dirty="0" smtClean="0"/>
              <a:t>  এর 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6</a:t>
            </a:r>
            <a:r>
              <a:rPr lang="bn-BD" sz="3200" dirty="0" smtClean="0"/>
              <a:t> কী ?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9003672" y="2161082"/>
            <a:ext cx="2933772" cy="2263726"/>
            <a:chOff x="9003870" y="1949074"/>
            <a:chExt cx="2933772" cy="22637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3870" y="1949074"/>
              <a:ext cx="2933772" cy="22637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TextBox 24"/>
            <p:cNvSpPr txBox="1"/>
            <p:nvPr/>
          </p:nvSpPr>
          <p:spPr>
            <a:xfrm rot="2872402">
              <a:off x="10205502" y="2467098"/>
              <a:ext cx="1659394" cy="93278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</a:rPr>
                <a:t>ক্লিক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67107"/>
            <a:ext cx="2743200" cy="254368"/>
          </a:xfrm>
        </p:spPr>
        <p:txBody>
          <a:bodyPr/>
          <a:lstStyle/>
          <a:p>
            <a:fld id="{DEC952BE-5F34-44D2-818E-1AC9CB01BAD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9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7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4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3" grpId="0" animBg="1"/>
      <p:bldP spid="33" grpId="1" animBg="1"/>
      <p:bldP spid="34" grpId="0" animBg="1"/>
      <p:bldP spid="34" grpId="1" animBg="1"/>
      <p:bldP spid="31" grpId="0" animBg="1"/>
      <p:bldP spid="31" grpId="1" animBg="1"/>
      <p:bldP spid="32" grpId="0" animBg="1"/>
      <p:bldP spid="32" grpId="1" animBg="1"/>
      <p:bldP spid="29" grpId="0" animBg="1"/>
      <p:bldP spid="29" grpId="1" animBg="1"/>
      <p:bldP spid="36" grpId="0" animBg="1"/>
      <p:bldP spid="36" grpId="1" animBg="1"/>
      <p:bldP spid="30" grpId="0" animBg="1"/>
      <p:bldP spid="30" grpId="1" animBg="1"/>
      <p:bldP spid="37" grpId="0" animBg="1"/>
      <p:bldP spid="37" grpId="1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0" animBg="1"/>
      <p:bldP spid="15" grpId="1" animBg="1"/>
      <p:bldP spid="2" grpId="0"/>
      <p:bldP spid="2" grpId="1"/>
      <p:bldP spid="38" grpId="0"/>
      <p:bldP spid="3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DD88-7192-4069-BB29-76A4E458CCF5}" type="datetime1">
              <a:rPr lang="en-US" smtClean="0">
                <a:latin typeface="NikoshLight" panose="02000000000000000000" pitchFamily="2" charset="0"/>
                <a:cs typeface="NikoshLight" panose="02000000000000000000" pitchFamily="2" charset="0"/>
              </a:rPr>
              <a:t>5/31/2020</a:t>
            </a:fld>
            <a:endParaRPr lang="en-US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47603" y="595448"/>
            <a:ext cx="426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উত্তরঃ </a:t>
            </a:r>
            <a:r>
              <a:rPr lang="bn-BD" sz="3200" dirty="0" smtClean="0"/>
              <a:t> গরিষ্ঠ সাধারণ গুণনীয়ক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8200" y="6721475"/>
            <a:ext cx="3217205" cy="13652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/>
              <a:t>H.C.F &amp; L.C.M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22762" y="159327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 “গরিষ্ঠ সাধারণ গুণনীয়ক” কে সংক্ষেপে কী বলে ?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4426639" y="2334776"/>
            <a:ext cx="213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উত্তরঃ </a:t>
            </a:r>
            <a:r>
              <a:rPr lang="bn-BD" sz="3200" dirty="0" smtClean="0"/>
              <a:t> গ.সা.গু.</a:t>
            </a:r>
            <a:endParaRPr lang="en-US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5" y="283443"/>
            <a:ext cx="3838038" cy="342209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287049" y="3773799"/>
            <a:ext cx="2528548" cy="2098754"/>
            <a:chOff x="9024009" y="1325480"/>
            <a:chExt cx="2937753" cy="20987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4009" y="1325480"/>
              <a:ext cx="2937753" cy="20987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6" name="TextBox 25"/>
            <p:cNvSpPr txBox="1"/>
            <p:nvPr/>
          </p:nvSpPr>
          <p:spPr>
            <a:xfrm rot="18876067">
              <a:off x="9719909" y="1768928"/>
              <a:ext cx="1735919" cy="1160175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66FFFF"/>
                  </a:solidFill>
                </a:rPr>
                <a:t>ক্লিক </a:t>
              </a:r>
              <a:r>
                <a:rPr lang="bn-BD" sz="3600" dirty="0" smtClean="0">
                  <a:solidFill>
                    <a:srgbClr val="66FF33"/>
                  </a:solidFill>
                </a:rPr>
                <a:t>করুন</a:t>
              </a:r>
              <a:endParaRPr lang="en-US" sz="3600" dirty="0">
                <a:solidFill>
                  <a:srgbClr val="66FF33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60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 animBg="1"/>
      <p:bldP spid="15" grpId="1" animBg="1"/>
      <p:bldP spid="24" grpId="0"/>
      <p:bldP spid="24" grpId="1"/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6370542" y="4192600"/>
            <a:ext cx="668951" cy="5800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19728" y="3695004"/>
            <a:ext cx="668951" cy="5800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90359" y="4223574"/>
            <a:ext cx="668951" cy="5800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488196" y="3664441"/>
            <a:ext cx="668951" cy="5800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717774" y="4224392"/>
            <a:ext cx="672547" cy="5806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221357" y="3644348"/>
            <a:ext cx="668951" cy="5800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3EC1-AB38-4169-B065-89C70719076F}" type="datetime1">
              <a:rPr lang="en-US" smtClean="0">
                <a:latin typeface="NikoshLight" panose="02000000000000000000" pitchFamily="2" charset="0"/>
                <a:cs typeface="NikoshLight" panose="02000000000000000000" pitchFamily="2" charset="0"/>
              </a:rPr>
              <a:t>5/31/2020</a:t>
            </a:fld>
            <a:endParaRPr lang="en-US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@dphofmRabiul@gmail.COM@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520" y="554068"/>
            <a:ext cx="11426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33CC"/>
                </a:solidFill>
              </a:rPr>
              <a:t>১. কোনো একটি রাশি  অপর দুই বা ততোধিক  রাশি দ্বারা নিঃশেষে  বিভাজ্য হলে, ভাজ্যকে ভাজকদ্বয় বা ভাজকগুলোর  কী বলে ?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253" y="1618856"/>
            <a:ext cx="3798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</a:rPr>
              <a:t>উত্তরঃ </a:t>
            </a:r>
            <a:r>
              <a:rPr lang="bn-BD" sz="3200" dirty="0" smtClean="0">
                <a:solidFill>
                  <a:srgbClr val="0033CC"/>
                </a:solidFill>
              </a:rPr>
              <a:t>সাধারণ গুণিতক। </a:t>
            </a:r>
            <a:endParaRPr lang="en-US" sz="32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8253" y="2270631"/>
                <a:ext cx="84556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0033CC"/>
                    </a:solidFill>
                  </a:rPr>
                  <a:t> </a:t>
                </a:r>
                <a:r>
                  <a:rPr lang="bn-BD" sz="3200" dirty="0" smtClean="0"/>
                  <a:t>২.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y,  </a:t>
                </a:r>
                <a:r>
                  <a:rPr lang="en-US" sz="3200" dirty="0" err="1" smtClean="0"/>
                  <a:t>xy</a:t>
                </a:r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5x </a:t>
                </a:r>
                <a:r>
                  <a:rPr lang="bn-BD" sz="3200" dirty="0" smtClean="0"/>
                  <a:t>রাশিগুলোর সাধারণ গুণিতক কত ? </a:t>
                </a:r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53" y="2270631"/>
                <a:ext cx="8455623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187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7705" y="2914132"/>
                <a:ext cx="42660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/>
                  <a:t>উত্তরঃ </a:t>
                </a:r>
                <a:r>
                  <a:rPr lang="bn-BD" sz="3200" dirty="0" smtClean="0"/>
                  <a:t> </a:t>
                </a:r>
                <a:r>
                  <a:rPr lang="en-US" sz="3200" dirty="0">
                    <a:latin typeface="55Nikosh"/>
                  </a:rPr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 .</a:t>
                </a:r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05" y="2914132"/>
                <a:ext cx="4266064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3720" t="-1875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04.0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8200" y="6721475"/>
            <a:ext cx="3217205" cy="13652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/>
              <a:t>H.C.F &amp; L.C.M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1879" y="3670854"/>
            <a:ext cx="101391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4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এর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গুণিতকগুলো হলো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4,8,12 ,16, 20, 24,28, 32,36…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6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এর গুণিতকগুলো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হলো 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6,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12 ,18, 24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30,36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...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4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এবং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6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এর সাধারণ গুণিতক হচ্ছে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12, 24, 36 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3600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4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এবং 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6</a:t>
            </a:r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 এর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12</a:t>
            </a:r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কে কী বলে ?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58228" y="3945887"/>
            <a:ext cx="2933772" cy="2263726"/>
            <a:chOff x="9003870" y="1949074"/>
            <a:chExt cx="2933772" cy="22637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3870" y="1949074"/>
              <a:ext cx="2933772" cy="22637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TextBox 24"/>
            <p:cNvSpPr txBox="1"/>
            <p:nvPr/>
          </p:nvSpPr>
          <p:spPr>
            <a:xfrm rot="2872402">
              <a:off x="10205502" y="2467098"/>
              <a:ext cx="1659394" cy="93278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</a:rPr>
                <a:t>ক্লিক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52BE-5F34-44D2-818E-1AC9CB01BAD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3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7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9" grpId="0" animBg="1"/>
      <p:bldP spid="19" grpId="1" animBg="1"/>
      <p:bldP spid="18" grpId="0" animBg="1"/>
      <p:bldP spid="18" grpId="1" animBg="1"/>
      <p:bldP spid="17" grpId="0" animBg="1"/>
      <p:bldP spid="17" grpId="1" animBg="1"/>
      <p:bldP spid="32" grpId="0" animBg="1"/>
      <p:bldP spid="32" grpId="1" animBg="1"/>
      <p:bldP spid="30" grpId="0" animBg="1"/>
      <p:bldP spid="30" grpId="1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0" animBg="1"/>
      <p:bldP spid="15" grpId="1" animBg="1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6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3056</TotalTime>
  <Words>1252</Words>
  <Application>Microsoft Office PowerPoint</Application>
  <PresentationFormat>Widescreen</PresentationFormat>
  <Paragraphs>326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55Nikosh</vt:lpstr>
      <vt:lpstr>Arabic Typesetting</vt:lpstr>
      <vt:lpstr>Arial</vt:lpstr>
      <vt:lpstr>Calibri</vt:lpstr>
      <vt:lpstr>Cambria Math</vt:lpstr>
      <vt:lpstr>Nikosh</vt:lpstr>
      <vt:lpstr>NikoshBAN</vt:lpstr>
      <vt:lpstr>NikoshGrameem</vt:lpstr>
      <vt:lpstr>NikoshLight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485</cp:revision>
  <dcterms:created xsi:type="dcterms:W3CDTF">2020-03-31T10:11:00Z</dcterms:created>
  <dcterms:modified xsi:type="dcterms:W3CDTF">2020-05-31T01:49:08Z</dcterms:modified>
</cp:coreProperties>
</file>