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4" r:id="rId3"/>
    <p:sldId id="275" r:id="rId4"/>
    <p:sldId id="295" r:id="rId5"/>
    <p:sldId id="296" r:id="rId6"/>
    <p:sldId id="257" r:id="rId7"/>
    <p:sldId id="297" r:id="rId8"/>
    <p:sldId id="298" r:id="rId9"/>
    <p:sldId id="300" r:id="rId10"/>
    <p:sldId id="301" r:id="rId11"/>
    <p:sldId id="276" r:id="rId12"/>
    <p:sldId id="277" r:id="rId13"/>
    <p:sldId id="302" r:id="rId14"/>
    <p:sldId id="281" r:id="rId15"/>
    <p:sldId id="280" r:id="rId16"/>
    <p:sldId id="293" r:id="rId17"/>
    <p:sldId id="282" r:id="rId18"/>
    <p:sldId id="305" r:id="rId19"/>
    <p:sldId id="304" r:id="rId20"/>
    <p:sldId id="291" r:id="rId21"/>
    <p:sldId id="294" r:id="rId22"/>
    <p:sldId id="272" r:id="rId23"/>
    <p:sldId id="292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FF33"/>
    <a:srgbClr val="0033CC"/>
    <a:srgbClr val="000000"/>
    <a:srgbClr val="00FFFF"/>
    <a:srgbClr val="009999"/>
    <a:srgbClr val="CCCC00"/>
    <a:srgbClr val="66FFFF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3813B-3EC5-416A-9BE9-ABDB71CF20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62C4B-749A-4DE5-B6A3-0AA4455B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13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0BF8E-9871-4D96-83BE-2C86D31CE1B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2ADA-258B-4A4F-853B-7F788369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32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02ADA-258B-4A4F-853B-7F788369B7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02ADA-258B-4A4F-853B-7F788369B7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2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02ADA-258B-4A4F-853B-7F788369B7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02ADA-258B-4A4F-853B-7F788369B7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2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2F98-DAA4-4273-AC9B-1DB64BF5D1FF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DF14-0F67-4563-B316-3763A60B6214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1B-50EE-4B3E-97BC-F2B3FA253CD1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83F-872B-48AA-8A59-648D0C1D3315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E7E-380E-45F1-A268-5130A3D630E0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260-589C-40BE-B1D2-BCB421A59CD0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5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5A2C-B780-48A7-A90C-EA749D8FD1AD}" type="datetime1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D28B-CB72-4165-B2E7-959DC9133096}" type="datetime1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FB18-2FCF-41BB-847C-D6F4C53B6D8D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A0A-656B-4DC7-94EA-05C0BB042A78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A68-A5B2-47EA-B7A1-07537B599ED3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860">
              <a:srgbClr val="FFFFFF"/>
            </a:gs>
            <a:gs pos="29000">
              <a:schemeClr val="accent4">
                <a:lumMod val="0"/>
                <a:lumOff val="100000"/>
              </a:schemeClr>
            </a:gs>
            <a:gs pos="73000">
              <a:schemeClr val="accent4">
                <a:lumMod val="0"/>
                <a:lumOff val="100000"/>
              </a:schemeClr>
            </a:gs>
            <a:gs pos="93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4C6A-750C-4BD9-AED4-61C04DAF586F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9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jp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3.jpe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695637"/>
            <a:ext cx="6523630" cy="5404912"/>
          </a:xfrm>
        </p:spPr>
        <p:txBody>
          <a:bodyPr>
            <a:prstTxWarp prst="textCirclePour">
              <a:avLst/>
            </a:prstTxWarp>
            <a:normAutofit/>
          </a:bodyPr>
          <a:lstStyle/>
          <a:p>
            <a:r>
              <a:rPr lang="bn-BD" sz="3600" dirty="0" smtClean="0">
                <a:solidFill>
                  <a:srgbClr val="009999"/>
                </a:solidFill>
              </a:rPr>
              <a:t>স্বা</a:t>
            </a:r>
            <a:r>
              <a:rPr lang="bn-BD" sz="3600" dirty="0" smtClean="0"/>
              <a:t>গ</a:t>
            </a:r>
            <a:r>
              <a:rPr lang="bn-BD" sz="3600" dirty="0" smtClean="0">
                <a:solidFill>
                  <a:srgbClr val="7030A0"/>
                </a:solidFill>
              </a:rPr>
              <a:t>ত</a:t>
            </a:r>
            <a:r>
              <a:rPr lang="bn-BD" sz="3600" dirty="0" smtClean="0">
                <a:solidFill>
                  <a:srgbClr val="0033CC"/>
                </a:solidFill>
              </a:rPr>
              <a:t>ম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D5B2-91D1-46C1-88AF-CE2663F1D645}" type="datetime1">
              <a:rPr lang="en-US" smtClean="0"/>
              <a:t>5/31/2020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43400" y="6309822"/>
            <a:ext cx="4114800" cy="365125"/>
          </a:xfrm>
        </p:spPr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20" y="1935501"/>
            <a:ext cx="3949460" cy="2925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929814" y="3223194"/>
            <a:ext cx="2560852" cy="127213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Least </a:t>
            </a:r>
            <a:r>
              <a:rPr lang="en-US" sz="4000" dirty="0">
                <a:solidFill>
                  <a:srgbClr val="0033CC"/>
                </a:solidFill>
              </a:rPr>
              <a:t>Common  </a:t>
            </a:r>
            <a:r>
              <a:rPr lang="en-US" sz="4000" dirty="0" smtClean="0">
                <a:solidFill>
                  <a:srgbClr val="0033CC"/>
                </a:solidFill>
              </a:rPr>
              <a:t>Multiple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5688" y="2480669"/>
            <a:ext cx="2600884" cy="116932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en-US" sz="4000" dirty="0"/>
              <a:t>Highest Common  Factor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H="1" flipV="1">
            <a:off x="9385208" y="6287755"/>
            <a:ext cx="2495933" cy="1410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&amp; L.C.M.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385208" y="1563049"/>
            <a:ext cx="2242911" cy="1775083"/>
            <a:chOff x="9385208" y="1563049"/>
            <a:chExt cx="2242911" cy="17750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5208" y="1563049"/>
              <a:ext cx="2242911" cy="16374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9616853" y="2214292"/>
              <a:ext cx="1879407" cy="11238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7" grpId="0"/>
      <p:bldP spid="7" grpId="1"/>
      <p:bldP spid="4" grpId="0"/>
      <p:bldP spid="4" grpId="1"/>
      <p:bldP spid="16" grpId="0"/>
      <p:bldP spid="16" grpId="1"/>
      <p:bldP spid="10" grpId="0" animBg="1"/>
      <p:bldP spid="10" grpId="1" animBg="1"/>
      <p:bldP spid="15" grpId="0"/>
      <p:bldP spid="15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DD88-7192-4069-BB29-76A4E458CCF5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47603" y="595448"/>
            <a:ext cx="426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 লঘিষ্ঠ সাধারণ গুণিতক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22762" y="159327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</a:t>
            </a:r>
            <a:r>
              <a:rPr lang="bn-BD" sz="3200" dirty="0"/>
              <a:t>“লঘিষ্ঠ সাধারণ গুণিতক</a:t>
            </a:r>
            <a:r>
              <a:rPr lang="en-US" sz="3200" dirty="0" smtClean="0"/>
              <a:t>.</a:t>
            </a:r>
            <a:r>
              <a:rPr lang="bn-BD" sz="3200" dirty="0" smtClean="0"/>
              <a:t>” কে সংক্ষেপে কী বলে ?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6639" y="2334776"/>
            <a:ext cx="213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ল.সা.গু.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8588" y="318902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বলতো আজকে আমাদের পাঠ্যসূচী কী হতে পারে?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1498" y="4043272"/>
            <a:ext cx="4016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bn-BD" sz="3200" dirty="0" smtClean="0"/>
              <a:t>  গ. সা.গু. এবংল.সা.গু.নির্ণয়।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5" y="283443"/>
            <a:ext cx="3838038" cy="34220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87049" y="3773799"/>
            <a:ext cx="2528548" cy="2098754"/>
            <a:chOff x="9024009" y="1325480"/>
            <a:chExt cx="2937753" cy="20987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4009" y="1325480"/>
              <a:ext cx="2937753" cy="20987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 rot="18876067">
              <a:off x="9719909" y="1768928"/>
              <a:ext cx="1735919" cy="116017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</a:t>
              </a:r>
              <a:r>
                <a:rPr lang="bn-BD" sz="3600" dirty="0" smtClean="0">
                  <a:solidFill>
                    <a:srgbClr val="66FF33"/>
                  </a:solidFill>
                </a:rPr>
                <a:t>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repeatCount="200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repeatCount="300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 animBg="1"/>
      <p:bldP spid="15" grpId="1" animBg="1"/>
      <p:bldP spid="24" grpId="0"/>
      <p:bldP spid="24" grpId="1"/>
      <p:bldP spid="25" grpId="0"/>
      <p:bldP spid="25" grpId="1"/>
      <p:bldP spid="12" grpId="0"/>
      <p:bldP spid="12" grpId="1"/>
      <p:bldP spid="16" grpId="0" build="allAtOnce"/>
      <p:bldP spid="16" grpId="1" build="allAtOnce" bldLvl="5"/>
      <p:bldP spid="16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D97-B9F2-4746-8BB4-957F51D186BF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6325" y="1223700"/>
            <a:ext cx="38027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4000" dirty="0">
                <a:solidFill>
                  <a:srgbClr val="0066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4000" dirty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40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468" y="1840241"/>
            <a:ext cx="91272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১. সাধারণ গুণনীয়ক এবং সাধারণ গুণিতক কী তা বলতে পারবে।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14825" y="2768614"/>
            <a:ext cx="816234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200" dirty="0"/>
              <a:t>২.  গ.সা.গু</a:t>
            </a:r>
            <a:r>
              <a:rPr lang="bn-BD" sz="3200" dirty="0" smtClean="0"/>
              <a:t>. এবং ল.সা.গু. </a:t>
            </a:r>
            <a:r>
              <a:rPr lang="bn-BD" sz="3200" dirty="0"/>
              <a:t>এর সংজ্ঞা দিতে পারবে।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3595" y="3042436"/>
            <a:ext cx="669866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৩ </a:t>
            </a:r>
            <a:r>
              <a:rPr lang="bn-BD" sz="3600" dirty="0"/>
              <a:t>গ.সা.গু. এবং ল.সা.গু. নির্ণয় </a:t>
            </a:r>
            <a:r>
              <a:rPr lang="bn-BD" sz="3600" dirty="0" smtClean="0"/>
              <a:t>করতে পারবে।.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336701" y="3698160"/>
            <a:ext cx="587555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৪ . সৃজনশীল প্রশ্নের  উত্তর দিতে পারবে।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1188245" y="118824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00.0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7468" y="1759154"/>
            <a:ext cx="70585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8458200" y="6721474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56030" y="4044590"/>
            <a:ext cx="2619375" cy="1743075"/>
            <a:chOff x="8808355" y="1221966"/>
            <a:chExt cx="2619375" cy="17430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355" y="1221966"/>
              <a:ext cx="2619375" cy="1743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9521336" y="1604998"/>
              <a:ext cx="1212103" cy="92041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</a:t>
              </a:r>
              <a:r>
                <a:rPr lang="bn-BD" sz="3600" dirty="0" smtClean="0">
                  <a:solidFill>
                    <a:srgbClr val="66FF33"/>
                  </a:solidFill>
                </a:rPr>
                <a:t>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6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7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7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7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8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8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9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9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/>
      <p:bldP spid="10" grpId="1"/>
      <p:bldP spid="15" grpId="0"/>
      <p:bldP spid="15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C72-DE95-45FF-8D69-8D86BF6A690E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3633" y="3455904"/>
            <a:ext cx="577498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</a:t>
            </a:r>
            <a:r>
              <a:rPr lang="bn-BD" sz="3600" dirty="0" smtClean="0"/>
              <a:t>গরিষ্ঠ সাধারণ গুণনীয়কের সংজ্ঞাঃ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21810" y="4413151"/>
            <a:ext cx="9772276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দুই বা ততোধিক রাশির </a:t>
            </a:r>
            <a:r>
              <a:rPr lang="bn-BD" sz="3200" dirty="0"/>
              <a:t>গরিষ্ঠ সাধারণ </a:t>
            </a:r>
            <a:r>
              <a:rPr lang="bn-BD" sz="3200" dirty="0" smtClean="0"/>
              <a:t>গুণনীয়ক (গ.সা.গু.) হলো এমন একটি রাশি যা সাধারণ গুণনীয়কগুলোর মধ্যে সবচেয়ে বড় মানের একটি রাশি এবং যা দ্বারা প্রদত্ত রাশিগুলো নিঃশেষে বিভাজ্য হয়। </a:t>
            </a:r>
            <a:endParaRPr lang="en-US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810" y="442793"/>
            <a:ext cx="429788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১.সাধারণ গুণনীয়কের সংজ্ঞাঃ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3223" y="1713367"/>
            <a:ext cx="992569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/>
              <a:t>যে রাশি দুই বা ততোধিক রাশির প্রত্যেকটির গুণনীয়ক, ঐ রাশিকে প্রদত্ত রাশিগুলোর সাধারণ গুণনীয়ক বলা হয়।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235" y="276305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045" y="2602808"/>
            <a:ext cx="646232" cy="28348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765658" y="-36262"/>
            <a:ext cx="2426342" cy="1882016"/>
            <a:chOff x="7431316" y="2566298"/>
            <a:chExt cx="2426342" cy="18820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7" b="17173"/>
            <a:stretch/>
          </p:blipFill>
          <p:spPr>
            <a:xfrm>
              <a:off x="7431316" y="2566298"/>
              <a:ext cx="2426342" cy="18820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7679003" y="3375511"/>
              <a:ext cx="1844531" cy="101375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5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C72-DE95-45FF-8D69-8D86BF6A690E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068" y="3251759"/>
            <a:ext cx="10254654" cy="1508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3600" dirty="0"/>
              <a:t>2.</a:t>
            </a:r>
            <a:r>
              <a:rPr lang="bn-BD" sz="3600" dirty="0"/>
              <a:t>লঘিষ্ঠ সাধারণ গুণিতকের সংজ্ঞাঃ</a:t>
            </a:r>
            <a:endParaRPr lang="en-US" sz="3600" dirty="0"/>
          </a:p>
          <a:p>
            <a:r>
              <a:rPr lang="bn-BD" sz="28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দুই বা ততোধিক রাশির</a:t>
            </a:r>
            <a:r>
              <a:rPr lang="en-US" sz="28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28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সম্ভাব্য সকল উৎপাদকের সর্বোচ্চ ঘাতের গুণফলকে রাশিগুলোর  </a:t>
            </a:r>
            <a:r>
              <a:rPr lang="bn-BD" sz="2800" dirty="0" smtClean="0"/>
              <a:t>লঘিষ্ঠ </a:t>
            </a:r>
            <a:r>
              <a:rPr lang="bn-BD" sz="2800" dirty="0"/>
              <a:t>সাধারণ </a:t>
            </a:r>
            <a:r>
              <a:rPr lang="bn-BD" sz="2800" dirty="0" smtClean="0"/>
              <a:t>গুণিতক (</a:t>
            </a:r>
            <a:r>
              <a:rPr lang="en-US" sz="2800" dirty="0" smtClean="0"/>
              <a:t>Least Common Multiple) </a:t>
            </a:r>
            <a:r>
              <a:rPr lang="bn-BD" sz="2800" dirty="0" smtClean="0"/>
              <a:t>বা সংক্ষেপে ল.সা.গু. বলা হয়।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961" y="1068533"/>
            <a:ext cx="9612013" cy="1508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/>
              <a:t>১.সাধারণ গুণিতকের সংজ্ঞাঃ </a:t>
            </a:r>
            <a:endParaRPr lang="en-US" sz="3600" dirty="0"/>
          </a:p>
          <a:p>
            <a:r>
              <a:rPr lang="bn-BD" sz="2800" dirty="0" smtClean="0">
                <a:solidFill>
                  <a:srgbClr val="0033CC"/>
                </a:solidFill>
              </a:rPr>
              <a:t>কোনো </a:t>
            </a:r>
            <a:r>
              <a:rPr lang="bn-BD" sz="2800" dirty="0">
                <a:solidFill>
                  <a:srgbClr val="0033CC"/>
                </a:solidFill>
              </a:rPr>
              <a:t>একটি রাশি  অপর দুই বা ততোধিক  রাশি দ্বারা নিঃশেষে  বিভাজ্য হলে, ভাজ্যকে ভাজকদ্বয় বা </a:t>
            </a:r>
            <a:r>
              <a:rPr lang="bn-BD" sz="2800" dirty="0" smtClean="0">
                <a:solidFill>
                  <a:srgbClr val="0033CC"/>
                </a:solidFill>
              </a:rPr>
              <a:t>ভাজকগুলোর সাধারণ গুণিতক </a:t>
            </a:r>
            <a:r>
              <a:rPr lang="en-US" sz="2800" dirty="0">
                <a:solidFill>
                  <a:srgbClr val="0033CC"/>
                </a:solidFill>
              </a:rPr>
              <a:t>(Common Multiple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  <a:r>
              <a:rPr lang="bn-BD" sz="2800" dirty="0" smtClean="0">
                <a:solidFill>
                  <a:srgbClr val="0033CC"/>
                </a:solidFill>
              </a:rPr>
              <a:t> বলে।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235" y="276305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045" y="2602808"/>
            <a:ext cx="646232" cy="28348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65658" y="-36262"/>
            <a:ext cx="2426342" cy="1882016"/>
            <a:chOff x="7431316" y="2566298"/>
            <a:chExt cx="2426342" cy="18820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7" b="17173"/>
            <a:stretch/>
          </p:blipFill>
          <p:spPr>
            <a:xfrm>
              <a:off x="7431316" y="2566298"/>
              <a:ext cx="2426342" cy="18820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7679003" y="3375511"/>
              <a:ext cx="1844531" cy="101375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47602" y="5870811"/>
            <a:ext cx="2743200" cy="365125"/>
          </a:xfrm>
        </p:spPr>
        <p:txBody>
          <a:bodyPr/>
          <a:lstStyle/>
          <a:p>
            <a:fld id="{DEC952BE-5F34-44D2-818E-1AC9CB01BAD5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9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6" grpId="1" animBg="1"/>
      <p:bldP spid="11" grpId="0" animBg="1"/>
      <p:bldP spid="11" grpId="1" animBg="1"/>
      <p:bldP spid="12" grpId="0"/>
      <p:bldP spid="12" grpId="1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573" y="6339573"/>
            <a:ext cx="2743200" cy="365125"/>
          </a:xfrm>
        </p:spPr>
        <p:txBody>
          <a:bodyPr/>
          <a:lstStyle/>
          <a:p>
            <a:fld id="{9782A79C-285F-4D41-BADC-521D92F5A33D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38600" y="637730"/>
                <a:ext cx="7015245" cy="95410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১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4, 2x+4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+5x+6 </a:t>
                </a:r>
                <a:r>
                  <a:rPr lang="bn-BD" sz="2800" dirty="0" smtClean="0"/>
                  <a:t>এর গ.সা.গু.এবং  ল.সা.গু. নির্ণয় করিঃ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37730"/>
                <a:ext cx="7015245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557" t="-3704" b="-1543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30459" y="24551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pic>
        <p:nvPicPr>
          <p:cNvPr id="27" name="Picture 23" descr="C:\Users\User\Desktop\Madrasah All Class Students\IMG2020030208482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514039"/>
            <a:ext cx="3406358" cy="176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 rot="5400000">
            <a:off x="10569409" y="1178712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0286094" y="4793264"/>
            <a:ext cx="3217205" cy="27408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73082" y="1703105"/>
                <a:ext cx="2816057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প্রথম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রাশি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4</a:t>
                </a:r>
              </a:p>
              <a:p>
                <a:r>
                  <a:rPr lang="bn-BD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2400" dirty="0" smtClean="0"/>
              </a:p>
              <a:p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=(x+2)(x-2)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082" y="1703105"/>
                <a:ext cx="2816057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778" t="-1970" b="-886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38343" y="3014702"/>
                <a:ext cx="2885538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40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দ্বিতীয়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রাশি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bn-BD" sz="2400" b="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</a:t>
                </a:r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=2(x+2)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343" y="3014702"/>
                <a:ext cx="2885538" cy="830997"/>
              </a:xfrm>
              <a:prstGeom prst="rect">
                <a:avLst/>
              </a:prstGeom>
              <a:blipFill rotWithShape="0">
                <a:blip r:embed="rId6"/>
                <a:stretch>
                  <a:fillRect b="-1338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99580" y="3984110"/>
                <a:ext cx="2963063" cy="15696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তৃতীয়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রাশি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+5x+6 </a:t>
                </a:r>
                <a:r>
                  <a:rPr lang="bn-BD" sz="2400" dirty="0" smtClean="0"/>
                  <a:t> </a:t>
                </a:r>
              </a:p>
              <a:p>
                <a:r>
                  <a:rPr lang="bn-BD" sz="2400" dirty="0" smtClean="0"/>
                  <a:t>=</a:t>
                </a:r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x.x+2x+3x+6</a:t>
                </a:r>
              </a:p>
              <a:p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=x(x+2)+3(x+2)</a:t>
                </a:r>
              </a:p>
              <a:p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=(x+2)(x+3)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580" y="3984110"/>
                <a:ext cx="2963063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2642" t="-1521" r="-6504" b="-684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81065" y="5692182"/>
                <a:ext cx="5868053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40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নির্ণেয়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গ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সা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গু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 </m:t>
                    </m:r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(x+2) </a:t>
                </a:r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bn-BD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ল.সা.গু. 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2(x+2)(x-2)(x+3)=2(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4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)(x+3)</a:t>
                </a:r>
                <a:endParaRPr lang="bn-BD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5" y="5692182"/>
                <a:ext cx="5868053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343" t="-2817" r="-207" b="-1408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080798" y="3414304"/>
            <a:ext cx="2466975" cy="1847850"/>
            <a:chOff x="4958450" y="2481076"/>
            <a:chExt cx="2466975" cy="18478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450" y="2481076"/>
              <a:ext cx="2466975" cy="1847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 rot="15881356">
              <a:off x="5365276" y="2990199"/>
              <a:ext cx="1545232" cy="1042376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3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15" grpId="0"/>
      <p:bldP spid="15" grpId="1"/>
      <p:bldP spid="28" grpId="0" animBg="1"/>
      <p:bldP spid="28" grpId="1" animBg="1"/>
      <p:bldP spid="20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588B-FA4F-407E-BFD1-893564D6A4FF}" type="datetime1">
              <a:rPr lang="en-US" smtClean="0">
                <a:solidFill>
                  <a:schemeClr val="tx1"/>
                </a:solidFill>
              </a:rPr>
              <a:t>5/31/2020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@dphofmRabiul@gmail.COM@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651468"/>
            <a:ext cx="2449446" cy="209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10687" y="1292879"/>
                <a:ext cx="7132093" cy="17543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       (শিক্ষার্থীর বোর্ড ব্যবহার)</a:t>
                </a:r>
                <a:endParaRPr lang="en-US" sz="3600" dirty="0" smtClean="0"/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২.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গ. সা.গু.এবং ল.সা.গু. নির্ণয় করঃ</a:t>
                </a:r>
              </a:p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9</m:t>
                    </m:r>
                  </m:oMath>
                </a14:m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+7x+12 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3x+9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687" y="1292879"/>
                <a:ext cx="713209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2296" t="-4082" b="-1156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 rot="5400000">
            <a:off x="10569409" y="1178712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05.0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10600" y="6265069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2838" y="3773921"/>
            <a:ext cx="2293924" cy="2101122"/>
            <a:chOff x="1062838" y="3773921"/>
            <a:chExt cx="2293924" cy="21011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838" y="3773921"/>
              <a:ext cx="2293924" cy="21011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062838" y="4182894"/>
              <a:ext cx="2188058" cy="1430128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</a:rPr>
                <a:t> </a:t>
              </a:r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r>
                <a:rPr lang="en-US" sz="3600" dirty="0" smtClean="0">
                  <a:solidFill>
                    <a:schemeClr val="bg1"/>
                  </a:solidFill>
                </a:rPr>
                <a:t>  </a:t>
              </a:r>
              <a:r>
                <a:rPr lang="en-US" sz="3600" dirty="0" smtClean="0">
                  <a:solidFill>
                    <a:srgbClr val="000000"/>
                  </a:solidFill>
                </a:rPr>
                <a:t> 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fld id="{DEC952BE-5F34-44D2-818E-1AC9CB01BA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9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  <p:bldP spid="16" grpId="1" animBg="1"/>
      <p:bldP spid="17" grpId="0" animBg="1"/>
      <p:bldP spid="17" grpId="1" animBg="1"/>
      <p:bldP spid="1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CDF3-27DA-47AD-AB5F-2D3290935607}" type="datetime1">
              <a:rPr lang="en-US" smtClean="0">
                <a:solidFill>
                  <a:schemeClr val="tx1"/>
                </a:solidFill>
              </a:rPr>
              <a:t>5/31/2020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@dphofmRabiul@gmail.COM@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2438" y="1043814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1993982"/>
                <a:ext cx="10837205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/>
                    </a:solidFill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A</m:t>
                        </m:r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6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625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,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B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 </m:t>
                    </m:r>
                  </m:oMath>
                </a14:m>
                <a:endParaRPr lang="bn-BD" sz="36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C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+1,</a:t>
                </a:r>
                <a:r>
                  <a:rPr lang="bn-BD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D=25x</a:t>
                </a:r>
                <a:r>
                  <a:rPr lang="bn-BD" sz="3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চারটি বীজগাণিতিক রাশি।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93982"/>
                <a:ext cx="10837205" cy="1247777"/>
              </a:xfrm>
              <a:prstGeom prst="rect">
                <a:avLst/>
              </a:prstGeom>
              <a:blipFill rotWithShape="0">
                <a:blip r:embed="rId2"/>
                <a:stretch>
                  <a:fillRect l="-732" t="-6341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58094" y="3192708"/>
                <a:ext cx="83423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ক.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 উৎপাদকে বিশ্লেষণ কর।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০২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94" y="3192708"/>
                <a:ext cx="834235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191" t="-13208" r="-146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817117" y="3955973"/>
            <a:ext cx="838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AB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গ.সা.গু. নির্ণয় কর।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988" y="4946754"/>
            <a:ext cx="84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গ.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ABD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এর ল.সা.গু. নির্ণয় কর।                          ০৪ 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7479" y="1690145"/>
            <a:ext cx="9437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86156" y="187346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 rot="16200000">
            <a:off x="-838608" y="1121828"/>
            <a:ext cx="2296972" cy="428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884337" y="4368654"/>
            <a:ext cx="441500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গ.সা.গু. নির্ণয়ঃ অনুশীলনী ৫.৪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  <p:bldP spid="21" grpId="0"/>
      <p:bldP spid="21" grpId="1"/>
      <p:bldP spid="19" grpId="0"/>
      <p:bldP spid="19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373-2DA9-4E4B-9764-5D25CC69549C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20738" y="210137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-8143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1" y="1033821"/>
                <a:ext cx="4182538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1. </a:t>
                </a:r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ক. 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C=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</m:oMath>
                </a14:m>
                <a:r>
                  <a:rPr lang="bn-BD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2400" dirty="0" smtClean="0"/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.1+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+1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m:rPr>
                        <m:nor/>
                      </m:rPr>
                      <a: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033821"/>
                <a:ext cx="4182538" cy="2000548"/>
              </a:xfrm>
              <a:prstGeom prst="rect">
                <a:avLst/>
              </a:prstGeom>
              <a:blipFill rotWithShape="0">
                <a:blip r:embed="rId3"/>
                <a:stretch>
                  <a:fillRect l="-3061" t="-3049" b="-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38670" y="1262129"/>
                <a:ext cx="475230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[</a:t>
                </a:r>
                <a:r>
                  <a:rPr lang="bn-BD" sz="2400" dirty="0" smtClean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সূত্রঃ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i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bn-BD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2a.b+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  <a:cs typeface="Nikosh" panose="02000000000000000000" pitchFamily="2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 smtClean="0"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𝑖𝑖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 smtClean="0"/>
                  <a:t>(a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    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/>
                  <a:t>(a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24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]</a:t>
                </a:r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70" y="1262129"/>
                <a:ext cx="4752305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051" t="-8122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 rot="16200000">
            <a:off x="-1938656" y="4003143"/>
            <a:ext cx="46753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গ.সা.গু. নির্ণয়ঃ অনুশীলনী ৫.৪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fld id="{DEC952BE-5F34-44D2-818E-1AC9CB01BA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1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7" grpId="0"/>
      <p:bldP spid="17" grpId="1"/>
      <p:bldP spid="18" grpId="0" animBg="1"/>
      <p:bldP spid="18" grpId="1" animBg="1"/>
      <p:bldP spid="19" grpId="0"/>
      <p:bldP spid="19" grpId="1"/>
      <p:bldP spid="6" grpId="0"/>
      <p:bldP spid="6" grpId="1"/>
      <p:bldP spid="16" grpId="0"/>
      <p:bldP spid="16" grpId="1"/>
      <p:bldP spid="13" grpId="0"/>
      <p:bldP spid="13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E740-9510-4856-9FD0-2007332B830F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25409" y="142400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24929" y="3402500"/>
                <a:ext cx="452586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 রাশি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28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bn-BD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10</a:t>
                </a:r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bn-BD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9" y="3402500"/>
                <a:ext cx="4525866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2692" t="-2685" r="-2826" b="-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4929" y="729050"/>
                <a:ext cx="4525865" cy="2312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খ. প্রথম রাশি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=A</a:t>
                </a:r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625</m:t>
                    </m:r>
                  </m:oMath>
                </a14:m>
                <a:endParaRPr lang="en-US" sz="2800" b="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:r>
                  <a:rPr lang="en-US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  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9" y="729050"/>
                <a:ext cx="4525865" cy="2312621"/>
              </a:xfrm>
              <a:prstGeom prst="rect">
                <a:avLst/>
              </a:prstGeom>
              <a:blipFill rotWithShape="0">
                <a:blip r:embed="rId4"/>
                <a:stretch>
                  <a:fillRect l="-2692" t="-2375" b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24928" y="5525756"/>
                <a:ext cx="35277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নির্ণেয়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গ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সা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গু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  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8" y="5525756"/>
                <a:ext cx="352776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 rot="16200000">
            <a:off x="-2014502" y="4045336"/>
            <a:ext cx="46753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গ.সা.গু. নির্ণয়ঃ অনুশীলনী ৫.৪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10416861" y="3759585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04.0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6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7" grpId="1"/>
      <p:bldP spid="7" grpId="0"/>
      <p:bldP spid="7" grpId="1"/>
      <p:bldP spid="21" grpId="0"/>
      <p:bldP spid="21" grpId="1"/>
      <p:bldP spid="26" grpId="0"/>
      <p:bldP spid="9" grpId="0"/>
      <p:bldP spid="9" grpId="1"/>
      <p:bldP spid="16" grpId="0"/>
      <p:bldP spid="16" grpId="1"/>
      <p:bldP spid="20" grpId="0" animBg="1"/>
      <p:bldP spid="20" grpId="1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6FDF-E0A4-46A5-AD0C-6FB79485EA07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80920" y="315470"/>
                <a:ext cx="61958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গ</a:t>
                </a:r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 খ হতে পাই</a:t>
                </a:r>
              </a:p>
              <a:p>
                <a:r>
                  <a:rPr lang="bn-BD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প্রথম রাশি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=A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28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20" y="315470"/>
                <a:ext cx="6195879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967" t="-6410" b="-1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918800" y="110238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10560844" y="267646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05.0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973574" y="3296525"/>
            <a:ext cx="46753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ল.সা.গু. নির্ণয়ঃ অনুশীলনী ৫.৪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215902" y="4678121"/>
                <a:ext cx="853460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নির্ণেয়</m:t>
                    </m:r>
                    <m:r>
                      <m:rPr>
                        <m:nor/>
                      </m:rPr>
                      <a:rPr lang="bn-BD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28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ল</m:t>
                    </m:r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সা</m:t>
                    </m:r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গু</m:t>
                    </m:r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bn-BD" sz="2800" dirty="0"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28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625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28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=x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28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625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bn-BD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902" y="4678121"/>
                <a:ext cx="8534607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429" t="-350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22851" y="1342886"/>
                <a:ext cx="57120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 রাশি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=B=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</a:t>
                </a:r>
                <a:endParaRPr lang="bn-BD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51" y="1342886"/>
                <a:ext cx="571201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134" t="-9302" r="-213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322852" y="2012723"/>
                <a:ext cx="473609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তৃতীয় রাশি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=D=25x</a:t>
                </a:r>
                <a:r>
                  <a:rPr lang="bn-BD" sz="2800" dirty="0" smtClean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bn-BD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   =</a:t>
                </a:r>
                <a:r>
                  <a:rPr lang="bn-BD" sz="2800" dirty="0" smtClean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+ 25x</a:t>
                </a:r>
              </a:p>
              <a:p>
                <a:r>
                  <a:rPr lang="bn-BD" sz="28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  </a:t>
                </a:r>
                <a:r>
                  <a:rPr lang="bn-BD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:r>
                  <a:rPr lang="bn-BD" sz="2800" dirty="0" smtClean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+25x</a:t>
                </a:r>
              </a:p>
              <a:p>
                <a:r>
                  <a:rPr lang="en-US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 </a:t>
                </a:r>
                <a:r>
                  <a:rPr lang="bn-BD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:r>
                  <a:rPr lang="bn-BD" sz="2800" dirty="0" smtClean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28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 </m:t>
                    </m:r>
                  </m:oMath>
                </a14:m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25)</a:t>
                </a:r>
              </a:p>
              <a:p>
                <a:r>
                  <a:rPr lang="en-US" sz="28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</a:t>
                </a:r>
                <a:r>
                  <a:rPr lang="bn-BD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:r>
                  <a:rPr lang="bn-BD" sz="2800" dirty="0" smtClean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{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28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</a:t>
                </a:r>
                <a:r>
                  <a:rPr lang="bn-BD" sz="28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:r>
                  <a:rPr lang="bn-BD" sz="2800" dirty="0" smtClean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28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bn-BD" sz="28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52" y="2012723"/>
                <a:ext cx="4736092" cy="2677656"/>
              </a:xfrm>
              <a:prstGeom prst="rect">
                <a:avLst/>
              </a:prstGeom>
              <a:blipFill rotWithShape="0">
                <a:blip r:embed="rId5"/>
                <a:stretch>
                  <a:fillRect l="-2574" t="-1822" b="-5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8087514" y="2316037"/>
            <a:ext cx="2157712" cy="1749611"/>
            <a:chOff x="7215057" y="4602373"/>
            <a:chExt cx="2670048" cy="21917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9" name="TextBox 18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62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3" grpId="1"/>
      <p:bldP spid="17" grpId="0"/>
      <p:bldP spid="17" grpId="1"/>
      <p:bldP spid="18" grpId="0" animBg="1"/>
      <p:bldP spid="18" grpId="1" animBg="1"/>
      <p:bldP spid="25" grpId="0"/>
      <p:bldP spid="25" grpId="1"/>
      <p:bldP spid="39" grpId="0"/>
      <p:bldP spid="39" grpId="1"/>
      <p:bldP spid="30" grpId="0"/>
      <p:bldP spid="4" grpId="0"/>
      <p:bldP spid="4" grpId="1"/>
      <p:bldP spid="31" grpId="0"/>
      <p:bldP spid="31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04F9-8ABD-4D9A-BA1A-06CB8B3BA1F2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7474" y="1350235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" y="1027424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458200" y="3896407"/>
            <a:ext cx="2419937" cy="2094503"/>
            <a:chOff x="6009834" y="4444409"/>
            <a:chExt cx="2419937" cy="20945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834" y="4444409"/>
              <a:ext cx="2419937" cy="209450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6372844" y="4614530"/>
              <a:ext cx="1693918" cy="78585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58200" y="6721474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 animBg="1"/>
      <p:bldP spid="6" grpId="1" animBg="1"/>
      <p:bldP spid="11" grpId="0"/>
      <p:bldP spid="11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56DB-8BEF-474D-9506-404D1DDA637B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2438" y="1043814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30460" y="397483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দলগত কাজঃ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" y="0"/>
            <a:ext cx="2104947" cy="17129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 rot="16200000">
            <a:off x="10868767" y="880320"/>
            <a:ext cx="2203553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সময়ঃ10.0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48389" y="1690145"/>
            <a:ext cx="9437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58199" y="6181858"/>
            <a:ext cx="3217205" cy="12642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4607" y="2004861"/>
                <a:ext cx="108372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cs typeface="Nikosh" panose="02000000000000000000" pitchFamily="2" charset="0"/>
                  </a:rPr>
                  <a:t>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E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625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,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F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 </m:t>
                    </m:r>
                  </m:oMath>
                </a14:m>
                <a:endParaRPr lang="bn-BD" sz="3600" i="1" dirty="0"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T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+1,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H=25y</a:t>
                </a:r>
                <a:r>
                  <a:rPr lang="bn-BD" sz="3600" dirty="0" smtClean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চারটি বীজগাণিতিক রাশি।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7" y="2004861"/>
                <a:ext cx="1083720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675" t="-7107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525621" y="-59713"/>
            <a:ext cx="2466975" cy="1847850"/>
            <a:chOff x="4862512" y="2505075"/>
            <a:chExt cx="2466975" cy="18478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512" y="2505075"/>
              <a:ext cx="2466975" cy="1847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5560978" y="3046516"/>
              <a:ext cx="1070042" cy="10097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2706" y="3263768"/>
                <a:ext cx="858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ক.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T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 উৎপাদকে বিশ্লেষণ কর।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০২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06" y="3263768"/>
                <a:ext cx="858440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129" t="-12264" r="-7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33776" y="3968677"/>
            <a:ext cx="838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EF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গ.সা.গু. নির্ণয় কর।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647" y="4772040"/>
            <a:ext cx="84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গ.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EFH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এর ল.সা.গু. নির্ণয় কর।                          ০৪ 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8" grpId="1"/>
      <p:bldP spid="9" grpId="0"/>
      <p:bldP spid="9" grpId="1"/>
      <p:bldP spid="11" grpId="0" animBg="1"/>
      <p:bldP spid="11" grpId="1" animBg="1"/>
      <p:bldP spid="17" grpId="0"/>
      <p:bldP spid="17" grpId="1"/>
      <p:bldP spid="18" grpId="0"/>
      <p:bldP spid="18" grpId="1"/>
      <p:bldP spid="6" grpId="0"/>
      <p:bldP spid="6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3046" y="6356350"/>
            <a:ext cx="2948354" cy="365125"/>
          </a:xfrm>
        </p:spPr>
        <p:txBody>
          <a:bodyPr/>
          <a:lstStyle/>
          <a:p>
            <a:fld id="{7A3407B7-0035-4314-974D-DB9A9354D224}" type="datetime1">
              <a:rPr lang="en-US" sz="280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5/31/2020</a:t>
            </a:fld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smtClean="0">
                <a:solidFill>
                  <a:schemeClr val="bg1"/>
                </a:solidFill>
              </a:rPr>
              <a:t>dphofmRabiul@gmail.COM@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288" y="1044903"/>
            <a:ext cx="35086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bn-BD" sz="6000" dirty="0" smtClean="0"/>
              <a:t>মূল্যায়নঃ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188245" y="3085282"/>
            <a:ext cx="2819400" cy="44291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9EEC9C9-B383-4BF8-9FDE-C87652CE7F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1" y="301949"/>
            <a:ext cx="1656614" cy="1485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/>
          <p:nvPr/>
        </p:nvSpPr>
        <p:spPr>
          <a:xfrm>
            <a:off x="3195976" y="3724478"/>
            <a:ext cx="5993035" cy="130777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dirty="0" smtClean="0"/>
              <a:t>ক্লিক  দি </a:t>
            </a:r>
            <a:r>
              <a:rPr lang="bn-BD" dirty="0" smtClean="0">
                <a:solidFill>
                  <a:srgbClr val="7030A0"/>
                </a:solidFill>
              </a:rPr>
              <a:t>কুইজ</a:t>
            </a:r>
            <a:r>
              <a:rPr lang="bn-BD" dirty="0" smtClean="0"/>
              <a:t> </a:t>
            </a:r>
            <a:r>
              <a:rPr lang="bn-BD" dirty="0" smtClean="0">
                <a:solidFill>
                  <a:srgbClr val="003300"/>
                </a:solidFill>
              </a:rPr>
              <a:t>বক্স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0600" y="6490953"/>
            <a:ext cx="3217205" cy="2052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610600" y="1593838"/>
            <a:ext cx="3142777" cy="2130640"/>
            <a:chOff x="8610600" y="1593838"/>
            <a:chExt cx="3142777" cy="2130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593838"/>
              <a:ext cx="3142777" cy="21306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8997529" y="1787857"/>
              <a:ext cx="2356271" cy="10097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13169"/>
              </p:ext>
            </p:extLst>
          </p:nvPr>
        </p:nvGraphicFramePr>
        <p:xfrm>
          <a:off x="5463476" y="2999417"/>
          <a:ext cx="1458036" cy="101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3476" y="2999417"/>
                        <a:ext cx="1458036" cy="101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29674" y="2060566"/>
            <a:ext cx="2932651" cy="2114795"/>
            <a:chOff x="4820504" y="1666074"/>
            <a:chExt cx="2932651" cy="2114795"/>
          </a:xfrm>
        </p:grpSpPr>
        <p:sp>
          <p:nvSpPr>
            <p:cNvPr id="11" name="Heart 10"/>
            <p:cNvSpPr/>
            <p:nvPr/>
          </p:nvSpPr>
          <p:spPr>
            <a:xfrm rot="10800000">
              <a:off x="4820504" y="2064587"/>
              <a:ext cx="2932651" cy="1716282"/>
            </a:xfrm>
            <a:prstGeom prst="hear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8" t="55802" r="82620" b="17910"/>
            <a:stretch/>
          </p:blipFill>
          <p:spPr>
            <a:xfrm>
              <a:off x="6043637" y="1666074"/>
              <a:ext cx="486383" cy="1454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1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 animBg="1"/>
      <p:bldP spid="5" grpId="1" animBg="1"/>
      <p:bldP spid="41" grpId="0"/>
      <p:bldP spid="41" grpId="1"/>
      <p:bldP spid="41" grpId="2"/>
      <p:bldP spid="21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DD51-0DD6-4982-B62F-7B802C28036D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62649" y="1143771"/>
            <a:ext cx="237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</a:rPr>
              <a:t>সামগ্রিক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পাঠ 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10676031" y="5196159"/>
            <a:ext cx="244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সামগ্রিক পাঠ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0445645" y="123716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15546" y="1778768"/>
            <a:ext cx="0" cy="1021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227114" y="3282148"/>
            <a:ext cx="2055267" cy="1871806"/>
            <a:chOff x="1716535" y="3158910"/>
            <a:chExt cx="2143125" cy="238142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35" y="3158910"/>
              <a:ext cx="2143125" cy="21431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4" name="TextBox 23"/>
            <p:cNvSpPr txBox="1"/>
            <p:nvPr/>
          </p:nvSpPr>
          <p:spPr>
            <a:xfrm rot="2762836">
              <a:off x="1598968" y="4017086"/>
              <a:ext cx="1895629" cy="115087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28760"/>
                </a:avLst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pic>
        <p:nvPicPr>
          <p:cNvPr id="54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84" y="5921815"/>
            <a:ext cx="1006090" cy="4531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981448" y="-114168"/>
            <a:ext cx="237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</a:rPr>
              <a:t>সামগ্রিক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পাঠ 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16683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02785" y="390174"/>
                <a:ext cx="436447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1. </a:t>
                </a:r>
                <a:r>
                  <a:rPr lang="bn-BD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</a:t>
                </a:r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</m:oMath>
                </a14:m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1600" dirty="0"/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)}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.1+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+1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m:rPr>
                        <m:nor/>
                      </m:rPr>
                      <a:rPr lang="en-US" sz="16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sz="16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85" y="390174"/>
                <a:ext cx="436447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838" t="-922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970288" y="390174"/>
                <a:ext cx="33682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[</a:t>
                </a:r>
                <a:r>
                  <a:rPr lang="bn-BD" sz="16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সূত্রঃ </a:t>
                </a:r>
                <a:r>
                  <a:rPr lang="en-US" sz="1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i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bn-BD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2a.b+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i="1" dirty="0">
                    <a:latin typeface="Cambria Math" panose="02040503050406030204" pitchFamily="18" charset="0"/>
                    <a:cs typeface="Nikosh" panose="02000000000000000000" pitchFamily="2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i="1" dirty="0"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𝑖𝑖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/>
                  <a:t>(a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    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/>
                  <a:t>(a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]</a:t>
                </a:r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288" y="390174"/>
                <a:ext cx="3368276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904" t="-6618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379028" y="1723321"/>
                <a:ext cx="272994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 রাশি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1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bn-BD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10</a:t>
                </a: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bn-BD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8" y="1723321"/>
                <a:ext cx="2729948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116" t="-1136"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99826" y="1735153"/>
                <a:ext cx="283253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 খ. প্রথম রাশি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=A</a:t>
                </a:r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625</m:t>
                    </m:r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:r>
                  <a:rPr lang="en-US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  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bn-BD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26" y="1735153"/>
                <a:ext cx="2832533" cy="1323439"/>
              </a:xfrm>
              <a:prstGeom prst="rect">
                <a:avLst/>
              </a:prstGeom>
              <a:blipFill rotWithShape="0">
                <a:blip r:embed="rId8"/>
                <a:stretch>
                  <a:fillRect l="-1075" t="-922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90656" y="3418306"/>
                <a:ext cx="4856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গ. খ হতে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পাই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প্রথম 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=A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</a:t>
                </a:r>
                <a:r>
                  <a:rPr lang="bn-BD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 </a:t>
                </a:r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=B=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bn-BD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56" y="3418306"/>
                <a:ext cx="4856066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004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-76253" y="5640526"/>
                <a:ext cx="54552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নির্ণেয়</m:t>
                      </m:r>
                      <m:r>
                        <m:rPr>
                          <m:nor/>
                        </m:rPr>
                        <a:rPr lang="bn-BD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16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m:t>ল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সা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গু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25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bn-BD" sz="1600" dirty="0"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bn-BD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 </m:t>
                          </m:r>
                        </m:sup>
                      </m:sSup>
                      <m:r>
                        <a:rPr lang="bn-BD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600" dirty="0">
                          <a:cs typeface="Nikosh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  <m:r>
                            <a:rPr lang="bn-BD" sz="160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m:t>x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x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4</m:t>
                          </m:r>
                        </m:sup>
                      </m:sSup>
                      <m:r>
                        <a:rPr lang="bn-BD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625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  <m:r>
                            <a:rPr lang="bn-BD" sz="160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m:t>x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  <m:r>
                            <a:rPr lang="bn-BD" sz="160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x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4</m:t>
                          </m:r>
                        </m:sup>
                      </m:sSup>
                      <m:r>
                        <a:rPr lang="bn-BD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625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53" y="5640526"/>
                <a:ext cx="5455281" cy="830997"/>
              </a:xfrm>
              <a:prstGeom prst="rect">
                <a:avLst/>
              </a:prstGeom>
              <a:blipFill rotWithShape="0">
                <a:blip r:embed="rId10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99826" y="4064637"/>
                <a:ext cx="282913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তৃতীয় রাশি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=D=25x</a:t>
                </a:r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bn-BD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   =</a:t>
                </a:r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+ 25x</a:t>
                </a:r>
              </a:p>
              <a:p>
                <a:r>
                  <a:rPr lang="bn-BD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  </a:t>
                </a:r>
                <a:r>
                  <a:rPr lang="bn-BD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+25x</a:t>
                </a:r>
              </a:p>
              <a:p>
                <a:r>
                  <a:rPr lang="en-US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 </a:t>
                </a:r>
                <a:r>
                  <a:rPr lang="bn-BD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 </m:t>
                    </m:r>
                  </m:oMath>
                </a14:m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25)</a:t>
                </a:r>
              </a:p>
              <a:p>
                <a:r>
                  <a:rPr lang="en-US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 </a:t>
                </a:r>
                <a:r>
                  <a:rPr lang="bn-BD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{(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 </a:t>
                </a:r>
                <a:r>
                  <a:rPr lang="bn-BD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26" y="4064637"/>
                <a:ext cx="2829137" cy="1569660"/>
              </a:xfrm>
              <a:prstGeom prst="rect">
                <a:avLst/>
              </a:prstGeom>
              <a:blipFill rotWithShape="0">
                <a:blip r:embed="rId11"/>
                <a:stretch>
                  <a:fillRect l="-1078" t="-778" b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40966" y="3069172"/>
                <a:ext cx="23207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নির্ণেয়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গ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সা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গু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  (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6" y="3069172"/>
                <a:ext cx="2320740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8" grpId="1"/>
      <p:bldP spid="9" grpId="0"/>
      <p:bldP spid="9" grpId="1"/>
      <p:bldP spid="10" grpId="0" animBg="1"/>
      <p:bldP spid="10" grpId="1" animBg="1"/>
      <p:bldP spid="33" grpId="0"/>
      <p:bldP spid="33" grpId="1"/>
      <p:bldP spid="34" grpId="0"/>
      <p:bldP spid="34" grpId="1"/>
      <p:bldP spid="32" grpId="0"/>
      <p:bldP spid="32" grpId="1"/>
      <p:bldP spid="36" grpId="0"/>
      <p:bldP spid="36" grpId="1"/>
      <p:bldP spid="38" grpId="0"/>
      <p:bldP spid="38" grpId="1"/>
      <p:bldP spid="39" grpId="0"/>
      <p:bldP spid="39" grpId="1"/>
      <p:bldP spid="41" grpId="0"/>
      <p:bldP spid="41" grpId="1"/>
      <p:bldP spid="45" grpId="0"/>
      <p:bldP spid="45" grpId="1"/>
      <p:bldP spid="46" grpId="0"/>
      <p:bldP spid="46" grpId="1"/>
      <p:bldP spid="47" grpId="0"/>
      <p:bldP spid="47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9744-73E1-4AE5-B89B-009F6826B05D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2438" y="1043814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14408" y="47072"/>
            <a:ext cx="2054680" cy="2005257"/>
            <a:chOff x="5581244" y="2521008"/>
            <a:chExt cx="2197005" cy="19476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244" y="2521008"/>
              <a:ext cx="2197005" cy="1743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 rot="18348584">
              <a:off x="6336468" y="3158500"/>
              <a:ext cx="1567745" cy="105250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rot="16200000">
            <a:off x="-1079568" y="4089521"/>
            <a:ext cx="2819400" cy="442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950235" y="1655203"/>
            <a:ext cx="7453222" cy="81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6893" y="237046"/>
            <a:ext cx="2716905" cy="1604690"/>
            <a:chOff x="888951" y="277115"/>
            <a:chExt cx="2001495" cy="160469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4431" b="11889"/>
            <a:stretch/>
          </p:blipFill>
          <p:spPr>
            <a:xfrm>
              <a:off x="888951" y="277115"/>
              <a:ext cx="2001495" cy="149319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908974" y="1134360"/>
              <a:ext cx="1897812" cy="74744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বাড়ির কাজ</a:t>
              </a:r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1589" y="1955087"/>
                <a:ext cx="108372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cs typeface="Nikosh" panose="02000000000000000000" pitchFamily="2" charset="0"/>
                  </a:rPr>
                  <a:t> 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V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625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,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S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 </m:t>
                    </m:r>
                  </m:oMath>
                </a14:m>
                <a:endParaRPr lang="bn-BD" sz="3600" i="1" dirty="0"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P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C=25c</a:t>
                </a:r>
                <a:r>
                  <a:rPr lang="bn-BD" sz="3600" dirty="0" smtClean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চারটি বীজগাণিতিক রাশি।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9" y="1955087"/>
                <a:ext cx="10837205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675" t="-7107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8200" y="3309767"/>
                <a:ext cx="858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ক.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P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 উৎপাদকে বিশ্লেষণ কর।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০২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09767"/>
                <a:ext cx="858440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202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38200" y="3896380"/>
            <a:ext cx="838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VS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গ.সা.গু. নির্ণয় কর।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4567913"/>
            <a:ext cx="84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গ.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VSC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এর ল.সা.গু. নির্ণয় কর।                          ০৪ 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8" grpId="1"/>
      <p:bldP spid="16" grpId="0" animBg="1"/>
      <p:bldP spid="16" grpId="1" animBg="1"/>
      <p:bldP spid="19" grpId="0"/>
      <p:bldP spid="19" grpId="1"/>
      <p:bldP spid="5" grpId="0"/>
      <p:bldP spid="5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8524" y="-54467"/>
            <a:ext cx="9761498" cy="6768519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0"/>
                  <a:lumOff val="100000"/>
                </a:schemeClr>
              </a:gs>
              <a:gs pos="71000">
                <a:schemeClr val="accent6">
                  <a:lumMod val="0"/>
                  <a:lumOff val="100000"/>
                </a:schemeClr>
              </a:gs>
              <a:gs pos="91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rgbClr val="7030A0"/>
                </a:solidFill>
              </a:rPr>
              <a:t>সবাইকে</a:t>
            </a:r>
            <a:r>
              <a:rPr lang="bn-BD" sz="3200" dirty="0" smtClean="0">
                <a:solidFill>
                  <a:schemeClr val="bg1"/>
                </a:solidFill>
              </a:rPr>
              <a:t>  </a:t>
            </a:r>
            <a:r>
              <a:rPr lang="bn-BD" sz="3200" dirty="0" smtClean="0">
                <a:solidFill>
                  <a:srgbClr val="000000"/>
                </a:solidFill>
              </a:rPr>
              <a:t>ধন্যবাদ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0607362" y="2616662"/>
            <a:ext cx="2652680" cy="51659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54" y="1595732"/>
            <a:ext cx="5429809" cy="31558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275484" y="0"/>
            <a:ext cx="2716151" cy="2466092"/>
            <a:chOff x="-309878" y="4310660"/>
            <a:chExt cx="2743822" cy="26373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9878" y="4310660"/>
              <a:ext cx="2743822" cy="26373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419" y="4822358"/>
              <a:ext cx="1925031" cy="128117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50000"/>
                </a:avLst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716497" y="6614293"/>
            <a:ext cx="3217205" cy="1542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4114891"/>
            <a:ext cx="2767255" cy="2234036"/>
            <a:chOff x="1944446" y="2378758"/>
            <a:chExt cx="3271519" cy="26684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37847" r="26557" b="8697"/>
            <a:stretch/>
          </p:blipFill>
          <p:spPr>
            <a:xfrm>
              <a:off x="1944446" y="2378758"/>
              <a:ext cx="3271519" cy="26684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2529043" y="2667171"/>
              <a:ext cx="2016850" cy="1409259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</a:t>
              </a:r>
              <a:r>
                <a:rPr lang="bn-BD" sz="3600" dirty="0" smtClean="0">
                  <a:solidFill>
                    <a:srgbClr val="66FF33"/>
                  </a:solidFill>
                </a:rPr>
                <a:t>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205677" y="3173672"/>
            <a:ext cx="2560852" cy="127213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Least </a:t>
            </a:r>
            <a:r>
              <a:rPr lang="en-US" sz="4000" dirty="0">
                <a:solidFill>
                  <a:srgbClr val="0033CC"/>
                </a:solidFill>
              </a:rPr>
              <a:t>Common  </a:t>
            </a:r>
            <a:r>
              <a:rPr lang="en-US" sz="4000" dirty="0" smtClean="0">
                <a:solidFill>
                  <a:srgbClr val="0033CC"/>
                </a:solidFill>
              </a:rPr>
              <a:t>Multiple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3412" y="2385392"/>
            <a:ext cx="2600884" cy="116932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en-US" sz="4000" dirty="0"/>
              <a:t>Highest Common  Factor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E320-917D-4A98-8DE2-E428719E2B6D}" type="datetime1">
              <a:rPr lang="en-US" smtClean="0"/>
              <a:t>5/31/2020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24</a:t>
            </a:fld>
            <a:endParaRPr lang="en-US" dirty="0"/>
          </a:p>
        </p:txBody>
      </p:sp>
      <p:pic>
        <p:nvPicPr>
          <p:cNvPr id="25" name="Picture 2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711038" y="-22443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430864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12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21" grpId="0"/>
      <p:bldP spid="21" grpId="1"/>
      <p:bldP spid="16" grpId="0"/>
      <p:bldP spid="16" grpId="1"/>
      <p:bldP spid="17" grpId="0"/>
      <p:bldP spid="1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4526" y="6492875"/>
            <a:ext cx="2743200" cy="365125"/>
          </a:xfrm>
        </p:spPr>
        <p:txBody>
          <a:bodyPr/>
          <a:lstStyle/>
          <a:p>
            <a:fld id="{035B8F51-320D-4733-9621-233B4CC53D50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4926" y="6492875"/>
            <a:ext cx="4114800" cy="365125"/>
          </a:xfrm>
        </p:spPr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74172" y="2246832"/>
            <a:ext cx="62141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সপ্তম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গণিত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গ.সা.গু. এবং ল.সা.গু. নির্ণয়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৫২ জন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৬০মিনিট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53183" y="38924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6823" y="5844440"/>
            <a:ext cx="1102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/>
              <a:t> </a:t>
            </a:r>
            <a:endParaRPr lang="en-US" sz="1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2" y="2066131"/>
            <a:ext cx="4760622" cy="3778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71079" y="6378576"/>
            <a:ext cx="3217205" cy="11429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952804" y="1597004"/>
            <a:ext cx="2828925" cy="1619250"/>
            <a:chOff x="8952804" y="1597004"/>
            <a:chExt cx="2828925" cy="16192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804" y="1597004"/>
              <a:ext cx="2828925" cy="161925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9477361" y="1921472"/>
              <a:ext cx="1779812" cy="65072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81228" y="6127750"/>
            <a:ext cx="2743200" cy="365125"/>
          </a:xfrm>
        </p:spPr>
        <p:txBody>
          <a:bodyPr/>
          <a:lstStyle/>
          <a:p>
            <a:r>
              <a:rPr lang="en-US" dirty="0" smtClean="0"/>
              <a:t>.</a:t>
            </a:r>
            <a:fld id="{DEC952BE-5F34-44D2-818E-1AC9CB01BA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1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animBg="1"/>
      <p:bldP spid="5" grpId="1" animBg="1"/>
      <p:bldP spid="6" grpId="0"/>
      <p:bldP spid="6" grpId="1"/>
      <p:bldP spid="12" grpId="0"/>
      <p:bldP spid="12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E412-0944-403B-A95F-BB9217C19BD7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TextBox 2"/>
          <p:cNvSpPr txBox="1"/>
          <p:nvPr/>
        </p:nvSpPr>
        <p:spPr>
          <a:xfrm>
            <a:off x="2399702" y="2407878"/>
            <a:ext cx="7251405" cy="494129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ওপরের বামটিকে কী বলে ?  </a:t>
            </a:r>
            <a:r>
              <a:rPr lang="en-US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441322" y="3147899"/>
            <a:ext cx="7375525" cy="301593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bn-BD" sz="9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উত্তরঃ ভাজক ।</a:t>
            </a:r>
            <a:endParaRPr lang="en-US" sz="9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583280" y="3574430"/>
            <a:ext cx="7683659" cy="362115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মাঝের টিকে কি বলে?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1074689" y="4189319"/>
            <a:ext cx="7683659" cy="255222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উত্তরঃ ভাজ্য।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2287254" y="4697315"/>
            <a:ext cx="7683659" cy="362115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ডানের টিকে কি বলে?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832" y="623411"/>
            <a:ext cx="5018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</a:t>
            </a:r>
            <a:r>
              <a:rPr lang="bn-BD" sz="8000" dirty="0" smtClean="0"/>
              <a:t> </a:t>
            </a:r>
            <a:r>
              <a:rPr lang="en-US" sz="8000" dirty="0" smtClean="0"/>
              <a:t>)  </a:t>
            </a:r>
            <a:r>
              <a:rPr lang="bn-BD" sz="8000" dirty="0" smtClean="0"/>
              <a:t>        </a:t>
            </a:r>
            <a:r>
              <a:rPr lang="en-US" sz="8000" dirty="0" smtClean="0"/>
              <a:t> </a:t>
            </a:r>
            <a:r>
              <a:rPr lang="bn-BD" sz="8000" dirty="0" smtClean="0"/>
              <a:t> </a:t>
            </a:r>
            <a:r>
              <a:rPr lang="en-US" sz="8000" dirty="0" smtClean="0"/>
              <a:t>(</a:t>
            </a:r>
            <a:r>
              <a:rPr lang="bn-BD" sz="8000" dirty="0" smtClean="0"/>
              <a:t>              </a:t>
            </a:r>
            <a:endParaRPr lang="en-US" sz="8000" dirty="0"/>
          </a:p>
        </p:txBody>
      </p:sp>
      <p:sp>
        <p:nvSpPr>
          <p:cNvPr id="10" name="TextBox 25"/>
          <p:cNvSpPr txBox="1"/>
          <p:nvPr/>
        </p:nvSpPr>
        <p:spPr>
          <a:xfrm>
            <a:off x="1249393" y="5343154"/>
            <a:ext cx="7683659" cy="255222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উত্তরঃ ভাগফল।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10487161" y="120330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8246" y="236127"/>
            <a:ext cx="3413154" cy="2379392"/>
            <a:chOff x="168246" y="236127"/>
            <a:chExt cx="3413154" cy="237939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46" y="236127"/>
              <a:ext cx="3413154" cy="23793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071764" y="621876"/>
              <a:ext cx="1300303" cy="113894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33"/>
                  </a:solidFill>
                </a:rPr>
                <a:t>ক্লিক 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DAA2-2146-4C2E-BB97-A3D361B323C0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10487161" y="120330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252" y="1242425"/>
            <a:ext cx="8832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</a:t>
            </a:r>
            <a:r>
              <a:rPr lang="bn-BD" sz="8000" dirty="0" smtClean="0"/>
              <a:t>ভাজক</a:t>
            </a:r>
            <a:r>
              <a:rPr lang="en-US" sz="8000" dirty="0" smtClean="0"/>
              <a:t>)  </a:t>
            </a:r>
            <a:r>
              <a:rPr lang="bn-BD" sz="8000" dirty="0" smtClean="0"/>
              <a:t>ভাজ্য</a:t>
            </a:r>
            <a:r>
              <a:rPr lang="en-US" sz="8000" dirty="0" smtClean="0"/>
              <a:t> </a:t>
            </a:r>
            <a:r>
              <a:rPr lang="bn-BD" sz="8000" dirty="0" smtClean="0"/>
              <a:t> </a:t>
            </a:r>
            <a:r>
              <a:rPr lang="en-US" sz="8000" dirty="0" smtClean="0"/>
              <a:t>(</a:t>
            </a:r>
            <a:r>
              <a:rPr lang="bn-BD" sz="8000" dirty="0" smtClean="0"/>
              <a:t>ভাগফল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2341" y="2834460"/>
            <a:ext cx="6173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)  10 </a:t>
            </a:r>
            <a:r>
              <a:rPr lang="bn-BD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BD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5</a:t>
            </a:r>
          </a:p>
          <a:p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10</a:t>
            </a:r>
          </a:p>
          <a:p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o</a:t>
            </a:r>
            <a:endParaRPr lang="bn-BD" sz="8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45982" y="5296529"/>
            <a:ext cx="2679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836719" y="3141183"/>
            <a:ext cx="3307404" cy="2432370"/>
            <a:chOff x="7782128" y="3326404"/>
            <a:chExt cx="3307404" cy="24323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28" y="3326404"/>
              <a:ext cx="3307404" cy="24323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7986908" y="3595001"/>
              <a:ext cx="2508738" cy="1954280"/>
            </a:xfrm>
            <a:prstGeom prst="rect">
              <a:avLst/>
            </a:prstGeom>
          </p:spPr>
          <p:txBody>
            <a:bodyPr wrap="square">
              <a:prstTxWarp prst="textCirclePour">
                <a:avLst/>
              </a:prstTxWarp>
              <a:spAutoFit/>
            </a:bodyPr>
            <a:lstStyle/>
            <a:p>
              <a:r>
                <a:rPr lang="en-US" sz="4000" dirty="0" smtClean="0"/>
                <a:t> </a:t>
              </a:r>
              <a:r>
                <a:rPr lang="bn-BD" sz="4000" dirty="0" smtClean="0">
                  <a:solidFill>
                    <a:schemeClr val="bg1"/>
                  </a:solidFill>
                </a:rPr>
                <a:t>ক্লিক </a:t>
              </a:r>
              <a:r>
                <a:rPr lang="bn-BD" sz="4000" dirty="0">
                  <a:solidFill>
                    <a:srgbClr val="0033CC"/>
                  </a:solidFill>
                </a:rPr>
                <a:t>করুন</a:t>
              </a:r>
              <a:endParaRPr lang="en-US" sz="4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36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3" grpId="0" animBg="1"/>
      <p:bldP spid="13" grpId="1" animBg="1"/>
      <p:bldP spid="19" grpId="0"/>
      <p:bldP spid="19" grpId="1"/>
      <p:bldP spid="16" grpId="0"/>
      <p:bldP spid="16" grpId="1"/>
      <p:bldP spid="17" grpId="0"/>
      <p:bldP spid="17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3580-5B30-4F40-81AE-F3FD0326C90D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3738" y="672696"/>
            <a:ext cx="11426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১. </a:t>
            </a:r>
            <a:r>
              <a:rPr lang="bn-BD" sz="3200" dirty="0"/>
              <a:t> </a:t>
            </a:r>
            <a:r>
              <a:rPr lang="bn-BD" sz="3200" dirty="0" smtClean="0"/>
              <a:t>একটি রাশি (ভাজ্য) অপর একটি রাশি ( ভাজক) দ্বারা নিঃশেষে বিভাজ্য হলে, ভাজ্যকে ভাজকের  কী বলে 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21" y="1798624"/>
            <a:ext cx="379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গুণিতক।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20" y="2575592"/>
                <a:ext cx="8455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33CC"/>
                    </a:solidFill>
                  </a:rPr>
                  <a:t> </a:t>
                </a:r>
                <a:r>
                  <a:rPr lang="bn-BD" sz="3200" dirty="0" smtClean="0"/>
                  <a:t>২.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</a:rPr>
                      <m:t>ভ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াজককে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ভাজ্যের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কী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বলে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>? 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20" y="2575592"/>
                <a:ext cx="8455623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87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9521" y="3301737"/>
            <a:ext cx="618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 গুণনীয়ক বা উৎপাদক ( </a:t>
            </a:r>
            <a:r>
              <a:rPr lang="en-US" sz="3200" dirty="0" smtClean="0"/>
              <a:t>Factor).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3597" y="6576252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5662" y="4113811"/>
            <a:ext cx="10749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</a:t>
            </a:r>
            <a:r>
              <a:rPr lang="bn-BD" sz="3600" dirty="0" smtClean="0"/>
              <a:t>গুণনীয়ক বা উৎপাদক</a:t>
            </a:r>
            <a:r>
              <a:rPr lang="en-US" sz="8000" dirty="0" smtClean="0"/>
              <a:t>) </a:t>
            </a:r>
            <a:r>
              <a:rPr lang="bn-BD" sz="3600" dirty="0" smtClean="0"/>
              <a:t>গুণিতক ( </a:t>
            </a:r>
            <a:r>
              <a:rPr lang="en-US" sz="3600" dirty="0" smtClean="0"/>
              <a:t>Multiple) </a:t>
            </a:r>
            <a:r>
              <a:rPr lang="en-US" sz="8000" dirty="0" smtClean="0"/>
              <a:t>(</a:t>
            </a:r>
            <a:r>
              <a:rPr lang="bn-BD" sz="3600" dirty="0"/>
              <a:t>গুণনীয়ক বা উৎপাদক</a:t>
            </a:r>
            <a:r>
              <a:rPr lang="bn-BD" sz="3600" dirty="0" smtClean="0"/>
              <a:t>              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15150" y="2408877"/>
            <a:ext cx="2476500" cy="1847850"/>
            <a:chOff x="6915150" y="2408877"/>
            <a:chExt cx="2476500" cy="18478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150" y="2408877"/>
              <a:ext cx="2476500" cy="1847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7639449" y="2869537"/>
              <a:ext cx="1300303" cy="110290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33"/>
                  </a:solidFill>
                </a:rPr>
                <a:t>ক্লিক 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4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3" grpId="0"/>
      <p:bldP spid="13" grpId="1"/>
      <p:bldP spid="13" grpId="2"/>
      <p:bldP spid="13" grpId="3"/>
      <p:bldP spid="15" grpId="0" animBg="1"/>
      <p:bldP spid="15" grpId="1" animBg="1"/>
      <p:bldP spid="15" grpId="2" animBg="1"/>
      <p:bldP spid="15" grpId="3" animBg="1"/>
      <p:bldP spid="14" grpId="0"/>
      <p:bldP spid="14" grpId="1"/>
      <p:bldP spid="16" grpId="0"/>
      <p:bldP spid="16" grpId="1"/>
      <p:bldP spid="16" grpId="2"/>
      <p:bldP spid="16" grpId="3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6187709" y="4781039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11850" y="4850869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44767" y="4769421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51567" y="4273889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6950" y="4286127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0288" y="4267573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94404" y="3674930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58735" y="3691812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75598" y="3753548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3EC1-AB38-4169-B065-89C70719076F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521" y="968933"/>
            <a:ext cx="1142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</a:rPr>
              <a:t>১. যে রাশি দুই বা ততোধিক  রাশির প্রত্যেকটির গুণনীয়ক, একে উক্ত রাশিগুলোর কী বলে ?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21" y="1798624"/>
            <a:ext cx="379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</a:rPr>
              <a:t>উত্তরঃ </a:t>
            </a:r>
            <a:r>
              <a:rPr lang="bn-BD" sz="3200" dirty="0" smtClean="0">
                <a:solidFill>
                  <a:srgbClr val="0033CC"/>
                </a:solidFill>
              </a:rPr>
              <a:t>সাধারণ গুণনীয়ক। </a:t>
            </a:r>
            <a:endParaRPr lang="en-US" sz="3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20" y="2575592"/>
                <a:ext cx="8455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33CC"/>
                    </a:solidFill>
                  </a:rPr>
                  <a:t> </a:t>
                </a:r>
                <a:r>
                  <a:rPr lang="bn-BD" sz="3200" dirty="0" smtClean="0"/>
                  <a:t>২.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y,  </a:t>
                </a:r>
                <a:r>
                  <a:rPr lang="en-US" sz="3200" dirty="0" err="1" smtClean="0"/>
                  <a:t>xy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5x </a:t>
                </a:r>
                <a:r>
                  <a:rPr lang="bn-BD" sz="3200" dirty="0" smtClean="0"/>
                  <a:t>রাশিগুলোর সাধারণ গুণনীয়ক কত ?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20" y="2575592"/>
                <a:ext cx="8455623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87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9521" y="3301737"/>
            <a:ext cx="426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 </a:t>
            </a:r>
            <a:r>
              <a:rPr lang="en-US" sz="3200" dirty="0" smtClean="0"/>
              <a:t>x 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04.0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8200" y="6679539"/>
            <a:ext cx="3217205" cy="17846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343" y="3675891"/>
            <a:ext cx="8743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12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এর গুণনীয়কগুলো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1,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2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 3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 4,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12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18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এর গুণনীয়কগুলো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1,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2,   3,   6,  9,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18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24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এর গুণনীয়কগুলো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1, 2, 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3. 4,  6,   8,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12, 24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972" y="5323017"/>
            <a:ext cx="11663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12,18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24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সাধারণ গুণনীয়কগুলো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2,3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এদের মধ্যে বড় গুণনীয়কটি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6</a:t>
            </a: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12,18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এবং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24</a:t>
            </a:r>
            <a:r>
              <a:rPr lang="bn-BD" sz="3200" dirty="0" smtClean="0"/>
              <a:t>  এর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200" dirty="0" smtClean="0"/>
              <a:t> কী ?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9003672" y="2161082"/>
            <a:ext cx="2933772" cy="2263726"/>
            <a:chOff x="9003870" y="1949074"/>
            <a:chExt cx="2933772" cy="22637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870" y="1949074"/>
              <a:ext cx="2933772" cy="2263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 rot="2872402">
              <a:off x="10205502" y="2467098"/>
              <a:ext cx="1659394" cy="93278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7107"/>
            <a:ext cx="2743200" cy="254368"/>
          </a:xfrm>
        </p:spPr>
        <p:txBody>
          <a:bodyPr/>
          <a:lstStyle/>
          <a:p>
            <a:fld id="{DEC952BE-5F34-44D2-818E-1AC9CB01BA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4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3" grpId="0" animBg="1"/>
      <p:bldP spid="33" grpId="1" animBg="1"/>
      <p:bldP spid="34" grpId="0" animBg="1"/>
      <p:bldP spid="34" grpId="1" animBg="1"/>
      <p:bldP spid="31" grpId="0" animBg="1"/>
      <p:bldP spid="31" grpId="1" animBg="1"/>
      <p:bldP spid="32" grpId="0" animBg="1"/>
      <p:bldP spid="32" grpId="1" animBg="1"/>
      <p:bldP spid="29" grpId="0" animBg="1"/>
      <p:bldP spid="29" grpId="1" animBg="1"/>
      <p:bldP spid="36" grpId="0" animBg="1"/>
      <p:bldP spid="36" grpId="1" animBg="1"/>
      <p:bldP spid="30" grpId="0" animBg="1"/>
      <p:bldP spid="30" grpId="1" animBg="1"/>
      <p:bldP spid="37" grpId="0" animBg="1"/>
      <p:bldP spid="37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 animBg="1"/>
      <p:bldP spid="15" grpId="1" animBg="1"/>
      <p:bldP spid="2" grpId="0"/>
      <p:bldP spid="2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DD88-7192-4069-BB29-76A4E458CCF5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47603" y="595448"/>
            <a:ext cx="426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 গরিষ্ঠ সাধারণ গুণনীয়ক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22762" y="159327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“গরিষ্ঠ সাধারণ গুণনীয়ক” কে সংক্ষেপে কী বলে ?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6639" y="2334776"/>
            <a:ext cx="213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 গ.সা.গু.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5" y="283443"/>
            <a:ext cx="3838038" cy="34220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87049" y="3773799"/>
            <a:ext cx="2528548" cy="2098754"/>
            <a:chOff x="9024009" y="1325480"/>
            <a:chExt cx="2937753" cy="20987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4009" y="1325480"/>
              <a:ext cx="2937753" cy="20987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 rot="18876067">
              <a:off x="9719909" y="1768928"/>
              <a:ext cx="1735919" cy="116017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</a:t>
              </a:r>
              <a:r>
                <a:rPr lang="bn-BD" sz="3600" dirty="0" smtClean="0">
                  <a:solidFill>
                    <a:srgbClr val="66FF33"/>
                  </a:solidFill>
                </a:rPr>
                <a:t>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 animBg="1"/>
      <p:bldP spid="15" grpId="1" animBg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370542" y="4192600"/>
            <a:ext cx="668951" cy="580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19728" y="3695004"/>
            <a:ext cx="668951" cy="580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0359" y="4223574"/>
            <a:ext cx="668951" cy="580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88196" y="3664441"/>
            <a:ext cx="668951" cy="580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17774" y="4224392"/>
            <a:ext cx="672547" cy="5806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21357" y="3644348"/>
            <a:ext cx="668951" cy="580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3EC1-AB38-4169-B065-89C70719076F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520" y="554068"/>
            <a:ext cx="11426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</a:rPr>
              <a:t>১. কোনো একটি রাশি  অপর দুই বা ততোধিক  রাশি দ্বারা নিঃশেষে  বিভাজ্য হলে, ভাজ্যকে ভাজকদ্বয় বা ভাজকগুলোর  কী বলে ?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253" y="1618856"/>
            <a:ext cx="379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</a:rPr>
              <a:t>উত্তরঃ </a:t>
            </a:r>
            <a:r>
              <a:rPr lang="bn-BD" sz="3200" dirty="0" smtClean="0">
                <a:solidFill>
                  <a:srgbClr val="0033CC"/>
                </a:solidFill>
              </a:rPr>
              <a:t>সাধারণ গুণিতক। </a:t>
            </a:r>
            <a:endParaRPr lang="en-US" sz="3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253" y="2270631"/>
                <a:ext cx="8455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33CC"/>
                    </a:solidFill>
                  </a:rPr>
                  <a:t> </a:t>
                </a:r>
                <a:r>
                  <a:rPr lang="bn-BD" sz="3200" dirty="0" smtClean="0"/>
                  <a:t>২.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y,  </a:t>
                </a:r>
                <a:r>
                  <a:rPr lang="en-US" sz="3200" dirty="0" err="1" smtClean="0"/>
                  <a:t>xy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5x </a:t>
                </a:r>
                <a:r>
                  <a:rPr lang="bn-BD" sz="3200" dirty="0" smtClean="0"/>
                  <a:t>রাশিগুলোর সাধারণ গুণিতক কত ?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3" y="2270631"/>
                <a:ext cx="8455623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87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705" y="2914132"/>
                <a:ext cx="426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/>
                  <a:t>উত্তরঃ </a:t>
                </a:r>
                <a:r>
                  <a:rPr lang="bn-BD" sz="3200" dirty="0" smtClean="0"/>
                  <a:t> </a:t>
                </a:r>
                <a:r>
                  <a:rPr lang="en-US" sz="3200" dirty="0">
                    <a:latin typeface="55Nikosh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 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5" y="2914132"/>
                <a:ext cx="426606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720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04.0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H.C.F. </a:t>
            </a:r>
            <a:r>
              <a:rPr lang="en-US" dirty="0"/>
              <a:t>&amp; </a:t>
            </a:r>
            <a:r>
              <a:rPr lang="en-US" dirty="0" smtClean="0"/>
              <a:t>L.C.M.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1879" y="3670854"/>
            <a:ext cx="10139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4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গুণিতকগুলো হলো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4,8,12 ,16, 20, 24,28, 32,36…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এর গুণিতকগুলো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হলো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6,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12 ,18, 24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30,36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...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4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সাধারণ গুণিতক হচ্ছে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12, 24, 36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4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এর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12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কে কী বলে 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58228" y="3945887"/>
            <a:ext cx="2933772" cy="2263726"/>
            <a:chOff x="9003870" y="1949074"/>
            <a:chExt cx="2933772" cy="22637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870" y="1949074"/>
              <a:ext cx="2933772" cy="2263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 rot="2872402">
              <a:off x="10205502" y="2467098"/>
              <a:ext cx="1659394" cy="93278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3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32" grpId="0" animBg="1"/>
      <p:bldP spid="32" grpId="1" animBg="1"/>
      <p:bldP spid="30" grpId="0" animBg="1"/>
      <p:bldP spid="30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 animBg="1"/>
      <p:bldP spid="15" grpId="1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6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1340</Words>
  <Application>Microsoft Office PowerPoint</Application>
  <PresentationFormat>Widescreen</PresentationFormat>
  <Paragraphs>331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55Nikosh</vt:lpstr>
      <vt:lpstr>Arabic Typesetting</vt:lpstr>
      <vt:lpstr>Arial</vt:lpstr>
      <vt:lpstr>Calibri</vt:lpstr>
      <vt:lpstr>Cambria Math</vt:lpstr>
      <vt:lpstr>Nikosh</vt:lpstr>
      <vt:lpstr>NikoshBAN</vt:lpstr>
      <vt:lpstr>NikoshGrameem</vt:lpstr>
      <vt:lpstr>NikoshLight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502</cp:revision>
  <dcterms:created xsi:type="dcterms:W3CDTF">2020-03-31T10:11:00Z</dcterms:created>
  <dcterms:modified xsi:type="dcterms:W3CDTF">2020-05-31T01:51:22Z</dcterms:modified>
</cp:coreProperties>
</file>