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68" r:id="rId2"/>
    <p:sldId id="324" r:id="rId3"/>
    <p:sldId id="323" r:id="rId4"/>
    <p:sldId id="273" r:id="rId5"/>
    <p:sldId id="354" r:id="rId6"/>
    <p:sldId id="327" r:id="rId7"/>
    <p:sldId id="310" r:id="rId8"/>
    <p:sldId id="294" r:id="rId9"/>
    <p:sldId id="308" r:id="rId10"/>
    <p:sldId id="309" r:id="rId11"/>
    <p:sldId id="290" r:id="rId12"/>
    <p:sldId id="291" r:id="rId13"/>
    <p:sldId id="292" r:id="rId14"/>
    <p:sldId id="311" r:id="rId15"/>
    <p:sldId id="312" r:id="rId16"/>
    <p:sldId id="259" r:id="rId17"/>
    <p:sldId id="285" r:id="rId18"/>
    <p:sldId id="284" r:id="rId19"/>
    <p:sldId id="372" r:id="rId20"/>
    <p:sldId id="301" r:id="rId21"/>
    <p:sldId id="314" r:id="rId22"/>
    <p:sldId id="293" r:id="rId23"/>
    <p:sldId id="275" r:id="rId24"/>
    <p:sldId id="276" r:id="rId25"/>
    <p:sldId id="313" r:id="rId26"/>
    <p:sldId id="289" r:id="rId27"/>
    <p:sldId id="288" r:id="rId28"/>
    <p:sldId id="287" r:id="rId29"/>
    <p:sldId id="357" r:id="rId30"/>
    <p:sldId id="358" r:id="rId31"/>
    <p:sldId id="359" r:id="rId32"/>
    <p:sldId id="360" r:id="rId33"/>
    <p:sldId id="343" r:id="rId34"/>
    <p:sldId id="344" r:id="rId35"/>
    <p:sldId id="340" r:id="rId36"/>
    <p:sldId id="342" r:id="rId37"/>
    <p:sldId id="261" r:id="rId38"/>
    <p:sldId id="341" r:id="rId39"/>
    <p:sldId id="268" r:id="rId40"/>
    <p:sldId id="371" r:id="rId41"/>
    <p:sldId id="370" r:id="rId42"/>
    <p:sldId id="280" r:id="rId43"/>
    <p:sldId id="335" r:id="rId44"/>
    <p:sldId id="336" r:id="rId45"/>
    <p:sldId id="367" r:id="rId46"/>
    <p:sldId id="267" r:id="rId47"/>
    <p:sldId id="270" r:id="rId48"/>
    <p:sldId id="351" r:id="rId49"/>
    <p:sldId id="365" r:id="rId50"/>
    <p:sldId id="281" r:id="rId51"/>
    <p:sldId id="33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C3C87-427F-4F4D-A9C8-398076149CE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7864-A672-4D5E-BA22-2E4FE2865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3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B3E16-A754-44F5-AB29-E1B3E22EED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B5DE-DC4D-4169-AD5E-F0146C45994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C3EF-5217-4A0C-92EA-B8BD002BF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C2547-728C-4AA8-83EC-192D8CB30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DCE8E-6023-4EDA-96C6-0D644C29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DCB2-867B-46E7-94E3-6E18D816411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D0B90-BD7C-46A9-8960-85A9EE87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330F-F460-4436-924A-29998588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F35-9891-4EC1-A205-68D76EB8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8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9654-3F8D-4AF4-8C5E-88536B80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B4B2C-AD73-4897-A23D-218829FF2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FEF6B-BCC8-42F0-A248-411C438E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DCB2-867B-46E7-94E3-6E18D816411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67300-5D7A-479F-80DE-505B2925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CF7B2-F56B-4D5F-9C1F-22A9EF7D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F35-9891-4EC1-A205-68D76EB8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0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74EADC-D9DF-42D4-97E9-ED156E630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7855C-FB30-4A3F-B1D8-344D9C2C8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87196-E8E4-4FC5-AA7E-2CD627CE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DCB2-867B-46E7-94E3-6E18D816411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1547E-0046-450A-9CD5-1B63254A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07104-D147-48F9-BFAF-116A8418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F35-9891-4EC1-A205-68D76EB8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1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3527-2D3F-4A01-9BE4-706BF9C3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BEE0C-A4C3-4136-8C4D-82D110F6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BD18B-3003-432D-BA0C-F77DE95A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DCB2-867B-46E7-94E3-6E18D816411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FA64E-7933-424F-9782-06011E7C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1B08F-8FAE-4D68-85E0-9AA7CC59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F35-9891-4EC1-A205-68D76EB8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5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74F3-8FFA-40B5-B5AD-788CB6BEF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0045C-559C-4E91-8EE1-92C35EFCF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2660-36AB-41B0-B213-A8DD6DD7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DCB2-867B-46E7-94E3-6E18D816411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7F574-8CE3-411E-9923-DCED6962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C6B00-0B3D-4358-9574-49F4233B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F35-9891-4EC1-A205-68D76EB8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8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CA5B-9C7B-4DA1-9ADB-72A343A2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3A4EC-580D-464C-9749-B760CF280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186A5-AA88-4195-B1B2-DCA2576F0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00278-032C-456F-BF9E-2096EF9C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DCB2-867B-46E7-94E3-6E18D816411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F45B3-4A8C-4794-9996-30507605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C1F83-B396-49CE-99D8-6239C48D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F35-9891-4EC1-A205-68D76EB8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2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681F-20AF-4292-BD2C-53AEED87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B0F01-4582-4B55-B377-20719A6E3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F2F39-A839-40FB-9693-17F50DF3F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E8327-713F-4B0F-8814-51081B569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E9E15-DFFF-4E3B-8BA7-48F7F1C07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89EA1-F6AF-4BB9-83F2-B6D7E37D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DCB2-867B-46E7-94E3-6E18D816411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E8751-ADE0-4755-89D8-BA28502F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5EBE86-0B91-4F8F-A907-1F978783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F35-9891-4EC1-A205-68D76EB8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59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9842-D47E-4DC4-A116-3D996166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59BC4-ED51-4659-A6D5-685C6B5E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DCB2-867B-46E7-94E3-6E18D816411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E3DF9-2FB4-4C88-9DCF-55AF0498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60E8B-5ABF-4622-BFC9-058A9FD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F35-9891-4EC1-A205-68D76EB8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4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53860-2DFF-469B-B0CD-6334EC58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DCB2-867B-46E7-94E3-6E18D816411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30240-74AD-4172-AEEF-F4AC0116E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5C6A0-3FF6-4F0C-BBBB-E2DD8332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F35-9891-4EC1-A205-68D76EB8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1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2A02-4B2F-4938-B4C7-8D51DC59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5FCD6-4979-4F8C-97E7-4455AA9D6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D541B-56CB-4FFC-AB4D-68445AF11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CE9E5-09D5-4EFC-A522-7933E4BC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DCB2-867B-46E7-94E3-6E18D816411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909F6-7350-4098-849C-9DEC81FE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10399-F901-4358-8445-81209B2F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F35-9891-4EC1-A205-68D76EB8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10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BC26-E62B-4FA9-BF7A-BFE5A105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90506-3A5B-4495-A950-187A0F454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FA6C1-5932-404C-AE85-0AF86013F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622D9-F49C-4566-8F1E-9C8A0B59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DCB2-867B-46E7-94E3-6E18D816411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801D0-8030-44BD-A9DA-C89C3573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6EEE4-9E7D-4D47-99BA-EB987264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AF35-9891-4EC1-A205-68D76EB8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1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8484E-034C-4E4C-A9BA-40A83619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AC900-3C18-47D5-956F-0351525C9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8C1F7-D864-419F-8DF1-B57E3CCED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6DCB2-867B-46E7-94E3-6E18D816411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E8D6-5F45-4730-932F-CA0E57101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F0173-8E19-4743-B157-319EEEB87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F35-9891-4EC1-A205-68D76EB8F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8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2" b="100000" l="0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0"/>
            <a:ext cx="7823200" cy="5867400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Horizontal Scroll 4"/>
          <p:cNvSpPr/>
          <p:nvPr/>
        </p:nvSpPr>
        <p:spPr>
          <a:xfrm>
            <a:off x="3322320" y="5638800"/>
            <a:ext cx="5349240" cy="1295400"/>
          </a:xfrm>
          <a:prstGeom prst="horizontalScroll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glow rad="101600">
              <a:schemeClr val="bg2">
                <a:lumMod val="50000"/>
                <a:alpha val="6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533400"/>
            <a:ext cx="80772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5914" y="5791201"/>
            <a:ext cx="6865034" cy="646331"/>
          </a:xfrm>
          <a:prstGeom prst="rect">
            <a:avLst/>
          </a:prstGeom>
          <a:solidFill>
            <a:srgbClr val="00B0F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হাসনা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হেনা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3960_454223974598794_18073669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066801"/>
            <a:ext cx="4953000" cy="3475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5900" y="5105400"/>
            <a:ext cx="16764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কৃষ্ণচূড়া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1777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43000"/>
            <a:ext cx="73152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335" y="5791200"/>
            <a:ext cx="6982265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039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762000"/>
            <a:ext cx="5715000" cy="4506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9803" y="5638800"/>
            <a:ext cx="502216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পলাশ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dg46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609600"/>
            <a:ext cx="7825902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5715001"/>
            <a:ext cx="1447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শিউলি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81000"/>
            <a:ext cx="6629400" cy="5426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1163" y="5943600"/>
            <a:ext cx="5781821" cy="76944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টগর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0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438401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8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8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2438400"/>
            <a:ext cx="9144000" cy="4343400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13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নানা রঙ্গের ফুলফল</a:t>
            </a:r>
            <a:endParaRPr lang="en-US" sz="13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080" y="609600"/>
            <a:ext cx="6288258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75" y="2053883"/>
            <a:ext cx="11915334" cy="4154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পূর্ব দিনের পাঠ্যাংশ  থেকে </a:t>
            </a:r>
            <a:r>
              <a:rPr lang="en-GB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ও প্রশ্নোত্তরের মাধ্যমে পাঠ ঘোষণা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7" y="337625"/>
            <a:ext cx="11085342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২৮ </a:t>
            </a:r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C3DC8-6938-4DD6-ABAD-F21A97EC8665}"/>
              </a:ext>
            </a:extLst>
          </p:cNvPr>
          <p:cNvSpPr/>
          <p:nvPr/>
        </p:nvSpPr>
        <p:spPr>
          <a:xfrm>
            <a:off x="450167" y="2602523"/>
            <a:ext cx="11085342" cy="3917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</a:endParaRPr>
          </a:p>
          <a:p>
            <a:pPr algn="ctr"/>
            <a:r>
              <a:rPr lang="en-GB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শুদ্ধ ,স্পষ্ট ও প্রমিত উচ্চারণে পড়বে আর শিক্ষার্থীরা নিজ আঙুল দিয়ে মিলাবে।</a:t>
            </a:r>
            <a:r>
              <a:rPr lang="en-GB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আমি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পাঠ্যাংশটি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প্রমিত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উচ্চারণে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পড়ে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শোনাব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 )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3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E11207-E033-4597-86C2-123100FD5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566" t="-57463" r="-27919" b="15115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32DB92-8BB4-48A5-8A76-F94C4E3DF5F5}"/>
              </a:ext>
            </a:extLst>
          </p:cNvPr>
          <p:cNvSpPr txBox="1"/>
          <p:nvPr/>
        </p:nvSpPr>
        <p:spPr>
          <a:xfrm>
            <a:off x="422030" y="313899"/>
            <a:ext cx="11211951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 সংযোগ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b~iæwÏb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শিক্ষক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600" dirty="0" err="1">
                <a:latin typeface="SutonnyMJ" pitchFamily="2" charset="0"/>
                <a:cs typeface="SutonnyMJ" pitchFamily="2" charset="0"/>
              </a:rPr>
              <a:t>KvwPiMvwZ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সরকারি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প্রাথমিক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বিদ্যালয়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বিশ্বম্ভরপুর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সুনামগঞ্জ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947" y="6211669"/>
            <a:ext cx="11732455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Stop_and_Smell_Blue_Roses_by_Midget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911" y="1596684"/>
            <a:ext cx="10761785" cy="4343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6F6457-07DC-465C-8197-DC78DEF9CEF6}"/>
              </a:ext>
            </a:extLst>
          </p:cNvPr>
          <p:cNvSpPr/>
          <p:nvPr/>
        </p:nvSpPr>
        <p:spPr>
          <a:xfrm>
            <a:off x="604910" y="407963"/>
            <a:ext cx="1076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কোন ফুলের সুবাস আছে?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81000"/>
            <a:ext cx="8001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791202"/>
            <a:ext cx="5715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ভরিয়ে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721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295400"/>
            <a:ext cx="2362200" cy="2057400"/>
          </a:xfrm>
          <a:prstGeom prst="rect">
            <a:avLst/>
          </a:prstGeom>
        </p:spPr>
      </p:pic>
      <p:pic>
        <p:nvPicPr>
          <p:cNvPr id="3" name="Picture 2" descr="images_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95400"/>
            <a:ext cx="2514600" cy="2057400"/>
          </a:xfrm>
          <a:prstGeom prst="rect">
            <a:avLst/>
          </a:prstGeom>
        </p:spPr>
      </p:pic>
      <p:pic>
        <p:nvPicPr>
          <p:cNvPr id="4" name="Picture 3" descr="(JPEG Image, 250 × 246 pixels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1" y="1295401"/>
            <a:ext cx="2209800" cy="1981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4419601"/>
            <a:ext cx="6934200" cy="1200329"/>
          </a:xfrm>
          <a:prstGeom prst="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887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32"/>
            <a:ext cx="4987636" cy="1974016"/>
          </a:xfrm>
          <a:prstGeom prst="rect">
            <a:avLst/>
          </a:prstGeom>
        </p:spPr>
      </p:pic>
      <p:pic>
        <p:nvPicPr>
          <p:cNvPr id="4" name="Picture 3" descr="FB_IMG_14430998898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565509"/>
            <a:ext cx="4568536" cy="1997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057400"/>
            <a:ext cx="331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" y="5562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গোলাপ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2642176"/>
            <a:ext cx="4301836" cy="807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ফুলটি কোন রঙের ? </a:t>
            </a:r>
            <a:endParaRPr lang="bn-BD" dirty="0"/>
          </a:p>
        </p:txBody>
      </p:sp>
      <p:sp>
        <p:nvSpPr>
          <p:cNvPr id="17" name="Oval 16"/>
          <p:cNvSpPr/>
          <p:nvPr/>
        </p:nvSpPr>
        <p:spPr>
          <a:xfrm>
            <a:off x="8894618" y="2315166"/>
            <a:ext cx="2133600" cy="1215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FF00"/>
                </a:solidFill>
              </a:rPr>
              <a:t>হলুদ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" y="6026727"/>
            <a:ext cx="3155373" cy="637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কোন রঙের ? 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9365673" y="5472545"/>
            <a:ext cx="1898073" cy="110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</a:rPr>
              <a:t>লাল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da Shaplad-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182" y="0"/>
            <a:ext cx="2655455" cy="1752600"/>
          </a:xfrm>
          <a:prstGeom prst="rect">
            <a:avLst/>
          </a:prstGeom>
        </p:spPr>
      </p:pic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2" y="3297383"/>
            <a:ext cx="2519181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182" y="1839191"/>
            <a:ext cx="2344863" cy="55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</a:rPr>
              <a:t>শাপলা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3126" y="2247899"/>
            <a:ext cx="4378037" cy="1243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6">
                    <a:lumMod val="50000"/>
                  </a:schemeClr>
                </a:solidFill>
              </a:rPr>
              <a:t>কোন রঙের ফুল ?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035" y="5223164"/>
            <a:ext cx="2030827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accent2">
                    <a:lumMod val="50000"/>
                  </a:schemeClr>
                </a:solidFill>
              </a:rPr>
              <a:t>জবা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3182" y="5881256"/>
            <a:ext cx="3277737" cy="97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</a:rPr>
              <a:t>কোন রঙের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3200" dirty="0">
                <a:solidFill>
                  <a:srgbClr val="C00000"/>
                </a:solidFill>
              </a:rPr>
              <a:t>?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87230" y="2376054"/>
            <a:ext cx="3316443" cy="18045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/>
              <a:t>সাদা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5178996" y="5077691"/>
            <a:ext cx="3119877" cy="15378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3399"/>
                </a:solidFill>
              </a:rPr>
              <a:t>গোলাপি</a:t>
            </a:r>
            <a:endParaRPr lang="en-US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81000"/>
            <a:ext cx="7848600" cy="5272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6295" y="5815280"/>
            <a:ext cx="78486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কাশফুল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812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-re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990601"/>
            <a:ext cx="5638801" cy="4294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2753" y="5410201"/>
            <a:ext cx="6385301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গোলাপী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গোলাপ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erexes_1243512694_16-white-ros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524000"/>
            <a:ext cx="5410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533614" y="5867401"/>
            <a:ext cx="511444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গোলাপ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31224.jpg"/>
          <p:cNvPicPr>
            <a:picLocks noChangeAspect="1"/>
          </p:cNvPicPr>
          <p:nvPr/>
        </p:nvPicPr>
        <p:blipFill>
          <a:blip r:embed="rId2" cstate="print"/>
          <a:srcRect l="12676" t="7143" r="14085"/>
          <a:stretch>
            <a:fillRect/>
          </a:stretch>
        </p:blipFill>
        <p:spPr>
          <a:xfrm>
            <a:off x="3581400" y="1828800"/>
            <a:ext cx="50292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399" y="5715001"/>
            <a:ext cx="5029199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689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43004"/>
            <a:ext cx="12192000" cy="2110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077439"/>
            <a:ext cx="12192000" cy="22508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6616" y="128706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আলোচনাঃ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0" y="1483659"/>
            <a:ext cx="4461401" cy="300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3" y="1483659"/>
            <a:ext cx="3834080" cy="2995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83141" y="4639834"/>
            <a:ext cx="144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3306" y="4684781"/>
            <a:ext cx="206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40813" y="1725789"/>
            <a:ext cx="3221502" cy="25732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0241" y="2658474"/>
            <a:ext cx="3793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0" y="0"/>
            <a:ext cx="492369" cy="4642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1119" y="0"/>
            <a:ext cx="56088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8675077" cy="1066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677" y="1066800"/>
            <a:ext cx="11915335" cy="563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শ্রেনিঃদ্বিতীয়</a:t>
            </a:r>
          </a:p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শিরোনামঃনানা রঙের ফুলফল</a:t>
            </a:r>
          </a:p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পাঠ্যাংশঃআমাদের দেশ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…...</a:t>
            </a:r>
            <a:r>
              <a:rPr lang="en-GB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GB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০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04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V="1">
            <a:off x="12721" y="253675"/>
            <a:ext cx="12192000" cy="98474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382631"/>
            <a:ext cx="12199153" cy="1097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22" y="382631"/>
            <a:ext cx="12217443" cy="140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758" y="452741"/>
            <a:ext cx="506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83" y="1439627"/>
            <a:ext cx="4142226" cy="3060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89" y="1439627"/>
            <a:ext cx="4175801" cy="3060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1686" y="4693780"/>
            <a:ext cx="428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3600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1678" y="4836918"/>
            <a:ext cx="305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কলাবতী</a:t>
            </a:r>
            <a:endParaRPr lang="en-US" sz="5400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759" y="5760248"/>
            <a:ext cx="113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ফুলগুলো নানা রঙের হয়।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9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74" y="342900"/>
            <a:ext cx="44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আলোচনাঃ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1" y="1324957"/>
            <a:ext cx="3808522" cy="2666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5" r="39386" b="24144"/>
          <a:stretch/>
        </p:blipFill>
        <p:spPr>
          <a:xfrm>
            <a:off x="7309089" y="3389602"/>
            <a:ext cx="2743200" cy="2650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196948" y="476879"/>
            <a:ext cx="42203" cy="5825447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9348" y="629279"/>
            <a:ext cx="75989" cy="5912198"/>
          </a:xfrm>
          <a:prstGeom prst="straightConnector1">
            <a:avLst/>
          </a:prstGeom>
          <a:ln w="381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989043" y="476879"/>
            <a:ext cx="42203" cy="5825447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628" y="780804"/>
            <a:ext cx="231668" cy="59441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9056" y="3990971"/>
            <a:ext cx="254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দোলন চাঁপা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455078">
            <a:off x="4527679" y="4392770"/>
            <a:ext cx="3401900" cy="302944"/>
          </a:xfrm>
          <a:prstGeom prst="rightArrow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61150" y="4652703"/>
            <a:ext cx="4079631" cy="1862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11686" y="5215764"/>
            <a:ext cx="3951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4000" dirty="0">
                <a:solidFill>
                  <a:srgbClr val="CC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চারটি পাপড়ি।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6228630" y="342900"/>
            <a:ext cx="3562484" cy="2175217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14816" y="989231"/>
            <a:ext cx="388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 যেন একটি প্রজাপতি।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 animBg="1"/>
      <p:bldP spid="19" grpId="0"/>
      <p:bldP spid="20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5" y="3497171"/>
            <a:ext cx="2698534" cy="1820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78" y="381921"/>
            <a:ext cx="3040117" cy="2205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83" y="3530837"/>
            <a:ext cx="2705100" cy="1753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03" y="3631834"/>
            <a:ext cx="2705100" cy="1685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65" y="171000"/>
            <a:ext cx="5070871" cy="13736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70817" y="2654121"/>
            <a:ext cx="293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39783" y="1006717"/>
            <a:ext cx="3563685" cy="1424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39937" y="998528"/>
            <a:ext cx="3638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বিলে ঝিলে ফোটে শত শত শাপলা।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343" y="1561514"/>
            <a:ext cx="3613709" cy="1446550"/>
          </a:xfrm>
          <a:prstGeom prst="rect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শাপলা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7461" y="5457507"/>
            <a:ext cx="2889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C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CC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1228" y="5457507"/>
            <a:ext cx="2278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শাপলা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7478" y="5495471"/>
            <a:ext cx="2893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শাপলা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2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609600"/>
            <a:ext cx="8305799" cy="415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9417" y="5029201"/>
            <a:ext cx="10213383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দোলনচাপাঁ ফুল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pla-02-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1295400"/>
            <a:ext cx="4429125" cy="2952750"/>
          </a:xfrm>
          <a:prstGeom prst="rect">
            <a:avLst/>
          </a:prstGeom>
        </p:spPr>
      </p:pic>
      <p:pic>
        <p:nvPicPr>
          <p:cNvPr id="3" name="Picture 2" descr="shaplafu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295400"/>
            <a:ext cx="25908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1" y="4876800"/>
            <a:ext cx="8003582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শাপলা ফুল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27011867-flower-distributors-bring-new-flowers-to-the-market-every-day--dhaka_1010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914400"/>
            <a:ext cx="4114800" cy="3429000"/>
          </a:xfrm>
          <a:prstGeom prst="rect">
            <a:avLst/>
          </a:prstGeom>
        </p:spPr>
      </p:pic>
      <p:pic>
        <p:nvPicPr>
          <p:cNvPr id="7" name="Picture 6" descr="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914400"/>
            <a:ext cx="3810000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7803" y="4953000"/>
            <a:ext cx="8565397" cy="1200329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গাঁদা ফুল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rl-with-kadam-flowers-in-bangladesh-E4WJN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09600"/>
            <a:ext cx="4495800" cy="3733800"/>
          </a:xfrm>
          <a:prstGeom prst="rect">
            <a:avLst/>
          </a:prstGeom>
        </p:spPr>
      </p:pic>
      <p:pic>
        <p:nvPicPr>
          <p:cNvPr id="3" name="Picture 2" descr="3168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609600"/>
            <a:ext cx="35814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7837" y="4953001"/>
            <a:ext cx="8865031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কদম ফুল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85800"/>
            <a:ext cx="3581400" cy="3886200"/>
          </a:xfrm>
          <a:prstGeom prst="rect">
            <a:avLst/>
          </a:prstGeom>
        </p:spPr>
      </p:pic>
      <p:pic>
        <p:nvPicPr>
          <p:cNvPr id="8" name="Picture 7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685800"/>
            <a:ext cx="4191000" cy="388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1756" y="5105401"/>
            <a:ext cx="8431078" cy="1323439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কলাবতী ফুল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1000"/>
            <a:ext cx="28194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jj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57200"/>
            <a:ext cx="2598422" cy="3200400"/>
          </a:xfrm>
          <a:prstGeom prst="rect">
            <a:avLst/>
          </a:prstGeom>
        </p:spPr>
      </p:pic>
      <p:pic>
        <p:nvPicPr>
          <p:cNvPr id="4" name="Picture 3" descr="j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457200"/>
            <a:ext cx="2286000" cy="3200400"/>
          </a:xfrm>
          <a:prstGeom prst="rect">
            <a:avLst/>
          </a:prstGeom>
        </p:spPr>
      </p:pic>
      <p:pic>
        <p:nvPicPr>
          <p:cNvPr id="9" name="Picture 8" descr="PervezusRobinus_1225648129_3-Hibiscus_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4191000"/>
            <a:ext cx="3657600" cy="2457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6848" y="5105400"/>
            <a:ext cx="5036950" cy="120032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জবা ফুল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110836" y="651164"/>
            <a:ext cx="12081164" cy="1607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দলীয় কাজ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8709" y="2692687"/>
            <a:ext cx="2743200" cy="1600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লাল-দল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437418" y="2258291"/>
            <a:ext cx="3200400" cy="1752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সাদা-দল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090" y="500697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7200" y="5079409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18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478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287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শোনা-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১.১.১-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শব্দে ব্যবহ্রত বাংলা যুক্তবর্ণের ধ্বনি শুনে মনে রাখতে পারবে।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৩.১.২-পরিচিত ফুল সর্ম্পকে শুনে বুঝতে পারবে।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বলা-১.১.১.- বাক্য ও শব্দে ব্যবহ্রত বাংলা যুক্তবর্ণের ধ্বনি স্পষ্ট ও শুদ্ধভাবে বলতে পারবে। 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২.৬.১- পরিচিত ফুল সর্ম্পকে  বর্ননা করতে পারবে।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পড়া-১.৩.১-যুক্তব্যঞ্জন পড়তে পারবে।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১.৪.২-পাঠ্যপুস্তকের বাক্য প্রমিত উচ্চারণে পড়তে পারবে।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লেখা-১.৪.১-যুক্তব্যঞ্জন বর্ণ ভেংগে লিখতে পারবে।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99160" y="3572408"/>
            <a:ext cx="1783080" cy="1913992"/>
            <a:chOff x="1" y="1832385"/>
            <a:chExt cx="1563426" cy="1685393"/>
          </a:xfrm>
          <a:solidFill>
            <a:schemeClr val="accent4">
              <a:lumMod val="75000"/>
            </a:schemeClr>
          </a:solidFill>
        </p:grpSpPr>
        <p:sp>
          <p:nvSpPr>
            <p:cNvPr id="9" name="Chevron 8"/>
            <p:cNvSpPr/>
            <p:nvPr/>
          </p:nvSpPr>
          <p:spPr>
            <a:xfrm rot="5400000">
              <a:off x="-60983" y="1893369"/>
              <a:ext cx="1685393" cy="1563426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1" y="2786211"/>
              <a:ext cx="1563426" cy="1219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নীল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82240" y="3572408"/>
            <a:ext cx="8420100" cy="999593"/>
            <a:chOff x="1371601" y="1832386"/>
            <a:chExt cx="5946249" cy="1095505"/>
          </a:xfrm>
          <a:solidFill>
            <a:schemeClr val="bg2">
              <a:lumMod val="75000"/>
            </a:schemeClr>
          </a:solidFill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3796973" y="-592986"/>
              <a:ext cx="1095505" cy="594624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1371601" y="1885865"/>
              <a:ext cx="5892771" cy="9885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6510" rIns="16510" bIns="16510" numCol="1" spcCol="1270" anchor="ctr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হলুদ</a:t>
              </a:r>
              <a:r>
                <a:rPr lang="en-US" sz="4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রঙের</a:t>
              </a:r>
              <a:r>
                <a:rPr lang="en-US" sz="4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4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ফুলের</a:t>
              </a:r>
              <a:r>
                <a:rPr lang="en-US" sz="4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4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8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8220" y="5097193"/>
            <a:ext cx="1705860" cy="1837007"/>
            <a:chOff x="0" y="3338262"/>
            <a:chExt cx="1179776" cy="1685393"/>
          </a:xfrm>
        </p:grpSpPr>
        <p:sp>
          <p:nvSpPr>
            <p:cNvPr id="15" name="Chevron 14"/>
            <p:cNvSpPr/>
            <p:nvPr/>
          </p:nvSpPr>
          <p:spPr>
            <a:xfrm rot="5400000">
              <a:off x="-252809" y="3591071"/>
              <a:ext cx="1685393" cy="1179775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4"/>
            <p:cNvSpPr/>
            <p:nvPr/>
          </p:nvSpPr>
          <p:spPr>
            <a:xfrm>
              <a:off x="1" y="4058384"/>
              <a:ext cx="1179775" cy="505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হলুদ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82240" y="4812906"/>
            <a:ext cx="8519160" cy="1274886"/>
            <a:chOff x="1179775" y="3023868"/>
            <a:chExt cx="7126025" cy="1409899"/>
          </a:xfrm>
          <a:solidFill>
            <a:srgbClr val="CCFF33"/>
          </a:solidFill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4195035" y="323002"/>
              <a:ext cx="1095505" cy="7126025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4"/>
            <p:cNvSpPr/>
            <p:nvPr/>
          </p:nvSpPr>
          <p:spPr>
            <a:xfrm>
              <a:off x="1179775" y="3023868"/>
              <a:ext cx="7072547" cy="98854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6510" rIns="16510" bIns="16510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b="1" cap="all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b="1" cap="all" dirty="0" err="1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800" b="1" cap="all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cap="all" dirty="0" err="1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800" b="1" cap="all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cap="all" dirty="0" err="1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রঙের</a:t>
              </a:r>
              <a:r>
                <a:rPr lang="en-US" sz="4800" b="1" cap="all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cap="all" dirty="0" err="1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শাপলা</a:t>
              </a:r>
              <a:r>
                <a:rPr lang="en-US" sz="4800" b="1" cap="all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cap="all" dirty="0" err="1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4800" b="1" cap="all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cap="all" dirty="0" err="1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800" b="1" cap="all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82240" y="1981201"/>
            <a:ext cx="8519160" cy="990600"/>
            <a:chOff x="2685355" y="27980"/>
            <a:chExt cx="6668890" cy="124206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Round Same Side Corner Rectangle 2"/>
            <p:cNvSpPr/>
            <p:nvPr/>
          </p:nvSpPr>
          <p:spPr>
            <a:xfrm rot="5400000">
              <a:off x="5403348" y="-2690013"/>
              <a:ext cx="1232904" cy="666889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ound Same Side Corner Rectangle 4"/>
            <p:cNvSpPr/>
            <p:nvPr/>
          </p:nvSpPr>
          <p:spPr>
            <a:xfrm>
              <a:off x="2685355" y="157512"/>
              <a:ext cx="6608707" cy="11125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6510" rIns="16510" bIns="16510" numCol="1" spcCol="1270" anchor="ctr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5400" b="1" dirty="0" err="1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কদমফুল</a:t>
              </a:r>
              <a:r>
                <a:rPr lang="en-US" sz="5400" b="1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দেখতে</a:t>
              </a:r>
              <a:r>
                <a:rPr lang="en-US" sz="5400" b="1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কেমন</a:t>
              </a:r>
              <a:r>
                <a:rPr lang="en-US" sz="5400" b="1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9161" y="1972208"/>
            <a:ext cx="1830889" cy="1990192"/>
            <a:chOff x="0" y="3338262"/>
            <a:chExt cx="1179776" cy="1685393"/>
          </a:xfrm>
          <a:solidFill>
            <a:srgbClr val="00B050"/>
          </a:solidFill>
        </p:grpSpPr>
        <p:sp>
          <p:nvSpPr>
            <p:cNvPr id="21" name="Chevron 20"/>
            <p:cNvSpPr/>
            <p:nvPr/>
          </p:nvSpPr>
          <p:spPr>
            <a:xfrm rot="5400000">
              <a:off x="-252809" y="3591071"/>
              <a:ext cx="1685393" cy="1179775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4"/>
            <p:cNvSpPr/>
            <p:nvPr/>
          </p:nvSpPr>
          <p:spPr>
            <a:xfrm>
              <a:off x="1" y="4109255"/>
              <a:ext cx="1179775" cy="4859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সবুজ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Regular Pentagon 25"/>
          <p:cNvSpPr/>
          <p:nvPr/>
        </p:nvSpPr>
        <p:spPr>
          <a:xfrm>
            <a:off x="944880" y="228600"/>
            <a:ext cx="10203180" cy="1219200"/>
          </a:xfrm>
          <a:prstGeom prst="pentagon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690429" y="685800"/>
            <a:ext cx="6934200" cy="1371600"/>
          </a:xfrm>
          <a:prstGeom prst="flowChartDecision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Triangle">
              <a:avLst>
                <a:gd name="adj" fmla="val 40448"/>
              </a:avLst>
            </a:prstTxWarp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037116" y="3276600"/>
            <a:ext cx="10104120" cy="2286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১।গন্ধ </a:t>
            </a:r>
            <a:r>
              <a:rPr lang="en-US" sz="6000" b="1" dirty="0" err="1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000" b="1" dirty="0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6000" b="1" dirty="0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6000" b="1" dirty="0" err="1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6000" b="1" dirty="0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6000" b="1" dirty="0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000" b="1" dirty="0" err="1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6000" b="1" dirty="0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6000" b="1" dirty="0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6000" b="1" dirty="0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6000" b="1" dirty="0" err="1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6000" b="1" dirty="0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>
                <a:ln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743200"/>
            <a:ext cx="8229600" cy="3754874"/>
          </a:xfrm>
          <a:prstGeom prst="rect">
            <a:avLst/>
          </a:prstGeom>
          <a:solidFill>
            <a:srgbClr val="0070C0"/>
          </a:solidFill>
          <a:ln w="762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তোমার পরিচিত চারটি ফুলের নাম বল।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990600"/>
            <a:ext cx="4724400" cy="2123658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মৌখিক মূল্যায়নঃ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06726"/>
            <a:ext cx="75438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প্রশ্নের উত্তর দাও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১।তোমার বাড়িতে কি কি ফুলের গাছ আছে </a:t>
            </a:r>
            <a:r>
              <a:rPr lang="bn-BD" dirty="0"/>
              <a:t>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২।দুটি লাল রঙ্গের ফুলের নাম বল?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341394"/>
            <a:ext cx="414248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/>
              <a:t>শূন্যসথান পূরন কর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322618" y="2323235"/>
            <a:ext cx="48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১।আমাদের দেশ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–- ------------।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2617" y="3200400"/>
            <a:ext cx="6952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২।গোলাপের-------------আছে।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2874" y="351691"/>
            <a:ext cx="985164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মূল্যায়ণঃ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4566" y="2180492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789" y="2419643"/>
            <a:ext cx="1140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১</a:t>
            </a:r>
            <a:r>
              <a:rPr lang="en-GB" sz="3600" dirty="0">
                <a:solidFill>
                  <a:srgbClr val="FF0000"/>
                </a:solidFill>
              </a:rPr>
              <a:t>।</a:t>
            </a:r>
            <a:r>
              <a:rPr lang="bn-IN" sz="3600" dirty="0">
                <a:solidFill>
                  <a:srgbClr val="FF0000"/>
                </a:solidFill>
              </a:rPr>
              <a:t> </a:t>
            </a:r>
            <a:r>
              <a:rPr lang="bn-IN" sz="3600" dirty="0">
                <a:solidFill>
                  <a:srgbClr val="FFC000"/>
                </a:solidFill>
              </a:rPr>
              <a:t>দুটি হলুদ রঙের ফুলের নাম বল।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789" y="3668917"/>
            <a:ext cx="11490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ভিন্ন রঙের জবা ফুলের নাম বল । </a:t>
            </a:r>
            <a:endParaRPr lang="en-US" sz="5400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789" y="4709961"/>
            <a:ext cx="1140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দুটি ভিন্ন রঙের  শাপলা ফুলের নাম বল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44435"/>
            <a:ext cx="679865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নাও। </a:t>
            </a:r>
            <a:endParaRPr lang="en-US" sz="60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1301" y="2069911"/>
            <a:ext cx="132600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505200"/>
            <a:ext cx="138531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0625" y="4888174"/>
            <a:ext cx="219322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 b="31217"/>
          <a:stretch/>
        </p:blipFill>
        <p:spPr>
          <a:xfrm>
            <a:off x="5384547" y="2208536"/>
            <a:ext cx="1056888" cy="547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 b="31217"/>
          <a:stretch/>
        </p:blipFill>
        <p:spPr>
          <a:xfrm>
            <a:off x="5410200" y="3505200"/>
            <a:ext cx="1056888" cy="547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 b="31217"/>
          <a:stretch/>
        </p:blipFill>
        <p:spPr>
          <a:xfrm>
            <a:off x="5423848" y="4872797"/>
            <a:ext cx="1179574" cy="71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086600" y="2069911"/>
            <a:ext cx="145584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3479042"/>
            <a:ext cx="3342582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দেখতে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5924" y="4888174"/>
            <a:ext cx="244971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 ভালো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8" y="1355559"/>
            <a:ext cx="11911263" cy="440120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যুক্তবর্ণঃ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ন+ন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ন+ধ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কৃষ্ণচূড়া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ষ্ণ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ষ+ণ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ন+দ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ন+ত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সার সংক্ষেপ আলোচনা</a:t>
            </a:r>
            <a:endParaRPr lang="en-IN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7432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তোমরা আজকে বিভিন্ন ধরনের ফুল চিনলে।বিভিন্ন রঙ চিনতে পারলে।যুক্তবর্ণ ভাঙ্গানো শিখলে।ফুল ও রঙ এর বর্ণনা করতে শিখলে।আগামী পাঠে আমরা এরকম নতুন কিছু শিখবো।</a:t>
            </a:r>
            <a:endParaRPr lang="en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945" y="239151"/>
            <a:ext cx="6386732" cy="1200329"/>
          </a:xfrm>
          <a:prstGeom prst="rect">
            <a:avLst/>
          </a:prstGeom>
          <a:solidFill>
            <a:srgbClr val="FF99CC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নিরাময় প্রদান।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48" y="2067951"/>
            <a:ext cx="11995052" cy="517064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অপারগ শিশুদের রিডিং পড়তে সহায়তা প্রদান।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66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85775"/>
            <a:ext cx="6737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3878317" y="2538248"/>
            <a:ext cx="6475505" cy="4129838"/>
          </a:xfrm>
          <a:prstGeom prst="wave">
            <a:avLst/>
          </a:prstGeom>
          <a:solidFill>
            <a:srgbClr val="FF99CC"/>
          </a:solidFill>
          <a:ln w="571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32777" y="3221502"/>
            <a:ext cx="4434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6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747654" y="0"/>
            <a:ext cx="4696691" cy="1967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</a:rPr>
              <a:t>বাড়ির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</a:rPr>
              <a:t>কাজ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66255" y="0"/>
            <a:ext cx="12192000" cy="6691746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৫টি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সাদা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ফুল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4800" dirty="0">
                <a:solidFill>
                  <a:srgbClr val="7030A0"/>
                </a:solidFill>
              </a:rPr>
              <a:t>ও </a:t>
            </a:r>
            <a:r>
              <a:rPr lang="bn-BD" sz="4800" dirty="0">
                <a:solidFill>
                  <a:schemeClr val="accent6">
                    <a:lumMod val="50000"/>
                  </a:schemeClr>
                </a:solidFill>
              </a:rPr>
              <a:t>৩টি  লাল ফুলের </a:t>
            </a:r>
            <a:r>
              <a:rPr lang="bn-BD" sz="4800" dirty="0">
                <a:solidFill>
                  <a:srgbClr val="7030A0"/>
                </a:solidFill>
              </a:rPr>
              <a:t>নাম লিখে আনবে ।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829" y="1"/>
            <a:ext cx="906517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30998"/>
            <a:ext cx="9144001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623454"/>
            <a:ext cx="11942618" cy="6858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নিচের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ছবিগুলো 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দেখি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2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px-Hedychium_coronarium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24546"/>
            <a:ext cx="7772400" cy="4990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5943600"/>
            <a:ext cx="2133600" cy="1754326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দোলনচাঁপা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6731000" cy="5048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4953001" y="5715001"/>
            <a:ext cx="2088139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be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533401"/>
            <a:ext cx="5943600" cy="471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5562600"/>
            <a:ext cx="2209800" cy="92333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                                        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রজনীগন্ধা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583</Words>
  <Application>Microsoft Office PowerPoint</Application>
  <PresentationFormat>Widescreen</PresentationFormat>
  <Paragraphs>137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NikoshBAN</vt:lpstr>
      <vt:lpstr>SutonnyMJ</vt:lpstr>
      <vt:lpstr>Vrinda</vt:lpstr>
      <vt:lpstr>Wingdings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ঘোষনা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Uddin</dc:creator>
  <cp:lastModifiedBy>Nur Uddin</cp:lastModifiedBy>
  <cp:revision>53</cp:revision>
  <dcterms:created xsi:type="dcterms:W3CDTF">2020-05-04T11:26:11Z</dcterms:created>
  <dcterms:modified xsi:type="dcterms:W3CDTF">2020-05-04T15:34:56Z</dcterms:modified>
</cp:coreProperties>
</file>