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5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987284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8653-41E0-434A-B937-EA3DC85C16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277973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8653-41E0-434A-B937-EA3DC85C16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143096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98653-41E0-434A-B937-EA3DC85C16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217728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98653-41E0-434A-B937-EA3DC85C16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21952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98653-41E0-434A-B937-EA3DC85C16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307167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98653-41E0-434A-B937-EA3DC85C1683}"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310852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98653-41E0-434A-B937-EA3DC85C1683}"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165290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98653-41E0-434A-B937-EA3DC85C1683}"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338971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98653-41E0-434A-B937-EA3DC85C16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391524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98653-41E0-434A-B937-EA3DC85C16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3D6AF-8799-4E7D-8629-D451E4F0EEBF}" type="slidenum">
              <a:rPr lang="en-US" smtClean="0"/>
              <a:t>‹#›</a:t>
            </a:fld>
            <a:endParaRPr lang="en-US"/>
          </a:p>
        </p:txBody>
      </p:sp>
    </p:spTree>
    <p:extLst>
      <p:ext uri="{BB962C8B-B14F-4D97-AF65-F5344CB8AC3E}">
        <p14:creationId xmlns:p14="http://schemas.microsoft.com/office/powerpoint/2010/main" val="338352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98653-41E0-434A-B937-EA3DC85C1683}" type="datetimeFigureOut">
              <a:rPr lang="en-US" smtClean="0"/>
              <a:t>5/1/2020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3D6AF-8799-4E7D-8629-D451E4F0EEBF}" type="slidenum">
              <a:rPr lang="en-US" smtClean="0"/>
              <a:t>‹#›</a:t>
            </a:fld>
            <a:endParaRPr lang="en-US"/>
          </a:p>
        </p:txBody>
      </p:sp>
    </p:spTree>
    <p:extLst>
      <p:ext uri="{BB962C8B-B14F-4D97-AF65-F5344CB8AC3E}">
        <p14:creationId xmlns:p14="http://schemas.microsoft.com/office/powerpoint/2010/main" val="183461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00188" y="857250"/>
            <a:ext cx="6157912" cy="1015663"/>
          </a:xfrm>
          <a:prstGeom prst="rect">
            <a:avLst/>
          </a:prstGeom>
          <a:noFill/>
        </p:spPr>
        <p:txBody>
          <a:bodyPr wrap="square" rtlCol="0">
            <a:spAutoFit/>
          </a:bodyPr>
          <a:lstStyle/>
          <a:p>
            <a:pPr algn="ctr"/>
            <a:r>
              <a:rPr lang="en-US" sz="6000" b="1" dirty="0" smtClean="0">
                <a:solidFill>
                  <a:srgbClr val="002060"/>
                </a:solidFill>
                <a:latin typeface="Times New Roman" panose="02020603050405020304" pitchFamily="18" charset="0"/>
                <a:cs typeface="Times New Roman" panose="02020603050405020304" pitchFamily="18" charset="0"/>
              </a:rPr>
              <a:t>Welcome</a:t>
            </a:r>
            <a:endParaRPr lang="en-US" sz="6000" b="1" dirty="0">
              <a:solidFill>
                <a:srgbClr val="00206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544" y="2343151"/>
            <a:ext cx="2743200" cy="2214562"/>
          </a:xfrm>
          <a:prstGeom prst="rect">
            <a:avLst/>
          </a:prstGeom>
          <a:ln>
            <a:noFill/>
          </a:ln>
          <a:effectLst>
            <a:softEdge rad="112500"/>
          </a:effectLst>
        </p:spPr>
      </p:pic>
    </p:spTree>
    <p:extLst>
      <p:ext uri="{BB962C8B-B14F-4D97-AF65-F5344CB8AC3E}">
        <p14:creationId xmlns:p14="http://schemas.microsoft.com/office/powerpoint/2010/main" val="42907097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iped Right Arrow 1"/>
          <p:cNvSpPr/>
          <p:nvPr/>
        </p:nvSpPr>
        <p:spPr>
          <a:xfrm>
            <a:off x="842963" y="942975"/>
            <a:ext cx="2628900" cy="12287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pitchFamily="18" charset="0"/>
                <a:cs typeface="Times New Roman" panose="02020603050405020304" pitchFamily="18" charset="0"/>
              </a:rPr>
              <a:t>Possession</a:t>
            </a:r>
            <a:endParaRPr lang="en-US" sz="2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471863" y="1372671"/>
            <a:ext cx="4086225"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Ownership, asset</a:t>
            </a:r>
            <a:endParaRPr 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7213" y="4286250"/>
            <a:ext cx="7772399"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This ring was my mother’s most precious possession</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1863" y="2290970"/>
            <a:ext cx="2847975" cy="1600200"/>
          </a:xfrm>
          <a:prstGeom prst="rect">
            <a:avLst/>
          </a:prstGeom>
          <a:ln>
            <a:noFill/>
          </a:ln>
          <a:effectLst>
            <a:softEdge rad="112500"/>
          </a:effectLst>
        </p:spPr>
      </p:pic>
    </p:spTree>
    <p:extLst>
      <p:ext uri="{BB962C8B-B14F-4D97-AF65-F5344CB8AC3E}">
        <p14:creationId xmlns:p14="http://schemas.microsoft.com/office/powerpoint/2010/main" val="32176652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28662"/>
            <a:ext cx="7586663"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Read the texts then answer the questions</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071563" y="1190327"/>
            <a:ext cx="6686550" cy="4801314"/>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Health is the condition of our body and mind. It may be good or bad. Good health means healthy body free from disease. It is essential for everyone to lead a happy life. If we are not in good health, we concentrate on any activity in our life.</a:t>
            </a:r>
          </a:p>
          <a:p>
            <a:r>
              <a:rPr lang="en-US" b="1" dirty="0" smtClean="0">
                <a:latin typeface="Times New Roman" panose="02020603050405020304" pitchFamily="18" charset="0"/>
                <a:cs typeface="Times New Roman" panose="02020603050405020304" pitchFamily="18" charset="0"/>
              </a:rPr>
              <a:t>A proverb goes,” Health is Wealth.” It means health is equally valuable as gold or any other personal possession. We may have vast wealth and property, but if we are not healthy we cannot enjoy them.</a:t>
            </a:r>
          </a:p>
          <a:p>
            <a:r>
              <a:rPr lang="en-US" b="1" dirty="0" smtClean="0">
                <a:latin typeface="Times New Roman" panose="02020603050405020304" pitchFamily="18" charset="0"/>
                <a:cs typeface="Times New Roman" panose="02020603050405020304" pitchFamily="18" charset="0"/>
              </a:rPr>
              <a:t>To keep ourselves healthy, we have to certain things, we have to take a balanced diet. We must exercise regularly to keep our body fit for work.</a:t>
            </a:r>
          </a:p>
          <a:p>
            <a:r>
              <a:rPr lang="en-US" b="1" dirty="0" smtClean="0">
                <a:latin typeface="Times New Roman" panose="02020603050405020304" pitchFamily="18" charset="0"/>
                <a:cs typeface="Times New Roman" panose="02020603050405020304" pitchFamily="18" charset="0"/>
              </a:rPr>
              <a:t>There is an old saying :</a:t>
            </a:r>
          </a:p>
          <a:p>
            <a:r>
              <a:rPr lang="en-US" b="1" dirty="0" smtClean="0">
                <a:latin typeface="Times New Roman" panose="02020603050405020304" pitchFamily="18" charset="0"/>
                <a:cs typeface="Times New Roman" panose="02020603050405020304" pitchFamily="18" charset="0"/>
              </a:rPr>
              <a:t>“ Early to bed and early to rise</a:t>
            </a:r>
          </a:p>
          <a:p>
            <a:r>
              <a:rPr lang="en-US" b="1" dirty="0" smtClean="0">
                <a:latin typeface="Times New Roman" panose="02020603050405020304" pitchFamily="18" charset="0"/>
                <a:cs typeface="Times New Roman" panose="02020603050405020304" pitchFamily="18" charset="0"/>
              </a:rPr>
              <a:t>Makes a man healthy ,wealthy and wise”</a:t>
            </a:r>
          </a:p>
          <a:p>
            <a:r>
              <a:rPr lang="en-US" b="1" dirty="0" smtClean="0">
                <a:latin typeface="Times New Roman" panose="02020603050405020304" pitchFamily="18" charset="0"/>
                <a:cs typeface="Times New Roman" panose="02020603050405020304" pitchFamily="18" charset="0"/>
              </a:rPr>
              <a:t>So we should not late hours. We should go to bed early at night and rise early in the morning. Peace of mind is another condition for good health. So we must no worry over small things of life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3047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3" y="871538"/>
            <a:ext cx="7100888"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Answer the following questions in groups</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14475" y="1643063"/>
            <a:ext cx="6986587" cy="1015663"/>
          </a:xfrm>
          <a:prstGeom prst="rect">
            <a:avLst/>
          </a:prstGeom>
          <a:noFill/>
        </p:spPr>
        <p:txBody>
          <a:bodyPr wrap="square" rtlCol="0">
            <a:spAutoFit/>
          </a:bodyPr>
          <a:lstStyle/>
          <a:p>
            <a:pPr marL="285750" indent="-285750">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What is the meaning of good health ?</a:t>
            </a:r>
          </a:p>
          <a:p>
            <a:pPr marL="285750" indent="-285750">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What is the meaning of the phrase </a:t>
            </a:r>
            <a:r>
              <a:rPr lang="en-US" sz="2000" b="1" u="sng" dirty="0" smtClean="0">
                <a:latin typeface="Times New Roman" panose="02020603050405020304" pitchFamily="18" charset="0"/>
                <a:cs typeface="Times New Roman" panose="02020603050405020304" pitchFamily="18" charset="0"/>
              </a:rPr>
              <a:t>to keep late hours </a:t>
            </a:r>
            <a:r>
              <a:rPr lang="en-US" sz="2000" b="1"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What kinds of food do we need to eat </a:t>
            </a:r>
            <a:r>
              <a:rPr lang="en-US" sz="2000" b="1" dirty="0" smtClean="0"/>
              <a:t>?</a:t>
            </a: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0505" y="2968586"/>
            <a:ext cx="2586037" cy="1517689"/>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8226" y="2505075"/>
            <a:ext cx="1666875" cy="1981200"/>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4475" y="2658726"/>
            <a:ext cx="2295525" cy="1990725"/>
          </a:xfrm>
          <a:prstGeom prst="rect">
            <a:avLst/>
          </a:prstGeom>
          <a:ln>
            <a:noFill/>
          </a:ln>
          <a:effectLst>
            <a:softEdge rad="112500"/>
          </a:effectLst>
        </p:spPr>
      </p:pic>
    </p:spTree>
    <p:extLst>
      <p:ext uri="{BB962C8B-B14F-4D97-AF65-F5344CB8AC3E}">
        <p14:creationId xmlns:p14="http://schemas.microsoft.com/office/powerpoint/2010/main" val="18914010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4562" y="728664"/>
            <a:ext cx="4686300" cy="830997"/>
          </a:xfrm>
          <a:prstGeom prst="rect">
            <a:avLst/>
          </a:prstGeom>
          <a:noFill/>
        </p:spPr>
        <p:txBody>
          <a:bodyPr wrap="square" rtlCol="0">
            <a:spAutoFit/>
          </a:bodyPr>
          <a:lstStyle/>
          <a:p>
            <a:pPr algn="ctr"/>
            <a:r>
              <a:rPr lang="en-US" sz="4800" b="1" dirty="0" smtClean="0">
                <a:latin typeface="Times New Roman" panose="02020603050405020304" pitchFamily="18" charset="0"/>
                <a:cs typeface="Times New Roman" panose="02020603050405020304" pitchFamily="18" charset="0"/>
              </a:rPr>
              <a:t>Evaluation</a:t>
            </a:r>
            <a:endParaRPr lang="en-US" sz="4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85826" y="1559661"/>
            <a:ext cx="7300912"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Choose the best answer from the alternatives</a:t>
            </a:r>
            <a:r>
              <a:rPr lang="en-US" dirty="0" smtClean="0"/>
              <a:t>.</a:t>
            </a:r>
            <a:endParaRPr lang="en-US" dirty="0"/>
          </a:p>
        </p:txBody>
      </p:sp>
      <p:sp>
        <p:nvSpPr>
          <p:cNvPr id="4" name="TextBox 3"/>
          <p:cNvSpPr txBox="1"/>
          <p:nvPr/>
        </p:nvSpPr>
        <p:spPr>
          <a:xfrm>
            <a:off x="1228726" y="2171701"/>
            <a:ext cx="6672262" cy="3046988"/>
          </a:xfrm>
          <a:prstGeom prst="rect">
            <a:avLst/>
          </a:prstGeom>
          <a:noFill/>
        </p:spPr>
        <p:txBody>
          <a:bodyPr wrap="square" rtlCol="0">
            <a:spAutoFit/>
          </a:bodyPr>
          <a:lstStyle/>
          <a:p>
            <a:pPr marL="342900" indent="-342900">
              <a:buAutoNum type="arabicPeriod"/>
            </a:pPr>
            <a:r>
              <a:rPr lang="en-US" sz="2400" b="1" dirty="0" smtClean="0">
                <a:latin typeface="Times New Roman" panose="02020603050405020304" pitchFamily="18" charset="0"/>
                <a:cs typeface="Times New Roman" panose="02020603050405020304" pitchFamily="18" charset="0"/>
              </a:rPr>
              <a:t>Health means the condition of..</a:t>
            </a:r>
          </a:p>
          <a:p>
            <a:pPr marL="342900" indent="-342900">
              <a:buAutoNum type="alphaLcPeriod"/>
            </a:pPr>
            <a:r>
              <a:rPr lang="en-US" sz="2000" dirty="0" smtClean="0"/>
              <a:t>Our body                   b. our mind</a:t>
            </a:r>
          </a:p>
          <a:p>
            <a:r>
              <a:rPr lang="en-US" sz="2000" dirty="0" smtClean="0"/>
              <a:t>c. Our body and mind    d. our environment</a:t>
            </a:r>
          </a:p>
          <a:p>
            <a:r>
              <a:rPr lang="en-US" dirty="0" smtClean="0"/>
              <a:t>02</a:t>
            </a:r>
            <a:r>
              <a:rPr lang="en-US" sz="2400" b="1" dirty="0" smtClean="0"/>
              <a:t>. We need to eat…</a:t>
            </a:r>
          </a:p>
          <a:p>
            <a:pPr marL="342900" indent="-342900">
              <a:buAutoNum type="alphaLcPeriod"/>
            </a:pPr>
            <a:r>
              <a:rPr lang="en-US" sz="2000" dirty="0" smtClean="0"/>
              <a:t>Rich food            b. balanced food</a:t>
            </a:r>
          </a:p>
          <a:p>
            <a:r>
              <a:rPr lang="en-US" sz="2000" dirty="0" smtClean="0"/>
              <a:t>c. Little food             d. lot of food </a:t>
            </a:r>
          </a:p>
          <a:p>
            <a:r>
              <a:rPr lang="en-US" dirty="0" smtClean="0"/>
              <a:t>03</a:t>
            </a:r>
            <a:r>
              <a:rPr lang="en-US" sz="2400" b="1" dirty="0" smtClean="0"/>
              <a:t>. The phrase “ to keep late hours ‘ means..</a:t>
            </a:r>
          </a:p>
          <a:p>
            <a:pPr marL="342900" indent="-342900">
              <a:buAutoNum type="alphaLcPeriod"/>
            </a:pPr>
            <a:r>
              <a:rPr lang="en-US" sz="2000" dirty="0" smtClean="0"/>
              <a:t>To go to bed late             b. to wake up late in the morning</a:t>
            </a:r>
          </a:p>
          <a:p>
            <a:r>
              <a:rPr lang="en-US" sz="2000" dirty="0" smtClean="0"/>
              <a:t>C . To do things late always d. to be late for the class. </a:t>
            </a:r>
            <a:endParaRPr lang="en-US" sz="2000" dirty="0"/>
          </a:p>
        </p:txBody>
      </p:sp>
    </p:spTree>
    <p:extLst>
      <p:ext uri="{BB962C8B-B14F-4D97-AF65-F5344CB8AC3E}">
        <p14:creationId xmlns:p14="http://schemas.microsoft.com/office/powerpoint/2010/main" val="39479488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1676" y="728662"/>
            <a:ext cx="5357812" cy="1015663"/>
          </a:xfrm>
          <a:prstGeom prst="rect">
            <a:avLst/>
          </a:prstGeom>
          <a:no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Home Work</a:t>
            </a:r>
            <a:endParaRPr lang="en-US" sz="60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4749" y="1900236"/>
            <a:ext cx="2143125" cy="2143125"/>
          </a:xfrm>
          <a:prstGeom prst="rect">
            <a:avLst/>
          </a:prstGeom>
          <a:ln>
            <a:noFill/>
          </a:ln>
          <a:effectLst>
            <a:softEdge rad="112500"/>
          </a:effectLst>
        </p:spPr>
      </p:pic>
      <p:sp>
        <p:nvSpPr>
          <p:cNvPr id="4" name="TextBox 3"/>
          <p:cNvSpPr txBox="1"/>
          <p:nvPr/>
        </p:nvSpPr>
        <p:spPr>
          <a:xfrm>
            <a:off x="1007268" y="4514849"/>
            <a:ext cx="7558088"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Write a short paragraph about </a:t>
            </a:r>
            <a:r>
              <a:rPr lang="en-US" sz="2800" b="1" u="sng" dirty="0">
                <a:latin typeface="Times New Roman" panose="02020603050405020304" pitchFamily="18" charset="0"/>
                <a:cs typeface="Times New Roman" panose="02020603050405020304" pitchFamily="18" charset="0"/>
              </a:rPr>
              <a:t>G</a:t>
            </a:r>
            <a:r>
              <a:rPr lang="en-US" sz="2800" b="1" u="sng" dirty="0" smtClean="0">
                <a:latin typeface="Times New Roman" panose="02020603050405020304" pitchFamily="18" charset="0"/>
                <a:cs typeface="Times New Roman" panose="02020603050405020304" pitchFamily="18" charset="0"/>
              </a:rPr>
              <a:t>ood health</a:t>
            </a:r>
            <a:r>
              <a:rPr lang="en-US" u="sng" dirty="0" smtClean="0"/>
              <a:t>.</a:t>
            </a:r>
            <a:endParaRPr lang="en-US" u="sng" dirty="0"/>
          </a:p>
        </p:txBody>
      </p:sp>
    </p:spTree>
    <p:extLst>
      <p:ext uri="{BB962C8B-B14F-4D97-AF65-F5344CB8AC3E}">
        <p14:creationId xmlns:p14="http://schemas.microsoft.com/office/powerpoint/2010/main" val="3881553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857250"/>
            <a:ext cx="6743700" cy="1015663"/>
          </a:xfrm>
          <a:prstGeom prst="rect">
            <a:avLst/>
          </a:prstGeom>
          <a:noFill/>
        </p:spPr>
        <p:txBody>
          <a:bodyPr wrap="square" rtlCol="0">
            <a:spAutoFit/>
          </a:bodyPr>
          <a:lstStyle/>
          <a:p>
            <a:pPr algn="ctr"/>
            <a:r>
              <a:rPr lang="en-US" sz="6000" b="1" dirty="0" smtClean="0">
                <a:latin typeface="Times New Roman" panose="02020603050405020304" pitchFamily="18" charset="0"/>
                <a:cs typeface="Times New Roman" panose="02020603050405020304" pitchFamily="18" charset="0"/>
              </a:rPr>
              <a:t>Thank You</a:t>
            </a:r>
            <a:endParaRPr lang="en-US" sz="60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180" y="1872913"/>
            <a:ext cx="2095500" cy="2095500"/>
          </a:xfrm>
          <a:prstGeom prst="rect">
            <a:avLst/>
          </a:prstGeom>
          <a:ln>
            <a:noFill/>
          </a:ln>
          <a:effectLst>
            <a:softEdge rad="112500"/>
          </a:effectLst>
        </p:spPr>
      </p:pic>
      <p:sp>
        <p:nvSpPr>
          <p:cNvPr id="4" name="TextBox 3"/>
          <p:cNvSpPr txBox="1"/>
          <p:nvPr/>
        </p:nvSpPr>
        <p:spPr>
          <a:xfrm>
            <a:off x="1371600" y="4153079"/>
            <a:ext cx="6560820" cy="830997"/>
          </a:xfrm>
          <a:prstGeom prst="rect">
            <a:avLst/>
          </a:prstGeom>
          <a:noFill/>
        </p:spPr>
        <p:txBody>
          <a:bodyPr wrap="square" rtlCol="0">
            <a:spAutoFit/>
          </a:bodyPr>
          <a:lstStyle/>
          <a:p>
            <a:r>
              <a:rPr lang="en-US" sz="4800" b="1" dirty="0" smtClean="0">
                <a:solidFill>
                  <a:srgbClr val="7030A0"/>
                </a:solidFill>
                <a:latin typeface="Times New Roman" panose="02020603050405020304" pitchFamily="18" charset="0"/>
                <a:cs typeface="Times New Roman" panose="02020603050405020304" pitchFamily="18" charset="0"/>
              </a:rPr>
              <a:t>Stay Home, Stay Safe</a:t>
            </a:r>
            <a:endParaRPr lang="en-US" sz="4800" b="1" dirty="0">
              <a:solidFill>
                <a:srgbClr val="7030A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1720" y="2407920"/>
            <a:ext cx="2229911" cy="1560493"/>
          </a:xfrm>
          <a:prstGeom prst="rect">
            <a:avLst/>
          </a:prstGeom>
          <a:ln>
            <a:noFill/>
          </a:ln>
          <a:effectLst>
            <a:softEdge rad="112500"/>
          </a:effectLst>
        </p:spPr>
      </p:pic>
    </p:spTree>
    <p:extLst>
      <p:ext uri="{BB962C8B-B14F-4D97-AF65-F5344CB8AC3E}">
        <p14:creationId xmlns:p14="http://schemas.microsoft.com/office/powerpoint/2010/main" val="39430872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4538" y="714375"/>
            <a:ext cx="4957762" cy="830997"/>
          </a:xfrm>
          <a:prstGeom prst="rect">
            <a:avLst/>
          </a:prstGeom>
          <a:noFill/>
        </p:spPr>
        <p:txBody>
          <a:bodyPr wrap="square" rtlCol="0">
            <a:spAutoFit/>
          </a:bodyPr>
          <a:lstStyle/>
          <a:p>
            <a:pPr algn="ctr"/>
            <a:r>
              <a:rPr lang="en-US" sz="4800" b="1" dirty="0" smtClean="0">
                <a:latin typeface="Times New Roman" panose="02020603050405020304" pitchFamily="18" charset="0"/>
                <a:cs typeface="Times New Roman" panose="02020603050405020304" pitchFamily="18" charset="0"/>
              </a:rPr>
              <a:t>Introduction</a:t>
            </a:r>
            <a:endParaRPr lang="en-US" sz="4800" b="1" dirty="0">
              <a:latin typeface="Times New Roman" panose="02020603050405020304" pitchFamily="18" charset="0"/>
              <a:cs typeface="Times New Roman" panose="02020603050405020304" pitchFamily="18" charset="0"/>
            </a:endParaRPr>
          </a:p>
        </p:txBody>
      </p:sp>
      <p:sp>
        <p:nvSpPr>
          <p:cNvPr id="3" name="Diagonal Stripe 2"/>
          <p:cNvSpPr/>
          <p:nvPr/>
        </p:nvSpPr>
        <p:spPr>
          <a:xfrm flipH="1">
            <a:off x="4772025" y="3594676"/>
            <a:ext cx="57150" cy="1877437"/>
          </a:xfrm>
          <a:prstGeom prst="diagStrip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4" name="TextBox 3"/>
          <p:cNvSpPr txBox="1"/>
          <p:nvPr/>
        </p:nvSpPr>
        <p:spPr>
          <a:xfrm>
            <a:off x="842964" y="3594676"/>
            <a:ext cx="3786187" cy="1877437"/>
          </a:xfrm>
          <a:prstGeom prst="rect">
            <a:avLst/>
          </a:prstGeom>
          <a:noFill/>
        </p:spPr>
        <p:txBody>
          <a:bodyPr wrap="square" rtlCol="0">
            <a:spAutoFit/>
          </a:bodyPr>
          <a:lstStyle/>
          <a:p>
            <a:r>
              <a:rPr lang="en-US" sz="2400" b="1" dirty="0" err="1" smtClean="0">
                <a:latin typeface="Times New Roman" panose="02020603050405020304" pitchFamily="18" charset="0"/>
                <a:cs typeface="Times New Roman" panose="02020603050405020304" pitchFamily="18" charset="0"/>
              </a:rPr>
              <a:t>Mohammod</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Helal</a:t>
            </a:r>
            <a:r>
              <a:rPr lang="en-US" sz="2400" b="1" dirty="0" smtClean="0">
                <a:latin typeface="Times New Roman" panose="02020603050405020304" pitchFamily="18" charset="0"/>
                <a:cs typeface="Times New Roman" panose="02020603050405020304" pitchFamily="18" charset="0"/>
              </a:rPr>
              <a:t> Uddin</a:t>
            </a:r>
          </a:p>
          <a:p>
            <a:r>
              <a:rPr lang="en-US" sz="2400" dirty="0" smtClean="0">
                <a:latin typeface="Times New Roman" panose="02020603050405020304" pitchFamily="18" charset="0"/>
                <a:cs typeface="Times New Roman" panose="02020603050405020304" pitchFamily="18" charset="0"/>
              </a:rPr>
              <a:t>Assistant Teacher(English)</a:t>
            </a:r>
          </a:p>
          <a:p>
            <a:r>
              <a:rPr lang="en-US" sz="2400" dirty="0" smtClean="0">
                <a:latin typeface="Times New Roman" panose="02020603050405020304" pitchFamily="18" charset="0"/>
                <a:cs typeface="Times New Roman" panose="02020603050405020304" pitchFamily="18" charset="0"/>
              </a:rPr>
              <a:t>Wahid </a:t>
            </a:r>
            <a:r>
              <a:rPr lang="en-US" sz="2400" dirty="0" err="1" smtClean="0">
                <a:latin typeface="Times New Roman" panose="02020603050405020304" pitchFamily="18" charset="0"/>
                <a:cs typeface="Times New Roman" panose="02020603050405020304" pitchFamily="18" charset="0"/>
              </a:rPr>
              <a:t>Siddek</a:t>
            </a:r>
            <a:r>
              <a:rPr lang="en-US" sz="2400" dirty="0" smtClean="0">
                <a:latin typeface="Times New Roman" panose="02020603050405020304" pitchFamily="18" charset="0"/>
                <a:cs typeface="Times New Roman" panose="02020603050405020304" pitchFamily="18" charset="0"/>
              </a:rPr>
              <a:t> High School, </a:t>
            </a:r>
            <a:r>
              <a:rPr lang="en-US" sz="2400" dirty="0" err="1" smtClean="0">
                <a:latin typeface="Times New Roman" panose="02020603050405020304" pitchFamily="18" charset="0"/>
                <a:cs typeface="Times New Roman" panose="02020603050405020304" pitchFamily="18" charset="0"/>
              </a:rPr>
              <a:t>Gurarai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Sadar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Moulvibazar</a:t>
            </a:r>
            <a:endParaRPr lang="en-US" sz="24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E-mail: helal.bd.mb@gmail.com</a:t>
            </a:r>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200647" y="3594676"/>
            <a:ext cx="3257553"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Class-Eight</a:t>
            </a:r>
          </a:p>
          <a:p>
            <a:r>
              <a:rPr lang="en-US" sz="2400" dirty="0" smtClean="0">
                <a:latin typeface="Times New Roman" panose="02020603050405020304" pitchFamily="18" charset="0"/>
                <a:cs typeface="Times New Roman" panose="02020603050405020304" pitchFamily="18" charset="0"/>
              </a:rPr>
              <a:t>Sub: English For Today</a:t>
            </a:r>
          </a:p>
          <a:p>
            <a:r>
              <a:rPr lang="en-US" sz="2400" dirty="0" smtClean="0">
                <a:latin typeface="Times New Roman" panose="02020603050405020304" pitchFamily="18" charset="0"/>
                <a:cs typeface="Times New Roman" panose="02020603050405020304" pitchFamily="18" charset="0"/>
              </a:rPr>
              <a:t>Unit : Tree</a:t>
            </a:r>
          </a:p>
          <a:p>
            <a:r>
              <a:rPr lang="en-US" sz="2400" dirty="0" smtClean="0">
                <a:latin typeface="Times New Roman" panose="02020603050405020304" pitchFamily="18" charset="0"/>
                <a:cs typeface="Times New Roman" panose="02020603050405020304" pitchFamily="18" charset="0"/>
              </a:rPr>
              <a:t>Lesson : 01 (Health)</a:t>
            </a:r>
            <a:endParaRPr lang="en-US" sz="2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1545372"/>
            <a:ext cx="2243137" cy="188362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511804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828675"/>
            <a:ext cx="752951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Look at the pictures then answer the questions</a:t>
            </a:r>
            <a:r>
              <a:rPr lang="en-US" sz="2400" b="1" dirty="0"/>
              <a:t> </a:t>
            </a:r>
            <a:r>
              <a:rPr lang="en-US" sz="2400" b="1" dirty="0" smtClean="0"/>
              <a:t>in pair</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8117" y="1423176"/>
            <a:ext cx="1635919" cy="1706478"/>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46" y="1474797"/>
            <a:ext cx="1700213" cy="1699363"/>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49580" y="3704074"/>
            <a:ext cx="2180033" cy="1828800"/>
          </a:xfrm>
          <a:prstGeom prst="rect">
            <a:avLst/>
          </a:prstGeom>
          <a:ln>
            <a:noFill/>
          </a:ln>
          <a:effectLst>
            <a:softEdge rad="112500"/>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6550" y="1563128"/>
            <a:ext cx="1864520" cy="1623946"/>
          </a:xfrm>
          <a:prstGeom prst="rect">
            <a:avLst/>
          </a:prstGeom>
          <a:ln>
            <a:noFill/>
          </a:ln>
          <a:effectLst>
            <a:softEdge rad="112500"/>
          </a:effec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6835" y="1410754"/>
            <a:ext cx="1920483" cy="1918080"/>
          </a:xfrm>
          <a:prstGeom prst="rect">
            <a:avLst/>
          </a:prstGeom>
          <a:ln>
            <a:noFill/>
          </a:ln>
          <a:effectLst>
            <a:softEdge rad="112500"/>
          </a:effectLst>
        </p:spPr>
      </p:pic>
      <p:sp>
        <p:nvSpPr>
          <p:cNvPr id="9" name="TextBox 8"/>
          <p:cNvSpPr txBox="1"/>
          <p:nvPr/>
        </p:nvSpPr>
        <p:spPr>
          <a:xfrm>
            <a:off x="5374925" y="3170104"/>
            <a:ext cx="1700213"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A healthy boy</a:t>
            </a:r>
            <a:endParaRPr lang="en-US" sz="20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031775" y="3188128"/>
            <a:ext cx="2343150"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They are unhealthy</a:t>
            </a:r>
            <a:endParaRPr lang="en-US" sz="20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78338" y="3224829"/>
            <a:ext cx="2657475" cy="400110"/>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Taking exercise</a:t>
            </a:r>
            <a:endParaRPr lang="en-US" sz="20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6470009" y="2769994"/>
            <a:ext cx="2314576" cy="400110"/>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Cleaning the house</a:t>
            </a:r>
            <a:endParaRPr lang="en-US" sz="2000"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5923354" y="5343516"/>
            <a:ext cx="2200275" cy="400110"/>
          </a:xfrm>
          <a:prstGeom prst="rect">
            <a:avLst/>
          </a:prstGeom>
          <a:noFill/>
        </p:spPr>
        <p:txBody>
          <a:bodyPr wrap="square" rtlCol="0">
            <a:spAutoFit/>
          </a:bodyPr>
          <a:lstStyle/>
          <a:p>
            <a:pPr algn="ctr"/>
            <a:r>
              <a:rPr lang="en-US" sz="2000" b="1" dirty="0" smtClean="0">
                <a:latin typeface="Times New Roman" panose="02020603050405020304" pitchFamily="18" charset="0"/>
                <a:cs typeface="Times New Roman" panose="02020603050405020304" pitchFamily="18" charset="0"/>
              </a:rPr>
              <a:t>Washing hands</a:t>
            </a:r>
            <a:endParaRPr lang="en-US" sz="2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00100" y="4443531"/>
            <a:ext cx="5123254" cy="707886"/>
          </a:xfrm>
          <a:prstGeom prst="rect">
            <a:avLst/>
          </a:prstGeom>
          <a:noFill/>
        </p:spPr>
        <p:txBody>
          <a:bodyPr wrap="square" rtlCol="0">
            <a:spAutoFit/>
          </a:bodyPr>
          <a:lstStyle/>
          <a:p>
            <a:pPr marL="285750" indent="-285750">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Why is good health essential for us ?</a:t>
            </a:r>
          </a:p>
          <a:p>
            <a:pPr marL="285750" indent="-285750">
              <a:buFont typeface="Wingdings" panose="05000000000000000000" pitchFamily="2" charset="2"/>
              <a:buChar char="q"/>
            </a:pPr>
            <a:r>
              <a:rPr lang="en-US" sz="2000" b="1" dirty="0" smtClean="0">
                <a:latin typeface="Times New Roman" panose="02020603050405020304" pitchFamily="18" charset="0"/>
                <a:cs typeface="Times New Roman" panose="02020603050405020304" pitchFamily="18" charset="0"/>
              </a:rPr>
              <a:t>Why is physical exercise necessary?</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3317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cTn>
                              </p:par>
                              <p:par>
                                <p:cTn id="21" presetID="17" presetClass="entr" presetSubtype="1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strVal val="#ppt_h"/>
                                          </p:val>
                                        </p:tav>
                                        <p:tav tm="100000">
                                          <p:val>
                                            <p:strVal val="#ppt_h"/>
                                          </p:val>
                                        </p:tav>
                                      </p:tavLst>
                                    </p:anim>
                                  </p:childTnLst>
                                </p:cTn>
                              </p:par>
                              <p:par>
                                <p:cTn id="29" presetID="17"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strVal val="#ppt_h"/>
                                          </p:val>
                                        </p:tav>
                                        <p:tav tm="100000">
                                          <p:val>
                                            <p:strVal val="#ppt_h"/>
                                          </p:val>
                                        </p:tav>
                                      </p:tavLst>
                                    </p:anim>
                                  </p:childTnLst>
                                </p:cTn>
                              </p:par>
                              <p:par>
                                <p:cTn id="45" presetID="17" presetClass="entr" presetSubtype="1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strVal val="#ppt_h"/>
                                          </p:val>
                                        </p:tav>
                                        <p:tav tm="100000">
                                          <p:val>
                                            <p:strVal val="#ppt_h"/>
                                          </p:val>
                                        </p:tav>
                                      </p:tavLst>
                                    </p:anim>
                                  </p:childTnLst>
                                </p:cTn>
                              </p:par>
                              <p:par>
                                <p:cTn id="49" presetID="17" presetClass="entr" presetSubtype="1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500" fill="hold"/>
                                        <p:tgtEl>
                                          <p:spTgt spid="13"/>
                                        </p:tgtEl>
                                        <p:attrNameLst>
                                          <p:attrName>ppt_w</p:attrName>
                                        </p:attrNameLst>
                                      </p:cBhvr>
                                      <p:tavLst>
                                        <p:tav tm="0">
                                          <p:val>
                                            <p:fltVal val="0"/>
                                          </p:val>
                                        </p:tav>
                                        <p:tav tm="100000">
                                          <p:val>
                                            <p:strVal val="#ppt_w"/>
                                          </p:val>
                                        </p:tav>
                                      </p:tavLst>
                                    </p:anim>
                                    <p:anim calcmode="lin" valueType="num">
                                      <p:cBhvr>
                                        <p:cTn id="52"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P spid="10" grpId="0"/>
      <p:bldP spid="11" grpId="0"/>
      <p:bldP spid="12" grpId="0"/>
      <p:bldP spid="13"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0100" y="857251"/>
            <a:ext cx="7700961"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Look at the pictures and answer the questions</a:t>
            </a:r>
            <a:endParaRPr lang="en-US" sz="24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47" y="1605259"/>
            <a:ext cx="2066925" cy="2209800"/>
          </a:xfrm>
          <a:prstGeom prst="rect">
            <a:avLst/>
          </a:prstGeom>
          <a:ln>
            <a:noFill/>
          </a:ln>
          <a:effectLst>
            <a:softEdge rad="112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8172" y="1557634"/>
            <a:ext cx="1990725" cy="2257425"/>
          </a:xfrm>
          <a:prstGeom prst="rect">
            <a:avLst/>
          </a:prstGeom>
          <a:ln>
            <a:noFill/>
          </a:ln>
          <a:effectLst>
            <a:softEdge rad="112500"/>
          </a:effectLst>
        </p:spPr>
      </p:pic>
      <p:sp>
        <p:nvSpPr>
          <p:cNvPr id="5" name="TextBox 4"/>
          <p:cNvSpPr txBox="1"/>
          <p:nvPr/>
        </p:nvSpPr>
        <p:spPr>
          <a:xfrm>
            <a:off x="1228723" y="4053777"/>
            <a:ext cx="6843713" cy="1200329"/>
          </a:xfrm>
          <a:prstGeom prst="rect">
            <a:avLst/>
          </a:prstGeom>
          <a:noFill/>
        </p:spPr>
        <p:txBody>
          <a:bodyPr wrap="square" rtlCol="0">
            <a:spAutoFit/>
          </a:bodyPr>
          <a:lstStyle/>
          <a:p>
            <a:pPr marL="342900" indent="-342900">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Which boy looks healthy ?</a:t>
            </a:r>
          </a:p>
          <a:p>
            <a:pPr marL="342900" indent="-342900">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 Which boy looks unhealthy ?</a:t>
            </a:r>
          </a:p>
          <a:p>
            <a:pPr marL="342900" indent="-342900">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 Can you guess why they are so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2062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550" y="1028700"/>
            <a:ext cx="7200900" cy="1077218"/>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Our Today’s Lesson is……</a:t>
            </a:r>
          </a:p>
          <a:p>
            <a:pPr algn="ctr"/>
            <a:r>
              <a:rPr lang="en-US" sz="3200" b="1" dirty="0" smtClean="0">
                <a:latin typeface="Times New Roman" panose="02020603050405020304" pitchFamily="18" charset="0"/>
                <a:cs typeface="Times New Roman" panose="02020603050405020304" pitchFamily="18" charset="0"/>
              </a:rPr>
              <a:t>Health</a:t>
            </a:r>
            <a:endParaRPr lang="en-US" sz="32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8837" y="2271713"/>
            <a:ext cx="4886325" cy="3043237"/>
          </a:xfrm>
          <a:prstGeom prst="rect">
            <a:avLst/>
          </a:prstGeom>
          <a:ln>
            <a:noFill/>
          </a:ln>
          <a:effectLst>
            <a:softEdge rad="112500"/>
          </a:effectLst>
        </p:spPr>
      </p:pic>
    </p:spTree>
    <p:extLst>
      <p:ext uri="{BB962C8B-B14F-4D97-AF65-F5344CB8AC3E}">
        <p14:creationId xmlns:p14="http://schemas.microsoft.com/office/powerpoint/2010/main" val="248060730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1638" y="942975"/>
            <a:ext cx="6157912" cy="769441"/>
          </a:xfrm>
          <a:prstGeom prst="rect">
            <a:avLst/>
          </a:prstGeom>
          <a:noFill/>
        </p:spPr>
        <p:txBody>
          <a:bodyPr wrap="square" rtlCol="0">
            <a:spAutoFit/>
          </a:bodyPr>
          <a:lstStyle/>
          <a:p>
            <a:pPr algn="ctr"/>
            <a:r>
              <a:rPr lang="en-US" sz="4400" b="1" dirty="0" smtClean="0">
                <a:solidFill>
                  <a:srgbClr val="00B050"/>
                </a:solidFill>
                <a:latin typeface="Times New Roman" panose="02020603050405020304" pitchFamily="18" charset="0"/>
                <a:cs typeface="Times New Roman" panose="02020603050405020304" pitchFamily="18" charset="0"/>
              </a:rPr>
              <a:t>Learning Outcomes</a:t>
            </a:r>
            <a:endParaRPr lang="en-US" sz="4400" b="1" dirty="0">
              <a:solidFill>
                <a:srgbClr val="00B05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107281" y="2228851"/>
            <a:ext cx="7286625" cy="1938992"/>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End of this unit, The students will be able to……</a:t>
            </a:r>
          </a:p>
          <a:p>
            <a:pPr marL="342900" indent="-34290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Read and understand texts though silent reading</a:t>
            </a:r>
          </a:p>
          <a:p>
            <a:pPr marL="342900" indent="-34290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Ask and answer questions</a:t>
            </a:r>
          </a:p>
          <a:p>
            <a:pPr marL="342900" indent="-34290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Practice vocabulary</a:t>
            </a:r>
          </a:p>
          <a:p>
            <a:pPr marL="342900" indent="-34290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Write short paragraph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0664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6013" y="1009948"/>
            <a:ext cx="4500563"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Vocabulary Practice</a:t>
            </a:r>
            <a:endParaRPr lang="en-US" sz="2400" b="1" dirty="0">
              <a:latin typeface="Times New Roman" panose="02020603050405020304" pitchFamily="18" charset="0"/>
              <a:cs typeface="Times New Roman" panose="02020603050405020304" pitchFamily="18" charset="0"/>
            </a:endParaRPr>
          </a:p>
        </p:txBody>
      </p:sp>
      <p:sp>
        <p:nvSpPr>
          <p:cNvPr id="3" name="Pentagon 2"/>
          <p:cNvSpPr/>
          <p:nvPr/>
        </p:nvSpPr>
        <p:spPr>
          <a:xfrm>
            <a:off x="657225" y="1824336"/>
            <a:ext cx="2371725" cy="72866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Times New Roman" panose="02020603050405020304" pitchFamily="18" charset="0"/>
                <a:cs typeface="Times New Roman" panose="02020603050405020304" pitchFamily="18" charset="0"/>
              </a:rPr>
              <a:t>Disease</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028950" y="1860084"/>
            <a:ext cx="3857626"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Illness, ailment </a:t>
            </a:r>
            <a:endParaRPr lang="en-US" sz="28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228724" y="5172075"/>
            <a:ext cx="6815138"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Thousands die of heart disease each year.</a:t>
            </a:r>
            <a:endParaRPr lang="en-US" sz="2400" b="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3288" y="2838748"/>
            <a:ext cx="3186111" cy="2047577"/>
          </a:xfrm>
          <a:prstGeom prst="rect">
            <a:avLst/>
          </a:prstGeom>
          <a:ln>
            <a:noFill/>
          </a:ln>
          <a:effectLst>
            <a:softEdge rad="112500"/>
          </a:effectLst>
        </p:spPr>
      </p:pic>
    </p:spTree>
    <p:extLst>
      <p:ext uri="{BB962C8B-B14F-4D97-AF65-F5344CB8AC3E}">
        <p14:creationId xmlns:p14="http://schemas.microsoft.com/office/powerpoint/2010/main" val="7835558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strVal val="#ppt_h"/>
                                          </p:val>
                                        </p:tav>
                                        <p:tav tm="100000">
                                          <p:val>
                                            <p:strVal val="#ppt_h"/>
                                          </p:val>
                                        </p:tav>
                                      </p:tavLst>
                                    </p:anim>
                                  </p:childTnLst>
                                </p:cTn>
                              </p:par>
                              <p:par>
                                <p:cTn id="17" presetID="17" presetClass="entr" presetSubtype="1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828676" y="1171575"/>
            <a:ext cx="2400300" cy="7429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anose="02020603050405020304" pitchFamily="18" charset="0"/>
                <a:cs typeface="Times New Roman" panose="02020603050405020304" pitchFamily="18" charset="0"/>
              </a:rPr>
              <a:t>Essential</a:t>
            </a:r>
            <a:endParaRPr lang="en-US" b="1" dirty="0"/>
          </a:p>
        </p:txBody>
      </p:sp>
      <p:sp>
        <p:nvSpPr>
          <p:cNvPr id="3" name="TextBox 2"/>
          <p:cNvSpPr txBox="1"/>
          <p:nvPr/>
        </p:nvSpPr>
        <p:spPr>
          <a:xfrm>
            <a:off x="3429000" y="1250662"/>
            <a:ext cx="3328988"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Vital, crucial</a:t>
            </a:r>
            <a:endParaRPr lang="en-US" sz="32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014414" y="4863169"/>
            <a:ext cx="7472362"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She knew the essential condition of the instruments</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2386014"/>
            <a:ext cx="3043238" cy="2028824"/>
          </a:xfrm>
          <a:prstGeom prst="rect">
            <a:avLst/>
          </a:prstGeom>
          <a:ln>
            <a:noFill/>
          </a:ln>
          <a:effectLst>
            <a:softEdge rad="112500"/>
          </a:effectLst>
        </p:spPr>
      </p:pic>
    </p:spTree>
    <p:extLst>
      <p:ext uri="{BB962C8B-B14F-4D97-AF65-F5344CB8AC3E}">
        <p14:creationId xmlns:p14="http://schemas.microsoft.com/office/powerpoint/2010/main" val="256178996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iped Right Arrow 1"/>
          <p:cNvSpPr/>
          <p:nvPr/>
        </p:nvSpPr>
        <p:spPr>
          <a:xfrm>
            <a:off x="1028700" y="1159996"/>
            <a:ext cx="2343150" cy="121443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imes New Roman" panose="02020603050405020304" pitchFamily="18" charset="0"/>
                <a:cs typeface="Times New Roman" panose="02020603050405020304" pitchFamily="18" charset="0"/>
              </a:rPr>
              <a:t>Concentrate</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71850" y="1505605"/>
            <a:ext cx="3971925"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Focus, direct</a:t>
            </a:r>
            <a:endParaRPr 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43026" y="4614862"/>
            <a:ext cx="7272337"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There is a concentrate of wealth in the cities</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2632635"/>
            <a:ext cx="2657475" cy="1724025"/>
          </a:xfrm>
          <a:prstGeom prst="rect">
            <a:avLst/>
          </a:prstGeom>
          <a:ln>
            <a:noFill/>
          </a:ln>
          <a:effectLst>
            <a:softEdge rad="112500"/>
          </a:effectLst>
        </p:spPr>
      </p:pic>
    </p:spTree>
    <p:extLst>
      <p:ext uri="{BB962C8B-B14F-4D97-AF65-F5344CB8AC3E}">
        <p14:creationId xmlns:p14="http://schemas.microsoft.com/office/powerpoint/2010/main" val="19200766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538</Words>
  <Application>Microsoft Office PowerPoint</Application>
  <PresentationFormat>On-screen Show (4:3)</PresentationFormat>
  <Paragraphs>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99</cp:revision>
  <dcterms:created xsi:type="dcterms:W3CDTF">2019-11-30T12:02:05Z</dcterms:created>
  <dcterms:modified xsi:type="dcterms:W3CDTF">2020-05-01T12:00:51Z</dcterms:modified>
</cp:coreProperties>
</file>