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sldIdLst>
    <p:sldId id="272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5" r:id="rId16"/>
    <p:sldId id="274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5DDB07-E56C-4270-A358-9966349C1E1D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774D78-4E0F-4C5F-934F-74D6E8D89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1B5F84-8519-4C37-BC92-029B3B6C35CD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B05BBA-D4B7-4B30-A74E-5FEC311DA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D3757E-F6E1-4BD3-8647-7B8B7E63D744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D6E60B-06EF-4F2A-AE5F-6F0592FC0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B31815-7F2D-420B-9F83-15CF12EE1804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7B4505-7FC0-4E50-88DF-90E155BFD4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1911ED-F6B4-4FA5-BCEB-1981D47DB98E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464118-E2CC-4911-9769-94B547567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BFBC7A-8020-47B4-8657-EB72D2D77E0F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C384DB-F120-46F9-8E07-C5591B7E9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AE75E7-43A9-4271-9ED3-5F5990366157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89E59D-5D81-4ED0-91F4-EC781AFD6E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56A873-6AB2-4384-9A49-14EF6ED7F4C6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55CF49-01FB-4291-84D2-CB9A82DA0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49DFFD-A5E4-464F-94D5-AB3B2FB7FA6F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A99000-1B24-4F59-923A-03302DEE96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9D9677-861E-4BA3-9147-D8D2C0E3245F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60BC1F-AF08-4154-9040-1143022C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06A082-43EF-4ED2-9DA4-CC405EFC5BD8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C89D2E-DDEE-458E-8C8B-6F1A03C62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BC669A9-296A-4EE4-86D8-CF5C4592C2BC}" type="datetimeFigureOut">
              <a:rPr lang="en-US" smtClean="0"/>
              <a:pPr>
                <a:defRPr/>
              </a:pPr>
              <a:t>5/4/2020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897F3CB-8D62-4B99-9862-6320A18559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ue Dro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29" y="0"/>
            <a:ext cx="11237204" cy="447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996" y="0"/>
            <a:ext cx="5960124" cy="114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অর্থনীতি ক্লাসে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Gd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2" y="4362680"/>
            <a:ext cx="11237204" cy="2075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928" y="3602516"/>
            <a:ext cx="6555036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শিশির স্নাত শুভেচ্ছা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76128700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138" y="385763"/>
            <a:ext cx="6426200" cy="5857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 ভিত্তিতে বাজারের শ্রেণি বিভাগ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3113" y="1017588"/>
            <a:ext cx="8558212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NikoshBAN"/>
                <a:ea typeface="NikoshBAN"/>
                <a:cs typeface="NikoshBAN"/>
              </a:rPr>
              <a:t>প্রতিযোগিতার ভিত্তিতে বাজারকে প্রধানত দুই ভাগে ভাগ করা হয়েছে। যথা-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13" y="1546225"/>
            <a:ext cx="7958137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3113" y="2055813"/>
            <a:ext cx="6000750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800">
                <a:latin typeface="NikoshBAN"/>
                <a:ea typeface="NikoshBAN"/>
                <a:cs typeface="NikoshBAN"/>
              </a:rPr>
              <a:t>২। অ</a:t>
            </a:r>
            <a:r>
              <a:rPr lang="en-US" sz="2800">
                <a:latin typeface="NikoshBAN"/>
                <a:ea typeface="NikoshBAN"/>
                <a:cs typeface="NikoshBAN"/>
              </a:rPr>
              <a:t>পূর্ণ</a:t>
            </a:r>
            <a:r>
              <a:rPr lang="bn-IN" sz="2800">
                <a:latin typeface="NikoshBAN"/>
                <a:ea typeface="NikoshBAN"/>
                <a:cs typeface="NikoshBAN"/>
              </a:rPr>
              <a:t> </a:t>
            </a:r>
            <a:r>
              <a:rPr lang="en-US" sz="2800">
                <a:latin typeface="NikoshBAN"/>
                <a:ea typeface="NikoshBAN"/>
                <a:cs typeface="NikoshBAN"/>
              </a:rPr>
              <a:t>প্রতিযোগিতামূলক বাজার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9250" y="2570163"/>
            <a:ext cx="3375025" cy="522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 ভিত্তিতে বাজার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1213" y="3279775"/>
            <a:ext cx="9285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11213" y="3309938"/>
            <a:ext cx="0" cy="36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096500" y="3279775"/>
            <a:ext cx="0" cy="377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8588" y="3670300"/>
            <a:ext cx="3246437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NikoshBAN"/>
                <a:ea typeface="NikoshBAN"/>
                <a:cs typeface="NikoshBAN"/>
              </a:rPr>
              <a:t> </a:t>
            </a:r>
            <a:r>
              <a:rPr lang="en-US" sz="2800">
                <a:latin typeface="NikoshBAN"/>
                <a:ea typeface="NikoshBAN"/>
                <a:cs typeface="NikoshBAN"/>
              </a:rPr>
              <a:t>পূর্ণপ্রতিযোগিতামূলক</a:t>
            </a:r>
            <a:r>
              <a:rPr lang="en-US" sz="2000">
                <a:latin typeface="NikoshBAN"/>
                <a:ea typeface="NikoshBAN"/>
                <a:cs typeface="NikoshBAN"/>
              </a:rPr>
              <a:t> </a:t>
            </a:r>
            <a:r>
              <a:rPr lang="en-US" sz="2800">
                <a:latin typeface="NikoshBAN"/>
                <a:ea typeface="NikoshBAN"/>
                <a:cs typeface="NikoshBAN"/>
              </a:rPr>
              <a:t>বাজার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6413" y="3657600"/>
            <a:ext cx="3516312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09563" y="4597400"/>
            <a:ext cx="10663237" cy="3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71438" y="5133975"/>
            <a:ext cx="1984376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একচেটিয়া বাজার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2938" y="5083175"/>
            <a:ext cx="2246312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একচেটিয়া প্রতিযোগিতামূলক বাজার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35388" y="5083175"/>
            <a:ext cx="18415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400">
                <a:latin typeface="NikoshBAN"/>
                <a:ea typeface="NikoshBAN"/>
                <a:cs typeface="NikoshBAN"/>
              </a:rPr>
              <a:t>ডুয়োপলি বাজার</a:t>
            </a:r>
            <a:endParaRPr lang="en-US" sz="2400">
              <a:latin typeface="NikoshBAN"/>
              <a:ea typeface="NikoshBAN"/>
              <a:cs typeface="NikoshB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913" y="5084763"/>
            <a:ext cx="230505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অলিগোপলি বাজার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3325" y="5083175"/>
            <a:ext cx="2035175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মনোপসনি বাজার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23463" y="5081588"/>
            <a:ext cx="1822450" cy="738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dirty="0">
                <a:latin typeface="+mn-lt"/>
                <a:cs typeface="+mn-cs"/>
              </a:rPr>
              <a:t>দ্বিপাক্ষিক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একচেটিয়া</a:t>
            </a:r>
            <a:r>
              <a:rPr lang="bn-IN" dirty="0">
                <a:latin typeface="+mn-lt"/>
                <a:cs typeface="+mn-cs"/>
              </a:rPr>
              <a:t> বাজার 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9563" y="4637088"/>
            <a:ext cx="0" cy="44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78113" y="4637088"/>
            <a:ext cx="0" cy="44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56138" y="4610100"/>
            <a:ext cx="0" cy="47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16688" y="4637088"/>
            <a:ext cx="0" cy="36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539163" y="4584700"/>
            <a:ext cx="0" cy="42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0960100" y="4584700"/>
            <a:ext cx="12700" cy="498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923463" y="4027488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40388" y="2936875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776288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31888" y="2705100"/>
            <a:ext cx="1917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800">
                <a:latin typeface="NikoshBAN"/>
                <a:ea typeface="NikoshBAN"/>
                <a:cs typeface="NikoshBAN"/>
              </a:rPr>
              <a:t>পূর্ণপ্রতিযোগিতা</a:t>
            </a:r>
            <a:endParaRPr lang="en-US" sz="2800">
              <a:latin typeface="NikoshBAN"/>
              <a:ea typeface="NikoshBAN"/>
              <a:cs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3198813"/>
            <a:ext cx="5280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31900" y="6113463"/>
            <a:ext cx="2163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800">
                <a:latin typeface="NikoshBAN"/>
                <a:ea typeface="NikoshBAN"/>
                <a:cs typeface="NikoshBAN"/>
              </a:rPr>
              <a:t>অপূর্ণ প্রতিযোগিতা</a:t>
            </a:r>
            <a:endParaRPr lang="en-US" sz="2800">
              <a:latin typeface="NikoshBAN"/>
              <a:ea typeface="NikoshBAN"/>
              <a:cs typeface="NikoshBAN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22688" y="776288"/>
            <a:ext cx="818991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800">
                <a:latin typeface="NikoshBAN"/>
                <a:ea typeface="NikoshBAN"/>
                <a:cs typeface="NikoshBAN"/>
              </a:rPr>
              <a:t>পূর্ণ প্রতিযোগিতামূলক বাজারঃ</a:t>
            </a:r>
          </a:p>
          <a:p>
            <a:r>
              <a:rPr lang="bn-IN" sz="2800">
                <a:latin typeface="NikoshBAN"/>
                <a:ea typeface="NikoshBAN"/>
                <a:cs typeface="NikoshBAN"/>
              </a:rPr>
              <a:t>যে বাজারে অসংখ্য ক্রেতা ও বিক্রেতা একটি সমজাতীয় দ্রব্য দর কষাকষির মাধ্যমে নির্ধারিত মূল্যে ক্রয়-বিক্রয় করে তাকে পূর্ণপ্রতিযোগিতামূলক বাজার বলে।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83263" y="3322638"/>
            <a:ext cx="61293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800">
                <a:latin typeface="NikoshBAN"/>
                <a:ea typeface="NikoshBAN"/>
                <a:cs typeface="NikoshBAN"/>
              </a:rPr>
              <a:t>অপূর্ণ প্রতিযোগিতামূলক বাজারঃ</a:t>
            </a:r>
          </a:p>
          <a:p>
            <a:r>
              <a:rPr lang="bn-IN" sz="2800">
                <a:latin typeface="NikoshBAN"/>
                <a:ea typeface="NikoshBAN"/>
                <a:cs typeface="NikoshBAN"/>
              </a:rPr>
              <a:t>যে বাজারে সংক্রেতা ও বিক্রতার সংখ্যা কম বিশেষ করে ক্রেতার তুলনায় </a:t>
            </a:r>
            <a:r>
              <a:rPr lang="bn-IN" sz="3200">
                <a:latin typeface="NikoshBAN"/>
                <a:ea typeface="NikoshBAN"/>
                <a:cs typeface="NikoshBAN"/>
              </a:rPr>
              <a:t>বিক্রেতার</a:t>
            </a:r>
            <a:r>
              <a:rPr lang="bn-IN" sz="2800">
                <a:latin typeface="NikoshBAN"/>
                <a:ea typeface="NikoshBAN"/>
                <a:cs typeface="NikoshBAN"/>
              </a:rPr>
              <a:t> খ্যা কম এবং ক্রেতা ও বিক্রেতের মধ্যে খুব একটা প্রতিযোগিতা থাকে না তাকে অপূর্ণ প্রতিযোগিতামূলক বাজার বলে।</a:t>
            </a:r>
            <a:endParaRPr lang="en-US" sz="2800">
              <a:latin typeface="NikoshBAN"/>
              <a:ea typeface="NikoshBAN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438" y="563563"/>
            <a:ext cx="111664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একচেটিয়া বাজারঃ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বাজারে অসংখ্য ক্রেতা ও একজন মাত্র বিক্রেতাী  এবং উৎপাদিত দ্রব্যের নিকট  কোন পরিবর্তক দ্রব্য   থাকে না ,তাকে একচেটিয়া বাজার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438" y="1763713"/>
            <a:ext cx="11166475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একচেটিয়া প্রতিযোগিতামূলক বাজারঃ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বাজারে বহু সংখ্যক বিক্রেতা একই জাতীয়(সদৃশ) অথচ পৃথকীকৃত দ্রব্য সামগ্রী বিক্রয় করে তাকে একচেটিয়া প্রতিযোগিতামূলক বাজার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438" y="2974975"/>
            <a:ext cx="10882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2400">
                <a:latin typeface="NikoshBAN"/>
                <a:ea typeface="NikoshBAN"/>
                <a:cs typeface="NikoshBAN"/>
              </a:rPr>
              <a:t>ডুয়োপলি বাজারঃ  যে বাজারে দুজন বিক্রেতা দ্রব্যের সম্পূর্ণ যোগান নিয়ন্ত্রণ করে তাকে ডুয়োপলি বাজার বলে।</a:t>
            </a:r>
            <a:endParaRPr lang="en-US" sz="2400">
              <a:latin typeface="NikoshBAN"/>
              <a:ea typeface="NikoshBAN"/>
              <a:cs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438" y="3533775"/>
            <a:ext cx="111664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অলিগোপলি বাজারঃ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বাজারে দুয়ের অধিক কিন্তু অসংখ্য নয় অর্থাৎ মুষ্টিমেয় কয়েকজন  বিক্রেতা সমজাতীয় বা পৃথকীকৃত বিক্রয় করে তাকে অলিগোপলি বাজার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438" y="4832350"/>
            <a:ext cx="10599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2400">
                <a:latin typeface="NikoshBAN"/>
                <a:ea typeface="NikoshBAN"/>
                <a:cs typeface="NikoshBAN"/>
              </a:rPr>
              <a:t>মনোপসনি বাজারঃ  যে বাজারে একজন ক্রেতা ও অসংখ্য বিক্রেতা থাকে তাকে মনোপসনি বাজার বলে।</a:t>
            </a:r>
            <a:endParaRPr lang="en-US" sz="2400">
              <a:latin typeface="NikoshBAN"/>
              <a:ea typeface="NikoshBAN"/>
              <a:cs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438" y="5551488"/>
            <a:ext cx="101234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দ্বিপাক্ষিক একচেটিয়া বাজারঃ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বাজারে একজন ক্রেতা ও একজন বিক্রেতা থাকে তাকে দ্বিপাক্ষিক একচেটিয়া বাজার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917575"/>
            <a:ext cx="37941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917575"/>
            <a:ext cx="38068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4038" y="917575"/>
            <a:ext cx="341471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75" y="4141788"/>
            <a:ext cx="34639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4038" y="4144963"/>
            <a:ext cx="32940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75100" y="4591050"/>
            <a:ext cx="23177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একচেটিয়া বাজার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33825" y="4927600"/>
            <a:ext cx="4056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40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২। একচেটিয়া প্রতিযোগিতামূলক বাজার</a:t>
            </a:r>
            <a:endParaRPr lang="en-US" sz="2400">
              <a:solidFill>
                <a:srgbClr val="00B05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4300" y="5340350"/>
            <a:ext cx="3270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40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৩। ডুয়োপলি বাজার</a:t>
            </a:r>
            <a:endParaRPr lang="en-US" sz="2400">
              <a:solidFill>
                <a:srgbClr val="0070C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5759450"/>
            <a:ext cx="3387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অলিগোপলি বাজার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40175" y="6149975"/>
            <a:ext cx="2755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40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৫। মনোপসনি বাজার</a:t>
            </a:r>
            <a:endParaRPr lang="en-US" sz="2400">
              <a:solidFill>
                <a:srgbClr val="00B05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334963" y="1228725"/>
            <a:ext cx="29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>
                <a:latin typeface="Trebuchet MS" pitchFamily="34" charset="0"/>
                <a:cs typeface="Vrinda" pitchFamily="2" charset="0"/>
              </a:rPr>
              <a:t>১</a:t>
            </a:r>
            <a:endParaRPr lang="en-US">
              <a:latin typeface="Trebuchet MS" pitchFamily="34" charset="0"/>
            </a:endParaRPr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6061075" y="1225550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>
                <a:latin typeface="Trebuchet MS" pitchFamily="34" charset="0"/>
                <a:cs typeface="Vrinda" pitchFamily="2" charset="0"/>
              </a:rPr>
              <a:t>২</a:t>
            </a:r>
            <a:endParaRPr lang="en-US">
              <a:latin typeface="Trebuchet MS" pitchFamily="34" charset="0"/>
            </a:endParaRPr>
          </a:p>
        </p:txBody>
      </p:sp>
      <p:sp>
        <p:nvSpPr>
          <p:cNvPr id="30733" name="TextBox 14"/>
          <p:cNvSpPr txBox="1">
            <a:spLocks noChangeArrowheads="1"/>
          </p:cNvSpPr>
          <p:nvPr/>
        </p:nvSpPr>
        <p:spPr bwMode="auto">
          <a:xfrm>
            <a:off x="8632825" y="1244600"/>
            <a:ext cx="488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>
                <a:latin typeface="Trebuchet MS" pitchFamily="34" charset="0"/>
                <a:cs typeface="Vrinda" pitchFamily="2" charset="0"/>
              </a:rPr>
              <a:t>৩</a:t>
            </a:r>
            <a:endParaRPr lang="en-US">
              <a:latin typeface="Trebuchet MS" pitchFamily="34" charset="0"/>
            </a:endParaRPr>
          </a:p>
        </p:txBody>
      </p:sp>
      <p:sp>
        <p:nvSpPr>
          <p:cNvPr id="30734" name="TextBox 16"/>
          <p:cNvSpPr txBox="1">
            <a:spLocks noChangeArrowheads="1"/>
          </p:cNvSpPr>
          <p:nvPr/>
        </p:nvSpPr>
        <p:spPr bwMode="auto">
          <a:xfrm>
            <a:off x="723900" y="6315075"/>
            <a:ext cx="422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>
                <a:latin typeface="Trebuchet MS" pitchFamily="34" charset="0"/>
                <a:cs typeface="Vrinda" pitchFamily="2" charset="0"/>
              </a:rPr>
              <a:t>৪</a:t>
            </a:r>
            <a:endParaRPr lang="en-US">
              <a:latin typeface="Trebuchet MS" pitchFamily="34" charset="0"/>
            </a:endParaRPr>
          </a:p>
        </p:txBody>
      </p:sp>
      <p:sp>
        <p:nvSpPr>
          <p:cNvPr id="30735" name="TextBox 17"/>
          <p:cNvSpPr txBox="1">
            <a:spLocks noChangeArrowheads="1"/>
          </p:cNvSpPr>
          <p:nvPr/>
        </p:nvSpPr>
        <p:spPr bwMode="auto">
          <a:xfrm>
            <a:off x="8466138" y="4405313"/>
            <a:ext cx="36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>
                <a:latin typeface="Trebuchet MS" pitchFamily="34" charset="0"/>
                <a:cs typeface="Vrinda" pitchFamily="2" charset="0"/>
              </a:rPr>
              <a:t>৫</a:t>
            </a:r>
            <a:endParaRPr lang="en-US"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8600" y="166688"/>
            <a:ext cx="5405438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 কোনটি কি ধরনের বাজার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8975" y="0"/>
            <a:ext cx="688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800">
                <a:latin typeface="NikoshBAN"/>
                <a:ea typeface="NikoshBAN"/>
                <a:cs typeface="NikoshBAN"/>
              </a:rPr>
              <a:t>পূর্ণ প্রতিযোগিতামূলক বাজার ও একচেটিয়া বাজারের মধ্যে তুলনাঃ</a:t>
            </a:r>
            <a:endParaRPr lang="en-US" sz="2800">
              <a:latin typeface="NikoshBAN"/>
              <a:ea typeface="NikoshBAN"/>
              <a:cs typeface="NikoshB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" y="511175"/>
          <a:ext cx="12161950" cy="679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579">
                  <a:extLst>
                    <a:ext uri="{9D8B030D-6E8A-4147-A177-3AD203B41FA5}"/>
                  </a:extLst>
                </a:gridCol>
                <a:gridCol w="5694404">
                  <a:extLst>
                    <a:ext uri="{9D8B030D-6E8A-4147-A177-3AD203B41FA5}"/>
                  </a:extLst>
                </a:gridCol>
                <a:gridCol w="5151967">
                  <a:extLst>
                    <a:ext uri="{9D8B030D-6E8A-4147-A177-3AD203B41FA5}"/>
                  </a:extLst>
                </a:gridCol>
              </a:tblGrid>
              <a:tr h="1200438"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সংজ্ঞা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 বাজারে অসংখ্য ক্রেতা ও বিক্রেতা একটি সমজাতীয় দ্রব্য দর কষাকষির মাধ্যমে নির্ধারিত মূল্যে ক্রয়-বিক্রয় করে তাকে পূর্ণপ্রতিযোগিতামূলক বাজার বলে।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 বাজারে সংক্রেতা ও বিক্রতার সংখ্যা কম বিশেষ করে ক্রেতার তুলনায় বিক্রেতার খ্যা কম এবং ক্রেতা ও বিক্রেতের মধ্যে খুব একটা প্রতিযোগিতা থাকে না তাকে অপূর্ণ প্রতিযোগিতামূলক বাজার বলে।</a:t>
                      </a:r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50273"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ক্রেতা ও বিক্রেতার</a:t>
                      </a:r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অসংখ্য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ক্রেতা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অসংখ্য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বিক্রেতা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একজন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5027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দ্রব্যের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সমজাতীয়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সমজাতীয়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তবে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কৃত্রিম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গুণাগুনের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কারনে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অন্যটিকে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পৃথক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5191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প্রস্থান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পূর্ণপ্রতিযোগিতামূলক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ফার্ম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অবাধে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প্রস্থান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একচেটিয়া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বাজারে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ফার্মের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অবাধে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প্রস্থানের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সুযোগ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5191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নির্ধারণ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পূর্ণপ্রতিযোগিতামূলক</a:t>
                      </a:r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বাজারে ক্রেতা ও বিক্রেতার দরকষাকষির মাধ্যমে দাম নির্ধারিত হয়।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একচেটিয়া বাজারে উৎপাদনকারী</a:t>
                      </a:r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নিজেই দাম নির্ধারণ করে থাকে।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650602"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 আয় ও প্রান্তিক আয় রেখা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 আয় ও প্রান্তিক আয় রেখা</a:t>
                      </a:r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ভূমি অক্ষের সমান্তরাল হয়।</a:t>
                      </a:r>
                    </a:p>
                    <a:p>
                      <a:endParaRPr lang="bn-IN" sz="1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</a:t>
                      </a:r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আয় ও প্রান্তিক আয় রেখা বামদিক থেকে ডানদিকে নিম্নগামী হয়।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5191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উপকরণের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গতিশীলতা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প্রতিযোগিতামূলক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সম্পূর্ণ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গতিশীল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একচেটিয়া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সমূহ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সম্পূর্ণ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গতিশীল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382838" y="4814888"/>
            <a:ext cx="2486025" cy="1262062"/>
            <a:chOff x="2524259" y="5872766"/>
            <a:chExt cx="2485623" cy="126213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24259" y="5872766"/>
              <a:ext cx="0" cy="1262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24259" y="7134896"/>
              <a:ext cx="24856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24259" y="6414132"/>
              <a:ext cx="19967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81" name="TextBox 13"/>
          <p:cNvSpPr txBox="1">
            <a:spLocks noChangeArrowheads="1"/>
          </p:cNvSpPr>
          <p:nvPr/>
        </p:nvSpPr>
        <p:spPr bwMode="auto">
          <a:xfrm>
            <a:off x="4462463" y="5145088"/>
            <a:ext cx="93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AR=MR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8605838" y="4827588"/>
            <a:ext cx="2112962" cy="1441450"/>
            <a:chOff x="7402132" y="5821251"/>
            <a:chExt cx="2112135" cy="144243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402132" y="5821251"/>
              <a:ext cx="0" cy="1442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402132" y="7263685"/>
              <a:ext cx="21121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24348" y="5984875"/>
              <a:ext cx="1113989" cy="11151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24348" y="5992818"/>
              <a:ext cx="1816976" cy="10309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83" name="TextBox 24"/>
          <p:cNvSpPr txBox="1">
            <a:spLocks noChangeArrowheads="1"/>
          </p:cNvSpPr>
          <p:nvPr/>
        </p:nvSpPr>
        <p:spPr bwMode="auto">
          <a:xfrm>
            <a:off x="9713913" y="5954713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MR</a:t>
            </a:r>
          </a:p>
        </p:txBody>
      </p:sp>
      <p:sp>
        <p:nvSpPr>
          <p:cNvPr id="31784" name="TextBox 25"/>
          <p:cNvSpPr txBox="1">
            <a:spLocks noChangeArrowheads="1"/>
          </p:cNvSpPr>
          <p:nvPr/>
        </p:nvSpPr>
        <p:spPr bwMode="auto">
          <a:xfrm>
            <a:off x="10406063" y="5883275"/>
            <a:ext cx="842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15288"/>
            <a:ext cx="121920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পূর্ণ প্রতিযোগিতামূলক বাজারের বৈশিষ্ট্য ব্যাখ্যা কর।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একচেটিয়া বাজারের বৈশিষ্ট্য ব্যাখ্যা কর।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041" y="214487"/>
            <a:ext cx="9540607" cy="3831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Callout 5"/>
          <p:cNvSpPr/>
          <p:nvPr/>
        </p:nvSpPr>
        <p:spPr>
          <a:xfrm>
            <a:off x="2588964" y="4351663"/>
            <a:ext cx="5343181" cy="103558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bn-BD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23782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88" y="4844461"/>
            <a:ext cx="11082970" cy="19584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07" y="152400"/>
            <a:ext cx="10862632" cy="44805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397470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838" y="322263"/>
            <a:ext cx="7212012" cy="836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6461" y="2548618"/>
            <a:ext cx="6065837" cy="35210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অর্থনীতি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নজমুল হক সরকারি কলেজ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নলডাঙ্গা, নাটোর।</a:t>
            </a:r>
            <a:endParaRPr lang="en-US" sz="3600" b="1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2646363"/>
            <a:ext cx="3354388" cy="3544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554038" y="1377950"/>
            <a:ext cx="35290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rebuchet MS" pitchFamily="34" charset="0"/>
            </a:endParaRPr>
          </a:p>
        </p:txBody>
      </p:sp>
      <p:pic>
        <p:nvPicPr>
          <p:cNvPr id="6" name="Picture 5" descr="MArke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17" y="2009774"/>
            <a:ext cx="4708635" cy="38339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Marke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608" y="1891862"/>
            <a:ext cx="5696606" cy="40780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Horizontal Scroll 7"/>
          <p:cNvSpPr/>
          <p:nvPr/>
        </p:nvSpPr>
        <p:spPr>
          <a:xfrm>
            <a:off x="1019504" y="199696"/>
            <a:ext cx="8565931" cy="131379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  <a:ea typeface="NikoshBAN"/>
                <a:cs typeface="NikoshBAN"/>
              </a:rPr>
              <a:t>নিচের ছবি গুলো লক্ষ কর </a:t>
            </a:r>
            <a:endParaRPr lang="en-US" sz="80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/>
              <a:ea typeface="NikoshBAN"/>
              <a:cs typeface="NikoshB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1072055" y="488950"/>
            <a:ext cx="9228082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NikoshBAN"/>
                <a:cs typeface="NikoshBAN"/>
              </a:rPr>
              <a:t>পাঠ </a:t>
            </a:r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NikoshBAN"/>
                <a:cs typeface="NikoshBAN"/>
              </a:rPr>
              <a:t>শিরোনাম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/>
              <a:ea typeface="NikoshBAN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713" y="3103563"/>
            <a:ext cx="8139112" cy="186204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11500" b="1" spc="5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বাজার(</a:t>
            </a:r>
            <a:r>
              <a:rPr lang="en-US" sz="11500" b="1" spc="50" dirty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Market)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35338" y="385763"/>
            <a:ext cx="4352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শিখন  ফলঃ</a:t>
            </a:r>
            <a:endParaRPr lang="en-US" sz="7200" dirty="0">
              <a:solidFill>
                <a:srgbClr val="FF000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8460" y="1654504"/>
            <a:ext cx="886142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১।বাজারের ধারণা ব্যাখ্যা করতে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98971" y="2505841"/>
            <a:ext cx="8924925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4000" dirty="0">
                <a:latin typeface="NikoshBAN"/>
                <a:ea typeface="NikoshBAN"/>
                <a:cs typeface="NikoshBAN"/>
              </a:rPr>
              <a:t>২।বাজারের শ্রেণি বিভাগ ব্যাখ্যা করতে পারবে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053" y="3437813"/>
            <a:ext cx="8861425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৩।পূর্ণ প্রতিযোগিতামূলক বাজার ও একচেটিয়া বাজারের মধ্যে তুলনা করতে 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2758"/>
            <a:ext cx="12192000" cy="36372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কষাকষির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n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চ্যাপম্যান  এর মতে –বাজার বলতে কোন নির্দিষ্ট স্থানকে বুঝায় না বরং এক বা একাধিক দ্রব্য বুঝায়, যা ক্রেতা ও বিক্রেতার মধ্যে প্রত্যক্ষ প্রতিযোগিতার মাধ্যমে একটি নির্দিষ্ট দামে ক্রয় –বিক্রয়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3957473"/>
            <a:ext cx="12192001" cy="34575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অর্থনিতির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79600" y="236538"/>
            <a:ext cx="7148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4400" b="1" u="sng">
                <a:solidFill>
                  <a:srgbClr val="7030A0"/>
                </a:solidFill>
                <a:latin typeface="NikoshBAN"/>
                <a:ea typeface="NikoshBAN"/>
                <a:cs typeface="NikoshBAN"/>
              </a:rPr>
              <a:t>বাজারের শ্রেণি বিভাগ</a:t>
            </a:r>
            <a:endParaRPr lang="en-US" sz="4400" b="1" u="sng">
              <a:solidFill>
                <a:srgbClr val="7030A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2188" y="946150"/>
            <a:ext cx="7327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600">
                <a:solidFill>
                  <a:srgbClr val="FF00FF"/>
                </a:solidFill>
                <a:latin typeface="NikoshBAN"/>
                <a:ea typeface="NikoshBAN"/>
                <a:cs typeface="NikoshBAN"/>
              </a:rPr>
              <a:t>আয়তন</a:t>
            </a:r>
            <a:r>
              <a:rPr lang="en-US" sz="3600">
                <a:solidFill>
                  <a:srgbClr val="FF00FF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IN" sz="3600">
                <a:solidFill>
                  <a:srgbClr val="FF00FF"/>
                </a:solidFill>
                <a:latin typeface="NikoshBAN"/>
                <a:ea typeface="NikoshBAN"/>
                <a:cs typeface="NikoshBAN"/>
              </a:rPr>
              <a:t>/ পরিধির ভিত্তিতে বাজারের শ্রেণি বিভাগ</a:t>
            </a:r>
            <a:endParaRPr lang="en-US" sz="3600">
              <a:solidFill>
                <a:srgbClr val="FF00FF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1150" y="5975350"/>
            <a:ext cx="3511550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বাজার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3975" y="5997575"/>
            <a:ext cx="4419600" cy="54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/>
              <a:t>আন্তর্জাতিক বাজার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778000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150" y="1778000"/>
            <a:ext cx="347186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975" y="1778000"/>
            <a:ext cx="4419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33425" y="4025900"/>
            <a:ext cx="2019300" cy="44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স্থানীয় বাজার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88" y="4881563"/>
            <a:ext cx="397827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আয়তনের ভিত্তিতে বাজার  ৩ প্রকারঃ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স্থানীয় বাজার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বাজার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আন্তর্জাতিক বাজার</a:t>
            </a:r>
            <a:r>
              <a:rPr lang="bn-IN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0363" y="657225"/>
            <a:ext cx="115919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600">
                <a:solidFill>
                  <a:srgbClr val="FF00FF"/>
                </a:solidFill>
                <a:latin typeface="NikoshBAN"/>
                <a:ea typeface="NikoshBAN"/>
                <a:cs typeface="NikoshBAN"/>
              </a:rPr>
              <a:t>স্থানীয় বাজারঃ কোন পণ্যের বাজার নির্দিষ্ট অঞ্চলের মধ্যে সীমাবদ্ধ হলে তাকে স্থানীয় বাজার বলে। যেমনঃ পচনশীল দ্রব্য( শাক-সবজি</a:t>
            </a:r>
            <a:r>
              <a:rPr lang="en-US" sz="3600">
                <a:solidFill>
                  <a:srgbClr val="FF00FF"/>
                </a:solidFill>
                <a:latin typeface="NikoshBAN"/>
                <a:ea typeface="NikoshBAN"/>
                <a:cs typeface="NikoshBAN"/>
              </a:rPr>
              <a:t>, দুধ, ডিম ইত্যাদি</a:t>
            </a:r>
            <a:r>
              <a:rPr lang="bn-IN" sz="3600">
                <a:solidFill>
                  <a:srgbClr val="FF00FF"/>
                </a:solidFill>
                <a:latin typeface="NikoshBAN"/>
                <a:ea typeface="NikoshBAN"/>
                <a:cs typeface="NikoshBAN"/>
              </a:rPr>
              <a:t> ) এর বাজার।</a:t>
            </a:r>
            <a:r>
              <a:rPr lang="en-US" sz="3600">
                <a:solidFill>
                  <a:srgbClr val="FF00FF"/>
                </a:solidFill>
                <a:latin typeface="NikoshBAN"/>
                <a:ea typeface="NikoshBAN"/>
                <a:cs typeface="NikoshBAN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363" y="2414588"/>
            <a:ext cx="114490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600">
                <a:solidFill>
                  <a:srgbClr val="7030A0"/>
                </a:solidFill>
                <a:latin typeface="NikoshBAN"/>
                <a:ea typeface="NikoshBAN"/>
                <a:cs typeface="NikoshBAN"/>
              </a:rPr>
              <a:t>জাতীয় বাজারঃ কোন দ্রব্যের বাজার একটি দেশের মধ্যে সীমাবদ্ধ হলে তাকে জাতীয় বাজার বলে। </a:t>
            </a:r>
            <a:r>
              <a:rPr lang="en-US" sz="3600">
                <a:solidFill>
                  <a:srgbClr val="7030A0"/>
                </a:solidFill>
                <a:latin typeface="NikoshBAN"/>
                <a:ea typeface="NikoshBAN"/>
                <a:cs typeface="NikoshBAN"/>
              </a:rPr>
              <a:t>যেমন- কুমিল্লার খদ্দর, বগুড়ার দধি ইত্যাদি দ্রব্যের বাজার হল জাতীয় বাজার।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363" y="4546600"/>
            <a:ext cx="11476037" cy="2308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চামড়াজাত দ্রব্যের বাজার ইত্যাদি হল আন্তর্জাতিক বাজার।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975" y="93663"/>
            <a:ext cx="6059488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ভিত্তিতে বাজারের শ্রেণি বিভাগ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47481" y="730250"/>
            <a:ext cx="758326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IN" sz="2800" dirty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সময়ের ভিত্তিতে বাজার চার প্রকারঃ</a:t>
            </a:r>
          </a:p>
          <a:p>
            <a:endParaRPr lang="en-US" sz="2400" dirty="0">
              <a:latin typeface="NikoshBAN"/>
              <a:ea typeface="NikoshBAN"/>
              <a:cs typeface="NikoshB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65250" y="1262063"/>
            <a:ext cx="8177213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65250" y="1262063"/>
            <a:ext cx="0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43425" y="1262063"/>
            <a:ext cx="0" cy="38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83388" y="1268413"/>
            <a:ext cx="0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542463" y="1287463"/>
            <a:ext cx="0" cy="38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2263" y="1644650"/>
            <a:ext cx="2758394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2000" b="1" dirty="0">
                <a:latin typeface="NikoshBAN"/>
                <a:ea typeface="NikoshBAN"/>
                <a:cs typeface="NikoshBAN"/>
              </a:rPr>
              <a:t>অতি স্বল্পকালীন  বাজার</a:t>
            </a:r>
            <a:endParaRPr lang="en-US" sz="2000" b="1" dirty="0">
              <a:latin typeface="NikoshBAN"/>
              <a:ea typeface="NikoshBAN"/>
              <a:cs typeface="NikoshB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478213" y="1674813"/>
            <a:ext cx="2108269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2000" b="1" dirty="0">
                <a:latin typeface="NikoshBAN"/>
                <a:ea typeface="NikoshBAN"/>
                <a:cs typeface="NikoshBAN"/>
              </a:rPr>
              <a:t>স্বল্পকালীন  বাজার</a:t>
            </a:r>
            <a:endParaRPr lang="en-US" sz="2000" b="1" dirty="0">
              <a:latin typeface="NikoshBAN"/>
              <a:ea typeface="NikoshBAN"/>
              <a:cs typeface="NikoshBAN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61038" y="1674813"/>
            <a:ext cx="2171700" cy="40011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000" b="1" dirty="0">
                <a:latin typeface="NikoshBAN"/>
                <a:ea typeface="NikoshBAN"/>
                <a:cs typeface="NikoshBAN"/>
              </a:rPr>
              <a:t>দীর্ঘকালীন বাজার</a:t>
            </a:r>
            <a:endParaRPr lang="en-US" sz="2000" b="1" dirty="0">
              <a:latin typeface="NikoshBAN"/>
              <a:ea typeface="NikoshBAN"/>
              <a:cs typeface="NikoshB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113713" y="1674813"/>
            <a:ext cx="2656496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2000" b="1" dirty="0">
                <a:latin typeface="NikoshBAN"/>
                <a:ea typeface="NikoshBAN"/>
                <a:cs typeface="NikoshBAN"/>
              </a:rPr>
              <a:t>অতি দীর্ঘকালীন বাজার</a:t>
            </a:r>
            <a:endParaRPr lang="en-US" sz="2000" b="1" dirty="0">
              <a:latin typeface="NikoshBAN"/>
              <a:ea typeface="NikoshBAN"/>
              <a:cs typeface="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8" y="2357438"/>
            <a:ext cx="11912600" cy="893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bn-IN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স্বল্পকালীন</a:t>
            </a:r>
            <a:r>
              <a:rPr lang="en-US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বাজারঃ</a:t>
            </a:r>
            <a:r>
              <a:rPr lang="en-US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ৎপাদনকারী দ্রব্যের যোগান বাড়াতে বা কমাতে পারেনা তাকে অতি স্বল্পকালীন বাজার বলে।এ বাজারে দ্রব্যের যোগান রেখা সম্পূর্ণ অস্থিতিস্থাপক হয়।এ বাজারে দ্রব্যের চাহিদার উপর দাম নির্ভর করে।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8" y="3279775"/>
            <a:ext cx="11912600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স্বল্পকালীন বাজারঃ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ৎপাদনকারী মূলধনের পরিবর্তন করতে পারেনা তবে মূলধনের পুনঃ পুনঃ ব্যবহারের মাধ্যমে দ্রব্যের যোগান কিছুটা  বাড়াতে পারে তাকে স্বল্পকালীন  বাজার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588" y="4348163"/>
            <a:ext cx="11912600" cy="9540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দীর্ঘকালীন বাজারঃ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বাজারে উৎপাদনকারী মূলধনের পরিবর্তন করে দ্রব্যের চাহিদা অনুযায়ী যোগান দিতে পারে তাকে দীর্ঘকালীন বাজার বলে। এ বাজারে দ্রব্যের যোগানের উপর দাম নির্ভর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88" y="5414963"/>
            <a:ext cx="11912600" cy="1384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অতিদীর্ঘকালীন বাজারঃ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বাজারে ভোক্তাদের রুচি-পছন্দ, ভোক্তার সংখ্যা ইত্যাদির উপর নির্ভর করে উৎপাদন কারী দ্রব্যের যোগান দিতে সক্ষম তাকে অতিদীর্ঘকালীন বাজার বলে। এ বাজারেও দ্রব্যের  যোগানের  প্রভাব থাকে।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728</TotalTime>
  <Words>889</Words>
  <Application>Microsoft Office PowerPoint</Application>
  <PresentationFormat>Custom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</dc:title>
  <dc:creator>RASEL</dc:creator>
  <cp:lastModifiedBy>home</cp:lastModifiedBy>
  <cp:revision>112</cp:revision>
  <dcterms:created xsi:type="dcterms:W3CDTF">2017-10-15T16:17:25Z</dcterms:created>
  <dcterms:modified xsi:type="dcterms:W3CDTF">2020-05-04T01:33:20Z</dcterms:modified>
</cp:coreProperties>
</file>