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8" r:id="rId2"/>
    <p:sldId id="297" r:id="rId3"/>
    <p:sldId id="257" r:id="rId4"/>
    <p:sldId id="311" r:id="rId5"/>
    <p:sldId id="300" r:id="rId6"/>
    <p:sldId id="298" r:id="rId7"/>
    <p:sldId id="262" r:id="rId8"/>
    <p:sldId id="263" r:id="rId9"/>
    <p:sldId id="264" r:id="rId10"/>
    <p:sldId id="287" r:id="rId11"/>
    <p:sldId id="265" r:id="rId12"/>
    <p:sldId id="266" r:id="rId13"/>
    <p:sldId id="267" r:id="rId14"/>
    <p:sldId id="268" r:id="rId15"/>
    <p:sldId id="269" r:id="rId16"/>
    <p:sldId id="270" r:id="rId17"/>
    <p:sldId id="271" r:id="rId18"/>
    <p:sldId id="291" r:id="rId19"/>
    <p:sldId id="272" r:id="rId20"/>
    <p:sldId id="273" r:id="rId21"/>
    <p:sldId id="274" r:id="rId22"/>
    <p:sldId id="275" r:id="rId23"/>
    <p:sldId id="276" r:id="rId24"/>
    <p:sldId id="304" r:id="rId25"/>
    <p:sldId id="309" r:id="rId26"/>
    <p:sldId id="26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04-May-20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04-May-20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04-May-20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04-May-20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wikipedia.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30926" y="2514600"/>
            <a:ext cx="5836674" cy="3769518"/>
          </a:xfrm>
          <a:scene3d>
            <a:camera prst="orthographicFront"/>
            <a:lightRig rig="threePt" dir="t"/>
          </a:scene3d>
          <a:sp3d>
            <a:bevelT prst="convex"/>
          </a:sp3d>
        </p:spPr>
      </p:pic>
      <p:sp>
        <p:nvSpPr>
          <p:cNvPr id="4" name="TextBox 3"/>
          <p:cNvSpPr txBox="1"/>
          <p:nvPr/>
        </p:nvSpPr>
        <p:spPr>
          <a:xfrm>
            <a:off x="1524000" y="0"/>
            <a:ext cx="6400800" cy="3770263"/>
          </a:xfrm>
          <a:prstGeom prst="rect">
            <a:avLst/>
          </a:prstGeom>
          <a:noFill/>
          <a:scene3d>
            <a:camera prst="orthographicFront"/>
            <a:lightRig rig="threePt" dir="t"/>
          </a:scene3d>
          <a:sp3d>
            <a:bevelT prst="convex"/>
          </a:sp3d>
        </p:spPr>
        <p:txBody>
          <a:bodyPr wrap="square" rtlCol="0">
            <a:spAutoFit/>
          </a:bodyPr>
          <a:lstStyle/>
          <a:p>
            <a:r>
              <a:rPr lang="bn-BD" sz="23900" dirty="0" smtClean="0">
                <a:latin typeface="NikoshBAN" pitchFamily="2" charset="0"/>
                <a:cs typeface="NikoshBAN" pitchFamily="2" charset="0"/>
              </a:rPr>
              <a:t> </a:t>
            </a:r>
            <a:r>
              <a:rPr lang="bn-BD" sz="11500" dirty="0" smtClean="0">
                <a:solidFill>
                  <a:srgbClr val="FF0000"/>
                </a:solidFill>
                <a:latin typeface="NikoshBAN" pitchFamily="2" charset="0"/>
                <a:cs typeface="NikoshBAN" pitchFamily="2" charset="0"/>
              </a:rPr>
              <a:t>স্বাগতম</a:t>
            </a:r>
            <a:endParaRPr lang="en-US" sz="11500" dirty="0">
              <a:solidFill>
                <a:srgbClr val="FF0000"/>
              </a:solidFill>
              <a:latin typeface="NikoshBAN" pitchFamily="2" charset="0"/>
              <a:cs typeface="NikoshBAN" pitchFamily="2" charset="0"/>
            </a:endParaRPr>
          </a:p>
        </p:txBody>
      </p:sp>
    </p:spTree>
    <p:extLst>
      <p:ext uri="{BB962C8B-B14F-4D97-AF65-F5344CB8AC3E}">
        <p14:creationId xmlns="" xmlns:p14="http://schemas.microsoft.com/office/powerpoint/2010/main" val="259654266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5410200"/>
          </a:xfrm>
        </p:spPr>
        <p:txBody>
          <a:bodyPr>
            <a:normAutofit/>
          </a:bodyPr>
          <a:lstStyle/>
          <a:p>
            <a:pPr>
              <a:buNone/>
            </a:pPr>
            <a:r>
              <a:rPr lang="bn-BD" sz="2800" dirty="0" smtClean="0">
                <a:latin typeface="NikoshBAN" pitchFamily="2" charset="0"/>
                <a:cs typeface="NikoshBAN" pitchFamily="2" charset="0"/>
              </a:rPr>
              <a:t>২</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৪৪</a:t>
            </a:r>
            <a:r>
              <a:rPr lang="bn-BD" sz="2800" dirty="0" smtClean="0">
                <a:latin typeface="NikoshBAN" pitchFamily="2" charset="0"/>
                <a:cs typeface="NikoshBAN" pitchFamily="2" charset="0"/>
              </a:rPr>
              <a:t>, ৭০, ১০২, ১১৫ ও ১২৪ অনুচ্ছেদ প্রতিস্থাপন করা হয়; </a:t>
            </a:r>
          </a:p>
          <a:p>
            <a:pPr>
              <a:buNone/>
            </a:pPr>
            <a:r>
              <a:rPr lang="bn-BD" sz="2800" dirty="0" smtClean="0">
                <a:latin typeface="NikoshBAN" pitchFamily="2" charset="0"/>
                <a:cs typeface="NikoshBAN" pitchFamily="2" charset="0"/>
              </a:rPr>
              <a:t>৩</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সংবিধানের তৃতীয় ভাগ সংশোধন করা হয় ;</a:t>
            </a:r>
          </a:p>
          <a:p>
            <a:pPr>
              <a:buNone/>
            </a:pPr>
            <a:r>
              <a:rPr lang="bn-BD" sz="2800" dirty="0" smtClean="0">
                <a:latin typeface="NikoshBAN" pitchFamily="2" charset="0"/>
                <a:cs typeface="NikoshBAN" pitchFamily="2" charset="0"/>
              </a:rPr>
              <a:t>৪</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তৃতীয় ও চতুর্থ তফসিল পরিবর্তন করা হয় ; </a:t>
            </a:r>
          </a:p>
          <a:p>
            <a:pPr>
              <a:buNone/>
            </a:pPr>
            <a:r>
              <a:rPr lang="bn-BD" sz="2800" dirty="0" smtClean="0">
                <a:latin typeface="NikoshBAN" pitchFamily="2" charset="0"/>
                <a:cs typeface="NikoshBAN" pitchFamily="2" charset="0"/>
              </a:rPr>
              <a:t>৫</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প্রথম জাতীয় সংসদের মেয়াদ বৃদ্ধি করা হয় ;</a:t>
            </a:r>
          </a:p>
          <a:p>
            <a:pPr>
              <a:buNone/>
            </a:pPr>
            <a:r>
              <a:rPr lang="bn-BD" sz="2800" dirty="0" smtClean="0">
                <a:latin typeface="NikoshBAN" pitchFamily="2" charset="0"/>
                <a:cs typeface="NikoshBAN" pitchFamily="2" charset="0"/>
              </a:rPr>
              <a:t>৬</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রাষ্ট্রপতির পদ ও এই পদের প্রার্থী সম্পর্কে বিশেষ বিধান করা হয় ; </a:t>
            </a:r>
          </a:p>
          <a:p>
            <a:pPr>
              <a:buNone/>
            </a:pPr>
            <a:r>
              <a:rPr lang="bn-BD" sz="2800" dirty="0" smtClean="0">
                <a:latin typeface="NikoshBAN" pitchFamily="2" charset="0"/>
                <a:cs typeface="NikoshBAN" pitchFamily="2" charset="0"/>
              </a:rPr>
              <a:t>৭</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সংবিধানে একটি নতুন (একাদশ) ভাগ সংযুক্ত করা হয় ; </a:t>
            </a:r>
          </a:p>
          <a:p>
            <a:pPr>
              <a:buNone/>
            </a:pPr>
            <a:r>
              <a:rPr lang="bn-BD" sz="2800" dirty="0" smtClean="0">
                <a:latin typeface="NikoshBAN" pitchFamily="2" charset="0"/>
                <a:cs typeface="NikoshBAN" pitchFamily="2" charset="0"/>
              </a:rPr>
              <a:t>৮</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সংবিধানে </a:t>
            </a:r>
            <a:r>
              <a:rPr lang="bn-BD" sz="2800" dirty="0" smtClean="0">
                <a:latin typeface="NikoshBAN" pitchFamily="2" charset="0"/>
                <a:cs typeface="NikoshBAN" pitchFamily="2" charset="0"/>
              </a:rPr>
              <a:t>৭৩ক ও ১১৬ক অনুচ্ছেদ দুটি সংযুক্ত করা হয় ।</a:t>
            </a:r>
            <a:endParaRPr lang="en-US" sz="2800" dirty="0" smtClean="0">
              <a:latin typeface="NikoshBAN" pitchFamily="2" charset="0"/>
              <a:cs typeface="NikoshBAN" pitchFamily="2" charset="0"/>
            </a:endParaRPr>
          </a:p>
          <a:p>
            <a:endParaRPr lang="en-US" dirty="0"/>
          </a:p>
        </p:txBody>
      </p:sp>
    </p:spTree>
    <p:extLst>
      <p:ext uri="{BB962C8B-B14F-4D97-AF65-F5344CB8AC3E}">
        <p14:creationId xmlns="" xmlns:p14="http://schemas.microsoft.com/office/powerpoint/2010/main" val="1284933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334000"/>
          </a:xfrm>
        </p:spPr>
        <p:txBody>
          <a:bodyPr>
            <a:normAutofit/>
          </a:bodyPr>
          <a:lstStyle/>
          <a:p>
            <a:r>
              <a:rPr lang="bn-BD" sz="2800" b="1" i="1" dirty="0" smtClean="0">
                <a:solidFill>
                  <a:srgbClr val="FF0000"/>
                </a:solidFill>
                <a:latin typeface="NikoshBAN" pitchFamily="2" charset="0"/>
                <a:cs typeface="NikoshBAN" pitchFamily="2" charset="0"/>
              </a:rPr>
              <a:t>পঞ্চম </a:t>
            </a:r>
            <a:r>
              <a:rPr lang="bn-BD" sz="2800" b="1" i="1" dirty="0" smtClean="0">
                <a:solidFill>
                  <a:srgbClr val="FF0000"/>
                </a:solidFill>
                <a:latin typeface="NikoshBAN" pitchFamily="2" charset="0"/>
                <a:cs typeface="NikoshBAN" pitchFamily="2" charset="0"/>
              </a:rPr>
              <a:t>সংশোধনী</a:t>
            </a:r>
            <a:endParaRPr lang="en-US" sz="2800" b="1" i="1" dirty="0" smtClean="0">
              <a:solidFill>
                <a:srgbClr val="FF0000"/>
              </a:solidFill>
              <a:latin typeface="NikoshBAN" pitchFamily="2" charset="0"/>
              <a:cs typeface="NikoshBAN" pitchFamily="2" charset="0"/>
            </a:endParaRPr>
          </a:p>
          <a:p>
            <a:pPr>
              <a:buNone/>
            </a:pPr>
            <a:r>
              <a:rPr lang="en-US" sz="2800" i="1" dirty="0" smtClean="0">
                <a:solidFill>
                  <a:srgbClr val="FF0000"/>
                </a:solidFill>
                <a:latin typeface="NikoshBAN" pitchFamily="2" charset="0"/>
                <a:cs typeface="NikoshBAN" pitchFamily="2" charset="0"/>
              </a:rPr>
              <a:t> </a:t>
            </a:r>
            <a:r>
              <a:rPr lang="en-US" sz="2800" i="1" dirty="0" smtClean="0">
                <a:solidFill>
                  <a:srgbClr val="FF0000"/>
                </a:solidFill>
                <a:latin typeface="NikoshBAN" pitchFamily="2" charset="0"/>
                <a:cs typeface="NikoshBAN" pitchFamily="2" charset="0"/>
              </a:rPr>
              <a:t> </a:t>
            </a:r>
            <a:r>
              <a:rPr lang="bn-BD" sz="2800" i="1" dirty="0" smtClean="0">
                <a:latin typeface="NikoshBAN" pitchFamily="2" charset="0"/>
                <a:cs typeface="NikoshBAN" pitchFamily="2" charset="0"/>
              </a:rPr>
              <a:t>আইন</a:t>
            </a:r>
            <a:r>
              <a:rPr lang="bn-BD" sz="2800" dirty="0" smtClean="0">
                <a:latin typeface="NikoshBAN" pitchFamily="2" charset="0"/>
                <a:cs typeface="NikoshBAN" pitchFamily="2" charset="0"/>
              </a:rPr>
              <a:t>  এই সংবিধান আইন জাতীয় সংসদে অনুমোদিত হয় ১৯৭৯ সালের ৬ এপ্রিল। এই আইন দ্বারা সংবিধানের চতুর্থ তফসিলের সংশোধন করা হয় এবং তাতে ১৮ প্যারাগ্রাফ নামে একটি নতুন প্যারাগ্রাফ যুক্ত করা হয়। এতে বলা হয় যে, ১৯৭৫ সালের ১৫ আগস্ট তারিখসহ ওই দিন থেকে ১৯৭৯ সালের ৯ এপ্রিল তারিখ পর্যন্ত (ওই দিনসহ) সামরিক আইন কর্তৃপক্ষের যে কোনো ঘোষণা বা আদেশ বলে সম্পাদিত সংবিধানের সকল সংশোধনী, সংযুক্তি, পরিবর্তন, প্রতিস্থাপন ও বিলুপ্তি বৈধভাবে সম্পাদিত বলে বিবেচিত হবে এবং কোনো কারণেই কোনো আদালত বা ট্রাইব্যুনালে এসবের ব্যাপারে কোনো প্রশ্ন তোলা যাবে না।</a:t>
            </a:r>
            <a:endParaRPr lang="en-US" sz="2800" dirty="0" smtClean="0">
              <a:latin typeface="NikoshBAN" pitchFamily="2" charset="0"/>
              <a:cs typeface="NikoshBAN" pitchFamily="2" charset="0"/>
            </a:endParaRPr>
          </a:p>
          <a:p>
            <a:endParaRPr lang="en-US" dirty="0"/>
          </a:p>
        </p:txBody>
      </p:sp>
    </p:spTree>
    <p:extLst>
      <p:ext uri="{BB962C8B-B14F-4D97-AF65-F5344CB8AC3E}">
        <p14:creationId xmlns="" xmlns:p14="http://schemas.microsoft.com/office/powerpoint/2010/main" val="3502958963"/>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410200"/>
          </a:xfrm>
        </p:spPr>
        <p:txBody>
          <a:bodyPr/>
          <a:lstStyle/>
          <a:p>
            <a:r>
              <a:rPr lang="bn-BD" sz="2800" b="1" i="1" dirty="0" smtClean="0">
                <a:solidFill>
                  <a:srgbClr val="FF0000"/>
                </a:solidFill>
                <a:latin typeface="NikoshBAN" pitchFamily="2" charset="0"/>
                <a:cs typeface="NikoshBAN" pitchFamily="2" charset="0"/>
              </a:rPr>
              <a:t>ষষ্ঠ </a:t>
            </a:r>
            <a:r>
              <a:rPr lang="bn-BD" sz="2800" b="1" i="1" dirty="0" smtClean="0">
                <a:solidFill>
                  <a:srgbClr val="FF0000"/>
                </a:solidFill>
                <a:latin typeface="NikoshBAN" pitchFamily="2" charset="0"/>
                <a:cs typeface="NikoshBAN" pitchFamily="2" charset="0"/>
              </a:rPr>
              <a:t>সংশোধনী</a:t>
            </a:r>
            <a:r>
              <a:rPr lang="en-US" sz="2800" i="1" dirty="0" smtClean="0">
                <a:solidFill>
                  <a:srgbClr val="FF0000"/>
                </a:solidFill>
                <a:latin typeface="NikoshBAN" pitchFamily="2" charset="0"/>
                <a:cs typeface="NikoshBAN" pitchFamily="2" charset="0"/>
              </a:rPr>
              <a:t> </a:t>
            </a:r>
          </a:p>
          <a:p>
            <a:pPr>
              <a:buNone/>
            </a:pPr>
            <a:r>
              <a:rPr lang="en-US" sz="2800" dirty="0" smtClean="0">
                <a:solidFill>
                  <a:srgbClr val="FF0000"/>
                </a:solidFill>
                <a:latin typeface="NikoshBAN" pitchFamily="2" charset="0"/>
                <a:cs typeface="NikoshBAN" pitchFamily="2" charset="0"/>
              </a:rPr>
              <a:t> </a:t>
            </a:r>
            <a:r>
              <a:rPr lang="en-US" sz="2800" dirty="0" smtClean="0">
                <a:solidFill>
                  <a:srgbClr val="FF0000"/>
                </a:solidFill>
                <a:latin typeface="NikoshBAN" pitchFamily="2" charset="0"/>
                <a:cs typeface="NikoshBAN" pitchFamily="2" charset="0"/>
              </a:rPr>
              <a:t>  </a:t>
            </a:r>
            <a:r>
              <a:rPr lang="bn-BD" sz="2800" dirty="0" smtClean="0">
                <a:latin typeface="NikoshBAN" pitchFamily="2" charset="0"/>
                <a:cs typeface="NikoshBAN" pitchFamily="2" charset="0"/>
              </a:rPr>
              <a:t>১৯৮১ </a:t>
            </a:r>
            <a:r>
              <a:rPr lang="bn-BD" sz="2800" dirty="0" smtClean="0">
                <a:latin typeface="NikoshBAN" pitchFamily="2" charset="0"/>
                <a:cs typeface="NikoshBAN" pitchFamily="2" charset="0"/>
              </a:rPr>
              <a:t>সালের ৮ জুলাই এ সংশোধনী আনা হয়। রাষ্ট্রপতি জিয়াউর রহমানের মৃত্যুর পর উপরাষ্ট্রপতি আব্দুস সাত্তার অস্থায়ী রাষ্ট্রপতির দায়িত্ব পালন করেছিলেন। সেই সময়ে বিএনপি রাষ্ট্রপতি পদে তাদের প্রার্থী হিসেবে আব্দুস সাত্তারকে মনোনয়ন দেয়। ষষ্ঠ সংশোধনীতে সেই পথটাই নিশ্চিত করা হয়। উপ-রাষ্ট্রপতি পদে বহাল থেকে রাষ্ট্রপতি পদে নির্বাচনের বিধান নিশ্চিত করা হয় এই সংশোধনীর মাধ্যমে। সংসদ নেতা শাহ আজিজুর রহমান  উত্থাপিত বিলটি ২৫২-০ ভোটে পাস হয়। এটি রাষ্ট্রপতির অনুমোদন পায় ওই বছরের ১০ জুলাই।</a:t>
            </a:r>
            <a:endParaRPr lang="en-US" sz="2800" dirty="0" smtClean="0">
              <a:latin typeface="NikoshBAN" pitchFamily="2" charset="0"/>
              <a:cs typeface="NikoshBAN" pitchFamily="2" charset="0"/>
            </a:endParaRPr>
          </a:p>
          <a:p>
            <a:endParaRPr lang="en-US" dirty="0"/>
          </a:p>
        </p:txBody>
      </p:sp>
    </p:spTree>
    <p:extLst>
      <p:ext uri="{BB962C8B-B14F-4D97-AF65-F5344CB8AC3E}">
        <p14:creationId xmlns="" xmlns:p14="http://schemas.microsoft.com/office/powerpoint/2010/main" val="27494868"/>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410200"/>
          </a:xfrm>
        </p:spPr>
        <p:txBody>
          <a:bodyPr>
            <a:normAutofit/>
          </a:bodyPr>
          <a:lstStyle/>
          <a:p>
            <a:r>
              <a:rPr lang="bn-BD" b="1" i="1" dirty="0" smtClean="0">
                <a:solidFill>
                  <a:srgbClr val="FF0000"/>
                </a:solidFill>
                <a:latin typeface="NikoshBAN" pitchFamily="2" charset="0"/>
                <a:cs typeface="NikoshBAN" pitchFamily="2" charset="0"/>
              </a:rPr>
              <a:t>সপ্তম সংশোধনী </a:t>
            </a:r>
            <a:endParaRPr lang="en-US" b="1" i="1" dirty="0" smtClean="0">
              <a:solidFill>
                <a:srgbClr val="FF0000"/>
              </a:solidFill>
              <a:latin typeface="NikoshBAN" pitchFamily="2" charset="0"/>
              <a:cs typeface="NikoshBAN" pitchFamily="2" charset="0"/>
            </a:endParaRPr>
          </a:p>
          <a:p>
            <a:pPr>
              <a:buNone/>
            </a:pPr>
            <a:r>
              <a:rPr lang="en-US" i="1" dirty="0" smtClean="0">
                <a:solidFill>
                  <a:srgbClr val="FF0000"/>
                </a:solidFill>
                <a:latin typeface="NikoshBAN" pitchFamily="2" charset="0"/>
                <a:cs typeface="NikoshBAN" pitchFamily="2" charset="0"/>
              </a:rPr>
              <a:t>   </a:t>
            </a:r>
            <a:r>
              <a:rPr lang="en-US" dirty="0" smtClean="0">
                <a:latin typeface="NikoshBAN" pitchFamily="2" charset="0"/>
                <a:cs typeface="NikoshBAN" pitchFamily="2" charset="0"/>
              </a:rPr>
              <a:t>আ</a:t>
            </a:r>
            <a:r>
              <a:rPr lang="bn-BD" dirty="0" smtClean="0">
                <a:latin typeface="NikoshBAN" pitchFamily="2" charset="0"/>
                <a:cs typeface="NikoshBAN" pitchFamily="2" charset="0"/>
              </a:rPr>
              <a:t>ইন</a:t>
            </a:r>
            <a:r>
              <a:rPr lang="bn-BD" dirty="0" smtClean="0">
                <a:latin typeface="NikoshBAN" pitchFamily="2" charset="0"/>
                <a:cs typeface="NikoshBAN" pitchFamily="2" charset="0"/>
              </a:rPr>
              <a:t>  ১৯৮৬ সালের ১১ নভেম্বর এই আইন পাস হয়। এই আইন দ্বারা সংবিধানের ৮৬ অনুচ্ছেদ সংশোধন করা হয়; এর দ্বারা সংবিধানের চতুর্থ তফসিলের সংশোধন করা হয় এবং তাতে ১৯ প্যারাগ্রাফ নামে একটি নতুন প্যারাগ্রাফ যুক্ত করা হয়। এতে বলা হয় যে, ১৯৮২ সালের ২৪ মার্চ তারিখসহ ওই দিন থেকে ১৯৮৬ সালের ১১ নভেম্বর পর্যন্ত (ঐ দিনসহ) সময়কালের মধ্যে গৃহীত সকল ঘোষণা, ঘোষণা আদেশ, প্রধান সামরিক আইন প্রশাসকের আদেশ, সামরিক আইন বিধানাবলি, সামরিক আইন আদেশসমূহ, সামরিক আইন নির্দেশনাসমূহ, অধ্যাদেশসমূহ এবং অন্যান্য আইন বৈধভাবে সম্পাদিত বলে বিবেচিত হবে এবং কোনো কারণে এসবের বিরুদ্ধে কোনো আদালত, ট্রাইব্যুনাল বা কোনো কর্তৃপক্ষের কাছে কোনো প্রশ্ন তোলা যাবে না।</a:t>
            </a:r>
            <a:endParaRPr lang="en-US" dirty="0" smtClean="0">
              <a:latin typeface="NikoshBAN" pitchFamily="2" charset="0"/>
              <a:cs typeface="NikoshBAN" pitchFamily="2" charset="0"/>
            </a:endParaRPr>
          </a:p>
          <a:p>
            <a:endParaRPr lang="en-US" dirty="0"/>
          </a:p>
        </p:txBody>
      </p:sp>
    </p:spTree>
    <p:extLst>
      <p:ext uri="{BB962C8B-B14F-4D97-AF65-F5344CB8AC3E}">
        <p14:creationId xmlns="" xmlns:p14="http://schemas.microsoft.com/office/powerpoint/2010/main" val="190680318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762000"/>
            <a:ext cx="8229600" cy="5867400"/>
          </a:xfrm>
        </p:spPr>
        <p:txBody>
          <a:bodyPr>
            <a:normAutofit fontScale="92500"/>
          </a:bodyPr>
          <a:lstStyle/>
          <a:p>
            <a:r>
              <a:rPr lang="bn-BD" sz="2800" b="1" i="1" dirty="0" smtClean="0">
                <a:solidFill>
                  <a:srgbClr val="FF0000"/>
                </a:solidFill>
                <a:latin typeface="NikoshBAN" pitchFamily="2" charset="0"/>
                <a:cs typeface="NikoshBAN" pitchFamily="2" charset="0"/>
              </a:rPr>
              <a:t>অষ্টম সংশোধনী </a:t>
            </a:r>
            <a:endParaRPr lang="en-US" sz="2800" b="1" i="1" dirty="0" smtClean="0">
              <a:solidFill>
                <a:srgbClr val="FF0000"/>
              </a:solidFill>
              <a:latin typeface="NikoshBAN" pitchFamily="2" charset="0"/>
              <a:cs typeface="NikoshBAN" pitchFamily="2" charset="0"/>
            </a:endParaRPr>
          </a:p>
          <a:p>
            <a:pPr>
              <a:buNone/>
            </a:pPr>
            <a:r>
              <a:rPr lang="en-US" sz="2800" i="1" dirty="0" smtClean="0">
                <a:solidFill>
                  <a:srgbClr val="FF0000"/>
                </a:solidFill>
                <a:latin typeface="NikoshBAN" pitchFamily="2" charset="0"/>
                <a:cs typeface="NikoshBAN" pitchFamily="2" charset="0"/>
              </a:rPr>
              <a:t> </a:t>
            </a:r>
            <a:r>
              <a:rPr lang="en-US" sz="2800" i="1" dirty="0" smtClean="0">
                <a:solidFill>
                  <a:srgbClr val="FF0000"/>
                </a:solidFill>
                <a:latin typeface="NikoshBAN" pitchFamily="2" charset="0"/>
                <a:cs typeface="NikoshBAN" pitchFamily="2" charset="0"/>
              </a:rPr>
              <a:t> </a:t>
            </a:r>
            <a:r>
              <a:rPr lang="bn-BD" sz="2200" i="1" dirty="0" smtClean="0">
                <a:latin typeface="NikoshBAN" pitchFamily="2" charset="0"/>
                <a:cs typeface="NikoshBAN" pitchFamily="2" charset="0"/>
              </a:rPr>
              <a:t>আইন</a:t>
            </a:r>
            <a:r>
              <a:rPr lang="bn-BD" sz="2200" dirty="0" smtClean="0">
                <a:latin typeface="NikoshBAN" pitchFamily="2" charset="0"/>
                <a:cs typeface="NikoshBAN" pitchFamily="2" charset="0"/>
              </a:rPr>
              <a:t>  ১৯৮৮ সালের ৭ জুন এই সংশোধনী আইন পাস হয়। এর দ্বারা সংবিধানের ২, ৩, ৫, ৩০ ও ১০০ অনুচ্ছেদ সংশোধন করা হয়। এই সংশোধনী </a:t>
            </a:r>
            <a:r>
              <a:rPr lang="bn-BD" sz="2200" dirty="0" smtClean="0">
                <a:latin typeface="NikoshBAN" pitchFamily="2" charset="0"/>
                <a:cs typeface="NikoshBAN" pitchFamily="2" charset="0"/>
              </a:rPr>
              <a:t>আইনবলে</a:t>
            </a:r>
            <a:r>
              <a:rPr lang="en-US" sz="2200" dirty="0" smtClean="0">
                <a:latin typeface="NikoshBAN" pitchFamily="2" charset="0"/>
                <a:cs typeface="NikoshBAN" pitchFamily="2" charset="0"/>
              </a:rPr>
              <a:t>-</a:t>
            </a:r>
            <a:endParaRPr lang="bn-BD" sz="2800" dirty="0" smtClean="0">
              <a:latin typeface="NikoshBAN" pitchFamily="2" charset="0"/>
              <a:cs typeface="NikoshBAN" pitchFamily="2" charset="0"/>
            </a:endParaRPr>
          </a:p>
          <a:p>
            <a:pPr>
              <a:buNone/>
            </a:pPr>
            <a:r>
              <a:rPr lang="bn-BD" dirty="0" smtClean="0">
                <a:latin typeface="NikoshBAN" pitchFamily="2" charset="0"/>
                <a:cs typeface="NikoshBAN" pitchFamily="2" charset="0"/>
              </a:rPr>
              <a:t>১</a:t>
            </a:r>
            <a:r>
              <a:rPr lang="en-US" dirty="0" smtClean="0">
                <a:latin typeface="NikoshBAN" pitchFamily="2" charset="0"/>
                <a:cs typeface="NikoshBAN" pitchFamily="2" charset="0"/>
              </a:rPr>
              <a:t>.</a:t>
            </a:r>
            <a:r>
              <a:rPr lang="bn-BD" dirty="0" smtClean="0">
                <a:latin typeface="NikoshBAN" pitchFamily="2" charset="0"/>
                <a:cs typeface="NikoshBAN" pitchFamily="2" charset="0"/>
              </a:rPr>
              <a:t> </a:t>
            </a:r>
            <a:r>
              <a:rPr lang="bn-BD" dirty="0" smtClean="0">
                <a:latin typeface="NikoshBAN" pitchFamily="2" charset="0"/>
                <a:cs typeface="NikoshBAN" pitchFamily="2" charset="0"/>
              </a:rPr>
              <a:t>ইসলাম রাষ্ট্রধর্ম হিসেবে ঘোষিত হয়; </a:t>
            </a:r>
          </a:p>
          <a:p>
            <a:pPr>
              <a:buNone/>
            </a:pPr>
            <a:r>
              <a:rPr lang="bn-BD" dirty="0" smtClean="0">
                <a:latin typeface="NikoshBAN" pitchFamily="2" charset="0"/>
                <a:cs typeface="NikoshBAN" pitchFamily="2" charset="0"/>
              </a:rPr>
              <a:t>২</a:t>
            </a:r>
            <a:r>
              <a:rPr lang="en-US" dirty="0" smtClean="0">
                <a:latin typeface="NikoshBAN" pitchFamily="2" charset="0"/>
                <a:cs typeface="NikoshBAN" pitchFamily="2" charset="0"/>
              </a:rPr>
              <a:t>.</a:t>
            </a:r>
            <a:r>
              <a:rPr lang="bn-BD" dirty="0" smtClean="0">
                <a:latin typeface="NikoshBAN" pitchFamily="2" charset="0"/>
                <a:cs typeface="NikoshBAN" pitchFamily="2" charset="0"/>
              </a:rPr>
              <a:t> </a:t>
            </a:r>
            <a:r>
              <a:rPr lang="bn-BD" dirty="0" smtClean="0">
                <a:latin typeface="NikoshBAN" pitchFamily="2" charset="0"/>
                <a:cs typeface="NikoshBAN" pitchFamily="2" charset="0"/>
              </a:rPr>
              <a:t>ঢাকার বাইরে হাইকোর্ট বিভাগের ছয়টি স্থায়ী বেঞ্চ স্থাপনের মধ্য দিয়ে বিচার বিভাগের বিকেন্দ্রীকরণ করা হয়; </a:t>
            </a:r>
          </a:p>
          <a:p>
            <a:pPr>
              <a:buNone/>
            </a:pPr>
            <a:r>
              <a:rPr lang="bn-BD" dirty="0" smtClean="0">
                <a:latin typeface="NikoshBAN" pitchFamily="2" charset="0"/>
                <a:cs typeface="NikoshBAN" pitchFamily="2" charset="0"/>
              </a:rPr>
              <a:t>৩</a:t>
            </a:r>
            <a:r>
              <a:rPr lang="en-US" dirty="0" smtClean="0">
                <a:latin typeface="NikoshBAN" pitchFamily="2" charset="0"/>
                <a:cs typeface="NikoshBAN" pitchFamily="2" charset="0"/>
              </a:rPr>
              <a:t>.</a:t>
            </a:r>
            <a:r>
              <a:rPr lang="bn-BD" dirty="0" smtClean="0">
                <a:latin typeface="NikoshBAN" pitchFamily="2" charset="0"/>
                <a:cs typeface="NikoshBAN" pitchFamily="2" charset="0"/>
              </a:rPr>
              <a:t> </a:t>
            </a:r>
            <a:r>
              <a:rPr lang="bn-BD" dirty="0" smtClean="0">
                <a:latin typeface="NikoshBAN" pitchFamily="2" charset="0"/>
                <a:cs typeface="NikoshBAN" pitchFamily="2" charset="0"/>
              </a:rPr>
              <a:t>সংবিধানের ৫ অনুচ্ছেদে </a:t>
            </a:r>
            <a:r>
              <a:rPr lang="en-US" dirty="0" smtClean="0">
                <a:latin typeface="NikoshBAN" pitchFamily="2" charset="0"/>
                <a:cs typeface="NikoshBAN" pitchFamily="2" charset="0"/>
              </a:rPr>
              <a:t>Bengali </a:t>
            </a:r>
            <a:r>
              <a:rPr lang="bn-BD" dirty="0" smtClean="0">
                <a:latin typeface="NikoshBAN" pitchFamily="2" charset="0"/>
                <a:cs typeface="NikoshBAN" pitchFamily="2" charset="0"/>
              </a:rPr>
              <a:t>শব্দটি পরিবর্তন করে </a:t>
            </a:r>
            <a:r>
              <a:rPr lang="en-US" dirty="0" smtClean="0">
                <a:latin typeface="NikoshBAN" pitchFamily="2" charset="0"/>
                <a:cs typeface="NikoshBAN" pitchFamily="2" charset="0"/>
              </a:rPr>
              <a:t>Bangla </a:t>
            </a:r>
            <a:r>
              <a:rPr lang="bn-BD" dirty="0" smtClean="0">
                <a:latin typeface="NikoshBAN" pitchFamily="2" charset="0"/>
                <a:cs typeface="NikoshBAN" pitchFamily="2" charset="0"/>
              </a:rPr>
              <a:t>করা হয় এবং </a:t>
            </a:r>
            <a:r>
              <a:rPr lang="en-US" dirty="0" smtClean="0">
                <a:latin typeface="NikoshBAN" pitchFamily="2" charset="0"/>
                <a:cs typeface="NikoshBAN" pitchFamily="2" charset="0"/>
              </a:rPr>
              <a:t>Dacca </a:t>
            </a:r>
            <a:r>
              <a:rPr lang="bn-BD" dirty="0" smtClean="0">
                <a:latin typeface="NikoshBAN" pitchFamily="2" charset="0"/>
                <a:cs typeface="NikoshBAN" pitchFamily="2" charset="0"/>
              </a:rPr>
              <a:t>পরিবর্তন করে </a:t>
            </a:r>
            <a:r>
              <a:rPr lang="en-US" dirty="0" smtClean="0">
                <a:latin typeface="NikoshBAN" pitchFamily="2" charset="0"/>
                <a:cs typeface="NikoshBAN" pitchFamily="2" charset="0"/>
              </a:rPr>
              <a:t>Dhaka </a:t>
            </a:r>
            <a:r>
              <a:rPr lang="bn-BD" dirty="0" smtClean="0">
                <a:latin typeface="NikoshBAN" pitchFamily="2" charset="0"/>
                <a:cs typeface="NikoshBAN" pitchFamily="2" charset="0"/>
              </a:rPr>
              <a:t>করা হয়; </a:t>
            </a:r>
            <a:endParaRPr lang="en-US" dirty="0" smtClean="0">
              <a:latin typeface="NikoshBAN" pitchFamily="2" charset="0"/>
              <a:cs typeface="NikoshBAN" pitchFamily="2" charset="0"/>
            </a:endParaRPr>
          </a:p>
          <a:p>
            <a:pPr>
              <a:buNone/>
            </a:pPr>
            <a:r>
              <a:rPr lang="bn-BD" dirty="0" smtClean="0">
                <a:latin typeface="NikoshBAN" pitchFamily="2" charset="0"/>
                <a:cs typeface="NikoshBAN" pitchFamily="2" charset="0"/>
              </a:rPr>
              <a:t>৪</a:t>
            </a:r>
            <a:r>
              <a:rPr lang="en-US" dirty="0" smtClean="0">
                <a:latin typeface="NikoshBAN" pitchFamily="2" charset="0"/>
                <a:cs typeface="NikoshBAN" pitchFamily="2" charset="0"/>
              </a:rPr>
              <a:t>.</a:t>
            </a:r>
            <a:r>
              <a:rPr lang="bn-BD" dirty="0" smtClean="0">
                <a:latin typeface="NikoshBAN" pitchFamily="2" charset="0"/>
                <a:cs typeface="NikoshBAN" pitchFamily="2" charset="0"/>
              </a:rPr>
              <a:t> সংবিধানের ৩০ অনুচ্ছেদ সংশোধন করে বাংলাদেশের রাষ্ট্রপতির পূর্বানুমতি ছাড়া এদেশের কোনো নাগরিক কর্তৃক কোনো বিদেশী রাষ্ট্রের প্রদত্ত কোনো খেতাব, সম্মাননা, পুরস্কার বা অভিধা গ্রহণ নিষিদ্ধ করা হয়। উল্লেখ করা যেতে পারে যে, পরবর্তী সময়ে সুপ্রীম কোর্ট সংবিধানের ১০০ অনুচ্ছেদের সংশোধনীকে অসাংবিধানিক ঘোষণা করে, কারণ তার দ্বারা সংবিধানের মৌলিক কাঠামো পরিবর্তিত হয়েছে।</a:t>
            </a:r>
            <a:endParaRPr lang="en-US" dirty="0" smtClean="0">
              <a:latin typeface="NikoshBAN" pitchFamily="2" charset="0"/>
              <a:cs typeface="NikoshBAN" pitchFamily="2" charset="0"/>
            </a:endParaRPr>
          </a:p>
          <a:p>
            <a:pPr>
              <a:buNone/>
            </a:pPr>
            <a:endParaRPr lang="en-US" sz="2800" dirty="0" smtClean="0">
              <a:latin typeface="NikoshBAN" pitchFamily="2" charset="0"/>
              <a:cs typeface="NikoshBAN" pitchFamily="2" charset="0"/>
            </a:endParaRPr>
          </a:p>
          <a:p>
            <a:endParaRPr lang="en-US" dirty="0"/>
          </a:p>
        </p:txBody>
      </p:sp>
    </p:spTree>
    <p:extLst>
      <p:ext uri="{BB962C8B-B14F-4D97-AF65-F5344CB8AC3E}">
        <p14:creationId xmlns="" xmlns:p14="http://schemas.microsoft.com/office/powerpoint/2010/main" val="3462110147"/>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5181600"/>
          </a:xfrm>
        </p:spPr>
        <p:txBody>
          <a:bodyPr/>
          <a:lstStyle/>
          <a:p>
            <a:r>
              <a:rPr lang="bn-BD" sz="2800" b="1" i="1" dirty="0" smtClean="0">
                <a:solidFill>
                  <a:srgbClr val="FF0000"/>
                </a:solidFill>
                <a:latin typeface="NikoshBAN" pitchFamily="2" charset="0"/>
                <a:cs typeface="NikoshBAN" pitchFamily="2" charset="0"/>
              </a:rPr>
              <a:t>নবম সংশোধনী </a:t>
            </a:r>
            <a:endParaRPr lang="en-US" sz="2800" b="1" i="1" dirty="0" smtClean="0">
              <a:solidFill>
                <a:srgbClr val="FF0000"/>
              </a:solidFill>
              <a:latin typeface="NikoshBAN" pitchFamily="2" charset="0"/>
              <a:cs typeface="NikoshBAN" pitchFamily="2" charset="0"/>
            </a:endParaRPr>
          </a:p>
          <a:p>
            <a:pPr>
              <a:buNone/>
            </a:pPr>
            <a:r>
              <a:rPr lang="en-US" sz="2800" i="1" dirty="0" smtClean="0">
                <a:solidFill>
                  <a:srgbClr val="FF0000"/>
                </a:solidFill>
                <a:latin typeface="NikoshBAN" pitchFamily="2" charset="0"/>
                <a:cs typeface="NikoshBAN" pitchFamily="2" charset="0"/>
              </a:rPr>
              <a:t> </a:t>
            </a:r>
            <a:r>
              <a:rPr lang="en-US" sz="2800" i="1" dirty="0" smtClean="0">
                <a:solidFill>
                  <a:srgbClr val="FF0000"/>
                </a:solidFill>
                <a:latin typeface="NikoshBAN" pitchFamily="2" charset="0"/>
                <a:cs typeface="NikoshBAN" pitchFamily="2" charset="0"/>
              </a:rPr>
              <a:t>  </a:t>
            </a:r>
            <a:r>
              <a:rPr lang="bn-BD" sz="2800" dirty="0" smtClean="0">
                <a:latin typeface="NikoshBAN" pitchFamily="2" charset="0"/>
                <a:cs typeface="NikoshBAN" pitchFamily="2" charset="0"/>
              </a:rPr>
              <a:t>আইন </a:t>
            </a:r>
            <a:r>
              <a:rPr lang="bn-BD" sz="2800" dirty="0" smtClean="0">
                <a:latin typeface="NikoshBAN" pitchFamily="2" charset="0"/>
                <a:cs typeface="NikoshBAN" pitchFamily="2" charset="0"/>
              </a:rPr>
              <a:t>১৯৮৯  পাস হয় ১৯৮৯ সালের জুলাই মাসে। এই সংশোধনী দ্বারা রাষ্ট্রের উপ-রাষ্ট্রপতি পদে প্রত্যক্ষ নির্বাচনের বিধান করা হয় ; রাষ্ট্রপতির পদে একই ব্যক্তির দায়িত্ব পালন পর পর দুই মেয়াদের মধ্যে সীমাবদ্ধ করা হয় (প্রতি মেয়াদকাল ৫ বছর)। এই সংশোধনীতে আরও বলা হয় যে, শূণ্যতা সৃষ্টি হলে একজন উপ-রাষ্ট্রপতি নিয়োগ করা যেতে পারে, তবে সেই নিয়োগের পক্ষে জাতীয় সংসদের অনুমোদন আবশ্যক হবে।</a:t>
            </a:r>
          </a:p>
          <a:p>
            <a:endParaRPr lang="en-US" dirty="0"/>
          </a:p>
        </p:txBody>
      </p:sp>
    </p:spTree>
    <p:extLst>
      <p:ext uri="{BB962C8B-B14F-4D97-AF65-F5344CB8AC3E}">
        <p14:creationId xmlns="" xmlns:p14="http://schemas.microsoft.com/office/powerpoint/2010/main" val="2177146484"/>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5181600"/>
          </a:xfrm>
        </p:spPr>
        <p:txBody>
          <a:bodyPr/>
          <a:lstStyle/>
          <a:p>
            <a:r>
              <a:rPr lang="bn-BD" sz="2800" b="1" i="1" dirty="0" smtClean="0">
                <a:solidFill>
                  <a:srgbClr val="FF0000"/>
                </a:solidFill>
                <a:latin typeface="NikoshBAN" pitchFamily="2" charset="0"/>
                <a:cs typeface="NikoshBAN" pitchFamily="2" charset="0"/>
              </a:rPr>
              <a:t>দশম সংশোধনী </a:t>
            </a:r>
            <a:endParaRPr lang="en-US" sz="2800" b="1" i="1" dirty="0" smtClean="0">
              <a:solidFill>
                <a:srgbClr val="FF0000"/>
              </a:solidFill>
              <a:latin typeface="NikoshBAN" pitchFamily="2" charset="0"/>
              <a:cs typeface="NikoshBAN" pitchFamily="2" charset="0"/>
            </a:endParaRPr>
          </a:p>
          <a:p>
            <a:pPr>
              <a:buNone/>
            </a:pPr>
            <a:r>
              <a:rPr lang="en-US" sz="2800" i="1" dirty="0" smtClean="0">
                <a:solidFill>
                  <a:srgbClr val="FF0000"/>
                </a:solidFill>
                <a:latin typeface="NikoshBAN" pitchFamily="2" charset="0"/>
                <a:cs typeface="NikoshBAN" pitchFamily="2" charset="0"/>
              </a:rPr>
              <a:t> </a:t>
            </a:r>
            <a:r>
              <a:rPr lang="en-US" sz="2800" i="1" dirty="0" smtClean="0">
                <a:solidFill>
                  <a:srgbClr val="FF0000"/>
                </a:solidFill>
                <a:latin typeface="NikoshBAN" pitchFamily="2" charset="0"/>
                <a:cs typeface="NikoshBAN" pitchFamily="2" charset="0"/>
              </a:rPr>
              <a:t> </a:t>
            </a:r>
            <a:r>
              <a:rPr lang="bn-BD" sz="2800" i="1" dirty="0" smtClean="0">
                <a:latin typeface="NikoshBAN" pitchFamily="2" charset="0"/>
                <a:cs typeface="NikoshBAN" pitchFamily="2" charset="0"/>
              </a:rPr>
              <a:t>আইন</a:t>
            </a:r>
            <a:r>
              <a:rPr lang="bn-BD" sz="2800" dirty="0" smtClean="0">
                <a:latin typeface="NikoshBAN" pitchFamily="2" charset="0"/>
                <a:cs typeface="NikoshBAN" pitchFamily="2" charset="0"/>
              </a:rPr>
              <a:t>  ১৯৯০ সালের ১২ জুন দশম সংশোধনী আইন কার্যকর হয়। এর দ্বারা, অন্যান্যের মধ্যে, সংবিধানের ৬৫ অনুচ্ছেদ সংশোধন করে পরবর্তী ১০ বছরের জন্য জাতীয় সংসদে নারীদের জন্য ৩০টি আসন সংরক্ষণের বিধান করা হয় , যেসব আসনে নারীরা নির্বাচিত হবেন সংসদ সদস্যদের ভোটে।</a:t>
            </a:r>
            <a:endParaRPr lang="en-US" sz="2800" dirty="0" smtClean="0">
              <a:latin typeface="NikoshBAN" pitchFamily="2" charset="0"/>
              <a:cs typeface="NikoshBAN" pitchFamily="2" charset="0"/>
            </a:endParaRPr>
          </a:p>
          <a:p>
            <a:endParaRPr lang="en-US" dirty="0"/>
          </a:p>
        </p:txBody>
      </p:sp>
    </p:spTree>
    <p:extLst>
      <p:ext uri="{BB962C8B-B14F-4D97-AF65-F5344CB8AC3E}">
        <p14:creationId xmlns="" xmlns:p14="http://schemas.microsoft.com/office/powerpoint/2010/main" val="2572676557"/>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334000"/>
          </a:xfrm>
        </p:spPr>
        <p:txBody>
          <a:bodyPr/>
          <a:lstStyle/>
          <a:p>
            <a:r>
              <a:rPr lang="bn-BD" sz="2800" b="1" i="1" dirty="0" smtClean="0">
                <a:solidFill>
                  <a:srgbClr val="FF0000"/>
                </a:solidFill>
                <a:latin typeface="NikoshBAN" pitchFamily="2" charset="0"/>
                <a:cs typeface="NikoshBAN" pitchFamily="2" charset="0"/>
              </a:rPr>
              <a:t>একাদশ সংশোধনী </a:t>
            </a:r>
            <a:endParaRPr lang="en-US" sz="2800" b="1" i="1" dirty="0" smtClean="0">
              <a:solidFill>
                <a:srgbClr val="FF0000"/>
              </a:solidFill>
              <a:latin typeface="NikoshBAN" pitchFamily="2" charset="0"/>
              <a:cs typeface="NikoshBAN" pitchFamily="2" charset="0"/>
            </a:endParaRPr>
          </a:p>
          <a:p>
            <a:pPr>
              <a:buNone/>
            </a:pPr>
            <a:r>
              <a:rPr lang="en-US" sz="2800" i="1" dirty="0" smtClean="0">
                <a:solidFill>
                  <a:srgbClr val="FF0000"/>
                </a:solidFill>
                <a:latin typeface="NikoshBAN" pitchFamily="2" charset="0"/>
                <a:cs typeface="NikoshBAN" pitchFamily="2" charset="0"/>
              </a:rPr>
              <a:t> </a:t>
            </a:r>
            <a:r>
              <a:rPr lang="en-US" sz="2800" i="1" dirty="0" smtClean="0">
                <a:solidFill>
                  <a:srgbClr val="FF0000"/>
                </a:solidFill>
                <a:latin typeface="NikoshBAN" pitchFamily="2" charset="0"/>
                <a:cs typeface="NikoshBAN" pitchFamily="2" charset="0"/>
              </a:rPr>
              <a:t> </a:t>
            </a:r>
            <a:r>
              <a:rPr lang="bn-BD" sz="2800" i="1" dirty="0" smtClean="0">
                <a:latin typeface="NikoshBAN" pitchFamily="2" charset="0"/>
                <a:cs typeface="NikoshBAN" pitchFamily="2" charset="0"/>
              </a:rPr>
              <a:t>আইন</a:t>
            </a:r>
            <a:r>
              <a:rPr lang="bn-BD" sz="2800" dirty="0" smtClean="0">
                <a:latin typeface="NikoshBAN" pitchFamily="2" charset="0"/>
                <a:cs typeface="NikoshBAN" pitchFamily="2" charset="0"/>
              </a:rPr>
              <a:t>  এই আইন পাস হয় ১৯৯১ সালের ৬ আগস্ট। এ আইনবলে সংবিধানের চতুর্থ তফসিল সংশোধন করা হয় এবং তাতে ২১ নং নতুন প্যারাগ্রাফ সংযুক্ত করা হয়; এই প্যারাগ্রাফ বাংলাদেশের উপ-রাষ্ট্রপতি পদে প্রধান বিচারপতি সাহাবুদ্দীন আহমদের নিয়োগ ও শপথ গ্রহণ এবং ১৯৯০ সালের ৬ ডিসেম্বর তাঁর নিকট রাষ্ট্রপতি এইচ.এম এরশাদের পদত্যাগ পত্র পেশ, এবং নির্বাচিত রাষ্ট্রপতি আব্দুর রহমান বিশ্বাস কর্তৃক ১৯৯১ সালের ৯ অক্টোবর রাষ্ট্রপতি পদে দায়িত্ব গ্রহণকে বৈধতা দান করে।</a:t>
            </a:r>
            <a:endParaRPr lang="en-US" sz="2800" dirty="0" smtClean="0">
              <a:latin typeface="NikoshBAN" pitchFamily="2" charset="0"/>
              <a:cs typeface="NikoshBAN" pitchFamily="2" charset="0"/>
            </a:endParaRPr>
          </a:p>
          <a:p>
            <a:endParaRPr lang="en-US" dirty="0"/>
          </a:p>
        </p:txBody>
      </p:sp>
    </p:spTree>
    <p:extLst>
      <p:ext uri="{BB962C8B-B14F-4D97-AF65-F5344CB8AC3E}">
        <p14:creationId xmlns="" xmlns:p14="http://schemas.microsoft.com/office/powerpoint/2010/main" val="4118848240"/>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4191000"/>
          </a:xfrm>
        </p:spPr>
        <p:txBody>
          <a:bodyPr/>
          <a:lstStyle/>
          <a:p>
            <a:r>
              <a:rPr lang="bn-BD" sz="2800" dirty="0" smtClean="0">
                <a:latin typeface="NikoshBAN" pitchFamily="2" charset="0"/>
                <a:cs typeface="NikoshBAN" pitchFamily="2" charset="0"/>
              </a:rPr>
              <a:t>এই সংশোধনী আইন ১৯৯০ সালের ৬ ডিসেম্বর থেকে ১৯৯১ সালের ৯ অক্টোবর সময়কালের মধ্যে অস্থায়ী  রাষ্ট্রপতি হিসেবে উপ-রাষ্ট্রপতি কর্তৃক প্রয়োগকৃত সকল ক্ষমতা, প্রবর্তিত সকল আইন ও অধ্যাদেশ, জারিকৃত সকল আদেশ ও আইন এবং গৃহীত সকল পদক্ষেপ ও কার্যপ্রণালীকে অনুমোদন দেয় , নিশ্চিত করে ও বৈধতা দেয়। এই আইন অস্থায়ী রাষ্ট্রপতির দায়িত্ব পালন শেষে বিচারপতি সাহাবুদ্দীন আহমদের পূর্ববর্তী পদ, অর্থাৎ বাংলাদেশের প্রধান বিচারপতির পদে প্রত্যাবর্তনকে সম্ভব করে ও এ ব্যাপারে নিশ্চয়তা দেয়</a:t>
            </a:r>
            <a:endParaRPr lang="en-US" dirty="0"/>
          </a:p>
        </p:txBody>
      </p:sp>
    </p:spTree>
    <p:extLst>
      <p:ext uri="{BB962C8B-B14F-4D97-AF65-F5344CB8AC3E}">
        <p14:creationId xmlns="" xmlns:p14="http://schemas.microsoft.com/office/powerpoint/2010/main" val="3047235087"/>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410200"/>
          </a:xfrm>
        </p:spPr>
        <p:txBody>
          <a:bodyPr>
            <a:normAutofit lnSpcReduction="10000"/>
          </a:bodyPr>
          <a:lstStyle/>
          <a:p>
            <a:r>
              <a:rPr lang="bn-BD" sz="2800" b="1" i="1" dirty="0" smtClean="0">
                <a:solidFill>
                  <a:srgbClr val="FF0000"/>
                </a:solidFill>
                <a:latin typeface="NikoshBAN" pitchFamily="2" charset="0"/>
                <a:cs typeface="NikoshBAN" pitchFamily="2" charset="0"/>
              </a:rPr>
              <a:t>দ্বাদশ সংশোধনী </a:t>
            </a:r>
            <a:endParaRPr lang="en-US" sz="2800" b="1" i="1" dirty="0" smtClean="0">
              <a:solidFill>
                <a:srgbClr val="FF0000"/>
              </a:solidFill>
              <a:latin typeface="NikoshBAN" pitchFamily="2" charset="0"/>
              <a:cs typeface="NikoshBAN" pitchFamily="2" charset="0"/>
            </a:endParaRPr>
          </a:p>
          <a:p>
            <a:pPr>
              <a:buNone/>
            </a:pPr>
            <a:r>
              <a:rPr lang="en-US" sz="2800" i="1" dirty="0" smtClean="0">
                <a:solidFill>
                  <a:srgbClr val="FF0000"/>
                </a:solidFill>
                <a:latin typeface="NikoshBAN" pitchFamily="2" charset="0"/>
                <a:cs typeface="NikoshBAN" pitchFamily="2" charset="0"/>
              </a:rPr>
              <a:t> </a:t>
            </a:r>
            <a:r>
              <a:rPr lang="en-US" sz="2800" i="1" dirty="0" smtClean="0">
                <a:solidFill>
                  <a:srgbClr val="FF0000"/>
                </a:solidFill>
                <a:latin typeface="NikoshBAN" pitchFamily="2" charset="0"/>
                <a:cs typeface="NikoshBAN" pitchFamily="2" charset="0"/>
              </a:rPr>
              <a:t>  </a:t>
            </a:r>
            <a:r>
              <a:rPr lang="bn-BD" sz="2800" i="1" dirty="0" smtClean="0">
                <a:latin typeface="NikoshBAN" pitchFamily="2" charset="0"/>
                <a:cs typeface="NikoshBAN" pitchFamily="2" charset="0"/>
              </a:rPr>
              <a:t>আইন</a:t>
            </a:r>
            <a:r>
              <a:rPr lang="bn-BD" sz="2800" dirty="0" smtClean="0">
                <a:latin typeface="NikoshBAN" pitchFamily="2" charset="0"/>
                <a:cs typeface="NikoshBAN" pitchFamily="2" charset="0"/>
              </a:rPr>
              <a:t>  এই সংশোধনী আইন পাস হয় ১৯৯১ সালের ৬ আগস্ট। এর দ্বারা সংবিধানের ৪৮, ৫৫, ৫৬, ৫৮, ৫৯, ৬০, ৭০, ৭২. ১০৯, ১১৯, ১২৪, ১৪১ক এবং ১৪২ অনুচ্ছেদ সংশোধন করা হয়। এই সংশোধনীর মাধ্যমে বাংলাদেশে সংসদীয় সরকার পদ্ধতির পুনঃপ্রবর্তন ঘটে; রাষ্ট্রপতি রাষ্ট্রের সাংবিধানিক প্রধান হন; প্রধানমন্ত্রী হন রাষ্ট্রের প্রধান নির্বাহী; প্রধানমন্ত্রীর নেতৃত্বে মন্ত্রিপরিষদ জাতীয়  সংসদের কাছে দায়বদ্ধ হয়; উপ-রাষ্ট্রপতির পদ বিলোপ করা হয় , জাতীয়  সংসদের সদস্যদের ভোটে রাষ্ট্রপতি নির্বাচনের বিধান করা হয়। তাছাড়া, সংবিধানের ৫৯ অনুচ্ছেদের মাধ্যমে এই আইনে স্থানীয় সরকার কাঠামোতে জনপ্রতিনিধিদের অংশগ্রহণ নিশ্চিত করা হয় , যা দেশে গণতন্ত্রের ভিত্তি সুদৃঢ় করে।</a:t>
            </a:r>
            <a:endParaRPr lang="en-US" sz="2800" dirty="0" smtClean="0">
              <a:latin typeface="NikoshBAN" pitchFamily="2" charset="0"/>
              <a:cs typeface="NikoshBAN" pitchFamily="2" charset="0"/>
            </a:endParaRPr>
          </a:p>
          <a:p>
            <a:endParaRPr lang="en-US" dirty="0"/>
          </a:p>
        </p:txBody>
      </p:sp>
    </p:spTree>
    <p:extLst>
      <p:ext uri="{BB962C8B-B14F-4D97-AF65-F5344CB8AC3E}">
        <p14:creationId xmlns="" xmlns:p14="http://schemas.microsoft.com/office/powerpoint/2010/main" val="108595877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00200"/>
            <a:ext cx="7467600" cy="762000"/>
          </a:xfrm>
        </p:spPr>
        <p:txBody>
          <a:bodyPr>
            <a:noAutofit/>
          </a:bodyPr>
          <a:lstStyle/>
          <a:p>
            <a:pPr algn="ctr">
              <a:buNone/>
            </a:pPr>
            <a:r>
              <a:rPr lang="bn-BD" sz="6000" dirty="0" smtClean="0">
                <a:solidFill>
                  <a:srgbClr val="FF0000"/>
                </a:solidFill>
                <a:latin typeface="NikoshBAN" pitchFamily="2" charset="0"/>
                <a:cs typeface="NikoshBAN" pitchFamily="2" charset="0"/>
              </a:rPr>
              <a:t>বাংলাদেশ সংবিধানের </a:t>
            </a:r>
            <a:r>
              <a:rPr lang="bn-BD" sz="6000" dirty="0" smtClean="0">
                <a:solidFill>
                  <a:srgbClr val="FF0000"/>
                </a:solidFill>
                <a:latin typeface="NikoshBAN" pitchFamily="2" charset="0"/>
                <a:cs typeface="NikoshBAN" pitchFamily="2" charset="0"/>
              </a:rPr>
              <a:t>সংশোধনীসমূহ</a:t>
            </a:r>
            <a:endParaRPr lang="en-US" sz="6000" dirty="0" smtClean="0">
              <a:solidFill>
                <a:srgbClr val="FF0000"/>
              </a:solidFill>
              <a:latin typeface="NikoshBAN" pitchFamily="2" charset="0"/>
              <a:cs typeface="NikoshBAN" pitchFamily="2" charset="0"/>
            </a:endParaRPr>
          </a:p>
        </p:txBody>
      </p:sp>
      <p:pic>
        <p:nvPicPr>
          <p:cNvPr id="8" name="Picture 7" descr="26--08---2018 031.jpg"/>
          <p:cNvPicPr>
            <a:picLocks noChangeAspect="1"/>
          </p:cNvPicPr>
          <p:nvPr/>
        </p:nvPicPr>
        <p:blipFill>
          <a:blip r:embed="rId2" cstate="print"/>
          <a:stretch>
            <a:fillRect/>
          </a:stretch>
        </p:blipFill>
        <p:spPr>
          <a:xfrm>
            <a:off x="762000" y="4572000"/>
            <a:ext cx="1438656" cy="1801368"/>
          </a:xfrm>
          <a:prstGeom prst="rect">
            <a:avLst/>
          </a:prstGeom>
        </p:spPr>
      </p:pic>
      <p:sp>
        <p:nvSpPr>
          <p:cNvPr id="9" name="TextBox 8"/>
          <p:cNvSpPr txBox="1"/>
          <p:nvPr/>
        </p:nvSpPr>
        <p:spPr>
          <a:xfrm>
            <a:off x="2362200" y="4876800"/>
            <a:ext cx="4267200" cy="1569660"/>
          </a:xfrm>
          <a:prstGeom prst="rect">
            <a:avLst/>
          </a:prstGeom>
          <a:noFill/>
        </p:spPr>
        <p:txBody>
          <a:bodyPr wrap="square" rtlCol="0">
            <a:spAutoFit/>
          </a:bodyPr>
          <a:lstStyle/>
          <a:p>
            <a:r>
              <a:rPr lang="en-US" sz="2400" u="sng" dirty="0" smtClean="0">
                <a:latin typeface="Charu Chandan" pitchFamily="2" charset="0"/>
              </a:rPr>
              <a:t>উপস্থাপনা</a:t>
            </a:r>
          </a:p>
          <a:p>
            <a:r>
              <a:rPr lang="en-US" sz="3200" dirty="0" smtClean="0">
                <a:latin typeface="Charu Chandan" pitchFamily="2" charset="0"/>
              </a:rPr>
              <a:t>মো. আলীম মাহমুদ</a:t>
            </a:r>
          </a:p>
          <a:p>
            <a:r>
              <a:rPr lang="en-US" sz="2000" dirty="0" smtClean="0">
                <a:latin typeface="Charu Chandan" pitchFamily="2" charset="0"/>
              </a:rPr>
              <a:t>প্রভাষক, রাষ্ট্রবিজ্ঞান বিভাগ</a:t>
            </a:r>
            <a:r>
              <a:rPr lang="en-US" sz="2000" dirty="0" smtClean="0">
                <a:latin typeface="Charu Chandan" pitchFamily="2" charset="0"/>
              </a:rPr>
              <a:t>|</a:t>
            </a:r>
          </a:p>
          <a:p>
            <a:r>
              <a:rPr lang="en-US" sz="2000" dirty="0" smtClean="0">
                <a:latin typeface="Charu Chandan" pitchFamily="2" charset="0"/>
              </a:rPr>
              <a:t>সরকারি মুজিব কলেজ, সখিপুর, টাঙ্গাইল।</a:t>
            </a:r>
            <a:endParaRPr lang="en-US" sz="2000" dirty="0">
              <a:latin typeface="Charu Chandan" pitchFamily="2" charset="0"/>
            </a:endParaRPr>
          </a:p>
        </p:txBody>
      </p:sp>
    </p:spTree>
    <p:extLst>
      <p:ext uri="{BB962C8B-B14F-4D97-AF65-F5344CB8AC3E}">
        <p14:creationId xmlns="" xmlns:p14="http://schemas.microsoft.com/office/powerpoint/2010/main" val="434101934"/>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334000"/>
          </a:xfrm>
        </p:spPr>
        <p:txBody>
          <a:bodyPr/>
          <a:lstStyle/>
          <a:p>
            <a:r>
              <a:rPr lang="en-US" sz="2800" b="1" i="1" dirty="0" smtClean="0">
                <a:solidFill>
                  <a:srgbClr val="FF0000"/>
                </a:solidFill>
                <a:latin typeface="NikoshBAN" pitchFamily="2" charset="0"/>
                <a:cs typeface="NikoshBAN" pitchFamily="2" charset="0"/>
              </a:rPr>
              <a:t>ত্র</a:t>
            </a:r>
            <a:r>
              <a:rPr lang="bn-BD" sz="2800" b="1" i="1" dirty="0" smtClean="0">
                <a:solidFill>
                  <a:srgbClr val="FF0000"/>
                </a:solidFill>
                <a:latin typeface="NikoshBAN" pitchFamily="2" charset="0"/>
                <a:cs typeface="NikoshBAN" pitchFamily="2" charset="0"/>
              </a:rPr>
              <a:t>য়োদশ </a:t>
            </a:r>
            <a:r>
              <a:rPr lang="bn-BD" sz="2800" b="1" i="1" dirty="0" smtClean="0">
                <a:solidFill>
                  <a:srgbClr val="FF0000"/>
                </a:solidFill>
                <a:latin typeface="NikoshBAN" pitchFamily="2" charset="0"/>
                <a:cs typeface="NikoshBAN" pitchFamily="2" charset="0"/>
              </a:rPr>
              <a:t>সংশোধনী </a:t>
            </a:r>
            <a:endParaRPr lang="en-US" sz="2800" b="1" i="1" dirty="0" smtClean="0">
              <a:solidFill>
                <a:srgbClr val="FF0000"/>
              </a:solidFill>
              <a:latin typeface="NikoshBAN" pitchFamily="2" charset="0"/>
              <a:cs typeface="NikoshBAN" pitchFamily="2" charset="0"/>
            </a:endParaRPr>
          </a:p>
          <a:p>
            <a:pPr>
              <a:buNone/>
            </a:pPr>
            <a:r>
              <a:rPr lang="en-US" sz="2800" i="1" dirty="0" smtClean="0">
                <a:latin typeface="NikoshBAN" pitchFamily="2" charset="0"/>
                <a:cs typeface="NikoshBAN" pitchFamily="2" charset="0"/>
              </a:rPr>
              <a:t>   </a:t>
            </a:r>
            <a:r>
              <a:rPr lang="bn-BD" sz="2800" i="1" dirty="0" smtClean="0">
                <a:latin typeface="NikoshBAN" pitchFamily="2" charset="0"/>
                <a:cs typeface="NikoshBAN" pitchFamily="2" charset="0"/>
              </a:rPr>
              <a:t>আইন</a:t>
            </a:r>
            <a:r>
              <a:rPr lang="bn-BD" sz="2800" dirty="0" smtClean="0">
                <a:latin typeface="NikoshBAN" pitchFamily="2" charset="0"/>
                <a:cs typeface="NikoshBAN" pitchFamily="2" charset="0"/>
              </a:rPr>
              <a:t>  পাস হয় ১৯৯৬ সালের ২৬ মার্চ। এর দ্বারা একটি নির্দলীয় তত্ত্বাবধায়ক সরকার ব্যবস্থার বিধান করা হয়, যা একটি অন্তর্বর্তীকালীন প্রশাসন হিসেবে কাজ করবে এবং সুষ্ঠু, অবাধ ও নিরপেক্ষভাবে জাতীয় সংসদের নির্বাচন অনুষ্ঠানে নির্বাচন কমিশনকে সর্বতোভাবে সাহায্য-সহযোগিতা করবে। একজন প্রধান উপদেষ্টা ও অনূর্ধ্ব ১০ জন উপদেষ্টার সমন্বয়ে গঠিতব্য তত্ত্বাবধায়ক সরকার সমষ্টিগতভাবে রাষ্ট্রপতির নিকট দায়বদ্ধ থাকবে এবং নতুন সংসদ গঠনের পর নতুন সরকারের প্রধানমন্ত্রী দায়িত্ব গ্রহণের তারিখে বিলুপ্ত হবে।</a:t>
            </a:r>
            <a:endParaRPr lang="en-US" sz="2800" dirty="0" smtClean="0">
              <a:latin typeface="NikoshBAN" pitchFamily="2" charset="0"/>
              <a:cs typeface="NikoshBAN" pitchFamily="2" charset="0"/>
            </a:endParaRPr>
          </a:p>
          <a:p>
            <a:endParaRPr lang="en-US" dirty="0"/>
          </a:p>
        </p:txBody>
      </p:sp>
    </p:spTree>
    <p:extLst>
      <p:ext uri="{BB962C8B-B14F-4D97-AF65-F5344CB8AC3E}">
        <p14:creationId xmlns="" xmlns:p14="http://schemas.microsoft.com/office/powerpoint/2010/main" val="44920926"/>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600"/>
            <a:ext cx="8229600" cy="5334000"/>
          </a:xfrm>
        </p:spPr>
        <p:txBody>
          <a:bodyPr/>
          <a:lstStyle/>
          <a:p>
            <a:r>
              <a:rPr lang="bn-BD" sz="2800" b="1" i="1" dirty="0" smtClean="0">
                <a:solidFill>
                  <a:srgbClr val="FF0000"/>
                </a:solidFill>
                <a:latin typeface="NikoshBAN" pitchFamily="2" charset="0"/>
                <a:cs typeface="NikoshBAN" pitchFamily="2" charset="0"/>
              </a:rPr>
              <a:t>চতুর্দশ সংশোধনী </a:t>
            </a:r>
            <a:endParaRPr lang="en-US" sz="2800" b="1" i="1" dirty="0" smtClean="0">
              <a:solidFill>
                <a:srgbClr val="FF0000"/>
              </a:solidFill>
              <a:latin typeface="NikoshBAN" pitchFamily="2" charset="0"/>
              <a:cs typeface="NikoshBAN" pitchFamily="2" charset="0"/>
            </a:endParaRPr>
          </a:p>
          <a:p>
            <a:pPr>
              <a:buNone/>
            </a:pPr>
            <a:r>
              <a:rPr lang="en-US" sz="2800" i="1" dirty="0" smtClean="0">
                <a:solidFill>
                  <a:srgbClr val="FF0000"/>
                </a:solidFill>
                <a:latin typeface="NikoshBAN" pitchFamily="2" charset="0"/>
                <a:cs typeface="NikoshBAN" pitchFamily="2" charset="0"/>
              </a:rPr>
              <a:t> </a:t>
            </a:r>
            <a:r>
              <a:rPr lang="en-US" sz="2800" i="1" dirty="0" smtClean="0">
                <a:solidFill>
                  <a:srgbClr val="FF0000"/>
                </a:solidFill>
                <a:latin typeface="NikoshBAN" pitchFamily="2" charset="0"/>
                <a:cs typeface="NikoshBAN" pitchFamily="2" charset="0"/>
              </a:rPr>
              <a:t> </a:t>
            </a:r>
            <a:r>
              <a:rPr lang="bn-BD" sz="2800" i="1" dirty="0" smtClean="0">
                <a:latin typeface="NikoshBAN" pitchFamily="2" charset="0"/>
                <a:cs typeface="NikoshBAN" pitchFamily="2" charset="0"/>
              </a:rPr>
              <a:t>আইন</a:t>
            </a:r>
            <a:r>
              <a:rPr lang="bn-BD" sz="2800" dirty="0" smtClean="0">
                <a:latin typeface="NikoshBAN" pitchFamily="2" charset="0"/>
                <a:cs typeface="NikoshBAN" pitchFamily="2" charset="0"/>
              </a:rPr>
              <a:t>  পাস হয় ২০০৪ সালের ১৬ মে। এই সংশোধনী দ্বারা অপরাপর বিষয়ের সঙ্গে নিম্নোক্ত বিধান সংযোজন করা হয় :জাতীয় সংসদে পরবর্তী দশ বছরের জন্য মহিলাদের জন্য সংরক্ষিত আসন ৩০ থেকে ৪৫-এ বর্ধিতকরণ; সুপ্রিম কোর্টের বিচারকদের অবসরগ্রহণের বয়স ৬৫ বছরের স্থলে ৬৭ বছর নির্ধারণ; রাষ্ট্রপতি ও প্রধানমন্ত্রীর অফিসে রাষ্ট্রপতি ও প্রধানমন্ত্রীর ছবি এবং সকল সরকারি, আধা-সরকারি ও স্বায়ত্তশাসিত সংস্থার অফিস এবং বিদেশে কুটনৈতিক মিশনে প্রধানমন্ত্রীর ছবি প্রদর্শন বাধ্যতামূলক করা হয়।</a:t>
            </a:r>
            <a:endParaRPr lang="en-US" sz="2800" dirty="0" smtClean="0">
              <a:latin typeface="NikoshBAN" pitchFamily="2" charset="0"/>
              <a:cs typeface="NikoshBAN" pitchFamily="2" charset="0"/>
            </a:endParaRPr>
          </a:p>
          <a:p>
            <a:endParaRPr lang="en-US" dirty="0"/>
          </a:p>
        </p:txBody>
      </p:sp>
    </p:spTree>
    <p:extLst>
      <p:ext uri="{BB962C8B-B14F-4D97-AF65-F5344CB8AC3E}">
        <p14:creationId xmlns="" xmlns:p14="http://schemas.microsoft.com/office/powerpoint/2010/main" val="2146244946"/>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410200"/>
          </a:xfrm>
        </p:spPr>
        <p:txBody>
          <a:bodyPr>
            <a:normAutofit lnSpcReduction="10000"/>
          </a:bodyPr>
          <a:lstStyle/>
          <a:p>
            <a:r>
              <a:rPr lang="bn-BD" sz="2800" b="1" i="1" dirty="0" smtClean="0">
                <a:solidFill>
                  <a:srgbClr val="FF0000"/>
                </a:solidFill>
                <a:latin typeface="NikoshBAN" pitchFamily="2" charset="0"/>
                <a:cs typeface="NikoshBAN" pitchFamily="2" charset="0"/>
              </a:rPr>
              <a:t>পঞ্চদশ সংশোধনী </a:t>
            </a:r>
            <a:endParaRPr lang="en-US" sz="2800" b="1" i="1" dirty="0" smtClean="0">
              <a:solidFill>
                <a:srgbClr val="FF0000"/>
              </a:solidFill>
              <a:latin typeface="NikoshBAN" pitchFamily="2" charset="0"/>
              <a:cs typeface="NikoshBAN" pitchFamily="2" charset="0"/>
            </a:endParaRPr>
          </a:p>
          <a:p>
            <a:pPr>
              <a:buNone/>
            </a:pPr>
            <a:r>
              <a:rPr lang="en-US" sz="2800" i="1" dirty="0" smtClean="0">
                <a:solidFill>
                  <a:srgbClr val="FF0000"/>
                </a:solidFill>
                <a:latin typeface="NikoshBAN" pitchFamily="2" charset="0"/>
                <a:cs typeface="NikoshBAN" pitchFamily="2" charset="0"/>
              </a:rPr>
              <a:t>  </a:t>
            </a:r>
            <a:r>
              <a:rPr lang="bn-BD" sz="2800" i="1" dirty="0" smtClean="0">
                <a:latin typeface="NikoshBAN" pitchFamily="2" charset="0"/>
                <a:cs typeface="NikoshBAN" pitchFamily="2" charset="0"/>
              </a:rPr>
              <a:t>আইন</a:t>
            </a:r>
            <a:r>
              <a:rPr lang="bn-BD" sz="2800" dirty="0" smtClean="0">
                <a:latin typeface="NikoshBAN" pitchFamily="2" charset="0"/>
                <a:cs typeface="NikoshBAN" pitchFamily="2" charset="0"/>
              </a:rPr>
              <a:t>  পাস হয় ২০১১ সালের ৩০ জুন। এই সংশোধনী দ্বারা সংবিধানে ধর্মনিরপেক্ষতা ও ধর্মীয় স্বাধীনতা পুনর্বহাল করা হয় এবং রাষ্টীয়  মুলনীতি হিসেবে জাতীয়তাবাদ, সমাজতন্ত্র, গণতন্ত্র ও ধর্মনিরপেক্ষতার নীতি সংযোজন করা হয়। এই সংশোধনীর মাধ্যমে দেশের স্বাধীনতা যুদ্ধের নায়ক শেখ মুজিবুর রহমানকে জাতির জনক হিসেবে স্বীকৃতিও দেয়া হয়। এই সংশোধনীর দ্বারা তত্ত্বাবধায়ক সরকার ব্যবস্থা বাতিল করা হয়, জাতীয় সংসদে মহিলাদের জন্য সংরক্ষিত আসন সংখ্যা বিদ্যমান ৪৫-এর স্থলে ৫০ করা হয়। সংবিধানে ৭ অনুচ্ছেদের পরে ৭ (ক) ও ৭ (খ) অনুচ্ছেদ সংযোজন করে সংবিধান বহির্ভূত পন্থায় রাষ্টীয় ক্ষমতা দখলের পথ রুদ্ধ করা হয়।</a:t>
            </a:r>
            <a:endParaRPr lang="en-US" sz="2800" dirty="0" smtClean="0">
              <a:latin typeface="NikoshBAN" pitchFamily="2" charset="0"/>
              <a:cs typeface="NikoshBAN" pitchFamily="2" charset="0"/>
            </a:endParaRPr>
          </a:p>
          <a:p>
            <a:endParaRPr lang="en-US" dirty="0"/>
          </a:p>
        </p:txBody>
      </p:sp>
    </p:spTree>
    <p:extLst>
      <p:ext uri="{BB962C8B-B14F-4D97-AF65-F5344CB8AC3E}">
        <p14:creationId xmlns="" xmlns:p14="http://schemas.microsoft.com/office/powerpoint/2010/main" val="482716036"/>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5181600"/>
          </a:xfrm>
        </p:spPr>
        <p:txBody>
          <a:bodyPr>
            <a:normAutofit/>
          </a:bodyPr>
          <a:lstStyle/>
          <a:p>
            <a:r>
              <a:rPr lang="bn-BD" sz="3200" dirty="0" smtClean="0">
                <a:solidFill>
                  <a:srgbClr val="FF0000"/>
                </a:solidFill>
                <a:latin typeface="NikoshBAN" pitchFamily="2" charset="0"/>
                <a:cs typeface="NikoshBAN" pitchFamily="2" charset="0"/>
              </a:rPr>
              <a:t>ষোড়শ </a:t>
            </a:r>
            <a:r>
              <a:rPr lang="bn-BD" sz="3200" dirty="0" smtClean="0">
                <a:solidFill>
                  <a:srgbClr val="FF0000"/>
                </a:solidFill>
                <a:latin typeface="NikoshBAN" pitchFamily="2" charset="0"/>
                <a:cs typeface="NikoshBAN" pitchFamily="2" charset="0"/>
              </a:rPr>
              <a:t>সংশোধনী</a:t>
            </a:r>
            <a:endParaRPr lang="en-US" sz="3200" dirty="0" smtClean="0">
              <a:solidFill>
                <a:srgbClr val="FF0000"/>
              </a:solidFill>
              <a:latin typeface="NikoshBAN" pitchFamily="2" charset="0"/>
              <a:cs typeface="NikoshBAN" pitchFamily="2" charset="0"/>
            </a:endParaRPr>
          </a:p>
          <a:p>
            <a:pPr>
              <a:buNone/>
            </a:pPr>
            <a:r>
              <a:rPr lang="en-US" sz="3200" dirty="0" smtClean="0">
                <a:solidFill>
                  <a:srgbClr val="FF0000"/>
                </a:solidFill>
                <a:latin typeface="NikoshBAN" pitchFamily="2" charset="0"/>
                <a:cs typeface="NikoshBAN" pitchFamily="2" charset="0"/>
              </a:rPr>
              <a:t>  </a:t>
            </a:r>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২০১৪ সালের ১৭ সেপ্টেম্বর বাংলাদেশ সংবিধানের ষোড়শ সংশোধনী পাস হয়।এর মধ্যে দিয়ে ৪০বছর পর সুপ্রিম কোর্টের বিচারকদের অভিশংসনের ক্ষমতা সংসদের কাছে হস্তান্তর করা </a:t>
            </a:r>
            <a:r>
              <a:rPr lang="en-US" sz="3200" dirty="0" smtClean="0">
                <a:latin typeface="NikoshBAN" pitchFamily="2" charset="0"/>
                <a:cs typeface="NikoshBAN" pitchFamily="2" charset="0"/>
              </a:rPr>
              <a:t>হয়</a:t>
            </a:r>
            <a:r>
              <a:rPr lang="en-US" sz="3200" dirty="0" smtClean="0">
                <a:latin typeface="NikoshBAN" pitchFamily="2" charset="0"/>
                <a:cs typeface="NikoshBAN" pitchFamily="2" charset="0"/>
              </a:rPr>
              <a:t>।</a:t>
            </a:r>
          </a:p>
          <a:p>
            <a:pPr>
              <a:buNone/>
            </a:pPr>
            <a:r>
              <a:rPr lang="bn-BD" sz="3200" dirty="0" smtClean="0">
                <a:latin typeface="NikoshBAN" pitchFamily="2" charset="0"/>
                <a:cs typeface="NikoshBAN" pitchFamily="2" charset="0"/>
              </a:rPr>
              <a:t> </a:t>
            </a:r>
            <a:endParaRPr lang="en-US" sz="3200" dirty="0" smtClean="0">
              <a:latin typeface="NikoshBAN" pitchFamily="2" charset="0"/>
              <a:cs typeface="NikoshBAN" pitchFamily="2" charset="0"/>
            </a:endParaRPr>
          </a:p>
          <a:p>
            <a:r>
              <a:rPr lang="bn-BD" sz="3200" dirty="0" smtClean="0">
                <a:solidFill>
                  <a:srgbClr val="FF0000"/>
                </a:solidFill>
                <a:latin typeface="NikoshBAN" pitchFamily="2" charset="0"/>
                <a:cs typeface="NikoshBAN" pitchFamily="2" charset="0"/>
              </a:rPr>
              <a:t>সপ্তদশ সংশোধ</a:t>
            </a:r>
            <a:r>
              <a:rPr lang="en-US" sz="3200" dirty="0" smtClean="0">
                <a:solidFill>
                  <a:srgbClr val="FF0000"/>
                </a:solidFill>
                <a:latin typeface="NikoshBAN" pitchFamily="2" charset="0"/>
                <a:cs typeface="NikoshBAN" pitchFamily="2" charset="0"/>
              </a:rPr>
              <a:t>নী</a:t>
            </a:r>
          </a:p>
          <a:p>
            <a:pPr>
              <a:buNone/>
            </a:pPr>
            <a:r>
              <a:rPr lang="en-US" sz="3200" dirty="0" smtClean="0">
                <a:solidFill>
                  <a:srgbClr val="FF0000"/>
                </a:solidFill>
                <a:latin typeface="NikoshBAN" pitchFamily="2" charset="0"/>
                <a:cs typeface="NikoshBAN" pitchFamily="2" charset="0"/>
              </a:rPr>
              <a:t> </a:t>
            </a:r>
            <a:r>
              <a:rPr lang="en-US" sz="3200" dirty="0" smtClean="0">
                <a:solidFill>
                  <a:srgbClr val="FF0000"/>
                </a:solidFill>
                <a:latin typeface="NikoshBAN" pitchFamily="2" charset="0"/>
                <a:cs typeface="NikoshBAN" pitchFamily="2" charset="0"/>
              </a:rPr>
              <a:t> </a:t>
            </a:r>
            <a:r>
              <a:rPr lang="bn-BD" sz="3200" dirty="0" smtClean="0">
                <a:latin typeface="NikoshBAN" pitchFamily="2" charset="0"/>
                <a:cs typeface="NikoshBAN" pitchFamily="2" charset="0"/>
              </a:rPr>
              <a:t>আরও ২৫ বছরের জন্য জা</a:t>
            </a:r>
            <a:r>
              <a:rPr lang="en-US" sz="3200" dirty="0" smtClean="0">
                <a:latin typeface="NikoshBAN" pitchFamily="2" charset="0"/>
                <a:cs typeface="NikoshBAN" pitchFamily="2" charset="0"/>
              </a:rPr>
              <a:t>তীয় </a:t>
            </a:r>
            <a:r>
              <a:rPr lang="bn-BD" sz="3200" dirty="0" smtClean="0">
                <a:latin typeface="NikoshBAN" pitchFamily="2" charset="0"/>
                <a:cs typeface="NikoshBAN" pitchFamily="2" charset="0"/>
              </a:rPr>
              <a:t>সংসদের ৫০টি আসন শুধুমাত্র নারী সদস্যদের জন্য সংরক্ষিত রাখা</a:t>
            </a:r>
            <a:r>
              <a:rPr lang="en-US" sz="3200" dirty="0" smtClean="0">
                <a:latin typeface="NikoshBAN" pitchFamily="2" charset="0"/>
                <a:cs typeface="NikoshBAN" pitchFamily="2" charset="0"/>
              </a:rPr>
              <a:t>।</a:t>
            </a:r>
          </a:p>
          <a:p>
            <a:endParaRPr lang="en-US" sz="2800" dirty="0"/>
          </a:p>
        </p:txBody>
      </p:sp>
    </p:spTree>
    <p:extLst>
      <p:ext uri="{BB962C8B-B14F-4D97-AF65-F5344CB8AC3E}">
        <p14:creationId xmlns="" xmlns:p14="http://schemas.microsoft.com/office/powerpoint/2010/main" val="3890043681"/>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None/>
            </a:pPr>
            <a:r>
              <a:rPr lang="en-US" sz="2800" dirty="0" smtClean="0">
                <a:latin typeface="NikoshBAN" pitchFamily="2" charset="0"/>
                <a:cs typeface="NikoshBAN" pitchFamily="2" charset="0"/>
              </a:rPr>
              <a:t>১. </a:t>
            </a:r>
            <a:r>
              <a:rPr lang="bn-BD" sz="2800" dirty="0" smtClean="0">
                <a:latin typeface="NikoshBAN" pitchFamily="2" charset="0"/>
                <a:cs typeface="NikoshBAN" pitchFamily="2" charset="0"/>
              </a:rPr>
              <a:t>সংবিধান </a:t>
            </a:r>
            <a:r>
              <a:rPr lang="bn-BD" sz="2800" dirty="0" smtClean="0">
                <a:latin typeface="NikoshBAN" pitchFamily="2" charset="0"/>
                <a:cs typeface="NikoshBAN" pitchFamily="2" charset="0"/>
              </a:rPr>
              <a:t>,সাংবিধানিক আইন ও রাজনীতি ঃবাংলাদেশ  প্রসঙ্গ , </a:t>
            </a:r>
            <a:r>
              <a:rPr lang="bn-BD" sz="2800" dirty="0" smtClean="0">
                <a:latin typeface="NikoshBAN" pitchFamily="2" charset="0"/>
                <a:cs typeface="NikoshBAN" pitchFamily="2" charset="0"/>
              </a:rPr>
              <a:t>মো</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আব্দুল </a:t>
            </a:r>
            <a:r>
              <a:rPr lang="bn-BD" sz="2800" dirty="0" smtClean="0">
                <a:latin typeface="NikoshBAN" pitchFamily="2" charset="0"/>
                <a:cs typeface="NikoshBAN" pitchFamily="2" charset="0"/>
              </a:rPr>
              <a:t>হালিম</a:t>
            </a:r>
            <a:r>
              <a:rPr lang="bn-BD" sz="2800" dirty="0" smtClean="0">
                <a:latin typeface="NikoshBAN" pitchFamily="2" charset="0"/>
                <a:cs typeface="NikoshBAN" pitchFamily="2" charset="0"/>
              </a:rPr>
              <a:t>।</a:t>
            </a:r>
            <a:endParaRPr lang="en-US" sz="2800" dirty="0" smtClean="0">
              <a:latin typeface="NikoshBAN" pitchFamily="2" charset="0"/>
              <a:cs typeface="NikoshBAN" pitchFamily="2" charset="0"/>
            </a:endParaRPr>
          </a:p>
          <a:p>
            <a:pPr>
              <a:lnSpc>
                <a:spcPct val="150000"/>
              </a:lnSpc>
              <a:buNone/>
            </a:pPr>
            <a:r>
              <a:rPr lang="en-US" sz="2800" dirty="0" smtClean="0">
                <a:latin typeface="Lucida Sans Unicode" pitchFamily="34" charset="0"/>
                <a:cs typeface="Lucida Sans Unicode" pitchFamily="34" charset="0"/>
                <a:hlinkClick r:id="rId2"/>
              </a:rPr>
              <a:t>২.  </a:t>
            </a:r>
            <a:r>
              <a:rPr lang="en-US" sz="2800" dirty="0" smtClean="0">
                <a:latin typeface="Lucida Sans Unicode" pitchFamily="34" charset="0"/>
                <a:cs typeface="Lucida Sans Unicode" pitchFamily="34" charset="0"/>
                <a:hlinkClick r:id="rId2"/>
              </a:rPr>
              <a:t>http//www.wikipedia.org</a:t>
            </a:r>
            <a:endParaRPr lang="en-US" sz="2800" dirty="0" smtClean="0">
              <a:latin typeface="Lucida Sans Unicode" pitchFamily="34" charset="0"/>
              <a:cs typeface="Lucida Sans Unicode" pitchFamily="34" charset="0"/>
            </a:endParaRPr>
          </a:p>
          <a:p>
            <a:pPr>
              <a:lnSpc>
                <a:spcPct val="150000"/>
              </a:lnSpc>
              <a:buNone/>
            </a:pPr>
            <a:r>
              <a:rPr lang="en-US" sz="2800" dirty="0" smtClean="0">
                <a:latin typeface="Lucida Sans Unicode" pitchFamily="34" charset="0"/>
                <a:cs typeface="Lucida Sans Unicode" pitchFamily="34" charset="0"/>
              </a:rPr>
              <a:t>৩</a:t>
            </a:r>
            <a:r>
              <a:rPr lang="en-US" sz="2800" dirty="0" smtClean="0">
                <a:latin typeface="Lucida Sans Unicode" pitchFamily="34" charset="0"/>
                <a:cs typeface="Lucida Sans Unicode" pitchFamily="34" charset="0"/>
              </a:rPr>
              <a:t>. </a:t>
            </a:r>
            <a:r>
              <a:rPr lang="en-US" sz="2800" dirty="0" smtClean="0">
                <a:latin typeface="Lucida Sans Unicode" pitchFamily="34" charset="0"/>
                <a:cs typeface="Lucida Sans Unicode" pitchFamily="34" charset="0"/>
              </a:rPr>
              <a:t>https://scholar.google.com</a:t>
            </a:r>
          </a:p>
          <a:p>
            <a:pPr>
              <a:lnSpc>
                <a:spcPct val="150000"/>
              </a:lnSpc>
              <a:buNone/>
            </a:pPr>
            <a:r>
              <a:rPr lang="en-US" sz="2800" dirty="0" smtClean="0">
                <a:latin typeface="NikoshBAN" pitchFamily="2" charset="0"/>
                <a:cs typeface="NikoshBAN" pitchFamily="2" charset="0"/>
              </a:rPr>
              <a:t>৪. </a:t>
            </a:r>
            <a:r>
              <a:rPr lang="bn-BD" sz="2800" dirty="0" smtClean="0">
                <a:latin typeface="NikoshBAN" pitchFamily="2" charset="0"/>
                <a:cs typeface="NikoshBAN" pitchFamily="2" charset="0"/>
              </a:rPr>
              <a:t>যুগ </a:t>
            </a:r>
            <a:r>
              <a:rPr lang="bn-BD" sz="2800" dirty="0" smtClean="0">
                <a:latin typeface="NikoshBAN" pitchFamily="2" charset="0"/>
                <a:cs typeface="NikoshBAN" pitchFamily="2" charset="0"/>
              </a:rPr>
              <a:t>পরিক্রমায় বাংলাদেশের সংবিধান, শেখ আব্দুল রশীদ।</a:t>
            </a:r>
          </a:p>
          <a:p>
            <a:pPr>
              <a:buNone/>
            </a:pPr>
            <a:r>
              <a:rPr lang="en-US" sz="2800" dirty="0" smtClean="0">
                <a:latin typeface="NikoshBAN" pitchFamily="2" charset="0"/>
                <a:cs typeface="NikoshBAN" pitchFamily="2" charset="0"/>
              </a:rPr>
              <a:t>৫. </a:t>
            </a:r>
            <a:r>
              <a:rPr lang="bn-BD" sz="2800" dirty="0" smtClean="0">
                <a:latin typeface="NikoshBAN" pitchFamily="2" charset="0"/>
                <a:cs typeface="NikoshBAN" pitchFamily="2" charset="0"/>
              </a:rPr>
              <a:t>পৌরনীতি </a:t>
            </a:r>
            <a:r>
              <a:rPr lang="bn-BD" sz="2800" dirty="0" smtClean="0">
                <a:latin typeface="NikoshBAN" pitchFamily="2" charset="0"/>
                <a:cs typeface="NikoshBAN" pitchFamily="2" charset="0"/>
              </a:rPr>
              <a:t>ও সুশাসন -২য় পত্র(একাদশ –দ্বাদশ শ্রেণী),  প্রফেসর মো ঃ মোজাম্মেল হক ।</a:t>
            </a:r>
          </a:p>
          <a:p>
            <a:endParaRPr lang="en-US" dirty="0"/>
          </a:p>
        </p:txBody>
      </p:sp>
      <p:sp>
        <p:nvSpPr>
          <p:cNvPr id="5" name="Title 4"/>
          <p:cNvSpPr>
            <a:spLocks noGrp="1"/>
          </p:cNvSpPr>
          <p:nvPr>
            <p:ph type="title"/>
          </p:nvPr>
        </p:nvSpPr>
        <p:spPr>
          <a:xfrm>
            <a:off x="609600" y="704088"/>
            <a:ext cx="8077200" cy="1143000"/>
          </a:xfrm>
        </p:spPr>
        <p:txBody>
          <a:bodyPr>
            <a:normAutofit/>
          </a:bodyPr>
          <a:lstStyle/>
          <a:p>
            <a:r>
              <a:rPr lang="en-US" sz="4000" b="1" dirty="0" smtClean="0"/>
              <a:t>সহায়ক গ্রন্থ:</a:t>
            </a:r>
            <a:endParaRPr lang="en-US" sz="4000" b="1" dirty="0"/>
          </a:p>
        </p:txBody>
      </p:sp>
    </p:spTree>
    <p:extLst>
      <p:ext uri="{BB962C8B-B14F-4D97-AF65-F5344CB8AC3E}">
        <p14:creationId xmlns="" xmlns:p14="http://schemas.microsoft.com/office/powerpoint/2010/main" val="2264728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algn="ctr">
              <a:buNone/>
            </a:pPr>
            <a:r>
              <a:rPr lang="en-US" sz="123600" dirty="0" smtClean="0"/>
              <a:t>?</a:t>
            </a:r>
            <a:endParaRPr lang="en-US" dirty="0"/>
          </a:p>
        </p:txBody>
      </p:sp>
    </p:spTree>
    <p:extLst>
      <p:ext uri="{BB962C8B-B14F-4D97-AF65-F5344CB8AC3E}">
        <p14:creationId xmlns="" xmlns:p14="http://schemas.microsoft.com/office/powerpoint/2010/main" val="1605133371"/>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algn="ctr">
              <a:buNone/>
            </a:pPr>
            <a:r>
              <a:rPr lang="en-US" sz="13800" dirty="0" smtClean="0">
                <a:solidFill>
                  <a:srgbClr val="7030A0"/>
                </a:solidFill>
              </a:rPr>
              <a:t>ধন্যবাদ</a:t>
            </a:r>
            <a:endParaRPr lang="en-US" sz="13800" dirty="0">
              <a:solidFill>
                <a:srgbClr val="7030A0"/>
              </a:solidFill>
            </a:endParaRPr>
          </a:p>
        </p:txBody>
      </p:sp>
    </p:spTree>
    <p:extLst>
      <p:ext uri="{BB962C8B-B14F-4D97-AF65-F5344CB8AC3E}">
        <p14:creationId xmlns="" xmlns:p14="http://schemas.microsoft.com/office/powerpoint/2010/main" val="2548400846"/>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27432"/>
            <a:ext cx="9144000" cy="6894576"/>
            <a:chOff x="0" y="0"/>
            <a:chExt cx="9144000" cy="6894576"/>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
              <a:ext cx="2185690" cy="1828799"/>
            </a:xfrm>
            <a:prstGeom prst="rect">
              <a:avLst/>
            </a:prstGeom>
            <a:scene3d>
              <a:camera prst="orthographicFront"/>
              <a:lightRig rig="threePt" dir="t"/>
            </a:scene3d>
            <a:sp3d>
              <a:bevelT prst="convex"/>
            </a:sp3d>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88738" y="1854543"/>
              <a:ext cx="2338817" cy="2477427"/>
            </a:xfrm>
            <a:prstGeom prst="rect">
              <a:avLst/>
            </a:prstGeom>
            <a:scene3d>
              <a:camera prst="orthographicFront"/>
              <a:lightRig rig="threePt" dir="t"/>
            </a:scene3d>
            <a:sp3d>
              <a:bevelT prst="convex"/>
            </a:sp3d>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581400" y="4331970"/>
              <a:ext cx="2819400" cy="2526030"/>
            </a:xfrm>
            <a:prstGeom prst="rect">
              <a:avLst/>
            </a:prstGeom>
            <a:scene3d>
              <a:camera prst="orthographicFront"/>
              <a:lightRig rig="threePt" dir="t"/>
            </a:scene3d>
            <a:sp3d>
              <a:bevelT prst="convex"/>
            </a:sp3d>
          </p:spPr>
        </p:pic>
        <p:pic>
          <p:nvPicPr>
            <p:cNvPr id="6" name="Picture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324600" y="4331970"/>
              <a:ext cx="2819400" cy="2526030"/>
            </a:xfrm>
            <a:prstGeom prst="rect">
              <a:avLst/>
            </a:prstGeom>
            <a:scene3d>
              <a:camera prst="orthographicFront"/>
              <a:lightRig rig="threePt" dir="t"/>
            </a:scene3d>
            <a:sp3d>
              <a:bevelT prst="convex"/>
            </a:sp3d>
          </p:spPr>
        </p:pic>
        <p:pic>
          <p:nvPicPr>
            <p:cNvPr id="7" name="Picture 6"/>
            <p:cNvPicPr>
              <a:picLocks noChangeAspect="1"/>
            </p:cNvPicPr>
            <p:nvPr/>
          </p:nvPicPr>
          <p:blipFill rotWithShape="1">
            <a:blip r:embed="rId6">
              <a:extLst>
                <a:ext uri="{28A0092B-C50C-407E-A947-70E740481C1C}">
                  <a14:useLocalDpi xmlns="" xmlns:a14="http://schemas.microsoft.com/office/drawing/2010/main" val="0"/>
                </a:ext>
              </a:extLst>
            </a:blip>
            <a:srcRect l="36584" t="6638"/>
            <a:stretch/>
          </p:blipFill>
          <p:spPr>
            <a:xfrm>
              <a:off x="4439686" y="0"/>
              <a:ext cx="2319528" cy="1828800"/>
            </a:xfrm>
            <a:prstGeom prst="rect">
              <a:avLst/>
            </a:prstGeom>
            <a:scene3d>
              <a:camera prst="orthographicFront"/>
              <a:lightRig rig="threePt" dir="t"/>
            </a:scene3d>
            <a:sp3d>
              <a:bevelT prst="convex"/>
            </a:sp3d>
          </p:spPr>
        </p:pic>
        <p:pic>
          <p:nvPicPr>
            <p:cNvPr id="8" name="Picture 7"/>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6400800" y="1854543"/>
              <a:ext cx="2667000" cy="2477427"/>
            </a:xfrm>
            <a:prstGeom prst="rect">
              <a:avLst/>
            </a:prstGeom>
            <a:scene3d>
              <a:camera prst="orthographicFront"/>
              <a:lightRig rig="threePt" dir="t"/>
            </a:scene3d>
            <a:sp3d>
              <a:bevelT prst="convex"/>
            </a:sp3d>
          </p:spPr>
        </p:pic>
        <p:pic>
          <p:nvPicPr>
            <p:cNvPr id="10" name="Picture 9"/>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2188738" y="0"/>
              <a:ext cx="2263140" cy="1828800"/>
            </a:xfrm>
            <a:prstGeom prst="rect">
              <a:avLst/>
            </a:prstGeom>
            <a:scene3d>
              <a:camera prst="orthographicFront"/>
              <a:lightRig rig="threePt" dir="t"/>
            </a:scene3d>
            <a:sp3d>
              <a:bevelT prst="convex"/>
            </a:sp3d>
          </p:spPr>
        </p:pic>
        <p:pic>
          <p:nvPicPr>
            <p:cNvPr id="11" name="Picture 10"/>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6762262" y="12192"/>
              <a:ext cx="2381738" cy="1816607"/>
            </a:xfrm>
            <a:prstGeom prst="rect">
              <a:avLst/>
            </a:prstGeom>
            <a:scene3d>
              <a:camera prst="orthographicFront"/>
              <a:lightRig rig="threePt" dir="t"/>
            </a:scene3d>
            <a:sp3d>
              <a:bevelT prst="convex"/>
            </a:sp3d>
          </p:spPr>
        </p:pic>
        <p:pic>
          <p:nvPicPr>
            <p:cNvPr id="3" name="Picture 2"/>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0" y="4415790"/>
              <a:ext cx="3505200" cy="2478786"/>
            </a:xfrm>
            <a:prstGeom prst="rect">
              <a:avLst/>
            </a:prstGeom>
            <a:scene3d>
              <a:camera prst="orthographicFront"/>
              <a:lightRig rig="threePt" dir="t"/>
            </a:scene3d>
            <a:sp3d>
              <a:bevelT prst="convex"/>
            </a:sp3d>
          </p:spPr>
        </p:pic>
        <p:pic>
          <p:nvPicPr>
            <p:cNvPr id="9" name="Picture 8"/>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0" y="1828800"/>
              <a:ext cx="2188738" cy="2503170"/>
            </a:xfrm>
            <a:prstGeom prst="rect">
              <a:avLst/>
            </a:prstGeom>
            <a:scene3d>
              <a:camera prst="orthographicFront"/>
              <a:lightRig rig="threePt" dir="t"/>
            </a:scene3d>
            <a:sp3d>
              <a:bevelT prst="convex"/>
            </a:sp3d>
          </p:spPr>
        </p:pic>
        <p:pic>
          <p:nvPicPr>
            <p:cNvPr id="13" name="Picture 12"/>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4497075" y="1854543"/>
              <a:ext cx="1948922" cy="2503170"/>
            </a:xfrm>
            <a:prstGeom prst="rect">
              <a:avLst/>
            </a:prstGeom>
            <a:scene3d>
              <a:camera prst="orthographicFront"/>
              <a:lightRig rig="threePt" dir="t"/>
            </a:scene3d>
            <a:sp3d>
              <a:bevelT prst="convex"/>
            </a:sp3d>
          </p:spPr>
        </p:pic>
      </p:grpSp>
    </p:spTree>
    <p:extLst>
      <p:ext uri="{BB962C8B-B14F-4D97-AF65-F5344CB8AC3E}">
        <p14:creationId xmlns="" xmlns:p14="http://schemas.microsoft.com/office/powerpoint/2010/main" val="455612315"/>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3999" cy="6858000"/>
          </a:xfrm>
          <a:prstGeom prst="rect">
            <a:avLst/>
          </a:prstGeom>
          <a:ln>
            <a:noFill/>
          </a:ln>
          <a:effectLst>
            <a:outerShdw blurRad="190500" algn="tl" rotWithShape="0">
              <a:srgbClr val="000000">
                <a:alpha val="70000"/>
              </a:srgbClr>
            </a:outerShdw>
          </a:effectLst>
          <a:scene3d>
            <a:camera prst="orthographicFront"/>
            <a:lightRig rig="threePt" dir="t"/>
          </a:scene3d>
          <a:sp3d>
            <a:bevelT prst="convex"/>
          </a:sp3d>
        </p:spPr>
      </p:pic>
    </p:spTree>
    <p:extLst>
      <p:ext uri="{BB962C8B-B14F-4D97-AF65-F5344CB8AC3E}">
        <p14:creationId xmlns="" xmlns:p14="http://schemas.microsoft.com/office/powerpoint/2010/main" val="1185857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8229600" cy="5257800"/>
          </a:xfrm>
        </p:spPr>
        <p:txBody>
          <a:bodyPr>
            <a:normAutofit/>
          </a:bodyPr>
          <a:lstStyle/>
          <a:p>
            <a:pPr algn="just"/>
            <a:r>
              <a:rPr lang="bn-BD" sz="3200" dirty="0" smtClean="0">
                <a:latin typeface="NikoshBAN" pitchFamily="2" charset="0"/>
                <a:cs typeface="NikoshBAN" pitchFamily="2" charset="0"/>
              </a:rPr>
              <a:t>বাংলাদেশের সংবিধানের মোট ১৭ বার সংশোধন করা হয়েছে। তবে এসব সংশোধনীর মধ্যে  পঞ্চম সংশোধনী, সপ্তম সংশোধনী, ত্রয়োদশ সংশোধনী এবং ষোড়শ সংশোধনী সুপ্রীম কোর্ট কর্তৃক বাতিল করা </a:t>
            </a:r>
            <a:r>
              <a:rPr lang="bn-BD" sz="3200" dirty="0" smtClean="0">
                <a:latin typeface="NikoshBAN" pitchFamily="2" charset="0"/>
                <a:cs typeface="NikoshBAN" pitchFamily="2" charset="0"/>
              </a:rPr>
              <a:t>হয়েছে। </a:t>
            </a:r>
            <a:r>
              <a:rPr lang="bn-BD" sz="3200" dirty="0" smtClean="0">
                <a:latin typeface="NikoshBAN" pitchFamily="2" charset="0"/>
                <a:cs typeface="NikoshBAN" pitchFamily="2" charset="0"/>
              </a:rPr>
              <a:t>এই সংবিধান সংশোধনের জন্য সংসদ সদস্যদের মোট সংখ্যার দুই-তৃতীয়াংশ ভোটের প্রয়োজন </a:t>
            </a:r>
            <a:r>
              <a:rPr lang="bn-BD" sz="3200" dirty="0" smtClean="0">
                <a:latin typeface="NikoshBAN" pitchFamily="2" charset="0"/>
                <a:cs typeface="NikoshBAN" pitchFamily="2" charset="0"/>
              </a:rPr>
              <a:t>হয়।</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যা </a:t>
            </a:r>
            <a:r>
              <a:rPr lang="bn-BD" sz="3200" dirty="0" smtClean="0">
                <a:latin typeface="NikoshBAN" pitchFamily="2" charset="0"/>
                <a:cs typeface="NikoshBAN" pitchFamily="2" charset="0"/>
              </a:rPr>
              <a:t>সংবিধানের ১৪২ নং অনুচ্ছেদে বর্ণিত হয়েছে ।</a:t>
            </a:r>
            <a:endParaRPr lang="en-US" sz="2800" dirty="0"/>
          </a:p>
        </p:txBody>
      </p:sp>
    </p:spTree>
    <p:extLst>
      <p:ext uri="{BB962C8B-B14F-4D97-AF65-F5344CB8AC3E}">
        <p14:creationId xmlns="" xmlns:p14="http://schemas.microsoft.com/office/powerpoint/2010/main" val="282334126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5334000"/>
          </a:xfrm>
        </p:spPr>
        <p:txBody>
          <a:bodyPr/>
          <a:lstStyle/>
          <a:p>
            <a:r>
              <a:rPr lang="bn-BD" sz="3600" i="1" dirty="0" smtClean="0">
                <a:solidFill>
                  <a:srgbClr val="FF0000"/>
                </a:solidFill>
                <a:latin typeface="NikoshBAN" pitchFamily="2" charset="0"/>
                <a:cs typeface="NikoshBAN" pitchFamily="2" charset="0"/>
              </a:rPr>
              <a:t>প্রথম সংশোধনী </a:t>
            </a:r>
            <a:r>
              <a:rPr lang="en-US" sz="3600" i="1" dirty="0" smtClean="0">
                <a:solidFill>
                  <a:srgbClr val="FF0000"/>
                </a:solidFill>
                <a:latin typeface="NikoshBAN" pitchFamily="2" charset="0"/>
                <a:cs typeface="NikoshBAN" pitchFamily="2" charset="0"/>
              </a:rPr>
              <a:t>:</a:t>
            </a:r>
            <a:r>
              <a:rPr lang="bn-BD" sz="3600" i="1" dirty="0" smtClean="0">
                <a:solidFill>
                  <a:srgbClr val="FF0000"/>
                </a:solidFill>
                <a:latin typeface="NikoshBAN" pitchFamily="2" charset="0"/>
                <a:cs typeface="NikoshBAN" pitchFamily="2" charset="0"/>
              </a:rPr>
              <a:t> </a:t>
            </a:r>
            <a:r>
              <a:rPr lang="bn-BD" sz="2800" dirty="0" smtClean="0">
                <a:latin typeface="NikoshBAN" pitchFamily="2" charset="0"/>
                <a:cs typeface="NikoshBAN" pitchFamily="2" charset="0"/>
              </a:rPr>
              <a:t> ১৯৭৩ সালের ১৫ জুলাই সংবিধান (প্রথম </a:t>
            </a:r>
            <a:r>
              <a:rPr lang="bn-BD" sz="2800" dirty="0" smtClean="0">
                <a:latin typeface="NikoshBAN" pitchFamily="2" charset="0"/>
                <a:cs typeface="NikoshBAN" pitchFamily="2" charset="0"/>
              </a:rPr>
              <a:t>সংশোধনী) </a:t>
            </a:r>
            <a:r>
              <a:rPr lang="bn-BD" sz="2800" dirty="0" smtClean="0">
                <a:latin typeface="NikoshBAN" pitchFamily="2" charset="0"/>
                <a:cs typeface="NikoshBAN" pitchFamily="2" charset="0"/>
              </a:rPr>
              <a:t>আইন, ১৯৭৩ গৃহীত হয়। এই সংশোধনীর দ্বারা সংবিধানের ৪৭ অনুচ্ছেদে একটি অতিরিক্ত দফা সংযুক্ত করা হয়, যা ‘গণহত্যা, মানবতার বিরুদ্ধে অপরাধ বা যুদ্ধাপরাধ এবং আন্তর্জাতিক আইনে অন্যান্য অপরাধ’-এর দায়ে যে কোনো ব্যক্তির বিচার ও শাস্তি অনুমোদন করে। ৪৭ অনুচ্ছেদের পরে একটি নতুন অনুচ্ছেদ ৪৭ক সংযুক্ত করা হয়, যাতে সুনির্দিষ্ট করে বলা হয়  যে , উপরে বর্ণিত অপরাধসমূহের ক্ষেত্রে কতিপয় মৌলিক অধিকার </a:t>
            </a:r>
            <a:r>
              <a:rPr lang="bn-BD" sz="2800" dirty="0" smtClean="0">
                <a:latin typeface="NikoshBAN" pitchFamily="2" charset="0"/>
                <a:cs typeface="NikoshBAN" pitchFamily="2" charset="0"/>
              </a:rPr>
              <a:t>(</a:t>
            </a:r>
            <a:r>
              <a:rPr lang="en-US" sz="2800" dirty="0" smtClean="0">
                <a:latin typeface="NikoshBAN" pitchFamily="2" charset="0"/>
                <a:cs typeface="NikoshBAN" pitchFamily="2" charset="0"/>
              </a:rPr>
              <a:t>৩১,৩৫,৪৪</a:t>
            </a:r>
            <a:r>
              <a:rPr lang="bn-BD" sz="2800" dirty="0" smtClean="0">
                <a:latin typeface="NikoshBAN" pitchFamily="2" charset="0"/>
                <a:cs typeface="NikoshBAN" pitchFamily="2" charset="0"/>
              </a:rPr>
              <a:t>)প্রযোজ্য </a:t>
            </a:r>
            <a:r>
              <a:rPr lang="bn-BD" sz="2800" dirty="0" smtClean="0">
                <a:latin typeface="NikoshBAN" pitchFamily="2" charset="0"/>
                <a:cs typeface="NikoshBAN" pitchFamily="2" charset="0"/>
              </a:rPr>
              <a:t>হবে না।</a:t>
            </a:r>
            <a:endParaRPr lang="en-US" sz="2800" dirty="0" smtClean="0">
              <a:latin typeface="NikoshBAN" pitchFamily="2" charset="0"/>
              <a:cs typeface="NikoshBAN" pitchFamily="2" charset="0"/>
            </a:endParaRPr>
          </a:p>
          <a:p>
            <a:endParaRPr lang="en-US" dirty="0"/>
          </a:p>
        </p:txBody>
      </p:sp>
    </p:spTree>
    <p:extLst>
      <p:ext uri="{BB962C8B-B14F-4D97-AF65-F5344CB8AC3E}">
        <p14:creationId xmlns="" xmlns:p14="http://schemas.microsoft.com/office/powerpoint/2010/main" val="256509831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066800"/>
            <a:ext cx="8534400" cy="4389120"/>
          </a:xfrm>
        </p:spPr>
        <p:txBody>
          <a:bodyPr>
            <a:normAutofit/>
          </a:bodyPr>
          <a:lstStyle/>
          <a:p>
            <a:pPr marL="0" indent="0">
              <a:buNone/>
            </a:pPr>
            <a:r>
              <a:rPr lang="bn-BD" sz="3600" b="1" i="1" dirty="0" smtClean="0">
                <a:solidFill>
                  <a:srgbClr val="FF0000"/>
                </a:solidFill>
                <a:latin typeface="NikoshBAN" pitchFamily="2" charset="0"/>
                <a:cs typeface="NikoshBAN" pitchFamily="2" charset="0"/>
              </a:rPr>
              <a:t>দ্বিতীয় সংশোধনী </a:t>
            </a:r>
            <a:r>
              <a:rPr lang="bn-BD" sz="2800" dirty="0" smtClean="0">
                <a:latin typeface="NikoshBAN" pitchFamily="2" charset="0"/>
                <a:cs typeface="NikoshBAN" pitchFamily="2" charset="0"/>
              </a:rPr>
              <a:t> </a:t>
            </a:r>
          </a:p>
          <a:p>
            <a:pPr marL="0" indent="0">
              <a:buNone/>
            </a:pPr>
            <a:r>
              <a:rPr lang="bn-BD" sz="2800" dirty="0" smtClean="0">
                <a:latin typeface="NikoshBAN" pitchFamily="2" charset="0"/>
                <a:cs typeface="NikoshBAN" pitchFamily="2" charset="0"/>
              </a:rPr>
              <a:t>১৯৭৩ </a:t>
            </a:r>
            <a:r>
              <a:rPr lang="bn-BD" sz="2800" dirty="0" smtClean="0">
                <a:latin typeface="NikoshBAN" pitchFamily="2" charset="0"/>
                <a:cs typeface="NikoshBAN" pitchFamily="2" charset="0"/>
              </a:rPr>
              <a:t>সালের ২২ সেপ্টেম্বর গৃহীত হয় । এই আইনের </a:t>
            </a:r>
            <a:r>
              <a:rPr lang="bn-BD" sz="2800" dirty="0" smtClean="0">
                <a:latin typeface="NikoshBAN" pitchFamily="2" charset="0"/>
                <a:cs typeface="NikoshBAN" pitchFamily="2" charset="0"/>
              </a:rPr>
              <a:t>ফলে</a:t>
            </a:r>
            <a:r>
              <a:rPr lang="en-US" sz="2800" dirty="0" smtClean="0">
                <a:latin typeface="NikoshBAN" pitchFamily="2" charset="0"/>
                <a:cs typeface="NikoshBAN" pitchFamily="2" charset="0"/>
              </a:rPr>
              <a:t>-</a:t>
            </a:r>
          </a:p>
          <a:p>
            <a:pPr marL="0" indent="0">
              <a:buNone/>
            </a:pPr>
            <a:endParaRPr lang="bn-BD" sz="2400" dirty="0" smtClean="0">
              <a:latin typeface="NikoshBAN" pitchFamily="2" charset="0"/>
              <a:cs typeface="NikoshBAN" pitchFamily="2" charset="0"/>
            </a:endParaRPr>
          </a:p>
          <a:p>
            <a:pPr marL="0" indent="0">
              <a:buNone/>
            </a:pPr>
            <a:r>
              <a:rPr lang="bn-BD" sz="2800" dirty="0" smtClean="0">
                <a:latin typeface="NikoshBAN" pitchFamily="2" charset="0"/>
                <a:cs typeface="NikoshBAN" pitchFamily="2" charset="0"/>
              </a:rPr>
              <a:t> </a:t>
            </a:r>
            <a:r>
              <a:rPr lang="bn-BD" sz="2700" dirty="0" smtClean="0">
                <a:latin typeface="NikoshBAN" pitchFamily="2" charset="0"/>
                <a:cs typeface="NikoshBAN" pitchFamily="2" charset="0"/>
              </a:rPr>
              <a:t>১</a:t>
            </a:r>
            <a:r>
              <a:rPr lang="en-US" sz="2700" dirty="0" smtClean="0">
                <a:latin typeface="NikoshBAN" pitchFamily="2" charset="0"/>
                <a:cs typeface="NikoshBAN" pitchFamily="2" charset="0"/>
              </a:rPr>
              <a:t>.</a:t>
            </a:r>
            <a:r>
              <a:rPr lang="bn-BD" sz="2700" dirty="0" smtClean="0">
                <a:latin typeface="NikoshBAN" pitchFamily="2" charset="0"/>
                <a:cs typeface="NikoshBAN" pitchFamily="2" charset="0"/>
              </a:rPr>
              <a:t> </a:t>
            </a:r>
            <a:r>
              <a:rPr lang="bn-BD" sz="2700" dirty="0" smtClean="0">
                <a:latin typeface="NikoshBAN" pitchFamily="2" charset="0"/>
                <a:cs typeface="NikoshBAN" pitchFamily="2" charset="0"/>
              </a:rPr>
              <a:t>সংবিধানের ২৬, ৬৩, ৭২ ও ১৪২ নং অনুচ্ছেদ সংশোধিত </a:t>
            </a:r>
            <a:r>
              <a:rPr lang="bn-BD" sz="2700" dirty="0" smtClean="0">
                <a:latin typeface="NikoshBAN" pitchFamily="2" charset="0"/>
                <a:cs typeface="NikoshBAN" pitchFamily="2" charset="0"/>
              </a:rPr>
              <a:t>হয়</a:t>
            </a:r>
            <a:r>
              <a:rPr lang="en-US" sz="2700" dirty="0" smtClean="0">
                <a:latin typeface="NikoshBAN" pitchFamily="2" charset="0"/>
                <a:cs typeface="NikoshBAN" pitchFamily="2" charset="0"/>
              </a:rPr>
              <a:t>।</a:t>
            </a:r>
            <a:endParaRPr lang="bn-BD" sz="2700" dirty="0" smtClean="0">
              <a:latin typeface="NikoshBAN" pitchFamily="2" charset="0"/>
              <a:cs typeface="NikoshBAN" pitchFamily="2" charset="0"/>
            </a:endParaRPr>
          </a:p>
          <a:p>
            <a:pPr marL="0" indent="0">
              <a:buNone/>
            </a:pPr>
            <a:r>
              <a:rPr lang="bn-BD" sz="2800" dirty="0" smtClean="0">
                <a:latin typeface="NikoshBAN" pitchFamily="2" charset="0"/>
                <a:cs typeface="NikoshBAN" pitchFamily="2" charset="0"/>
              </a:rPr>
              <a:t>২</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৩৩ অনুচ্ছেদ প্রতিস্থাপিত হয় , এবং </a:t>
            </a:r>
          </a:p>
          <a:p>
            <a:pPr marL="0" indent="0">
              <a:buNone/>
            </a:pPr>
            <a:r>
              <a:rPr lang="bn-BD" sz="2800" dirty="0" smtClean="0">
                <a:latin typeface="NikoshBAN" pitchFamily="2" charset="0"/>
                <a:cs typeface="NikoshBAN" pitchFamily="2" charset="0"/>
              </a:rPr>
              <a:t>৩</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৯ক সংযুক্ত হয় । এই সংশোধনীর মাধ্যমে জরুরি অবস্থাকালীন সময়ে নাগরিকদের কতিপয় মৌলিক অধিকার স্থগিত করা হয়।</a:t>
            </a:r>
            <a:endParaRPr lang="en-US" sz="2800" dirty="0" smtClean="0">
              <a:latin typeface="NikoshBAN" pitchFamily="2" charset="0"/>
              <a:cs typeface="NikoshBAN" pitchFamily="2" charset="0"/>
            </a:endParaRPr>
          </a:p>
          <a:p>
            <a:endParaRPr lang="en-US" dirty="0"/>
          </a:p>
        </p:txBody>
      </p:sp>
    </p:spTree>
    <p:extLst>
      <p:ext uri="{BB962C8B-B14F-4D97-AF65-F5344CB8AC3E}">
        <p14:creationId xmlns="" xmlns:p14="http://schemas.microsoft.com/office/powerpoint/2010/main" val="275081310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4389120"/>
          </a:xfrm>
        </p:spPr>
        <p:txBody>
          <a:bodyPr/>
          <a:lstStyle/>
          <a:p>
            <a:r>
              <a:rPr lang="bn-BD" sz="3200" b="1" dirty="0" smtClean="0">
                <a:solidFill>
                  <a:srgbClr val="FF0000"/>
                </a:solidFill>
                <a:latin typeface="NikoshBAN" pitchFamily="2" charset="0"/>
                <a:cs typeface="NikoshBAN" pitchFamily="2" charset="0"/>
              </a:rPr>
              <a:t>তৃতীয়</a:t>
            </a:r>
            <a:r>
              <a:rPr lang="en-US" sz="3200" b="1" dirty="0" smtClean="0">
                <a:solidFill>
                  <a:srgbClr val="FF0000"/>
                </a:solidFill>
                <a:latin typeface="NikoshBAN" pitchFamily="2" charset="0"/>
                <a:cs typeface="NikoshBAN" pitchFamily="2" charset="0"/>
              </a:rPr>
              <a:t> </a:t>
            </a:r>
            <a:r>
              <a:rPr lang="bn-BD" sz="3200" b="1" dirty="0" smtClean="0">
                <a:solidFill>
                  <a:srgbClr val="FF0000"/>
                </a:solidFill>
                <a:latin typeface="NikoshBAN" pitchFamily="2" charset="0"/>
                <a:cs typeface="NikoshBAN" pitchFamily="2" charset="0"/>
              </a:rPr>
              <a:t>সংশোধনী </a:t>
            </a:r>
            <a:endParaRPr lang="en-US" sz="3200" b="1" dirty="0" smtClean="0">
              <a:solidFill>
                <a:srgbClr val="FF0000"/>
              </a:solidFill>
              <a:latin typeface="NikoshBAN" pitchFamily="2" charset="0"/>
              <a:cs typeface="NikoshBAN" pitchFamily="2" charset="0"/>
            </a:endParaRPr>
          </a:p>
          <a:p>
            <a:pPr>
              <a:buNone/>
            </a:pP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এটি </a:t>
            </a:r>
            <a:r>
              <a:rPr lang="bn-BD" sz="2800" dirty="0" smtClean="0">
                <a:latin typeface="NikoshBAN" pitchFamily="2" charset="0"/>
                <a:cs typeface="NikoshBAN" pitchFamily="2" charset="0"/>
              </a:rPr>
              <a:t>প্রণীত হয় ১৯৭৪ সালের ২৮ নভেম্বর। এর </a:t>
            </a:r>
            <a:r>
              <a:rPr lang="bn-BD" sz="2800" dirty="0" smtClean="0">
                <a:latin typeface="NikoshBAN" pitchFamily="2" charset="0"/>
                <a:cs typeface="NikoshBAN" pitchFamily="2" charset="0"/>
              </a:rPr>
              <a:t>দ্বারা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বাংলাদেশ </a:t>
            </a:r>
            <a:r>
              <a:rPr lang="bn-BD" sz="2800" dirty="0" smtClean="0">
                <a:latin typeface="NikoshBAN" pitchFamily="2" charset="0"/>
                <a:cs typeface="NikoshBAN" pitchFamily="2" charset="0"/>
              </a:rPr>
              <a:t>ও ভারতের মধ্যে কতিপয় ছিটমহল বিনিময় ও সীমান্ত রেখা নির্ধারণের ব্যাপারে একটি চুক্তি কার্যকর করার লক্ষ্যে সংবিধানের ২ অনুচ্ছেদে পরিবর্তন আনা হয়।</a:t>
            </a:r>
            <a:endParaRPr lang="en-US" sz="2800" dirty="0" smtClean="0">
              <a:latin typeface="NikoshBAN" pitchFamily="2" charset="0"/>
              <a:cs typeface="NikoshBAN" pitchFamily="2" charset="0"/>
            </a:endParaRPr>
          </a:p>
          <a:p>
            <a:endParaRPr lang="en-US" dirty="0"/>
          </a:p>
        </p:txBody>
      </p:sp>
    </p:spTree>
    <p:extLst>
      <p:ext uri="{BB962C8B-B14F-4D97-AF65-F5344CB8AC3E}">
        <p14:creationId xmlns="" xmlns:p14="http://schemas.microsoft.com/office/powerpoint/2010/main" val="195822185"/>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410200"/>
          </a:xfrm>
        </p:spPr>
        <p:txBody>
          <a:bodyPr>
            <a:normAutofit/>
          </a:bodyPr>
          <a:lstStyle/>
          <a:p>
            <a:r>
              <a:rPr lang="bn-BD" sz="2800" b="1" i="1" dirty="0" smtClean="0">
                <a:solidFill>
                  <a:srgbClr val="FF0000"/>
                </a:solidFill>
                <a:latin typeface="NikoshBAN" pitchFamily="2" charset="0"/>
                <a:cs typeface="NikoshBAN" pitchFamily="2" charset="0"/>
              </a:rPr>
              <a:t>চতুর্থ </a:t>
            </a:r>
            <a:r>
              <a:rPr lang="bn-BD" sz="2800" b="1" i="1" dirty="0" smtClean="0">
                <a:solidFill>
                  <a:srgbClr val="FF0000"/>
                </a:solidFill>
                <a:latin typeface="NikoshBAN" pitchFamily="2" charset="0"/>
                <a:cs typeface="NikoshBAN" pitchFamily="2" charset="0"/>
              </a:rPr>
              <a:t>সংশোধনী</a:t>
            </a:r>
            <a:endParaRPr lang="en-US" sz="2800" b="1" i="1" dirty="0" smtClean="0">
              <a:solidFill>
                <a:srgbClr val="FF0000"/>
              </a:solidFill>
              <a:latin typeface="NikoshBAN" pitchFamily="2" charset="0"/>
              <a:cs typeface="NikoshBAN" pitchFamily="2" charset="0"/>
            </a:endParaRPr>
          </a:p>
          <a:p>
            <a:pPr>
              <a:buNone/>
            </a:pPr>
            <a:r>
              <a:rPr lang="en-US"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এটি </a:t>
            </a:r>
            <a:r>
              <a:rPr lang="bn-BD" sz="2800" dirty="0" smtClean="0">
                <a:latin typeface="NikoshBAN" pitchFamily="2" charset="0"/>
                <a:cs typeface="NikoshBAN" pitchFamily="2" charset="0"/>
              </a:rPr>
              <a:t>গৃহীত হয় ১৯৭৫ সালের ২৫ জানুয়ারি। সংসদীয়  ব্যবস্থার পরিবর্তে রাষ্ট্রপতি শাসিত সরকার ব্যবস্থা প্রবর্তিত হয়;বহুদলীয় রাজনৈতিক ব্যবস্থার স্থলে আনা হয় একদলীয় ব্যবস্থা; জাতীয়  সংসদের কতক ক্ষমতা খর্ব করা হয় ; বিচার বিভাগের স্বাধীনতা অনেকটা খর্ব হয় ; সুপ্রিম কোর্ট নাগরিকদের মৌলিক অধিকার সমূহ রক্ষা ও প্রয়োগের এখতিয়ার থেকে বঞ্চিত হয়। এই আইন দ্বারা</a:t>
            </a:r>
          </a:p>
          <a:p>
            <a:pPr>
              <a:buNone/>
            </a:pPr>
            <a:r>
              <a:rPr lang="bn-BD" sz="2800" dirty="0" smtClean="0">
                <a:latin typeface="NikoshBAN" pitchFamily="2" charset="0"/>
                <a:cs typeface="NikoshBAN" pitchFamily="2" charset="0"/>
              </a:rPr>
              <a:t>১</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সংবিধানের ১১, ৬৬, ৬৭, ৭২, ৭৪, ৭৬, ৮০, ৮৮, ৯৫, ৯৮, ১০৯, ১১৬, ১১৭, ১১৯, ১২২, ১২৩, ১৪১ক এবং ১৪৮ অনুচ্ছেদ সংশোধন করা হয়; </a:t>
            </a:r>
            <a:endParaRPr lang="en-US" sz="2800" dirty="0" smtClean="0">
              <a:latin typeface="NikoshBAN" pitchFamily="2" charset="0"/>
              <a:cs typeface="NikoshBAN" pitchFamily="2" charset="0"/>
            </a:endParaRPr>
          </a:p>
          <a:p>
            <a:endParaRPr lang="en-US" dirty="0"/>
          </a:p>
        </p:txBody>
      </p:sp>
    </p:spTree>
    <p:extLst>
      <p:ext uri="{BB962C8B-B14F-4D97-AF65-F5344CB8AC3E}">
        <p14:creationId xmlns="" xmlns:p14="http://schemas.microsoft.com/office/powerpoint/2010/main" val="3848279793"/>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781</TotalTime>
  <Words>627</Words>
  <Application>Microsoft Office PowerPoint</Application>
  <PresentationFormat>On-screen Show (4:3)</PresentationFormat>
  <Paragraphs>66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সহায়ক গ্রন্থ:</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Shirin Ibrahim</dc:creator>
  <cp:lastModifiedBy>pc</cp:lastModifiedBy>
  <cp:revision>101</cp:revision>
  <dcterms:created xsi:type="dcterms:W3CDTF">2006-08-16T00:00:00Z</dcterms:created>
  <dcterms:modified xsi:type="dcterms:W3CDTF">2020-05-04T09:42:16Z</dcterms:modified>
</cp:coreProperties>
</file>