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162" y="66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2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749ADC-510F-408D-AC82-A0DA18E4C1EA}">
      <dsp:nvSpPr>
        <dsp:cNvPr id="0" name=""/>
        <dsp:cNvSpPr/>
      </dsp:nvSpPr>
      <dsp:spPr>
        <a:xfrm>
          <a:off x="3733816" y="1371583"/>
          <a:ext cx="3634978" cy="3634978"/>
        </a:xfrm>
        <a:prstGeom prst="ellips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016000" h="1016000" prst="relaxedInset"/>
          <a:bevelB w="1016000" h="10160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bn-BD" sz="3600" b="1" kern="1200" dirty="0">
              <a:latin typeface="NikoshBAN" pitchFamily="2" charset="0"/>
              <a:cs typeface="NikoshBAN" pitchFamily="2" charset="0"/>
            </a:rPr>
            <a:t>ইলেকট্রনিক ব্যাংকিং সেবার কিছু পণ্য</a:t>
          </a:r>
          <a:endParaRPr lang="en-US" sz="3600" b="1" kern="1200" dirty="0"/>
        </a:p>
      </dsp:txBody>
      <dsp:txXfrm>
        <a:off x="4266146" y="1903913"/>
        <a:ext cx="2570318" cy="2570318"/>
      </dsp:txXfrm>
    </dsp:sp>
    <dsp:sp modelId="{7FD7CBA5-F39F-49DB-89BC-28D504C20438}">
      <dsp:nvSpPr>
        <dsp:cNvPr id="0" name=""/>
        <dsp:cNvSpPr/>
      </dsp:nvSpPr>
      <dsp:spPr>
        <a:xfrm>
          <a:off x="4542060" y="-182342"/>
          <a:ext cx="2315935" cy="2315935"/>
        </a:xfrm>
        <a:prstGeom prst="ellipse">
          <a:avLst/>
        </a:prstGeom>
        <a:gradFill rotWithShape="0">
          <a:gsLst>
            <a:gs pos="0">
              <a:schemeClr val="accent3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bn-BD" sz="2800" b="1" kern="1200" dirty="0">
              <a:latin typeface="NikoshBAN" pitchFamily="2" charset="0"/>
              <a:cs typeface="NikoshBAN" pitchFamily="2" charset="0"/>
            </a:rPr>
            <a:t>ডেবিট কার্ড ও ক্রেডিট কার্ড</a:t>
          </a:r>
          <a:endParaRPr lang="en-US" sz="2800" b="1" kern="1200" dirty="0"/>
        </a:p>
      </dsp:txBody>
      <dsp:txXfrm>
        <a:off x="4881221" y="156819"/>
        <a:ext cx="1637613" cy="1637613"/>
      </dsp:txXfrm>
    </dsp:sp>
    <dsp:sp modelId="{0E27F3D8-E86A-41DD-AF18-894812036D07}">
      <dsp:nvSpPr>
        <dsp:cNvPr id="0" name=""/>
        <dsp:cNvSpPr/>
      </dsp:nvSpPr>
      <dsp:spPr>
        <a:xfrm>
          <a:off x="6629403" y="1066785"/>
          <a:ext cx="2025827" cy="2025827"/>
        </a:xfrm>
        <a:prstGeom prst="ellipse">
          <a:avLst/>
        </a:prstGeom>
        <a:gradFill rotWithShape="0">
          <a:gsLst>
            <a:gs pos="0">
              <a:schemeClr val="accent4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bn-BD" sz="4000" b="1" kern="1200" dirty="0">
              <a:latin typeface="NikoshBAN" pitchFamily="2" charset="0"/>
              <a:cs typeface="NikoshBAN" pitchFamily="2" charset="0"/>
            </a:rPr>
            <a:t>এটিএম</a:t>
          </a:r>
          <a:endParaRPr lang="en-US" sz="4000" b="1" kern="1200" dirty="0"/>
        </a:p>
      </dsp:txBody>
      <dsp:txXfrm>
        <a:off x="6926078" y="1363460"/>
        <a:ext cx="1432477" cy="1432477"/>
      </dsp:txXfrm>
    </dsp:sp>
    <dsp:sp modelId="{F6FAE96C-0FCD-43F4-8620-F00DCCB714AB}">
      <dsp:nvSpPr>
        <dsp:cNvPr id="0" name=""/>
        <dsp:cNvSpPr/>
      </dsp:nvSpPr>
      <dsp:spPr>
        <a:xfrm>
          <a:off x="6500180" y="3298995"/>
          <a:ext cx="2282384" cy="2282384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bn-BD" sz="3600" b="1" kern="1200" dirty="0">
              <a:latin typeface="NikoshBAN" pitchFamily="2" charset="0"/>
              <a:cs typeface="NikoshBAN" pitchFamily="2" charset="0"/>
            </a:rPr>
            <a:t>ফোন ব্যাংকিং</a:t>
          </a:r>
          <a:endParaRPr lang="en-US" sz="3600" b="1" kern="1200" dirty="0"/>
        </a:p>
      </dsp:txBody>
      <dsp:txXfrm>
        <a:off x="6834427" y="3633242"/>
        <a:ext cx="1613890" cy="1613890"/>
      </dsp:txXfrm>
    </dsp:sp>
    <dsp:sp modelId="{37CF39A9-EB45-4F5A-86A7-5764672A062A}">
      <dsp:nvSpPr>
        <dsp:cNvPr id="0" name=""/>
        <dsp:cNvSpPr/>
      </dsp:nvSpPr>
      <dsp:spPr>
        <a:xfrm>
          <a:off x="4393313" y="4425793"/>
          <a:ext cx="2395995" cy="2395995"/>
        </a:xfrm>
        <a:prstGeom prst="ellipse">
          <a:avLst/>
        </a:prstGeom>
        <a:gradFill rotWithShape="0">
          <a:gsLst>
            <a:gs pos="0">
              <a:schemeClr val="accent6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bn-BD" sz="3200" b="1" kern="1200" dirty="0">
              <a:latin typeface="NikoshBAN" pitchFamily="2" charset="0"/>
              <a:cs typeface="NikoshBAN" pitchFamily="2" charset="0"/>
            </a:rPr>
            <a:t>এসএমএস ব্যাংকিং</a:t>
          </a:r>
          <a:endParaRPr lang="en-US" sz="3200" b="1" kern="1200" dirty="0"/>
        </a:p>
      </dsp:txBody>
      <dsp:txXfrm>
        <a:off x="4744198" y="4776678"/>
        <a:ext cx="1694225" cy="1694225"/>
      </dsp:txXfrm>
    </dsp:sp>
    <dsp:sp modelId="{E8B4BCCC-5D6E-40EA-852E-559C7B783F24}">
      <dsp:nvSpPr>
        <dsp:cNvPr id="0" name=""/>
        <dsp:cNvSpPr/>
      </dsp:nvSpPr>
      <dsp:spPr>
        <a:xfrm>
          <a:off x="2209805" y="3317773"/>
          <a:ext cx="2397231" cy="2397231"/>
        </a:xfrm>
        <a:prstGeom prst="ellipse">
          <a:avLst/>
        </a:prstGeom>
        <a:gradFill rotWithShape="0">
          <a:gsLst>
            <a:gs pos="0">
              <a:schemeClr val="accent2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bn-BD" sz="3600" b="1" kern="1200" dirty="0">
              <a:latin typeface="NikoshBAN" pitchFamily="2" charset="0"/>
              <a:cs typeface="NikoshBAN" pitchFamily="2" charset="0"/>
            </a:rPr>
            <a:t>ইন্টারনেট ব্যাংকিং</a:t>
          </a:r>
          <a:endParaRPr lang="en-US" sz="3600" b="1" kern="1200" dirty="0"/>
        </a:p>
      </dsp:txBody>
      <dsp:txXfrm>
        <a:off x="2560871" y="3668839"/>
        <a:ext cx="1695099" cy="1695099"/>
      </dsp:txXfrm>
    </dsp:sp>
    <dsp:sp modelId="{5B71D221-A589-443F-A65C-93E3D02738A6}">
      <dsp:nvSpPr>
        <dsp:cNvPr id="0" name=""/>
        <dsp:cNvSpPr/>
      </dsp:nvSpPr>
      <dsp:spPr>
        <a:xfrm>
          <a:off x="2209805" y="889374"/>
          <a:ext cx="2367206" cy="2367206"/>
        </a:xfrm>
        <a:prstGeom prst="ellipse">
          <a:avLst/>
        </a:prstGeom>
        <a:gradFill rotWithShape="0">
          <a:gsLst>
            <a:gs pos="0">
              <a:schemeClr val="accent3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bn-BD" sz="3600" b="1" kern="1200" dirty="0">
              <a:latin typeface="NikoshBAN" panose="02000000000000000000" pitchFamily="2" charset="0"/>
              <a:cs typeface="NikoshBAN" panose="02000000000000000000" pitchFamily="2" charset="0"/>
            </a:rPr>
            <a:t>এনি ব্রাঞ্চ ব্যাংকিং</a:t>
          </a:r>
          <a:endParaRPr lang="en-US" sz="3600" b="1" kern="1200" dirty="0">
            <a:latin typeface="NikoshBAN" panose="02000000000000000000" pitchFamily="2" charset="0"/>
            <a:cs typeface="NikoshBAN" panose="02000000000000000000" pitchFamily="2" charset="0"/>
          </a:endParaRPr>
        </a:p>
      </dsp:txBody>
      <dsp:txXfrm>
        <a:off x="2556474" y="1236043"/>
        <a:ext cx="1673868" cy="16738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E31845-2BA0-4677-A773-97CDB90C2E07}" type="datetimeFigureOut">
              <a:rPr lang="en-US" smtClean="0"/>
              <a:pPr/>
              <a:t>5/4/2020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B8432A-F0C9-4FA9-A112-788E06CADA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40078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bn-BD" dirty="0" smtClean="0">
                <a:latin typeface="NikoshBAN" pitchFamily="2" charset="0"/>
                <a:cs typeface="NikoshBAN" pitchFamily="2" charset="0"/>
              </a:rPr>
              <a:t>শিক্ষার্থীদের</a:t>
            </a:r>
            <a:r>
              <a:rPr lang="bn-BD" baseline="0" dirty="0" smtClean="0">
                <a:latin typeface="NikoshBAN" pitchFamily="2" charset="0"/>
                <a:cs typeface="NikoshBAN" pitchFamily="2" charset="0"/>
              </a:rPr>
              <a:t> বিভিন্ন প্রশ্ন জিজ্ঞাসা করে পাঠের শিরোনাম ঘোষনা করব। </a:t>
            </a:r>
            <a:endParaRPr lang="en-US" dirty="0">
              <a:latin typeface="NikoshBAN" pitchFamily="2" charset="0"/>
              <a:cs typeface="NikoshBAN" pitchFamily="2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B8432A-F0C9-4FA9-A112-788E06CADA61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37576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bn-BD" sz="1200" dirty="0" smtClean="0">
                <a:latin typeface="NikoshBAN" pitchFamily="2" charset="0"/>
                <a:cs typeface="NikoshBAN" pitchFamily="2" charset="0"/>
              </a:rPr>
              <a:t> চিত্রগুলো সম্পর্কে শিক্ষার্থীদের বিভিন্ন প্রশ্ন জিজ্ঞাসা করব।     </a:t>
            </a:r>
            <a:endParaRPr lang="en-US" sz="1200" dirty="0" smtClean="0">
              <a:latin typeface="NikoshBAN" pitchFamily="2" charset="0"/>
              <a:cs typeface="NikoshBAN" pitchFamily="2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B8432A-F0C9-4FA9-A112-788E06CADA61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2391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420DE81-368F-4147-843D-4B32A9CAEF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E6F04354-C084-4010-8A5A-69FBB4EE82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19E3369-BB9D-4B9D-A574-A12EF3D203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71037BC-1FC1-4342-8FF0-AA725BF623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AC17828-E1EF-4139-8B81-D3B3D804A5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4980626"/>
      </p:ext>
    </p:extLst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5367E02-5AFA-4781-A569-41CF9D1F99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3216892-D768-4C44-8199-F619378582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63C3552-F032-4B23-A9AD-9676EB4C3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E345F74-9183-4D61-BA24-30416DB3DF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95F61723-8E4F-4952-B187-C94AB5C348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180925"/>
      </p:ext>
    </p:extLst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BA63CEF-966C-4756-A9A3-DE5CD9D00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9622F56D-D441-4C98-A339-CA7F68FD8B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22DF3BF-50D1-43D7-A793-7EC3C6F6A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4B9CD0C-ADC2-43A8-92A5-5EF5DBE1F1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CD386BC-1048-4496-87C7-CD5A51118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248508"/>
      </p:ext>
    </p:extLst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60BB8A9-0F99-46AA-A276-8532CB548A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7054931-CCC1-479A-90A5-AAB605CDFB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BBCBC23A-552A-4864-8F9B-2CB136122B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E81CB6C8-4C1A-4989-AFC3-C9FF69A6D4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5/4/2020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1D2923AB-C643-4237-9107-45124806D7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6B1B296C-9DA8-4DBE-AA17-8519906852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0923495"/>
      </p:ext>
    </p:extLst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299B09C-EE86-4EE5-8342-8D18F9D3B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9BDFEFCA-1E71-4D51-9D15-AC1C809AD0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380CAD8A-5A4A-48AB-8FC2-5F384E0638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400ACE30-6D75-487E-87E0-5919DFD0A6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D91A23EF-F015-44E1-805F-A807D27E3E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BA9D9A5E-5C08-4DC4-961B-850B1B92E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5/4/2020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40D62BDA-C33C-443E-9FB5-966A436618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4FDD1307-CC0D-4BB1-8456-F1ED4C78F2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59630"/>
      </p:ext>
    </p:extLst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27A9006-E088-4A8B-B7E4-41EA80B07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56FB84B8-6C11-4158-9D95-C86437B19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5/4/2020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AC352827-4EA3-4615-87F1-44E5A478F8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C1F5DB4C-A1EC-47B0-A96B-148B28F178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984228"/>
      </p:ext>
    </p:extLst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22E123CD-5785-4BC1-B08A-4DF186F635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5/4/2020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59693F5D-AACF-4AA8-B490-22AB80DB5E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7ED41630-6977-441E-B8C3-2FD72E4A2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563085"/>
      </p:ext>
    </p:extLst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DDA520F-B567-4980-B092-07213089A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5298114-E3BF-4915-BF14-275D84DC3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2EADFE59-115A-4E76-B200-AC365EC41B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100815FF-8F4B-4481-A229-29457D2AF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5/4/2020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C1456DB6-4BB2-43F6-9179-4E40E33EE8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6550FFDD-DD19-4B69-8775-AA78FC892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833534"/>
      </p:ext>
    </p:extLst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D6929CA-38DC-4E30-A749-C0BE78703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8C89B045-61B6-4E82-B76F-EEC29831CEF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0A4AC00E-80A7-479A-B810-82CF330DB7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DF2E627F-3FF3-464B-98CE-03EB863271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5/4/2020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8C601630-EBD0-4AE1-A873-800371699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9B3557E3-DE22-432A-AA42-4A12813C1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19041"/>
      </p:ext>
    </p:extLst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929ED79-070B-4B16-90BC-7D34F1E2CE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141D057E-98AF-43D8-9261-A1C80BC7F8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494A8EA-F5C4-4607-82B6-BF978480BB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37C42F2-DC1C-49DF-BF6E-C08FE99630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235E3A6-C364-4894-8106-84AA40A038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7004169"/>
      </p:ext>
    </p:extLst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DECB3746-D093-4DFE-88FA-7813D85FEF9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A7E5A20A-A0A6-4B80-93EB-777B512F81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F269B2A-0F60-4E7C-8AF5-5248F7BDF9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D1B0D5B-BC26-4070-8D68-4519CED7EC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E5A5C61-9C49-484F-91AE-BA0163A08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067691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CE211245-DB54-4A99-B2B7-7BEF8702F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26BBC582-5AE9-4214-8347-227922F459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208E176-C716-4E49-9C44-546248BBED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368CE87-94FA-4B05-93A7-E59E104D67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5E2CB8C-DB88-4680-BA38-55425ACFD8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48827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xmlns="" id="{68E8F5CB-C046-4D3F-A11C-92281F74261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51993257"/>
              </p:ext>
            </p:extLst>
          </p:nvPr>
        </p:nvGraphicFramePr>
        <p:xfrm>
          <a:off x="609600" y="152400"/>
          <a:ext cx="11125200" cy="6553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4ACCFE77-3ED8-4B5D-A213-E7B0EBDBA87E}"/>
              </a:ext>
            </a:extLst>
          </p:cNvPr>
          <p:cNvSpPr/>
          <p:nvPr/>
        </p:nvSpPr>
        <p:spPr>
          <a:xfrm>
            <a:off x="0" y="0"/>
            <a:ext cx="12115800" cy="6858000"/>
          </a:xfrm>
          <a:prstGeom prst="rect">
            <a:avLst/>
          </a:prstGeom>
          <a:noFill/>
          <a:ln w="254000">
            <a:solidFill>
              <a:schemeClr val="accent1">
                <a:shade val="50000"/>
              </a:schemeClr>
            </a:solidFill>
            <a:round/>
          </a:ln>
          <a:scene3d>
            <a:camera prst="orthographicFront"/>
            <a:lightRig rig="threePt" dir="t"/>
          </a:scene3d>
          <a:sp3d>
            <a:bevelT w="152400" h="1524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3749ADC-510F-408D-AC82-A0DA18E4C1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2">
                                            <p:graphicEl>
                                              <a:dgm id="{63749ADC-510F-408D-AC82-A0DA18E4C1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FD7CBA5-F39F-49DB-89BC-28D504C204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2">
                                            <p:graphicEl>
                                              <a:dgm id="{7FD7CBA5-F39F-49DB-89BC-28D504C204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E27F3D8-E86A-41DD-AF18-894812036D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2">
                                            <p:graphicEl>
                                              <a:dgm id="{0E27F3D8-E86A-41DD-AF18-894812036D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6FAE96C-0FCD-43F4-8620-F00DCCB714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1000"/>
                                        <p:tgtEl>
                                          <p:spTgt spid="2">
                                            <p:graphicEl>
                                              <a:dgm id="{F6FAE96C-0FCD-43F4-8620-F00DCCB714A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7CF39A9-EB45-4F5A-86A7-5764672A06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1000"/>
                                        <p:tgtEl>
                                          <p:spTgt spid="2">
                                            <p:graphicEl>
                                              <a:dgm id="{37CF39A9-EB45-4F5A-86A7-5764672A06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8B4BCCC-5D6E-40EA-852E-559C7B783F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1000"/>
                                        <p:tgtEl>
                                          <p:spTgt spid="2">
                                            <p:graphicEl>
                                              <a:dgm id="{E8B4BCCC-5D6E-40EA-852E-559C7B783F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B71D221-A589-443F-A65C-93E3D02738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1000"/>
                                        <p:tgtEl>
                                          <p:spTgt spid="2">
                                            <p:graphicEl>
                                              <a:dgm id="{5B71D221-A589-443F-A65C-93E3D02738A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E5CDD72A-7C31-4776-814C-2C7DEBB1C0BA}"/>
              </a:ext>
            </a:extLst>
          </p:cNvPr>
          <p:cNvSpPr/>
          <p:nvPr/>
        </p:nvSpPr>
        <p:spPr>
          <a:xfrm>
            <a:off x="2057400" y="304800"/>
            <a:ext cx="8153400" cy="4572000"/>
          </a:xfrm>
          <a:prstGeom prst="rec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4ACCFE77-3ED8-4B5D-A213-E7B0EBDBA87E}"/>
              </a:ext>
            </a:extLst>
          </p:cNvPr>
          <p:cNvSpPr/>
          <p:nvPr/>
        </p:nvSpPr>
        <p:spPr>
          <a:xfrm>
            <a:off x="0" y="0"/>
            <a:ext cx="12115800" cy="6858000"/>
          </a:xfrm>
          <a:prstGeom prst="rect">
            <a:avLst/>
          </a:prstGeom>
          <a:noFill/>
          <a:ln w="254000">
            <a:solidFill>
              <a:schemeClr val="accent1">
                <a:shade val="50000"/>
              </a:schemeClr>
            </a:solidFill>
            <a:round/>
          </a:ln>
          <a:scene3d>
            <a:camera prst="orthographicFront"/>
            <a:lightRig rig="threePt" dir="t"/>
          </a:scene3d>
          <a:sp3d>
            <a:bevelT w="152400" h="1524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98DB87F8-AD88-44D8-996C-E60555AFF43F}"/>
              </a:ext>
            </a:extLst>
          </p:cNvPr>
          <p:cNvSpPr txBox="1"/>
          <p:nvPr/>
        </p:nvSpPr>
        <p:spPr>
          <a:xfrm>
            <a:off x="533400" y="5562600"/>
            <a:ext cx="112776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n-BD" sz="3200" b="1" dirty="0" smtClean="0">
                <a:latin typeface="NikoshBAN" pitchFamily="2" charset="0"/>
                <a:cs typeface="NikoshBAN" pitchFamily="2" charset="0"/>
              </a:rPr>
              <a:t>এটিএম একধরনের ইলেকট্রনিক যন্ত্র, যার মাধ্যমে গ্রাহক ব্যংকের কর্মচারীর উপস্থিতি ছাড়া প্রাথমিক কিছু লেনদেন করতে পারে।</a:t>
            </a:r>
            <a:endParaRPr lang="en-US" sz="3200" b="1" dirty="0">
              <a:latin typeface="NikoshBAN" pitchFamily="2" charset="0"/>
              <a:cs typeface="NikoshBAN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98DB87F8-AD88-44D8-996C-E60555AFF43F}"/>
              </a:ext>
            </a:extLst>
          </p:cNvPr>
          <p:cNvSpPr txBox="1"/>
          <p:nvPr/>
        </p:nvSpPr>
        <p:spPr>
          <a:xfrm>
            <a:off x="5486400" y="4953000"/>
            <a:ext cx="11840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n-BD" sz="3600" b="1" dirty="0" smtClean="0">
                <a:latin typeface="NikoshBAN" pitchFamily="2" charset="0"/>
                <a:cs typeface="NikoshBAN" pitchFamily="2" charset="0"/>
              </a:rPr>
              <a:t>এটিএম</a:t>
            </a:r>
            <a:r>
              <a:rPr lang="bn-BD" sz="3200" b="1" dirty="0" smtClean="0">
                <a:latin typeface="NikoshBAN" pitchFamily="2" charset="0"/>
                <a:cs typeface="NikoshBAN" pitchFamily="2" charset="0"/>
              </a:rPr>
              <a:t> </a:t>
            </a:r>
            <a:endParaRPr lang="en-US" sz="3200" b="1" dirty="0">
              <a:latin typeface="NikoshBAN" pitchFamily="2" charset="0"/>
              <a:cs typeface="NikoshBAN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239435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 tmFilter="0,0; .5, 1; 1, 1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>
            <a:extLst>
              <a:ext uri="{FF2B5EF4-FFF2-40B4-BE49-F238E27FC236}">
                <a16:creationId xmlns:a16="http://schemas.microsoft.com/office/drawing/2014/main" xmlns="" id="{C65DA18C-C301-4EE9-A4FE-55497B4FA555}"/>
              </a:ext>
            </a:extLst>
          </p:cNvPr>
          <p:cNvSpPr/>
          <p:nvPr/>
        </p:nvSpPr>
        <p:spPr>
          <a:xfrm>
            <a:off x="8763000" y="457200"/>
            <a:ext cx="2199577" cy="1752600"/>
          </a:xfrm>
          <a:prstGeom prst="ellipse">
            <a:avLst/>
          </a:prstGeom>
          <a:solidFill>
            <a:schemeClr val="accent1">
              <a:alpha val="26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xmlns="" id="{ED4C64A0-1F58-4E09-A012-ADF773D2E4E9}"/>
              </a:ext>
            </a:extLst>
          </p:cNvPr>
          <p:cNvSpPr/>
          <p:nvPr/>
        </p:nvSpPr>
        <p:spPr>
          <a:xfrm>
            <a:off x="990600" y="722900"/>
            <a:ext cx="3048000" cy="1029700"/>
          </a:xfrm>
          <a:prstGeom prst="roundRect">
            <a:avLst/>
          </a:prstGeom>
          <a:solidFill>
            <a:schemeClr val="accent1">
              <a:alpha val="36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xmlns="" id="{D06A92BD-D9C5-4E08-98D7-3C57A1621996}"/>
              </a:ext>
            </a:extLst>
          </p:cNvPr>
          <p:cNvSpPr/>
          <p:nvPr/>
        </p:nvSpPr>
        <p:spPr>
          <a:xfrm>
            <a:off x="457200" y="4343400"/>
            <a:ext cx="11125200" cy="1371600"/>
          </a:xfrm>
          <a:prstGeom prst="roundRect">
            <a:avLst/>
          </a:prstGeom>
          <a:solidFill>
            <a:schemeClr val="accent1">
              <a:lumMod val="60000"/>
              <a:lumOff val="40000"/>
              <a:alpha val="5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CE95AF3A-07AE-44A5-9914-CBDFD702B885}"/>
              </a:ext>
            </a:extLst>
          </p:cNvPr>
          <p:cNvSpPr/>
          <p:nvPr/>
        </p:nvSpPr>
        <p:spPr>
          <a:xfrm>
            <a:off x="1257300" y="890954"/>
            <a:ext cx="25146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bn-BD" sz="4000" b="1" dirty="0">
                <a:latin typeface="NikoshBAN" panose="02000000000000000000" pitchFamily="2" charset="0"/>
                <a:cs typeface="NikoshBAN" panose="02000000000000000000" pitchFamily="2" charset="0"/>
              </a:rPr>
              <a:t>জোড়ায় কাজ</a:t>
            </a:r>
            <a:endParaRPr lang="en-US" sz="4000" b="1" dirty="0">
              <a:latin typeface="NikoshBAN" panose="02000000000000000000" pitchFamily="2" charset="0"/>
              <a:cs typeface="NikoshBAN" panose="02000000000000000000" pitchFamily="2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9F124EBA-E288-435C-B832-0AAE7082D75A}"/>
              </a:ext>
            </a:extLst>
          </p:cNvPr>
          <p:cNvSpPr/>
          <p:nvPr/>
        </p:nvSpPr>
        <p:spPr>
          <a:xfrm>
            <a:off x="9174139" y="722900"/>
            <a:ext cx="1377301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bn-BD" sz="3600" b="1" dirty="0">
                <a:latin typeface="NikoshBAN" panose="02000000000000000000" pitchFamily="2" charset="0"/>
                <a:cs typeface="NikoshBAN" panose="02000000000000000000" pitchFamily="2" charset="0"/>
              </a:rPr>
              <a:t>সময় </a:t>
            </a:r>
          </a:p>
          <a:p>
            <a:pPr lvl="0" algn="ctr"/>
            <a:r>
              <a:rPr lang="bn-BD" sz="3600" b="1" dirty="0">
                <a:latin typeface="NikoshBAN" panose="02000000000000000000" pitchFamily="2" charset="0"/>
                <a:cs typeface="NikoshBAN" panose="02000000000000000000" pitchFamily="2" charset="0"/>
              </a:rPr>
              <a:t>৫ মিনিট</a:t>
            </a:r>
            <a:endParaRPr lang="en-US" sz="3600" b="1" dirty="0">
              <a:latin typeface="NikoshBAN" panose="02000000000000000000" pitchFamily="2" charset="0"/>
              <a:cs typeface="NikoshBAN" panose="02000000000000000000" pitchFamily="2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4913826F-62BC-47B1-9092-00F628C11B59}"/>
              </a:ext>
            </a:extLst>
          </p:cNvPr>
          <p:cNvSpPr/>
          <p:nvPr/>
        </p:nvSpPr>
        <p:spPr>
          <a:xfrm>
            <a:off x="914400" y="4626114"/>
            <a:ext cx="102870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bn-BD" sz="4000" b="1" dirty="0" smtClean="0">
                <a:latin typeface="NikoshBAN" panose="02000000000000000000" pitchFamily="2" charset="0"/>
                <a:cs typeface="NikoshBAN" panose="02000000000000000000" pitchFamily="2" charset="0"/>
              </a:rPr>
              <a:t>ডেবিট কার্ড এবং ক্রেডিট কার্ড এর পার্থক্য লিখ। </a:t>
            </a:r>
            <a:endParaRPr lang="en-US" sz="4000" b="1" dirty="0">
              <a:latin typeface="NikoshBAN" panose="02000000000000000000" pitchFamily="2" charset="0"/>
              <a:cs typeface="NikoshBAN" panose="02000000000000000000" pitchFamily="2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106AD698-2FE6-43D0-A513-A79663B2EDA0}"/>
              </a:ext>
            </a:extLst>
          </p:cNvPr>
          <p:cNvSpPr/>
          <p:nvPr/>
        </p:nvSpPr>
        <p:spPr>
          <a:xfrm>
            <a:off x="5105400" y="381000"/>
            <a:ext cx="2590800" cy="2286000"/>
          </a:xfrm>
          <a:prstGeom prst="rec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4ACCFE77-3ED8-4B5D-A213-E7B0EBDBA87E}"/>
              </a:ext>
            </a:extLst>
          </p:cNvPr>
          <p:cNvSpPr/>
          <p:nvPr/>
        </p:nvSpPr>
        <p:spPr>
          <a:xfrm>
            <a:off x="0" y="0"/>
            <a:ext cx="12115800" cy="6858000"/>
          </a:xfrm>
          <a:prstGeom prst="rect">
            <a:avLst/>
          </a:prstGeom>
          <a:noFill/>
          <a:ln w="254000">
            <a:solidFill>
              <a:schemeClr val="accent1">
                <a:shade val="50000"/>
              </a:schemeClr>
            </a:solidFill>
            <a:round/>
          </a:ln>
          <a:scene3d>
            <a:camera prst="orthographicFront"/>
            <a:lightRig rig="threePt" dir="t"/>
          </a:scene3d>
          <a:sp3d>
            <a:bevelT w="152400" h="1524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1000" y="304800"/>
            <a:ext cx="5791200" cy="3810000"/>
          </a:xfrm>
          <a:prstGeom prst="rec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918F594B-4429-42DA-B11C-CD1A224B25D3}"/>
              </a:ext>
            </a:extLst>
          </p:cNvPr>
          <p:cNvSpPr/>
          <p:nvPr/>
        </p:nvSpPr>
        <p:spPr>
          <a:xfrm>
            <a:off x="6781800" y="304800"/>
            <a:ext cx="4876800" cy="3886200"/>
          </a:xfrm>
          <a:prstGeom prst="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8A422655-3595-4F47-A6F3-40819533E88D}"/>
              </a:ext>
            </a:extLst>
          </p:cNvPr>
          <p:cNvSpPr txBox="1"/>
          <p:nvPr/>
        </p:nvSpPr>
        <p:spPr>
          <a:xfrm>
            <a:off x="7772400" y="4343400"/>
            <a:ext cx="2819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bn-BD" sz="3200" b="1" dirty="0">
                <a:latin typeface="NikoshBAN" pitchFamily="2" charset="0"/>
                <a:cs typeface="NikoshBAN" pitchFamily="2" charset="0"/>
              </a:rPr>
              <a:t>এসএমএস ব্যাংকিং</a:t>
            </a:r>
            <a:endParaRPr lang="en-US" sz="3200" b="1" dirty="0">
              <a:latin typeface="NikoshBAN" pitchFamily="2" charset="0"/>
              <a:cs typeface="NikoshBAN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429F3BF0-ACCC-4F7C-9802-784885717B3A}"/>
              </a:ext>
            </a:extLst>
          </p:cNvPr>
          <p:cNvSpPr txBox="1"/>
          <p:nvPr/>
        </p:nvSpPr>
        <p:spPr>
          <a:xfrm>
            <a:off x="1828800" y="4343400"/>
            <a:ext cx="2438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bn-BD" sz="3200" b="1" dirty="0">
                <a:latin typeface="NikoshBAN" pitchFamily="2" charset="0"/>
                <a:cs typeface="NikoshBAN" pitchFamily="2" charset="0"/>
              </a:rPr>
              <a:t>ফোন </a:t>
            </a:r>
            <a:r>
              <a:rPr lang="bn-BD" sz="3200" b="1" dirty="0" smtClean="0">
                <a:latin typeface="NikoshBAN" pitchFamily="2" charset="0"/>
                <a:cs typeface="NikoshBAN" pitchFamily="2" charset="0"/>
              </a:rPr>
              <a:t>ব্যাংকিং </a:t>
            </a:r>
            <a:endParaRPr lang="en-US" sz="3200" b="1" dirty="0">
              <a:latin typeface="NikoshBAN" pitchFamily="2" charset="0"/>
              <a:cs typeface="NikoshBAN" pitchFamily="2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4ACCFE77-3ED8-4B5D-A213-E7B0EBDBA87E}"/>
              </a:ext>
            </a:extLst>
          </p:cNvPr>
          <p:cNvSpPr/>
          <p:nvPr/>
        </p:nvSpPr>
        <p:spPr>
          <a:xfrm>
            <a:off x="0" y="0"/>
            <a:ext cx="12115800" cy="6858000"/>
          </a:xfrm>
          <a:prstGeom prst="rect">
            <a:avLst/>
          </a:prstGeom>
          <a:noFill/>
          <a:ln w="254000">
            <a:solidFill>
              <a:schemeClr val="accent1">
                <a:shade val="50000"/>
              </a:schemeClr>
            </a:solidFill>
            <a:round/>
          </a:ln>
          <a:scene3d>
            <a:camera prst="orthographicFront"/>
            <a:lightRig rig="threePt" dir="t"/>
          </a:scene3d>
          <a:sp3d>
            <a:bevelT w="152400" h="1524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429F3BF0-ACCC-4F7C-9802-784885717B3A}"/>
              </a:ext>
            </a:extLst>
          </p:cNvPr>
          <p:cNvSpPr txBox="1"/>
          <p:nvPr/>
        </p:nvSpPr>
        <p:spPr>
          <a:xfrm>
            <a:off x="304800" y="5105400"/>
            <a:ext cx="6019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n-BD" sz="3200" b="1" dirty="0" smtClean="0">
                <a:latin typeface="NikoshBAN" pitchFamily="2" charset="0"/>
                <a:cs typeface="NikoshBAN" pitchFamily="2" charset="0"/>
              </a:rPr>
              <a:t>টেলিফোন ব্যাংকিং একধরনের ব্যাংকিং সেবা, যার মাধ্যমে গ্রাহক ব্যাংকিং লেনদেন ফোনের মাধ্যমে সম্পন্ন করে থাকে</a:t>
            </a:r>
            <a:r>
              <a:rPr lang="bn-BD" sz="2400" b="1" dirty="0" smtClean="0">
                <a:latin typeface="NikoshBAN" pitchFamily="2" charset="0"/>
                <a:cs typeface="NikoshBAN" pitchFamily="2" charset="0"/>
              </a:rPr>
              <a:t>। </a:t>
            </a:r>
            <a:endParaRPr lang="en-US" sz="2400" b="1" dirty="0">
              <a:latin typeface="NikoshBAN" pitchFamily="2" charset="0"/>
              <a:cs typeface="NikoshBAN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429F3BF0-ACCC-4F7C-9802-784885717B3A}"/>
              </a:ext>
            </a:extLst>
          </p:cNvPr>
          <p:cNvSpPr txBox="1"/>
          <p:nvPr/>
        </p:nvSpPr>
        <p:spPr>
          <a:xfrm>
            <a:off x="6705600" y="5105400"/>
            <a:ext cx="5257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n-BD" sz="3200" b="1" dirty="0" smtClean="0">
                <a:latin typeface="NikoshBAN" pitchFamily="2" charset="0"/>
                <a:cs typeface="NikoshBAN" pitchFamily="2" charset="0"/>
              </a:rPr>
              <a:t>মোবাইল এসএমএসের মাধ্যমে বিভিন্ন ব্যাংকিং সেবা প্রদান করাকে এসএমএস ব্যাংকিং বলে।</a:t>
            </a:r>
            <a:endParaRPr lang="en-US" sz="3200" b="1" dirty="0">
              <a:latin typeface="NikoshBAN" pitchFamily="2" charset="0"/>
              <a:cs typeface="NikoshBAN" pitchFamily="2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 tmFilter="0,0; .5, 1; 1, 1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 tmFilter="0,0; .5, 1; 1, 1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4ACCFE77-3ED8-4B5D-A213-E7B0EBDBA87E}"/>
              </a:ext>
            </a:extLst>
          </p:cNvPr>
          <p:cNvSpPr/>
          <p:nvPr/>
        </p:nvSpPr>
        <p:spPr>
          <a:xfrm>
            <a:off x="0" y="0"/>
            <a:ext cx="12115800" cy="6858000"/>
          </a:xfrm>
          <a:prstGeom prst="rect">
            <a:avLst/>
          </a:prstGeom>
          <a:noFill/>
          <a:ln w="254000">
            <a:solidFill>
              <a:schemeClr val="accent1">
                <a:shade val="50000"/>
              </a:schemeClr>
            </a:solidFill>
            <a:round/>
          </a:ln>
          <a:scene3d>
            <a:camera prst="orthographicFront"/>
            <a:lightRig rig="threePt" dir="t"/>
          </a:scene3d>
          <a:sp3d>
            <a:bevelT w="152400" h="1524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1B9A99CC-1D48-4287-97EE-C4ACDAE0EEB9}"/>
              </a:ext>
            </a:extLst>
          </p:cNvPr>
          <p:cNvSpPr/>
          <p:nvPr/>
        </p:nvSpPr>
        <p:spPr>
          <a:xfrm>
            <a:off x="2209800" y="533400"/>
            <a:ext cx="7696200" cy="4267200"/>
          </a:xfrm>
          <a:prstGeom prst="rec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4800600" y="5257800"/>
            <a:ext cx="259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n-BD" sz="3200" b="1" dirty="0" smtClean="0">
                <a:latin typeface="NikoshBAN" pitchFamily="2" charset="0"/>
                <a:cs typeface="NikoshBAN" pitchFamily="2" charset="0"/>
              </a:rPr>
              <a:t>ইন্টারনেট ব্যাংকিং</a:t>
            </a:r>
            <a:endParaRPr lang="en-US" sz="32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0AC25B17-3554-47DA-B250-F7997B88C56C}"/>
              </a:ext>
            </a:extLst>
          </p:cNvPr>
          <p:cNvSpPr txBox="1"/>
          <p:nvPr/>
        </p:nvSpPr>
        <p:spPr>
          <a:xfrm>
            <a:off x="4800600" y="4800600"/>
            <a:ext cx="26259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bn-BD" sz="3200" b="1" dirty="0">
                <a:latin typeface="NikoshBAN" panose="02000000000000000000" pitchFamily="2" charset="0"/>
                <a:cs typeface="NikoshBAN" panose="02000000000000000000" pitchFamily="2" charset="0"/>
              </a:rPr>
              <a:t>এনি ব্রাঞ্চ ব্যাংকিং</a:t>
            </a:r>
            <a:endParaRPr lang="en-US" sz="3200" b="1" dirty="0">
              <a:latin typeface="NikoshBAN" panose="02000000000000000000" pitchFamily="2" charset="0"/>
              <a:cs typeface="NikoshBAN" panose="02000000000000000000" pitchFamily="2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4ACCFE77-3ED8-4B5D-A213-E7B0EBDBA87E}"/>
              </a:ext>
            </a:extLst>
          </p:cNvPr>
          <p:cNvSpPr/>
          <p:nvPr/>
        </p:nvSpPr>
        <p:spPr>
          <a:xfrm>
            <a:off x="0" y="0"/>
            <a:ext cx="12115800" cy="6858000"/>
          </a:xfrm>
          <a:prstGeom prst="rect">
            <a:avLst/>
          </a:prstGeom>
          <a:noFill/>
          <a:ln w="254000">
            <a:solidFill>
              <a:schemeClr val="accent1">
                <a:shade val="50000"/>
              </a:schemeClr>
            </a:solidFill>
            <a:round/>
          </a:ln>
          <a:scene3d>
            <a:camera prst="orthographicFront"/>
            <a:lightRig rig="threePt" dir="t"/>
          </a:scene3d>
          <a:sp3d>
            <a:bevelT w="152400" h="1524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0AC25B17-3554-47DA-B250-F7997B88C56C}"/>
              </a:ext>
            </a:extLst>
          </p:cNvPr>
          <p:cNvSpPr txBox="1"/>
          <p:nvPr/>
        </p:nvSpPr>
        <p:spPr>
          <a:xfrm>
            <a:off x="533400" y="5486400"/>
            <a:ext cx="11049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bn-BD" sz="3200" b="1" dirty="0" smtClean="0">
                <a:latin typeface="NikoshBAN" panose="02000000000000000000" pitchFamily="2" charset="0"/>
                <a:cs typeface="NikoshBAN" panose="02000000000000000000" pitchFamily="2" charset="0"/>
              </a:rPr>
              <a:t>এর মাধ্যমে গ্রাহক এক জায়গায় অথবা একটি শাখায় হিসাব খুলে দেশের অন্য যেকোনো শাখায় তার লেনদেন করতে পারে।</a:t>
            </a:r>
            <a:endParaRPr lang="en-US" sz="3200" b="1" dirty="0">
              <a:latin typeface="NikoshBAN" panose="02000000000000000000" pitchFamily="2" charset="0"/>
              <a:cs typeface="NikoshBAN" panose="02000000000000000000" pitchFamily="2" charset="0"/>
            </a:endParaRPr>
          </a:p>
        </p:txBody>
      </p:sp>
      <p:grpSp>
        <p:nvGrpSpPr>
          <p:cNvPr id="28" name="Group 27"/>
          <p:cNvGrpSpPr/>
          <p:nvPr/>
        </p:nvGrpSpPr>
        <p:grpSpPr>
          <a:xfrm>
            <a:off x="228600" y="381000"/>
            <a:ext cx="11658600" cy="4343400"/>
            <a:chOff x="228600" y="381000"/>
            <a:chExt cx="11658600" cy="4343400"/>
          </a:xfrm>
        </p:grpSpPr>
        <p:grpSp>
          <p:nvGrpSpPr>
            <p:cNvPr id="11" name="Group 10"/>
            <p:cNvGrpSpPr/>
            <p:nvPr/>
          </p:nvGrpSpPr>
          <p:grpSpPr>
            <a:xfrm>
              <a:off x="228600" y="381000"/>
              <a:ext cx="11658600" cy="4343400"/>
              <a:chOff x="228600" y="533400"/>
              <a:chExt cx="11658600" cy="4343400"/>
            </a:xfrm>
          </p:grpSpPr>
          <p:sp>
            <p:nvSpPr>
              <p:cNvPr id="13" name="Rectangle 12"/>
              <p:cNvSpPr/>
              <p:nvPr/>
            </p:nvSpPr>
            <p:spPr>
              <a:xfrm>
                <a:off x="228600" y="533400"/>
                <a:ext cx="3657600" cy="4343400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Rectangle 13"/>
              <p:cNvSpPr/>
              <p:nvPr/>
            </p:nvSpPr>
            <p:spPr>
              <a:xfrm>
                <a:off x="4114800" y="533400"/>
                <a:ext cx="3657600" cy="4343400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/>
              <p:cNvSpPr/>
              <p:nvPr/>
            </p:nvSpPr>
            <p:spPr>
              <a:xfrm>
                <a:off x="7994573" y="533400"/>
                <a:ext cx="3892627" cy="4343400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TextBox 15"/>
              <p:cNvSpPr txBox="1"/>
              <p:nvPr/>
            </p:nvSpPr>
            <p:spPr>
              <a:xfrm>
                <a:off x="685800" y="914400"/>
                <a:ext cx="1447800" cy="400110"/>
              </a:xfrm>
              <a:prstGeom prst="rect">
                <a:avLst/>
              </a:prstGeom>
              <a:noFill/>
            </p:spPr>
            <p:txBody>
              <a:bodyPr wrap="square" rtlCol="0">
                <a:prstTxWarp prst="textTriangle">
                  <a:avLst/>
                </a:prstTxWarp>
                <a:spAutoFit/>
              </a:bodyPr>
              <a:lstStyle/>
              <a:p>
                <a:r>
                  <a:rPr lang="bn-BD" sz="2000" b="1" dirty="0" smtClean="0">
                    <a:latin typeface="NikoshBAN" pitchFamily="2" charset="0"/>
                    <a:cs typeface="NikoshBAN" pitchFamily="2" charset="0"/>
                  </a:rPr>
                  <a:t>সোনালী ব্যাংক</a:t>
                </a:r>
                <a:endParaRPr lang="en-US" sz="2000" b="1" dirty="0">
                  <a:latin typeface="NikoshBAN" pitchFamily="2" charset="0"/>
                  <a:cs typeface="NikoshBAN" pitchFamily="2" charset="0"/>
                </a:endParaRPr>
              </a:p>
            </p:txBody>
          </p:sp>
          <p:sp>
            <p:nvSpPr>
              <p:cNvPr id="17" name="TextBox 16"/>
              <p:cNvSpPr txBox="1"/>
              <p:nvPr/>
            </p:nvSpPr>
            <p:spPr>
              <a:xfrm>
                <a:off x="2050973" y="2667000"/>
                <a:ext cx="1371600" cy="400110"/>
              </a:xfrm>
              <a:prstGeom prst="rect">
                <a:avLst/>
              </a:prstGeom>
              <a:noFill/>
            </p:spPr>
            <p:txBody>
              <a:bodyPr wrap="square" rtlCol="0">
                <a:prstTxWarp prst="textTriangle">
                  <a:avLst/>
                </a:prstTxWarp>
                <a:spAutoFit/>
              </a:bodyPr>
              <a:lstStyle/>
              <a:p>
                <a:r>
                  <a:rPr lang="bn-BD" sz="2000" b="1" dirty="0" smtClean="0">
                    <a:latin typeface="NikoshBAN" pitchFamily="2" charset="0"/>
                    <a:cs typeface="NikoshBAN" pitchFamily="2" charset="0"/>
                  </a:rPr>
                  <a:t>সোনালী ব্যাংক</a:t>
                </a:r>
                <a:endParaRPr lang="en-US" sz="2000" b="1" dirty="0">
                  <a:latin typeface="NikoshBAN" pitchFamily="2" charset="0"/>
                  <a:cs typeface="NikoshBAN" pitchFamily="2" charset="0"/>
                </a:endParaRPr>
              </a:p>
            </p:txBody>
          </p:sp>
          <p:sp>
            <p:nvSpPr>
              <p:cNvPr id="18" name="TextBox 17"/>
              <p:cNvSpPr txBox="1"/>
              <p:nvPr/>
            </p:nvSpPr>
            <p:spPr>
              <a:xfrm>
                <a:off x="4572000" y="914400"/>
                <a:ext cx="1371600" cy="400110"/>
              </a:xfrm>
              <a:prstGeom prst="rect">
                <a:avLst/>
              </a:prstGeom>
              <a:noFill/>
            </p:spPr>
            <p:txBody>
              <a:bodyPr wrap="square" rtlCol="0">
                <a:prstTxWarp prst="textTriangle">
                  <a:avLst/>
                </a:prstTxWarp>
                <a:spAutoFit/>
              </a:bodyPr>
              <a:lstStyle/>
              <a:p>
                <a:r>
                  <a:rPr lang="bn-BD" sz="2000" b="1" dirty="0" smtClean="0">
                    <a:latin typeface="NikoshBAN" pitchFamily="2" charset="0"/>
                    <a:cs typeface="NikoshBAN" pitchFamily="2" charset="0"/>
                  </a:rPr>
                  <a:t>অগ্রণী ব্যাংক</a:t>
                </a:r>
                <a:endParaRPr lang="en-US" sz="2000" b="1" dirty="0">
                  <a:latin typeface="NikoshBAN" pitchFamily="2" charset="0"/>
                  <a:cs typeface="NikoshBAN" pitchFamily="2" charset="0"/>
                </a:endParaRPr>
              </a:p>
            </p:txBody>
          </p:sp>
          <p:sp>
            <p:nvSpPr>
              <p:cNvPr id="19" name="TextBox 18"/>
              <p:cNvSpPr txBox="1"/>
              <p:nvPr/>
            </p:nvSpPr>
            <p:spPr>
              <a:xfrm>
                <a:off x="8534400" y="914400"/>
                <a:ext cx="1371600" cy="400110"/>
              </a:xfrm>
              <a:prstGeom prst="rect">
                <a:avLst/>
              </a:prstGeom>
              <a:noFill/>
            </p:spPr>
            <p:txBody>
              <a:bodyPr wrap="square" rtlCol="0">
                <a:prstTxWarp prst="textTriangle">
                  <a:avLst/>
                </a:prstTxWarp>
                <a:spAutoFit/>
              </a:bodyPr>
              <a:lstStyle/>
              <a:p>
                <a:r>
                  <a:rPr lang="bn-BD" sz="2000" b="1" dirty="0" smtClean="0">
                    <a:latin typeface="NikoshBAN" pitchFamily="2" charset="0"/>
                    <a:cs typeface="NikoshBAN" pitchFamily="2" charset="0"/>
                  </a:rPr>
                  <a:t>জনতা ব্যাংক</a:t>
                </a:r>
                <a:endParaRPr lang="en-US" sz="2000" b="1" dirty="0">
                  <a:latin typeface="NikoshBAN" pitchFamily="2" charset="0"/>
                  <a:cs typeface="NikoshBAN" pitchFamily="2" charset="0"/>
                </a:endParaRPr>
              </a:p>
            </p:txBody>
          </p:sp>
          <p:sp>
            <p:nvSpPr>
              <p:cNvPr id="20" name="TextBox 19"/>
              <p:cNvSpPr txBox="1"/>
              <p:nvPr/>
            </p:nvSpPr>
            <p:spPr>
              <a:xfrm>
                <a:off x="5943600" y="2667000"/>
                <a:ext cx="1371600" cy="400110"/>
              </a:xfrm>
              <a:prstGeom prst="rect">
                <a:avLst/>
              </a:prstGeom>
              <a:noFill/>
            </p:spPr>
            <p:txBody>
              <a:bodyPr wrap="square" rtlCol="0">
                <a:prstTxWarp prst="textTriangle">
                  <a:avLst/>
                </a:prstTxWarp>
                <a:spAutoFit/>
              </a:bodyPr>
              <a:lstStyle/>
              <a:p>
                <a:r>
                  <a:rPr lang="bn-BD" sz="2000" b="1" dirty="0" smtClean="0">
                    <a:latin typeface="NikoshBAN" pitchFamily="2" charset="0"/>
                    <a:cs typeface="NikoshBAN" pitchFamily="2" charset="0"/>
                  </a:rPr>
                  <a:t>অগ্রণী ব্যাংক</a:t>
                </a:r>
                <a:endParaRPr lang="en-US" sz="2000" b="1" dirty="0">
                  <a:latin typeface="NikoshBAN" pitchFamily="2" charset="0"/>
                  <a:cs typeface="NikoshBAN" pitchFamily="2" charset="0"/>
                </a:endParaRPr>
              </a:p>
            </p:txBody>
          </p:sp>
          <p:sp>
            <p:nvSpPr>
              <p:cNvPr id="21" name="TextBox 20"/>
              <p:cNvSpPr txBox="1"/>
              <p:nvPr/>
            </p:nvSpPr>
            <p:spPr>
              <a:xfrm>
                <a:off x="9998725" y="2667000"/>
                <a:ext cx="1371600" cy="400110"/>
              </a:xfrm>
              <a:prstGeom prst="rect">
                <a:avLst/>
              </a:prstGeom>
              <a:noFill/>
            </p:spPr>
            <p:txBody>
              <a:bodyPr wrap="square" rtlCol="0">
                <a:prstTxWarp prst="textTriangle">
                  <a:avLst/>
                </a:prstTxWarp>
                <a:spAutoFit/>
              </a:bodyPr>
              <a:lstStyle/>
              <a:p>
                <a:r>
                  <a:rPr lang="bn-BD" sz="2000" b="1" dirty="0" smtClean="0">
                    <a:latin typeface="NikoshBAN" pitchFamily="2" charset="0"/>
                    <a:cs typeface="NikoshBAN" pitchFamily="2" charset="0"/>
                  </a:rPr>
                  <a:t>জনতা ব্যাংক</a:t>
                </a:r>
                <a:endParaRPr lang="en-US" sz="2000" b="1" dirty="0">
                  <a:latin typeface="NikoshBAN" pitchFamily="2" charset="0"/>
                  <a:cs typeface="NikoshBAN" pitchFamily="2" charset="0"/>
                </a:endParaRPr>
              </a:p>
            </p:txBody>
          </p:sp>
        </p:grpSp>
        <p:sp>
          <p:nvSpPr>
            <p:cNvPr id="22" name="TextBox 21"/>
            <p:cNvSpPr txBox="1"/>
            <p:nvPr/>
          </p:nvSpPr>
          <p:spPr>
            <a:xfrm>
              <a:off x="914400" y="1062335"/>
              <a:ext cx="8382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bn-BD" sz="2400" b="1" dirty="0" smtClean="0">
                  <a:latin typeface="NikoshBAN" pitchFamily="2" charset="0"/>
                  <a:cs typeface="NikoshBAN" pitchFamily="2" charset="0"/>
                </a:rPr>
                <a:t>চট্রগ্রাম</a:t>
              </a:r>
              <a:endParaRPr lang="en-US" sz="2400" b="1" dirty="0">
                <a:latin typeface="NikoshBAN" pitchFamily="2" charset="0"/>
                <a:cs typeface="NikoshBAN" pitchFamily="2" charset="0"/>
              </a:endParaRP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2312670" y="2814935"/>
              <a:ext cx="73533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bn-BD" sz="2400" b="1" dirty="0" smtClean="0">
                  <a:latin typeface="NikoshBAN" pitchFamily="2" charset="0"/>
                  <a:cs typeface="NikoshBAN" pitchFamily="2" charset="0"/>
                </a:rPr>
                <a:t>ঢাকা</a:t>
              </a:r>
              <a:r>
                <a:rPr lang="bn-BD" sz="2400" dirty="0" smtClean="0">
                  <a:latin typeface="NikoshBAN" pitchFamily="2" charset="0"/>
                  <a:cs typeface="NikoshBAN" pitchFamily="2" charset="0"/>
                </a:rPr>
                <a:t> </a:t>
              </a:r>
              <a:endParaRPr lang="en-US" sz="2400" dirty="0">
                <a:latin typeface="NikoshBAN" pitchFamily="2" charset="0"/>
                <a:cs typeface="NikoshBAN" pitchFamily="2" charset="0"/>
              </a:endParaRPr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4876800" y="1066800"/>
              <a:ext cx="8382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bn-BD" sz="2400" b="1" dirty="0" smtClean="0">
                  <a:latin typeface="NikoshBAN" pitchFamily="2" charset="0"/>
                  <a:cs typeface="NikoshBAN" pitchFamily="2" charset="0"/>
                </a:rPr>
                <a:t>চট্রগ্রাম</a:t>
              </a:r>
              <a:endParaRPr lang="en-US" sz="2400" b="1" dirty="0">
                <a:latin typeface="NikoshBAN" pitchFamily="2" charset="0"/>
                <a:cs typeface="NikoshBAN" pitchFamily="2" charset="0"/>
              </a:endParaRPr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6248400" y="2743200"/>
              <a:ext cx="73533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bn-BD" sz="2400" b="1" dirty="0" smtClean="0">
                  <a:latin typeface="NikoshBAN" pitchFamily="2" charset="0"/>
                  <a:cs typeface="NikoshBAN" pitchFamily="2" charset="0"/>
                </a:rPr>
                <a:t>ঢাকা</a:t>
              </a:r>
              <a:r>
                <a:rPr lang="bn-BD" sz="2400" dirty="0" smtClean="0">
                  <a:latin typeface="NikoshBAN" pitchFamily="2" charset="0"/>
                  <a:cs typeface="NikoshBAN" pitchFamily="2" charset="0"/>
                </a:rPr>
                <a:t> </a:t>
              </a:r>
              <a:endParaRPr lang="en-US" sz="2400" dirty="0">
                <a:latin typeface="NikoshBAN" pitchFamily="2" charset="0"/>
                <a:cs typeface="NikoshBAN" pitchFamily="2" charset="0"/>
              </a:endParaRP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10287000" y="2743200"/>
              <a:ext cx="73533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bn-BD" sz="2400" b="1" dirty="0" smtClean="0">
                  <a:latin typeface="NikoshBAN" pitchFamily="2" charset="0"/>
                  <a:cs typeface="NikoshBAN" pitchFamily="2" charset="0"/>
                </a:rPr>
                <a:t>ঢাকা</a:t>
              </a:r>
              <a:r>
                <a:rPr lang="bn-BD" sz="2400" dirty="0" smtClean="0">
                  <a:latin typeface="NikoshBAN" pitchFamily="2" charset="0"/>
                  <a:cs typeface="NikoshBAN" pitchFamily="2" charset="0"/>
                </a:rPr>
                <a:t> </a:t>
              </a:r>
              <a:endParaRPr lang="en-US" sz="2400" dirty="0">
                <a:latin typeface="NikoshBAN" pitchFamily="2" charset="0"/>
                <a:cs typeface="NikoshBAN" pitchFamily="2" charset="0"/>
              </a:endParaRPr>
            </a:p>
          </p:txBody>
        </p:sp>
        <p:sp>
          <p:nvSpPr>
            <p:cNvPr id="27" name="TextBox 26"/>
            <p:cNvSpPr txBox="1"/>
            <p:nvPr/>
          </p:nvSpPr>
          <p:spPr>
            <a:xfrm>
              <a:off x="8839200" y="1066800"/>
              <a:ext cx="8382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bn-BD" sz="2400" b="1" dirty="0" smtClean="0">
                  <a:latin typeface="NikoshBAN" pitchFamily="2" charset="0"/>
                  <a:cs typeface="NikoshBAN" pitchFamily="2" charset="0"/>
                </a:rPr>
                <a:t>চট্রগ্রাম</a:t>
              </a:r>
              <a:endParaRPr lang="en-US" sz="2400" b="1" dirty="0">
                <a:latin typeface="NikoshBAN" pitchFamily="2" charset="0"/>
                <a:cs typeface="NikoshBAN" pitchFamily="2" charset="0"/>
              </a:endParaRP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 tmFilter="0,0; .5, 1; 1, 1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xmlns="" id="{6D113014-C4E8-4EE0-9132-6129D34A7659}"/>
              </a:ext>
            </a:extLst>
          </p:cNvPr>
          <p:cNvSpPr/>
          <p:nvPr/>
        </p:nvSpPr>
        <p:spPr>
          <a:xfrm>
            <a:off x="762000" y="685800"/>
            <a:ext cx="2819400" cy="9906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685800" y="4085272"/>
            <a:ext cx="10515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509588" algn="l"/>
              </a:tabLst>
            </a:pPr>
            <a:r>
              <a:rPr lang="bn-BD" sz="4000" dirty="0">
                <a:latin typeface="NikoshBAN" pitchFamily="2" charset="0"/>
                <a:cs typeface="NikoshBAN" pitchFamily="2" charset="0"/>
                <a:sym typeface="Wingdings 2"/>
              </a:rPr>
              <a:t> </a:t>
            </a:r>
            <a:r>
              <a:rPr lang="en-US" sz="5400" dirty="0" smtClean="0">
                <a:latin typeface="NikoshBAN" pitchFamily="2" charset="0"/>
                <a:cs typeface="NikoshBAN" pitchFamily="2" charset="0"/>
                <a:sym typeface="Wingdings" panose="05000000000000000000" pitchFamily="2" charset="2"/>
              </a:rPr>
              <a:t></a:t>
            </a:r>
            <a:r>
              <a:rPr lang="bn-BD" sz="5400" dirty="0" smtClean="0">
                <a:latin typeface="NikoshBAN" pitchFamily="2" charset="0"/>
                <a:cs typeface="NikoshBAN" pitchFamily="2" charset="0"/>
                <a:sym typeface="Wingdings" panose="05000000000000000000" pitchFamily="2" charset="2"/>
              </a:rPr>
              <a:t> “</a:t>
            </a:r>
            <a:r>
              <a:rPr lang="en-US" sz="3600" b="1" dirty="0" smtClean="0">
                <a:latin typeface="NikoshBAN" pitchFamily="2" charset="0"/>
                <a:cs typeface="NikoshBAN" pitchFamily="2" charset="0"/>
                <a:sym typeface="Wingdings 2"/>
              </a:rPr>
              <a:t>ই</a:t>
            </a:r>
            <a:r>
              <a:rPr lang="as-IN" sz="3600" b="1" dirty="0">
                <a:latin typeface="NikoshBAN" pitchFamily="2" charset="0"/>
                <a:cs typeface="NikoshBAN" pitchFamily="2" charset="0"/>
                <a:sym typeface="Wingdings 2"/>
              </a:rPr>
              <a:t>ল</a:t>
            </a:r>
            <a:r>
              <a:rPr lang="en-US" sz="3600" b="1" dirty="0">
                <a:latin typeface="NikoshBAN" pitchFamily="2" charset="0"/>
                <a:cs typeface="NikoshBAN" pitchFamily="2" charset="0"/>
                <a:sym typeface="Wingdings 2"/>
              </a:rPr>
              <a:t>ে</a:t>
            </a:r>
            <a:r>
              <a:rPr lang="as-IN" sz="3600" b="1" dirty="0">
                <a:latin typeface="NikoshBAN" pitchFamily="2" charset="0"/>
                <a:cs typeface="NikoshBAN" pitchFamily="2" charset="0"/>
                <a:sym typeface="Wingdings 2"/>
              </a:rPr>
              <a:t>ক</a:t>
            </a:r>
            <a:r>
              <a:rPr lang="en-US" sz="3600" b="1" dirty="0" err="1" smtClean="0">
                <a:latin typeface="NikoshBAN" pitchFamily="2" charset="0"/>
                <a:cs typeface="NikoshBAN" pitchFamily="2" charset="0"/>
                <a:sym typeface="Wingdings 2"/>
              </a:rPr>
              <a:t>ট্রনিক</a:t>
            </a:r>
            <a:r>
              <a:rPr lang="bn-BD" sz="3600" b="1" dirty="0" smtClean="0">
                <a:latin typeface="NikoshBAN" pitchFamily="2" charset="0"/>
                <a:cs typeface="NikoshBAN" pitchFamily="2" charset="0"/>
                <a:sym typeface="Wingdings 2"/>
              </a:rPr>
              <a:t> ব্যাংকিং পণ্য ব্যবহারের ফলে আমাদের</a:t>
            </a:r>
            <a:r>
              <a:rPr lang="en-US" sz="3600" b="1" dirty="0" smtClean="0">
                <a:latin typeface="NikoshBAN" pitchFamily="2" charset="0"/>
                <a:cs typeface="NikoshBAN" pitchFamily="2" charset="0"/>
                <a:sym typeface="Wingdings 2"/>
              </a:rPr>
              <a:t> </a:t>
            </a:r>
            <a:r>
              <a:rPr lang="bn-BD" sz="3600" b="1" dirty="0" smtClean="0">
                <a:latin typeface="NikoshBAN" pitchFamily="2" charset="0"/>
                <a:cs typeface="NikoshBAN" pitchFamily="2" charset="0"/>
                <a:sym typeface="Wingdings 2"/>
              </a:rPr>
              <a:t>জীবনযাত্রার  </a:t>
            </a:r>
            <a:r>
              <a:rPr lang="en-US" sz="3600" b="1" dirty="0" smtClean="0">
                <a:latin typeface="NikoshBAN" pitchFamily="2" charset="0"/>
                <a:cs typeface="NikoshBAN" pitchFamily="2" charset="0"/>
                <a:sym typeface="Wingdings 2"/>
              </a:rPr>
              <a:t>		</a:t>
            </a:r>
            <a:r>
              <a:rPr lang="bn-BD" sz="3600" b="1" dirty="0" smtClean="0">
                <a:latin typeface="NikoshBAN" pitchFamily="2" charset="0"/>
                <a:cs typeface="NikoshBAN" pitchFamily="2" charset="0"/>
                <a:sym typeface="Wingdings 2"/>
              </a:rPr>
              <a:t>মান অনেক উন্নত হয়েছে”, উক্তটি বিশ্লেষণ কর।</a:t>
            </a:r>
            <a:endParaRPr lang="bn-BD" sz="5400" b="1" dirty="0">
              <a:latin typeface="NikoshBAN" pitchFamily="2" charset="0"/>
              <a:cs typeface="NikoshBAN" pitchFamily="2" charset="0"/>
              <a:sym typeface="Wingdings 2"/>
            </a:endParaRPr>
          </a:p>
        </p:txBody>
      </p:sp>
      <p:sp>
        <p:nvSpPr>
          <p:cNvPr id="5" name="7-Point Star 4"/>
          <p:cNvSpPr/>
          <p:nvPr/>
        </p:nvSpPr>
        <p:spPr>
          <a:xfrm>
            <a:off x="9038059" y="381000"/>
            <a:ext cx="2239541" cy="1824811"/>
          </a:xfrm>
          <a:prstGeom prst="star7">
            <a:avLst/>
          </a:prstGeom>
          <a:solidFill>
            <a:schemeClr val="accent4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1066800" y="838200"/>
            <a:ext cx="20632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bn-BD" sz="4000" b="1" dirty="0">
                <a:effectLst>
                  <a:innerShdw blurRad="63500" dist="50800" dir="5400000">
                    <a:prstClr val="black">
                      <a:alpha val="50000"/>
                    </a:prstClr>
                  </a:innerShdw>
                </a:effectLst>
                <a:latin typeface="NikoshBAN" pitchFamily="2" charset="0"/>
                <a:cs typeface="NikoshBAN" pitchFamily="2" charset="0"/>
              </a:rPr>
              <a:t>দলীয় কাজ</a:t>
            </a:r>
            <a:endParaRPr lang="en-US" sz="4000" b="1" dirty="0">
              <a:effectLst>
                <a:innerShdw blurRad="63500" dist="50800" dir="5400000">
                  <a:prstClr val="black">
                    <a:alpha val="50000"/>
                  </a:prstClr>
                </a:innerShdw>
              </a:effectLst>
              <a:latin typeface="NikoshBAN" pitchFamily="2" charset="0"/>
              <a:cs typeface="NikoshBAN" pitchFamily="2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9296400" y="685800"/>
            <a:ext cx="16764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bn-BD" sz="3200" b="1" dirty="0" smtClean="0">
                <a:latin typeface="NikoshBAN" pitchFamily="2" charset="0"/>
                <a:cs typeface="NikoshBAN" pitchFamily="2" charset="0"/>
              </a:rPr>
              <a:t>সময়</a:t>
            </a:r>
            <a:endParaRPr lang="bn-BD" sz="3200" b="1" dirty="0">
              <a:latin typeface="NikoshBAN" pitchFamily="2" charset="0"/>
              <a:cs typeface="NikoshBAN" pitchFamily="2" charset="0"/>
            </a:endParaRPr>
          </a:p>
          <a:p>
            <a:pPr algn="ctr"/>
            <a:r>
              <a:rPr lang="bn-BD" sz="3200" b="1" dirty="0">
                <a:latin typeface="NikoshBAN" pitchFamily="2" charset="0"/>
                <a:cs typeface="NikoshBAN" pitchFamily="2" charset="0"/>
              </a:rPr>
              <a:t>১০ </a:t>
            </a:r>
            <a:r>
              <a:rPr lang="bn-BD" sz="3200" b="1" dirty="0" smtClean="0">
                <a:latin typeface="NikoshBAN" pitchFamily="2" charset="0"/>
                <a:cs typeface="NikoshBAN" pitchFamily="2" charset="0"/>
              </a:rPr>
              <a:t>মিনিট</a:t>
            </a:r>
            <a:endParaRPr lang="en-US" sz="3200" b="1" dirty="0">
              <a:latin typeface="NikoshBAN" pitchFamily="2" charset="0"/>
              <a:cs typeface="NikoshBAN" pitchFamily="2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FC5B16BA-99CD-4C18-BE9A-9CB08D027C4A}"/>
              </a:ext>
            </a:extLst>
          </p:cNvPr>
          <p:cNvSpPr/>
          <p:nvPr/>
        </p:nvSpPr>
        <p:spPr>
          <a:xfrm>
            <a:off x="4724400" y="381000"/>
            <a:ext cx="3352800" cy="2667000"/>
          </a:xfrm>
          <a:prstGeom prst="rec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4ACCFE77-3ED8-4B5D-A213-E7B0EBDBA87E}"/>
              </a:ext>
            </a:extLst>
          </p:cNvPr>
          <p:cNvSpPr/>
          <p:nvPr/>
        </p:nvSpPr>
        <p:spPr>
          <a:xfrm>
            <a:off x="0" y="0"/>
            <a:ext cx="12115800" cy="6858000"/>
          </a:xfrm>
          <a:prstGeom prst="rect">
            <a:avLst/>
          </a:prstGeom>
          <a:noFill/>
          <a:ln w="254000">
            <a:solidFill>
              <a:schemeClr val="accent1">
                <a:shade val="50000"/>
              </a:schemeClr>
            </a:solidFill>
            <a:round/>
          </a:ln>
          <a:scene3d>
            <a:camera prst="orthographicFront"/>
            <a:lightRig rig="threePt" dir="t"/>
          </a:scene3d>
          <a:sp3d>
            <a:bevelT w="152400" h="1524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0" y="-76200"/>
            <a:ext cx="152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n-BD" sz="4000" b="1" dirty="0" smtClean="0">
                <a:ln w="12700">
                  <a:noFill/>
                </a:ln>
                <a:latin typeface="NikoshBAN" pitchFamily="2" charset="0"/>
                <a:cs typeface="NikoshBAN" pitchFamily="2" charset="0"/>
              </a:rPr>
              <a:t>মূল্যায়ন</a:t>
            </a:r>
            <a:r>
              <a:rPr lang="bn-BD" sz="4800" b="1" dirty="0" smtClean="0">
                <a:ln w="12700">
                  <a:solidFill>
                    <a:srgbClr val="FFFF00"/>
                  </a:solidFill>
                </a:ln>
                <a:solidFill>
                  <a:srgbClr val="7030A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NikoshBAN" pitchFamily="2" charset="0"/>
                <a:cs typeface="NikoshBAN" pitchFamily="2" charset="0"/>
              </a:rPr>
              <a:t> </a:t>
            </a:r>
            <a:endParaRPr lang="en-US" sz="4800" b="1" dirty="0">
              <a:ln w="12700">
                <a:solidFill>
                  <a:srgbClr val="FFFF00"/>
                </a:solidFill>
              </a:ln>
              <a:solidFill>
                <a:srgbClr val="7030A0"/>
              </a:soli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latin typeface="NikoshBAN" pitchFamily="2" charset="0"/>
              <a:cs typeface="NikoshBAN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5FEE61C3-C02F-4407-93F6-AB4A6905C6AF}"/>
              </a:ext>
            </a:extLst>
          </p:cNvPr>
          <p:cNvSpPr txBox="1"/>
          <p:nvPr/>
        </p:nvSpPr>
        <p:spPr>
          <a:xfrm>
            <a:off x="1828800" y="533400"/>
            <a:ext cx="7391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n-BD" sz="3200" b="1" dirty="0">
                <a:latin typeface="NikoshBAN" panose="02000000000000000000" pitchFamily="2" charset="0"/>
                <a:cs typeface="NikoshBAN" panose="02000000000000000000" pitchFamily="2" charset="0"/>
              </a:rPr>
              <a:t>১। কোন কার্ডের মাধ্যমে বাকীতে মালামাল ক্রয় করা যায়?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4476550C-89DC-4DB6-B547-D94C98876385}"/>
              </a:ext>
            </a:extLst>
          </p:cNvPr>
          <p:cNvSpPr txBox="1"/>
          <p:nvPr/>
        </p:nvSpPr>
        <p:spPr>
          <a:xfrm>
            <a:off x="1720360" y="1981200"/>
            <a:ext cx="91000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NikoshBAN" panose="02000000000000000000" pitchFamily="2" charset="0"/>
                <a:cs typeface="NikoshBAN" panose="02000000000000000000" pitchFamily="2" charset="0"/>
              </a:rPr>
              <a:t>2</a:t>
            </a:r>
            <a:r>
              <a:rPr lang="bn-BD" sz="3200" b="1" dirty="0">
                <a:latin typeface="NikoshBAN" panose="02000000000000000000" pitchFamily="2" charset="0"/>
                <a:cs typeface="NikoshBAN" panose="02000000000000000000" pitchFamily="2" charset="0"/>
              </a:rPr>
              <a:t>। কোন কার্ডের জন্য ব্যাংকে কোন হিসাব থাকার বাধ্যবাধকতা নাই </a:t>
            </a:r>
            <a:r>
              <a:rPr lang="bn-BD" sz="3200" b="1" dirty="0" smtClean="0">
                <a:latin typeface="NikoshBAN" panose="02000000000000000000" pitchFamily="2" charset="0"/>
                <a:cs typeface="NikoshBAN" panose="02000000000000000000" pitchFamily="2" charset="0"/>
              </a:rPr>
              <a:t>?</a:t>
            </a:r>
            <a:endParaRPr lang="bn-BD" sz="3200" b="1" dirty="0">
              <a:latin typeface="NikoshBAN" panose="02000000000000000000" pitchFamily="2" charset="0"/>
              <a:cs typeface="NikoshBAN" panose="02000000000000000000" pitchFamily="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617FC7EB-4C11-4DC2-B2F0-2E2633563489}"/>
              </a:ext>
            </a:extLst>
          </p:cNvPr>
          <p:cNvSpPr txBox="1"/>
          <p:nvPr/>
        </p:nvSpPr>
        <p:spPr>
          <a:xfrm>
            <a:off x="1828800" y="3429000"/>
            <a:ext cx="96012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NikoshBAN" panose="02000000000000000000" pitchFamily="2" charset="0"/>
                <a:cs typeface="NikoshBAN" panose="02000000000000000000" pitchFamily="2" charset="0"/>
              </a:rPr>
              <a:t>3</a:t>
            </a:r>
            <a:r>
              <a:rPr lang="bn-BD" sz="3200" b="1" dirty="0">
                <a:latin typeface="NikoshBAN" panose="02000000000000000000" pitchFamily="2" charset="0"/>
                <a:cs typeface="NikoshBAN" panose="02000000000000000000" pitchFamily="2" charset="0"/>
              </a:rPr>
              <a:t>। </a:t>
            </a:r>
            <a:r>
              <a:rPr lang="en-US" sz="2400" b="1" dirty="0">
                <a:latin typeface="NikoshBAN" panose="02000000000000000000" pitchFamily="2" charset="0"/>
                <a:cs typeface="NikoshBAN" panose="02000000000000000000" pitchFamily="2" charset="0"/>
              </a:rPr>
              <a:t>ATM </a:t>
            </a:r>
            <a:r>
              <a:rPr lang="bn-BD" sz="2400" b="1" dirty="0">
                <a:latin typeface="NikoshBAN" panose="02000000000000000000" pitchFamily="2" charset="0"/>
                <a:cs typeface="NikoshBAN" panose="02000000000000000000" pitchFamily="2" charset="0"/>
              </a:rPr>
              <a:t>এর পূর্ণরুপ কী ?</a:t>
            </a:r>
          </a:p>
          <a:p>
            <a:endParaRPr lang="bn-BD" sz="2400" b="1" dirty="0">
              <a:latin typeface="NikoshBAN" panose="02000000000000000000" pitchFamily="2" charset="0"/>
              <a:cs typeface="NikoshBAN" panose="02000000000000000000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895629B3-1042-4F70-8B18-31A9DB0E779D}"/>
              </a:ext>
            </a:extLst>
          </p:cNvPr>
          <p:cNvSpPr txBox="1"/>
          <p:nvPr/>
        </p:nvSpPr>
        <p:spPr>
          <a:xfrm>
            <a:off x="1787768" y="5334000"/>
            <a:ext cx="100994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n-BD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৪। কোন সেবার মাধ্যমে</a:t>
            </a:r>
            <a:r>
              <a:rPr lang="en-US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 </a:t>
            </a:r>
            <a:r>
              <a:rPr lang="as-IN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ব</a:t>
            </a:r>
            <a:r>
              <a:rPr lang="en-US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্</a:t>
            </a:r>
            <a:r>
              <a:rPr lang="as-IN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য</a:t>
            </a:r>
            <a:r>
              <a:rPr lang="en-US" sz="2800" b="1" dirty="0" err="1">
                <a:latin typeface="NikoshBAN" panose="02000000000000000000" pitchFamily="2" charset="0"/>
                <a:cs typeface="NikoshBAN" panose="02000000000000000000" pitchFamily="2" charset="0"/>
              </a:rPr>
              <a:t>াংকের</a:t>
            </a:r>
            <a:r>
              <a:rPr lang="bn-BD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 যে</a:t>
            </a:r>
            <a:r>
              <a:rPr lang="en-US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 </a:t>
            </a:r>
            <a:r>
              <a:rPr lang="as-IN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ক</a:t>
            </a:r>
            <a:r>
              <a:rPr lang="en-US" sz="2800" b="1" dirty="0" err="1">
                <a:latin typeface="NikoshBAN" panose="02000000000000000000" pitchFamily="2" charset="0"/>
                <a:cs typeface="NikoshBAN" panose="02000000000000000000" pitchFamily="2" charset="0"/>
              </a:rPr>
              <a:t>োন</a:t>
            </a:r>
            <a:r>
              <a:rPr lang="en-US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 </a:t>
            </a:r>
            <a:r>
              <a:rPr lang="en-US" sz="2800" b="1" dirty="0" err="1">
                <a:latin typeface="NikoshBAN" panose="02000000000000000000" pitchFamily="2" charset="0"/>
                <a:cs typeface="NikoshBAN" panose="02000000000000000000" pitchFamily="2" charset="0"/>
              </a:rPr>
              <a:t>শাখা</a:t>
            </a:r>
            <a:r>
              <a:rPr lang="en-US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 </a:t>
            </a:r>
            <a:r>
              <a:rPr lang="as-IN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থ</a:t>
            </a:r>
            <a:r>
              <a:rPr lang="en-US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ে</a:t>
            </a:r>
            <a:r>
              <a:rPr lang="as-IN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ক</a:t>
            </a:r>
            <a:r>
              <a:rPr lang="en-US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ে </a:t>
            </a:r>
            <a:r>
              <a:rPr lang="as-IN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ট</a:t>
            </a:r>
            <a:r>
              <a:rPr lang="en-US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া</a:t>
            </a:r>
            <a:r>
              <a:rPr lang="as-IN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ক</a:t>
            </a:r>
            <a:r>
              <a:rPr lang="en-US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া </a:t>
            </a:r>
            <a:r>
              <a:rPr lang="as-IN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উ</a:t>
            </a:r>
            <a:r>
              <a:rPr lang="en-US" sz="2800" b="1" dirty="0" err="1">
                <a:latin typeface="NikoshBAN" panose="02000000000000000000" pitchFamily="2" charset="0"/>
                <a:cs typeface="NikoshBAN" panose="02000000000000000000" pitchFamily="2" charset="0"/>
              </a:rPr>
              <a:t>ত্তোলন</a:t>
            </a:r>
            <a:r>
              <a:rPr lang="en-US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 </a:t>
            </a:r>
            <a:r>
              <a:rPr lang="en-US" sz="2800" b="1" dirty="0" err="1">
                <a:latin typeface="NikoshBAN" panose="02000000000000000000" pitchFamily="2" charset="0"/>
                <a:cs typeface="NikoshBAN" panose="02000000000000000000" pitchFamily="2" charset="0"/>
              </a:rPr>
              <a:t>করা</a:t>
            </a:r>
            <a:r>
              <a:rPr lang="en-US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 </a:t>
            </a:r>
            <a:r>
              <a:rPr lang="en-US" sz="2800" b="1" dirty="0" err="1">
                <a:latin typeface="NikoshBAN" panose="02000000000000000000" pitchFamily="2" charset="0"/>
                <a:cs typeface="NikoshBAN" panose="02000000000000000000" pitchFamily="2" charset="0"/>
              </a:rPr>
              <a:t>যায়</a:t>
            </a:r>
            <a:r>
              <a:rPr lang="bn-BD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?</a:t>
            </a:r>
          </a:p>
          <a:p>
            <a:endParaRPr lang="bn-BD" sz="3200" b="1" dirty="0">
              <a:latin typeface="NikoshBAN" panose="02000000000000000000" pitchFamily="2" charset="0"/>
              <a:cs typeface="NikoshBAN" panose="02000000000000000000" pitchFamily="2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E4E028AB-6FF3-4E2A-9312-04A34ED32810}"/>
              </a:ext>
            </a:extLst>
          </p:cNvPr>
          <p:cNvSpPr txBox="1"/>
          <p:nvPr/>
        </p:nvSpPr>
        <p:spPr>
          <a:xfrm>
            <a:off x="6676292" y="877669"/>
            <a:ext cx="533400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rgbClr val="FF0000"/>
                </a:solidFill>
                <a:sym typeface="Wingdings" panose="05000000000000000000" pitchFamily="2" charset="2"/>
              </a:rPr>
              <a:t></a:t>
            </a:r>
            <a:endParaRPr lang="en-US" sz="3600" dirty="0">
              <a:solidFill>
                <a:srgbClr val="FF0000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CA4F8F4F-A377-4B59-8413-2668CA9BC44C}"/>
              </a:ext>
            </a:extLst>
          </p:cNvPr>
          <p:cNvSpPr txBox="1"/>
          <p:nvPr/>
        </p:nvSpPr>
        <p:spPr>
          <a:xfrm>
            <a:off x="2713892" y="836712"/>
            <a:ext cx="533400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rgbClr val="FF0000"/>
                </a:solidFill>
                <a:sym typeface="Wingdings" panose="05000000000000000000" pitchFamily="2" charset="2"/>
              </a:rPr>
              <a:t></a:t>
            </a:r>
            <a:endParaRPr lang="en-US" sz="3600" dirty="0">
              <a:solidFill>
                <a:srgbClr val="FF0000"/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61DA2F8F-12E0-46D7-A6D0-C8EFA91532B5}"/>
              </a:ext>
            </a:extLst>
          </p:cNvPr>
          <p:cNvSpPr txBox="1"/>
          <p:nvPr/>
        </p:nvSpPr>
        <p:spPr>
          <a:xfrm>
            <a:off x="8593567" y="888087"/>
            <a:ext cx="533400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rgbClr val="FF0000"/>
                </a:solidFill>
                <a:sym typeface="Wingdings" panose="05000000000000000000" pitchFamily="2" charset="2"/>
              </a:rPr>
              <a:t></a:t>
            </a:r>
            <a:endParaRPr lang="en-US" sz="3600" dirty="0">
              <a:solidFill>
                <a:srgbClr val="FF0000"/>
              </a:solidFill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xmlns="" id="{E5DEDBE8-5D48-457D-822A-B30412E2C2F6}"/>
              </a:ext>
            </a:extLst>
          </p:cNvPr>
          <p:cNvSpPr txBox="1"/>
          <p:nvPr/>
        </p:nvSpPr>
        <p:spPr>
          <a:xfrm>
            <a:off x="4695092" y="871209"/>
            <a:ext cx="533400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rgbClr val="00B050"/>
                </a:solidFill>
                <a:sym typeface="Wingdings" panose="05000000000000000000" pitchFamily="2" charset="2"/>
              </a:rPr>
              <a:t></a:t>
            </a:r>
            <a:endParaRPr lang="en-US" sz="3600" dirty="0">
              <a:solidFill>
                <a:srgbClr val="00B050"/>
              </a:solidFill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xmlns="" id="{61A5C06E-8F9A-48C5-995E-B5DCDE047A4D}"/>
              </a:ext>
            </a:extLst>
          </p:cNvPr>
          <p:cNvSpPr/>
          <p:nvPr/>
        </p:nvSpPr>
        <p:spPr>
          <a:xfrm>
            <a:off x="1981200" y="1423760"/>
            <a:ext cx="1981200" cy="557439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xmlns="" id="{053576D6-3FEC-4B1A-8F0F-36BF4B7C65CA}"/>
              </a:ext>
            </a:extLst>
          </p:cNvPr>
          <p:cNvSpPr/>
          <p:nvPr/>
        </p:nvSpPr>
        <p:spPr>
          <a:xfrm>
            <a:off x="4191000" y="1424574"/>
            <a:ext cx="1905000" cy="580072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xmlns="" id="{B5E0A727-099B-4C37-8656-343ED52078C3}"/>
              </a:ext>
            </a:extLst>
          </p:cNvPr>
          <p:cNvSpPr/>
          <p:nvPr/>
        </p:nvSpPr>
        <p:spPr>
          <a:xfrm>
            <a:off x="6248401" y="1477755"/>
            <a:ext cx="1499236" cy="515167"/>
          </a:xfrm>
          <a:prstGeom prst="rect">
            <a:avLst/>
          </a:prstGeom>
          <a:solidFill>
            <a:schemeClr val="accent1">
              <a:alpha val="2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xmlns="" id="{267E40CC-E7F1-49EC-8AC1-53B19C48EA8F}"/>
              </a:ext>
            </a:extLst>
          </p:cNvPr>
          <p:cNvSpPr/>
          <p:nvPr/>
        </p:nvSpPr>
        <p:spPr>
          <a:xfrm>
            <a:off x="8077201" y="1445077"/>
            <a:ext cx="1676400" cy="547846"/>
          </a:xfrm>
          <a:prstGeom prst="rect">
            <a:avLst/>
          </a:prstGeom>
          <a:solidFill>
            <a:schemeClr val="accent1">
              <a:alpha val="2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xmlns="" id="{55786659-B995-42A3-B8A0-58B656467E08}"/>
              </a:ext>
            </a:extLst>
          </p:cNvPr>
          <p:cNvSpPr txBox="1"/>
          <p:nvPr/>
        </p:nvSpPr>
        <p:spPr>
          <a:xfrm>
            <a:off x="2057400" y="1452890"/>
            <a:ext cx="1870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n-BD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(ক)ডেবিট কার্ড</a:t>
            </a:r>
            <a:endParaRPr lang="en-US" sz="2800" b="1" dirty="0">
              <a:latin typeface="NikoshBAN" panose="02000000000000000000" pitchFamily="2" charset="0"/>
              <a:cs typeface="NikoshBAN" panose="02000000000000000000" pitchFamily="2" charset="0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xmlns="" id="{36BF43EC-1B1F-40C0-8293-E90D0C4DA160}"/>
              </a:ext>
            </a:extLst>
          </p:cNvPr>
          <p:cNvSpPr/>
          <p:nvPr/>
        </p:nvSpPr>
        <p:spPr>
          <a:xfrm>
            <a:off x="4196203" y="1497613"/>
            <a:ext cx="192126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bn-BD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(খ)ক্রেডিট কার্ড </a:t>
            </a:r>
            <a:endParaRPr lang="en-US" sz="2800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xmlns="" id="{B61322CC-4246-4955-B802-4012F90FFA02}"/>
              </a:ext>
            </a:extLst>
          </p:cNvPr>
          <p:cNvSpPr/>
          <p:nvPr/>
        </p:nvSpPr>
        <p:spPr>
          <a:xfrm>
            <a:off x="6392127" y="1517358"/>
            <a:ext cx="12863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bn-BD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(গ)ক+খ </a:t>
            </a:r>
            <a:endParaRPr lang="en-US" sz="2800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xmlns="" id="{3A95D5E0-5173-4666-AA0F-7CB470F92C0D}"/>
              </a:ext>
            </a:extLst>
          </p:cNvPr>
          <p:cNvSpPr/>
          <p:nvPr/>
        </p:nvSpPr>
        <p:spPr>
          <a:xfrm>
            <a:off x="8077200" y="1473509"/>
            <a:ext cx="169431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bn-BD" sz="2400" b="1" dirty="0">
                <a:latin typeface="NikoshBAN" panose="02000000000000000000" pitchFamily="2" charset="0"/>
                <a:cs typeface="NikoshBAN" panose="02000000000000000000" pitchFamily="2" charset="0"/>
              </a:rPr>
              <a:t>(ঘ)কোনটিই নয়</a:t>
            </a:r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xmlns="" id="{47E4C32E-45D0-4D56-A9C7-2DD104567F3C}"/>
              </a:ext>
            </a:extLst>
          </p:cNvPr>
          <p:cNvSpPr/>
          <p:nvPr/>
        </p:nvSpPr>
        <p:spPr>
          <a:xfrm>
            <a:off x="1981200" y="2971800"/>
            <a:ext cx="1914072" cy="533400"/>
          </a:xfrm>
          <a:prstGeom prst="rect">
            <a:avLst/>
          </a:prstGeom>
          <a:solidFill>
            <a:schemeClr val="accent1">
              <a:alpha val="2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xmlns="" id="{17A6AF69-B0CE-41A9-B574-80CE6FA443FA}"/>
              </a:ext>
            </a:extLst>
          </p:cNvPr>
          <p:cNvSpPr/>
          <p:nvPr/>
        </p:nvSpPr>
        <p:spPr>
          <a:xfrm>
            <a:off x="4031420" y="2971800"/>
            <a:ext cx="1702189" cy="533400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xmlns="" id="{F2131FD4-9E24-4DDE-B154-C17A39E742B7}"/>
              </a:ext>
            </a:extLst>
          </p:cNvPr>
          <p:cNvSpPr/>
          <p:nvPr/>
        </p:nvSpPr>
        <p:spPr>
          <a:xfrm>
            <a:off x="5871943" y="2971800"/>
            <a:ext cx="1806564" cy="533400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xmlns="" id="{5FCEBB95-BCD8-4231-B106-4F24C6DBD540}"/>
              </a:ext>
            </a:extLst>
          </p:cNvPr>
          <p:cNvSpPr/>
          <p:nvPr/>
        </p:nvSpPr>
        <p:spPr>
          <a:xfrm>
            <a:off x="7873104" y="3007043"/>
            <a:ext cx="1469392" cy="533400"/>
          </a:xfrm>
          <a:prstGeom prst="rect">
            <a:avLst/>
          </a:prstGeom>
          <a:solidFill>
            <a:schemeClr val="accent1">
              <a:alpha val="2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xmlns="" id="{247DFAE1-3949-4DB8-BD11-0204C1F1CFF5}"/>
              </a:ext>
            </a:extLst>
          </p:cNvPr>
          <p:cNvSpPr/>
          <p:nvPr/>
        </p:nvSpPr>
        <p:spPr>
          <a:xfrm>
            <a:off x="1957531" y="2988530"/>
            <a:ext cx="199667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bn-BD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(ক)ক্রেডিট কার্ড </a:t>
            </a:r>
            <a:endParaRPr lang="en-US" sz="2800" dirty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xmlns="" id="{C1316403-3FC9-474B-BC4A-6838766E39EB}"/>
              </a:ext>
            </a:extLst>
          </p:cNvPr>
          <p:cNvSpPr/>
          <p:nvPr/>
        </p:nvSpPr>
        <p:spPr>
          <a:xfrm>
            <a:off x="3954206" y="3017948"/>
            <a:ext cx="184739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bn-BD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(খ)ডেবিট কার্ড </a:t>
            </a:r>
            <a:endParaRPr lang="en-US" sz="2800" dirty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xmlns="" id="{4DDBEEF3-C31A-4514-8A74-019B49BFFB96}"/>
              </a:ext>
            </a:extLst>
          </p:cNvPr>
          <p:cNvSpPr/>
          <p:nvPr/>
        </p:nvSpPr>
        <p:spPr>
          <a:xfrm>
            <a:off x="7900036" y="3010525"/>
            <a:ext cx="134684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bn-BD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 (ঘ)ক+খ </a:t>
            </a:r>
            <a:endParaRPr lang="en-US" sz="2800" dirty="0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xmlns="" id="{D1D8F2A8-7103-4299-9D41-72BBA2D9200F}"/>
              </a:ext>
            </a:extLst>
          </p:cNvPr>
          <p:cNvSpPr/>
          <p:nvPr/>
        </p:nvSpPr>
        <p:spPr>
          <a:xfrm>
            <a:off x="5841303" y="3022937"/>
            <a:ext cx="189346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bn-BD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(গ)কোনটিই নয়</a:t>
            </a:r>
            <a:endParaRPr lang="en-US" sz="2800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xmlns="" id="{1F92C008-5071-4CE8-8E29-DEE1ED5B3BC1}"/>
              </a:ext>
            </a:extLst>
          </p:cNvPr>
          <p:cNvSpPr txBox="1"/>
          <p:nvPr/>
        </p:nvSpPr>
        <p:spPr>
          <a:xfrm>
            <a:off x="2603547" y="2422892"/>
            <a:ext cx="6096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50"/>
                </a:solidFill>
                <a:sym typeface="Wingdings" panose="05000000000000000000" pitchFamily="2" charset="2"/>
              </a:rPr>
              <a:t></a:t>
            </a:r>
            <a:endParaRPr lang="en-US" sz="3200" b="1" dirty="0">
              <a:solidFill>
                <a:srgbClr val="00B050"/>
              </a:solidFill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xmlns="" id="{ED8800C1-9412-4B7B-A96B-AFB242B169F8}"/>
              </a:ext>
            </a:extLst>
          </p:cNvPr>
          <p:cNvSpPr txBox="1"/>
          <p:nvPr/>
        </p:nvSpPr>
        <p:spPr>
          <a:xfrm>
            <a:off x="5124008" y="3654624"/>
            <a:ext cx="6096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50"/>
                </a:solidFill>
                <a:sym typeface="Wingdings" panose="05000000000000000000" pitchFamily="2" charset="2"/>
              </a:rPr>
              <a:t></a:t>
            </a:r>
            <a:endParaRPr lang="en-US" sz="3200" b="1" dirty="0">
              <a:solidFill>
                <a:srgbClr val="00B050"/>
              </a:solidFill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xmlns="" id="{8B7AF1F1-79DC-49AC-9C70-17534D6B4197}"/>
              </a:ext>
            </a:extLst>
          </p:cNvPr>
          <p:cNvSpPr txBox="1"/>
          <p:nvPr/>
        </p:nvSpPr>
        <p:spPr>
          <a:xfrm>
            <a:off x="5228490" y="5703331"/>
            <a:ext cx="6096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50"/>
                </a:solidFill>
                <a:sym typeface="Wingdings" panose="05000000000000000000" pitchFamily="2" charset="2"/>
              </a:rPr>
              <a:t></a:t>
            </a:r>
            <a:endParaRPr lang="en-US" sz="3200" b="1" dirty="0">
              <a:solidFill>
                <a:srgbClr val="00B050"/>
              </a:solidFill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xmlns="" id="{1E003E88-F48D-474D-8880-8BBABDC43AF2}"/>
              </a:ext>
            </a:extLst>
          </p:cNvPr>
          <p:cNvSpPr txBox="1"/>
          <p:nvPr/>
        </p:nvSpPr>
        <p:spPr>
          <a:xfrm>
            <a:off x="4442385" y="2420651"/>
            <a:ext cx="6096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FF0000"/>
                </a:solidFill>
                <a:sym typeface="Wingdings" panose="05000000000000000000" pitchFamily="2" charset="2"/>
              </a:rPr>
              <a:t></a:t>
            </a:r>
            <a:endParaRPr lang="en-US" sz="3200" b="1" dirty="0">
              <a:solidFill>
                <a:srgbClr val="FF0000"/>
              </a:solidFill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xmlns="" id="{3B04181B-9C99-457A-9D7C-88B1E0183BFC}"/>
              </a:ext>
            </a:extLst>
          </p:cNvPr>
          <p:cNvSpPr txBox="1"/>
          <p:nvPr/>
        </p:nvSpPr>
        <p:spPr>
          <a:xfrm>
            <a:off x="6330972" y="2411160"/>
            <a:ext cx="6096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FF0000"/>
                </a:solidFill>
                <a:sym typeface="Wingdings" panose="05000000000000000000" pitchFamily="2" charset="2"/>
              </a:rPr>
              <a:t></a:t>
            </a:r>
            <a:endParaRPr lang="en-US" sz="3200" b="1" dirty="0">
              <a:solidFill>
                <a:srgbClr val="FF0000"/>
              </a:solidFill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xmlns="" id="{E12C63AA-2188-498D-98F3-8F205CECB336}"/>
              </a:ext>
            </a:extLst>
          </p:cNvPr>
          <p:cNvSpPr txBox="1"/>
          <p:nvPr/>
        </p:nvSpPr>
        <p:spPr>
          <a:xfrm>
            <a:off x="8176844" y="2387025"/>
            <a:ext cx="6096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FF0000"/>
                </a:solidFill>
                <a:sym typeface="Wingdings" panose="05000000000000000000" pitchFamily="2" charset="2"/>
              </a:rPr>
              <a:t></a:t>
            </a:r>
            <a:endParaRPr lang="en-US" sz="3200" b="1" dirty="0">
              <a:solidFill>
                <a:srgbClr val="FF0000"/>
              </a:solidFill>
            </a:endParaRP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xmlns="" id="{8BE467C8-FAA6-4CAA-8268-0645E0EFC7FD}"/>
              </a:ext>
            </a:extLst>
          </p:cNvPr>
          <p:cNvSpPr txBox="1"/>
          <p:nvPr/>
        </p:nvSpPr>
        <p:spPr>
          <a:xfrm>
            <a:off x="9028817" y="3593124"/>
            <a:ext cx="6096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FF0000"/>
                </a:solidFill>
                <a:sym typeface="Wingdings" panose="05000000000000000000" pitchFamily="2" charset="2"/>
              </a:rPr>
              <a:t></a:t>
            </a:r>
            <a:endParaRPr lang="en-US" sz="3200" b="1" dirty="0">
              <a:solidFill>
                <a:srgbClr val="FF0000"/>
              </a:solidFill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xmlns="" id="{B1A260B7-4E82-4AC8-98EF-33C98F889923}"/>
              </a:ext>
            </a:extLst>
          </p:cNvPr>
          <p:cNvSpPr txBox="1"/>
          <p:nvPr/>
        </p:nvSpPr>
        <p:spPr>
          <a:xfrm>
            <a:off x="5088114" y="4495800"/>
            <a:ext cx="6096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FF0000"/>
                </a:solidFill>
                <a:sym typeface="Wingdings" panose="05000000000000000000" pitchFamily="2" charset="2"/>
              </a:rPr>
              <a:t></a:t>
            </a:r>
            <a:endParaRPr lang="en-US" sz="3200" b="1" dirty="0">
              <a:solidFill>
                <a:srgbClr val="FF0000"/>
              </a:solidFill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xmlns="" id="{83B8B472-B285-47CC-BCE9-CF57CD01EF23}"/>
              </a:ext>
            </a:extLst>
          </p:cNvPr>
          <p:cNvSpPr txBox="1"/>
          <p:nvPr/>
        </p:nvSpPr>
        <p:spPr>
          <a:xfrm>
            <a:off x="9028816" y="4495800"/>
            <a:ext cx="6096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FF0000"/>
                </a:solidFill>
                <a:sym typeface="Wingdings" panose="05000000000000000000" pitchFamily="2" charset="2"/>
              </a:rPr>
              <a:t></a:t>
            </a:r>
            <a:endParaRPr lang="en-US" sz="3200" b="1" dirty="0">
              <a:solidFill>
                <a:srgbClr val="FF0000"/>
              </a:solidFill>
            </a:endParaRP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xmlns="" id="{53BEDAF7-DC04-4D49-A577-AD2A13F5EAC6}"/>
              </a:ext>
            </a:extLst>
          </p:cNvPr>
          <p:cNvSpPr txBox="1"/>
          <p:nvPr/>
        </p:nvSpPr>
        <p:spPr>
          <a:xfrm>
            <a:off x="2988724" y="5703332"/>
            <a:ext cx="6096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FF0000"/>
                </a:solidFill>
                <a:sym typeface="Wingdings" panose="05000000000000000000" pitchFamily="2" charset="2"/>
              </a:rPr>
              <a:t></a:t>
            </a:r>
            <a:endParaRPr lang="en-US" sz="3200" b="1" dirty="0">
              <a:solidFill>
                <a:srgbClr val="FF0000"/>
              </a:solidFill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xmlns="" id="{07462125-AB19-43B8-8B7E-70E92D5CDE13}"/>
              </a:ext>
            </a:extLst>
          </p:cNvPr>
          <p:cNvSpPr txBox="1"/>
          <p:nvPr/>
        </p:nvSpPr>
        <p:spPr>
          <a:xfrm>
            <a:off x="7354910" y="5720770"/>
            <a:ext cx="6096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FF0000"/>
                </a:solidFill>
                <a:sym typeface="Wingdings" panose="05000000000000000000" pitchFamily="2" charset="2"/>
              </a:rPr>
              <a:t></a:t>
            </a:r>
            <a:endParaRPr lang="en-US" sz="3200" b="1" dirty="0">
              <a:solidFill>
                <a:srgbClr val="FF0000"/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xmlns="" id="{870BBBA0-B3DA-453D-B638-CFCFBCD3F756}"/>
              </a:ext>
            </a:extLst>
          </p:cNvPr>
          <p:cNvSpPr txBox="1"/>
          <p:nvPr/>
        </p:nvSpPr>
        <p:spPr>
          <a:xfrm>
            <a:off x="9362525" y="5718568"/>
            <a:ext cx="6096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FF0000"/>
                </a:solidFill>
                <a:sym typeface="Wingdings" panose="05000000000000000000" pitchFamily="2" charset="2"/>
              </a:rPr>
              <a:t></a:t>
            </a:r>
            <a:endParaRPr lang="en-US" sz="3200" b="1" dirty="0">
              <a:solidFill>
                <a:srgbClr val="FF0000"/>
              </a:solidFill>
            </a:endParaRP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xmlns="" id="{1B7F60EB-4A2C-4585-8C07-F96EB04F6345}"/>
              </a:ext>
            </a:extLst>
          </p:cNvPr>
          <p:cNvSpPr/>
          <p:nvPr/>
        </p:nvSpPr>
        <p:spPr>
          <a:xfrm>
            <a:off x="2133601" y="4114800"/>
            <a:ext cx="4114800" cy="457200"/>
          </a:xfrm>
          <a:prstGeom prst="rect">
            <a:avLst/>
          </a:prstGeom>
          <a:solidFill>
            <a:schemeClr val="accent1">
              <a:alpha val="2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xmlns="" id="{D556EB6B-5B74-4093-AE98-DB0F9847F8A5}"/>
              </a:ext>
            </a:extLst>
          </p:cNvPr>
          <p:cNvSpPr/>
          <p:nvPr/>
        </p:nvSpPr>
        <p:spPr>
          <a:xfrm>
            <a:off x="6340865" y="4114800"/>
            <a:ext cx="3953889" cy="457200"/>
          </a:xfrm>
          <a:prstGeom prst="rect">
            <a:avLst/>
          </a:prstGeom>
          <a:solidFill>
            <a:schemeClr val="accent1">
              <a:alpha val="2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xmlns="" id="{1A598D2F-2A7D-49A2-9F2F-F5B80A2509E3}"/>
              </a:ext>
            </a:extLst>
          </p:cNvPr>
          <p:cNvSpPr/>
          <p:nvPr/>
        </p:nvSpPr>
        <p:spPr>
          <a:xfrm>
            <a:off x="2133600" y="4970585"/>
            <a:ext cx="4095125" cy="457200"/>
          </a:xfrm>
          <a:prstGeom prst="rect">
            <a:avLst/>
          </a:prstGeom>
          <a:solidFill>
            <a:schemeClr val="accent1">
              <a:alpha val="2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xmlns="" id="{72DE52F1-0E83-40E3-992E-8C058718AB8E}"/>
              </a:ext>
            </a:extLst>
          </p:cNvPr>
          <p:cNvSpPr/>
          <p:nvPr/>
        </p:nvSpPr>
        <p:spPr>
          <a:xfrm>
            <a:off x="6352588" y="4970585"/>
            <a:ext cx="3942165" cy="457200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xmlns="" id="{3751EFB2-6818-4340-9A57-0E7D89DCCDCE}"/>
              </a:ext>
            </a:extLst>
          </p:cNvPr>
          <p:cNvSpPr/>
          <p:nvPr/>
        </p:nvSpPr>
        <p:spPr>
          <a:xfrm>
            <a:off x="2209800" y="4114800"/>
            <a:ext cx="402065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bn-BD" sz="2400" b="1" dirty="0">
                <a:latin typeface="NikoshBAN" panose="02000000000000000000" pitchFamily="2" charset="0"/>
                <a:cs typeface="NikoshBAN" panose="02000000000000000000" pitchFamily="2" charset="0"/>
              </a:rPr>
              <a:t>(ক)</a:t>
            </a:r>
            <a:r>
              <a:rPr lang="en-US" sz="2000" b="1" dirty="0">
                <a:latin typeface="NikoshBAN" panose="02000000000000000000" pitchFamily="2" charset="0"/>
                <a:cs typeface="NikoshBAN" panose="02000000000000000000" pitchFamily="2" charset="0"/>
              </a:rPr>
              <a:t>Automated Teller Machine </a:t>
            </a:r>
            <a:endParaRPr lang="en-US" sz="2000" dirty="0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xmlns="" id="{FF63E749-A2E1-499A-A8A0-32F2463886F1}"/>
              </a:ext>
            </a:extLst>
          </p:cNvPr>
          <p:cNvSpPr/>
          <p:nvPr/>
        </p:nvSpPr>
        <p:spPr>
          <a:xfrm>
            <a:off x="6324600" y="4114800"/>
            <a:ext cx="38939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bn-BD" sz="2400" b="1" dirty="0">
                <a:latin typeface="NikoshBAN" panose="02000000000000000000" pitchFamily="2" charset="0"/>
                <a:cs typeface="NikoshBAN" panose="02000000000000000000" pitchFamily="2" charset="0"/>
              </a:rPr>
              <a:t>(খ)</a:t>
            </a:r>
            <a:r>
              <a:rPr lang="en-US" sz="2000" b="1" dirty="0">
                <a:latin typeface="NikoshBAN" panose="02000000000000000000" pitchFamily="2" charset="0"/>
                <a:cs typeface="NikoshBAN" panose="02000000000000000000" pitchFamily="2" charset="0"/>
              </a:rPr>
              <a:t>Automatic Teller Machine</a:t>
            </a:r>
            <a:endParaRPr lang="en-US" sz="2000" dirty="0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xmlns="" id="{9E180F23-1669-49D3-B5E6-D191B6FAC539}"/>
              </a:ext>
            </a:extLst>
          </p:cNvPr>
          <p:cNvSpPr/>
          <p:nvPr/>
        </p:nvSpPr>
        <p:spPr>
          <a:xfrm>
            <a:off x="2209800" y="5010237"/>
            <a:ext cx="406553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bn-BD" sz="2400" b="1" dirty="0">
                <a:latin typeface="NikoshBAN" panose="02000000000000000000" pitchFamily="2" charset="0"/>
                <a:cs typeface="NikoshBAN" panose="02000000000000000000" pitchFamily="2" charset="0"/>
              </a:rPr>
              <a:t>(ঘ)</a:t>
            </a:r>
            <a:r>
              <a:rPr lang="en-US" sz="2000" b="1" dirty="0">
                <a:latin typeface="NikoshBAN" panose="02000000000000000000" pitchFamily="2" charset="0"/>
                <a:cs typeface="NikoshBAN" panose="02000000000000000000" pitchFamily="2" charset="0"/>
              </a:rPr>
              <a:t>Automation Taller Machine </a:t>
            </a:r>
            <a:endParaRPr lang="en-US" sz="2000" dirty="0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xmlns="" id="{CB9D3677-8BDF-47EC-8A88-6CCFD4D00981}"/>
              </a:ext>
            </a:extLst>
          </p:cNvPr>
          <p:cNvSpPr/>
          <p:nvPr/>
        </p:nvSpPr>
        <p:spPr>
          <a:xfrm>
            <a:off x="6399200" y="5013092"/>
            <a:ext cx="388279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bn-BD" sz="2400" b="1" dirty="0">
                <a:latin typeface="NikoshBAN" panose="02000000000000000000" pitchFamily="2" charset="0"/>
                <a:cs typeface="NikoshBAN" panose="02000000000000000000" pitchFamily="2" charset="0"/>
              </a:rPr>
              <a:t>(ঘ)</a:t>
            </a:r>
            <a:r>
              <a:rPr lang="en-US" sz="2000" b="1" dirty="0" err="1">
                <a:latin typeface="NikoshBAN" panose="02000000000000000000" pitchFamily="2" charset="0"/>
                <a:cs typeface="NikoshBAN" panose="02000000000000000000" pitchFamily="2" charset="0"/>
              </a:rPr>
              <a:t>Atomated</a:t>
            </a:r>
            <a:r>
              <a:rPr lang="en-US" sz="2000" b="1" dirty="0">
                <a:latin typeface="NikoshBAN" panose="02000000000000000000" pitchFamily="2" charset="0"/>
                <a:cs typeface="NikoshBAN" panose="02000000000000000000" pitchFamily="2" charset="0"/>
              </a:rPr>
              <a:t> Taking Machine</a:t>
            </a:r>
            <a:endParaRPr lang="en-US" sz="2000" dirty="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xmlns="" id="{483CE628-F1BD-4749-B72C-BB727A2A05C8}"/>
              </a:ext>
            </a:extLst>
          </p:cNvPr>
          <p:cNvSpPr/>
          <p:nvPr/>
        </p:nvSpPr>
        <p:spPr>
          <a:xfrm>
            <a:off x="2109432" y="6203125"/>
            <a:ext cx="2244067" cy="426275"/>
          </a:xfrm>
          <a:prstGeom prst="rect">
            <a:avLst/>
          </a:prstGeom>
          <a:solidFill>
            <a:schemeClr val="accent1">
              <a:alpha val="2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xmlns="" id="{87D2D252-64A6-4329-9068-1CE63B21ED65}"/>
              </a:ext>
            </a:extLst>
          </p:cNvPr>
          <p:cNvSpPr/>
          <p:nvPr/>
        </p:nvSpPr>
        <p:spPr>
          <a:xfrm>
            <a:off x="4570681" y="6203125"/>
            <a:ext cx="2205031" cy="426275"/>
          </a:xfrm>
          <a:prstGeom prst="rect">
            <a:avLst/>
          </a:prstGeom>
          <a:solidFill>
            <a:schemeClr val="accent1">
              <a:alpha val="2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xmlns="" id="{15FC9ACD-EFD3-40A0-88C2-4DE2A2D8BEBF}"/>
              </a:ext>
            </a:extLst>
          </p:cNvPr>
          <p:cNvSpPr/>
          <p:nvPr/>
        </p:nvSpPr>
        <p:spPr>
          <a:xfrm>
            <a:off x="6983348" y="6177915"/>
            <a:ext cx="1528577" cy="426275"/>
          </a:xfrm>
          <a:prstGeom prst="rect">
            <a:avLst/>
          </a:prstGeom>
          <a:solidFill>
            <a:schemeClr val="accent1">
              <a:alpha val="2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xmlns="" id="{AADBB940-5AE4-44EC-99E4-C2CAD6E97D60}"/>
              </a:ext>
            </a:extLst>
          </p:cNvPr>
          <p:cNvSpPr/>
          <p:nvPr/>
        </p:nvSpPr>
        <p:spPr>
          <a:xfrm>
            <a:off x="8763329" y="6178080"/>
            <a:ext cx="1769193" cy="426275"/>
          </a:xfrm>
          <a:prstGeom prst="rect">
            <a:avLst/>
          </a:prstGeom>
          <a:solidFill>
            <a:schemeClr val="accent1">
              <a:alpha val="2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xmlns="" id="{EA8AE87B-06CA-48A6-A024-7385A778BC54}"/>
              </a:ext>
            </a:extLst>
          </p:cNvPr>
          <p:cNvSpPr/>
          <p:nvPr/>
        </p:nvSpPr>
        <p:spPr>
          <a:xfrm>
            <a:off x="2057400" y="6226571"/>
            <a:ext cx="241925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bn-BD" sz="2400" b="1" dirty="0">
                <a:latin typeface="NikoshBAN" panose="02000000000000000000" pitchFamily="2" charset="0"/>
                <a:cs typeface="NikoshBAN" panose="02000000000000000000" pitchFamily="2" charset="0"/>
              </a:rPr>
              <a:t>(ক)</a:t>
            </a:r>
            <a:r>
              <a:rPr lang="en-US" sz="2400" b="1" dirty="0">
                <a:latin typeface="NikoshBAN" panose="02000000000000000000" pitchFamily="2" charset="0"/>
                <a:cs typeface="NikoshBAN" panose="02000000000000000000" pitchFamily="2" charset="0"/>
              </a:rPr>
              <a:t>এ</a:t>
            </a:r>
            <a:r>
              <a:rPr lang="as-IN" sz="2400" b="1" dirty="0">
                <a:latin typeface="NikoshBAN" panose="02000000000000000000" pitchFamily="2" charset="0"/>
                <a:cs typeface="NikoshBAN" panose="02000000000000000000" pitchFamily="2" charset="0"/>
              </a:rPr>
              <a:t>স</a:t>
            </a:r>
            <a:r>
              <a:rPr lang="en-US" sz="2400" b="1" dirty="0" err="1">
                <a:latin typeface="NikoshBAN" panose="02000000000000000000" pitchFamily="2" charset="0"/>
                <a:cs typeface="NikoshBAN" panose="02000000000000000000" pitchFamily="2" charset="0"/>
              </a:rPr>
              <a:t>এম</a:t>
            </a:r>
            <a:r>
              <a:rPr lang="as-IN" sz="2400" b="1" dirty="0">
                <a:latin typeface="NikoshBAN" panose="02000000000000000000" pitchFamily="2" charset="0"/>
                <a:cs typeface="NikoshBAN" panose="02000000000000000000" pitchFamily="2" charset="0"/>
              </a:rPr>
              <a:t>এ</a:t>
            </a:r>
            <a:r>
              <a:rPr lang="en-US" sz="2400" b="1" dirty="0">
                <a:latin typeface="NikoshBAN" panose="02000000000000000000" pitchFamily="2" charset="0"/>
                <a:cs typeface="NikoshBAN" panose="02000000000000000000" pitchFamily="2" charset="0"/>
              </a:rPr>
              <a:t>স </a:t>
            </a:r>
            <a:r>
              <a:rPr lang="as-IN" sz="2400" b="1" dirty="0">
                <a:latin typeface="NikoshBAN" panose="02000000000000000000" pitchFamily="2" charset="0"/>
                <a:cs typeface="NikoshBAN" panose="02000000000000000000" pitchFamily="2" charset="0"/>
              </a:rPr>
              <a:t>ব</a:t>
            </a:r>
            <a:r>
              <a:rPr lang="en-US" sz="2400" b="1" dirty="0">
                <a:latin typeface="NikoshBAN" panose="02000000000000000000" pitchFamily="2" charset="0"/>
                <a:cs typeface="NikoshBAN" panose="02000000000000000000" pitchFamily="2" charset="0"/>
              </a:rPr>
              <a:t>্</a:t>
            </a:r>
            <a:r>
              <a:rPr lang="as-IN" sz="2400" b="1" dirty="0">
                <a:latin typeface="NikoshBAN" panose="02000000000000000000" pitchFamily="2" charset="0"/>
                <a:cs typeface="NikoshBAN" panose="02000000000000000000" pitchFamily="2" charset="0"/>
              </a:rPr>
              <a:t>য</a:t>
            </a:r>
            <a:r>
              <a:rPr lang="en-US" sz="2400" b="1" dirty="0" err="1">
                <a:latin typeface="NikoshBAN" panose="02000000000000000000" pitchFamily="2" charset="0"/>
                <a:cs typeface="NikoshBAN" panose="02000000000000000000" pitchFamily="2" charset="0"/>
              </a:rPr>
              <a:t>াংকিং</a:t>
            </a:r>
            <a:r>
              <a:rPr lang="en-US" sz="2400" b="1" dirty="0">
                <a:latin typeface="NikoshBAN" panose="02000000000000000000" pitchFamily="2" charset="0"/>
                <a:cs typeface="NikoshBAN" panose="02000000000000000000" pitchFamily="2" charset="0"/>
              </a:rPr>
              <a:t> </a:t>
            </a:r>
            <a:endParaRPr lang="en-US" sz="2400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xmlns="" id="{3EE5EA42-3216-4D6E-A021-E86E2BE0E4D7}"/>
              </a:ext>
            </a:extLst>
          </p:cNvPr>
          <p:cNvSpPr/>
          <p:nvPr/>
        </p:nvSpPr>
        <p:spPr>
          <a:xfrm>
            <a:off x="4572000" y="6223641"/>
            <a:ext cx="228780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bn-BD" sz="2400" b="1" dirty="0">
                <a:latin typeface="NikoshBAN" panose="02000000000000000000" pitchFamily="2" charset="0"/>
                <a:cs typeface="NikoshBAN" panose="02000000000000000000" pitchFamily="2" charset="0"/>
              </a:rPr>
              <a:t>(খ)</a:t>
            </a:r>
            <a:r>
              <a:rPr lang="en-US" sz="2400" b="1" dirty="0">
                <a:latin typeface="NikoshBAN" panose="02000000000000000000" pitchFamily="2" charset="0"/>
                <a:cs typeface="NikoshBAN" panose="02000000000000000000" pitchFamily="2" charset="0"/>
              </a:rPr>
              <a:t>এ</a:t>
            </a:r>
            <a:r>
              <a:rPr lang="as-IN" sz="2400" b="1" dirty="0">
                <a:latin typeface="NikoshBAN" panose="02000000000000000000" pitchFamily="2" charset="0"/>
                <a:cs typeface="NikoshBAN" panose="02000000000000000000" pitchFamily="2" charset="0"/>
              </a:rPr>
              <a:t>ন</a:t>
            </a:r>
            <a:r>
              <a:rPr lang="en-US" sz="2400" b="1" dirty="0">
                <a:latin typeface="NikoshBAN" panose="02000000000000000000" pitchFamily="2" charset="0"/>
                <a:cs typeface="NikoshBAN" panose="02000000000000000000" pitchFamily="2" charset="0"/>
              </a:rPr>
              <a:t>ি </a:t>
            </a:r>
            <a:r>
              <a:rPr lang="as-IN" sz="2400" b="1" dirty="0">
                <a:latin typeface="NikoshBAN" panose="02000000000000000000" pitchFamily="2" charset="0"/>
                <a:cs typeface="NikoshBAN" panose="02000000000000000000" pitchFamily="2" charset="0"/>
              </a:rPr>
              <a:t>ব</a:t>
            </a:r>
            <a:r>
              <a:rPr lang="en-US" sz="2400" b="1" dirty="0">
                <a:latin typeface="NikoshBAN" panose="02000000000000000000" pitchFamily="2" charset="0"/>
                <a:cs typeface="NikoshBAN" panose="02000000000000000000" pitchFamily="2" charset="0"/>
              </a:rPr>
              <a:t>্</a:t>
            </a:r>
            <a:r>
              <a:rPr lang="as-IN" sz="2400" b="1" dirty="0">
                <a:latin typeface="NikoshBAN" panose="02000000000000000000" pitchFamily="2" charset="0"/>
                <a:cs typeface="NikoshBAN" panose="02000000000000000000" pitchFamily="2" charset="0"/>
              </a:rPr>
              <a:t>র</a:t>
            </a:r>
            <a:r>
              <a:rPr lang="en-US" sz="2400" b="1" dirty="0" err="1">
                <a:latin typeface="NikoshBAN" panose="02000000000000000000" pitchFamily="2" charset="0"/>
                <a:cs typeface="NikoshBAN" panose="02000000000000000000" pitchFamily="2" charset="0"/>
              </a:rPr>
              <a:t>াঞ্চ</a:t>
            </a:r>
            <a:r>
              <a:rPr lang="en-US" sz="2400" b="1" dirty="0">
                <a:latin typeface="NikoshBAN" panose="02000000000000000000" pitchFamily="2" charset="0"/>
                <a:cs typeface="NikoshBAN" panose="02000000000000000000" pitchFamily="2" charset="0"/>
              </a:rPr>
              <a:t> </a:t>
            </a:r>
            <a:r>
              <a:rPr lang="en-US" sz="2400" b="1" dirty="0" err="1">
                <a:latin typeface="NikoshBAN" panose="02000000000000000000" pitchFamily="2" charset="0"/>
                <a:cs typeface="NikoshBAN" panose="02000000000000000000" pitchFamily="2" charset="0"/>
              </a:rPr>
              <a:t>ব্যাংকি</a:t>
            </a:r>
            <a:r>
              <a:rPr lang="as-IN" sz="2400" b="1" dirty="0">
                <a:latin typeface="NikoshBAN" panose="02000000000000000000" pitchFamily="2" charset="0"/>
                <a:cs typeface="NikoshBAN" panose="02000000000000000000" pitchFamily="2" charset="0"/>
              </a:rPr>
              <a:t>ং</a:t>
            </a:r>
            <a:r>
              <a:rPr lang="en-US" sz="2400" b="1" dirty="0">
                <a:latin typeface="NikoshBAN" panose="02000000000000000000" pitchFamily="2" charset="0"/>
                <a:cs typeface="NikoshBAN" panose="02000000000000000000" pitchFamily="2" charset="0"/>
              </a:rPr>
              <a:t> </a:t>
            </a:r>
            <a:endParaRPr lang="en-US" sz="2400" dirty="0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xmlns="" id="{8B19686C-C2B7-4738-8AE1-98C649716ADE}"/>
              </a:ext>
            </a:extLst>
          </p:cNvPr>
          <p:cNvSpPr/>
          <p:nvPr/>
        </p:nvSpPr>
        <p:spPr>
          <a:xfrm>
            <a:off x="7134692" y="6177915"/>
            <a:ext cx="125707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bn-BD" sz="2800" b="1" dirty="0">
                <a:latin typeface="NikoshBAN" panose="02000000000000000000" pitchFamily="2" charset="0"/>
                <a:cs typeface="NikoshBAN" panose="02000000000000000000" pitchFamily="2" charset="0"/>
              </a:rPr>
              <a:t>(গ)ক+খ </a:t>
            </a:r>
            <a:endParaRPr lang="en-US" sz="2800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xmlns="" id="{464B18F9-C7BD-47DB-BF2B-CEADA36A3BD2}"/>
              </a:ext>
            </a:extLst>
          </p:cNvPr>
          <p:cNvSpPr/>
          <p:nvPr/>
        </p:nvSpPr>
        <p:spPr>
          <a:xfrm>
            <a:off x="8822218" y="6183900"/>
            <a:ext cx="165141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bn-BD" sz="2400" b="1" dirty="0">
                <a:latin typeface="NikoshBAN" panose="02000000000000000000" pitchFamily="2" charset="0"/>
                <a:cs typeface="NikoshBAN" panose="02000000000000000000" pitchFamily="2" charset="0"/>
              </a:rPr>
              <a:t>(ঘ)কোনটিই নয়</a:t>
            </a:r>
            <a:endParaRPr lang="en-US" sz="2400" dirty="0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xmlns="" id="{4ACCFE77-3ED8-4B5D-A213-E7B0EBDBA87E}"/>
              </a:ext>
            </a:extLst>
          </p:cNvPr>
          <p:cNvSpPr/>
          <p:nvPr/>
        </p:nvSpPr>
        <p:spPr>
          <a:xfrm>
            <a:off x="0" y="0"/>
            <a:ext cx="12115800" cy="6858000"/>
          </a:xfrm>
          <a:prstGeom prst="rect">
            <a:avLst/>
          </a:prstGeom>
          <a:noFill/>
          <a:ln w="254000">
            <a:solidFill>
              <a:schemeClr val="accent1">
                <a:shade val="50000"/>
              </a:schemeClr>
            </a:solidFill>
            <a:round/>
          </a:ln>
          <a:scene3d>
            <a:camera prst="orthographicFront"/>
            <a:lightRig rig="threePt" dir="t"/>
          </a:scene3d>
          <a:sp3d>
            <a:bevelT w="152400" h="1524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  <p:bldP spid="46" grpId="0"/>
      <p:bldP spid="47" grpId="0"/>
      <p:bldP spid="48" grpId="0"/>
      <p:bldP spid="49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7772400" y="152400"/>
            <a:ext cx="4191000" cy="32004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2743200" y="1295400"/>
            <a:ext cx="3352800" cy="1295400"/>
          </a:xfrm>
          <a:prstGeom prst="rect">
            <a:avLst/>
          </a:prstGeom>
          <a:noFill/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prstTxWarp prst="textPlain">
              <a:avLst/>
            </a:prstTxWarp>
            <a:scene3d>
              <a:camera prst="orthographicFront"/>
              <a:lightRig rig="threePt" dir="t"/>
            </a:scene3d>
            <a:sp3d extrusionH="57150">
              <a:bevelT/>
              <a:bevelB prst="slope"/>
            </a:sp3d>
          </a:bodyPr>
          <a:lstStyle/>
          <a:p>
            <a:pPr algn="ctr"/>
            <a:r>
              <a:rPr lang="bn-BD" sz="4000" b="1" dirty="0">
                <a:ln w="57150" cmpd="sng">
                  <a:noFill/>
                  <a:prstDash val="solid"/>
                </a:ln>
                <a:solidFill>
                  <a:srgbClr val="00B050"/>
                </a:solidFill>
                <a:latin typeface="NikoshBAN" pitchFamily="2" charset="0"/>
                <a:cs typeface="NikoshBAN" pitchFamily="2" charset="0"/>
              </a:rPr>
              <a:t>বাড়ির কাজ</a:t>
            </a:r>
            <a:endParaRPr lang="bn-BD" sz="4400" b="1" dirty="0">
              <a:ln w="57150" cmpd="sng">
                <a:noFill/>
                <a:prstDash val="solid"/>
              </a:ln>
              <a:solidFill>
                <a:srgbClr val="00B050"/>
              </a:solidFill>
              <a:latin typeface="NikoshBAN" pitchFamily="2" charset="0"/>
              <a:cs typeface="NikoshBAN" pitchFamily="2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33400" y="3886200"/>
            <a:ext cx="111252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41363" algn="l"/>
              </a:tabLst>
            </a:pPr>
            <a:r>
              <a:rPr lang="en-US" sz="4000" b="1" dirty="0" smtClean="0">
                <a:ln w="12700">
                  <a:noFill/>
                </a:ln>
                <a:latin typeface="NikoshBAN" pitchFamily="2" charset="0"/>
                <a:cs typeface="NikoshBAN" pitchFamily="2" charset="0"/>
                <a:sym typeface="Wingdings 2"/>
              </a:rPr>
              <a:t></a:t>
            </a:r>
            <a:r>
              <a:rPr lang="bn-BD" sz="8000" b="1" dirty="0" smtClean="0">
                <a:ln w="28575">
                  <a:solidFill>
                    <a:schemeClr val="tx1"/>
                  </a:solidFill>
                </a:ln>
                <a:solidFill>
                  <a:srgbClr val="FFFF0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  <a:latin typeface="NikoshBAN" pitchFamily="2" charset="0"/>
                <a:cs typeface="NikoshBAN" pitchFamily="2" charset="0"/>
                <a:sym typeface="Wingdings 2"/>
              </a:rPr>
              <a:t> </a:t>
            </a:r>
            <a:r>
              <a:rPr lang="bn-BD" sz="4000" b="1" dirty="0" smtClean="0">
                <a:ln w="28575">
                  <a:noFill/>
                </a:ln>
                <a:latin typeface="NikoshBAN" pitchFamily="2" charset="0"/>
                <a:cs typeface="NikoshBAN" pitchFamily="2" charset="0"/>
                <a:sym typeface="Wingdings 2"/>
              </a:rPr>
              <a:t>কোন </a:t>
            </a:r>
            <a:r>
              <a:rPr lang="bn-BD" sz="4000" b="1" dirty="0">
                <a:ln w="28575">
                  <a:noFill/>
                </a:ln>
                <a:latin typeface="NikoshBAN" pitchFamily="2" charset="0"/>
                <a:cs typeface="NikoshBAN" pitchFamily="2" charset="0"/>
                <a:sym typeface="Wingdings 2"/>
              </a:rPr>
              <a:t>ইলেক্ট্রনিক ব্যাংকিং </a:t>
            </a:r>
            <a:r>
              <a:rPr lang="bn-BD" sz="4000" b="1" dirty="0" smtClean="0">
                <a:ln w="28575">
                  <a:noFill/>
                </a:ln>
                <a:latin typeface="NikoshBAN" pitchFamily="2" charset="0"/>
                <a:cs typeface="NikoshBAN" pitchFamily="2" charset="0"/>
                <a:sym typeface="Wingdings 2"/>
              </a:rPr>
              <a:t>পণ্যের মাধ্যমে বাকীতে কেনাকাটা করা 	যায় ? ব্যাখ্যা কর।</a:t>
            </a:r>
            <a:endParaRPr lang="en-US" sz="2400" dirty="0">
              <a:ln w="28575">
                <a:noFill/>
              </a:ln>
              <a:latin typeface="NikoshBAN" pitchFamily="2" charset="0"/>
              <a:cs typeface="NikoshBAN" pitchFamily="2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4ACCFE77-3ED8-4B5D-A213-E7B0EBDBA87E}"/>
              </a:ext>
            </a:extLst>
          </p:cNvPr>
          <p:cNvSpPr/>
          <p:nvPr/>
        </p:nvSpPr>
        <p:spPr>
          <a:xfrm>
            <a:off x="0" y="0"/>
            <a:ext cx="12115800" cy="6858000"/>
          </a:xfrm>
          <a:prstGeom prst="rect">
            <a:avLst/>
          </a:prstGeom>
          <a:noFill/>
          <a:ln w="254000">
            <a:solidFill>
              <a:schemeClr val="accent1">
                <a:shade val="50000"/>
              </a:schemeClr>
            </a:solidFill>
            <a:round/>
          </a:ln>
          <a:scene3d>
            <a:camera prst="orthographicFront"/>
            <a:lightRig rig="threePt" dir="t"/>
          </a:scene3d>
          <a:sp3d>
            <a:bevelT w="152400" h="1524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200"/>
                            </p:stCondLst>
                            <p:childTnLst>
                              <p:par>
                                <p:cTn id="1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 tmFilter="0,0; .5, 1; 1, 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1803</TotalTime>
  <Words>488</Words>
  <Application>Microsoft Office PowerPoint</Application>
  <PresentationFormat>Widescreen</PresentationFormat>
  <Paragraphs>107</Paragraphs>
  <Slides>18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Arial</vt:lpstr>
      <vt:lpstr>Calibri</vt:lpstr>
      <vt:lpstr>Calibri Light</vt:lpstr>
      <vt:lpstr>NikoshBAN</vt:lpstr>
      <vt:lpstr>Wingdings</vt:lpstr>
      <vt:lpstr>Wingdings 2</vt:lpstr>
      <vt:lpstr>Office Theme</vt:lpstr>
      <vt:lpstr>Package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Faruk</dc:creator>
  <cp:lastModifiedBy>Faruk</cp:lastModifiedBy>
  <cp:revision>268</cp:revision>
  <dcterms:created xsi:type="dcterms:W3CDTF">2006-08-16T00:00:00Z</dcterms:created>
  <dcterms:modified xsi:type="dcterms:W3CDTF">2020-05-04T07:35:34Z</dcterms:modified>
</cp:coreProperties>
</file>