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5" r:id="rId16"/>
    <p:sldId id="271" r:id="rId17"/>
    <p:sldId id="272" r:id="rId18"/>
    <p:sldId id="273" r:id="rId19"/>
    <p:sldId id="274" r:id="rId20"/>
  </p:sldIdLst>
  <p:sldSz cx="11887200" cy="64008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16">
          <p15:clr>
            <a:srgbClr val="A4A3A4"/>
          </p15:clr>
        </p15:guide>
        <p15:guide id="2" pos="37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60" autoAdjust="0"/>
    <p:restoredTop sz="94660"/>
  </p:normalViewPr>
  <p:slideViewPr>
    <p:cSldViewPr>
      <p:cViewPr varScale="1">
        <p:scale>
          <a:sx n="89" d="100"/>
          <a:sy n="89" d="100"/>
        </p:scale>
        <p:origin x="570" y="96"/>
      </p:cViewPr>
      <p:guideLst>
        <p:guide orient="horz" pos="2016"/>
        <p:guide pos="37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8E8253-6ED6-4D33-BF57-EB35B4668C6E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143000"/>
            <a:ext cx="5730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B2A0F-B236-4E7E-BCB8-8B3723E6C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98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বিভিন্ন প্রশ্ন জিজ্ঞাসা করে পাঠের শিরোনাম ঘোষনা করব।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B2A0F-B236-4E7E-BCB8-8B3723E6CD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170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পরিবার সম্পর্কে বিভিন্ন প্রশ্ন জিজ্ঞাসা করা যেতে পারে। 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B2A0F-B236-4E7E-BCB8-8B3723E6CD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249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পরিবার সম্পর্কে বিভিন্ন প্রশ্ন জিজ্ঞাসা করা যেতে পারে।  </a:t>
            </a:r>
            <a:endParaRPr lang="en-US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B2A0F-B236-4E7E-BCB8-8B3723E6CD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504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স্থানীয়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সমাজের বিভিন্ন উপাদান সম্পর্কে আলোচনা করা যেতে পারে।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B2A0F-B236-4E7E-BCB8-8B3723E6CD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26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সামাজিকীকরণে সমবয়সী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সঙ্গীর ভূমিকা আলোচনা করা যেতে পারে।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B2A0F-B236-4E7E-BCB8-8B3723E6CDD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465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সামাজিকীকরণে শিক্ষা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প্রতিষ্ঠানের ভূমিকা আলোচনা করা যেতে পারে।  </a:t>
            </a:r>
            <a:endParaRPr lang="en-US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B2A0F-B236-4E7E-BCB8-8B3723E6CDD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82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0" y="1988397"/>
            <a:ext cx="10104120" cy="13720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3080" y="3627120"/>
            <a:ext cx="8321040" cy="16357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8220" y="256329"/>
            <a:ext cx="2674620" cy="54614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56329"/>
            <a:ext cx="7825740" cy="546142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07" y="4113107"/>
            <a:ext cx="10104120" cy="127127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07" y="2712932"/>
            <a:ext cx="10104120" cy="1400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1493521"/>
            <a:ext cx="5250180" cy="42242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0" y="1493521"/>
            <a:ext cx="5250180" cy="42242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432772"/>
            <a:ext cx="5252244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" y="2029883"/>
            <a:ext cx="5252244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33" y="1432772"/>
            <a:ext cx="5254308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3" y="2029883"/>
            <a:ext cx="5254308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1" y="254847"/>
            <a:ext cx="3910807" cy="108458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65" y="254847"/>
            <a:ext cx="6645275" cy="546290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1" y="1339427"/>
            <a:ext cx="3910807" cy="43783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4" y="4480560"/>
            <a:ext cx="7132320" cy="5289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4" y="571923"/>
            <a:ext cx="7132320" cy="38404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4" y="5009515"/>
            <a:ext cx="7132320" cy="7512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360" y="256329"/>
            <a:ext cx="1069848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493521"/>
            <a:ext cx="10698480" cy="4224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360" y="5932594"/>
            <a:ext cx="2773680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61460" y="5932594"/>
            <a:ext cx="3764280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9160" y="5932594"/>
            <a:ext cx="2773680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3130550" y="456625"/>
            <a:ext cx="60388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 মাল্টিমিডিয়া ক্লাসে উপস্থিত সকলকে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35350" y="1523425"/>
            <a:ext cx="5257799" cy="23622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90500" h="190500"/>
          </a:sp3d>
        </p:spPr>
        <p:txBody>
          <a:bodyPr wrap="none">
            <a:prstTxWarp prst="textPlain">
              <a:avLst/>
            </a:prstTxWarp>
            <a:spAutoFit/>
          </a:bodyPr>
          <a:lstStyle/>
          <a:p>
            <a:pPr algn="ctr"/>
            <a:r>
              <a:rPr lang="bn-IN" sz="4000" b="1" dirty="0" smtClean="0">
                <a:ln w="28575">
                  <a:solidFill>
                    <a:schemeClr val="tx1"/>
                  </a:solidFill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1700" y="2514600"/>
            <a:ext cx="2857500" cy="3143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2362200"/>
            <a:ext cx="2857500" cy="3143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" name="Picture 2" descr="Gramersamaj-Pic-04-7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9400" y="609600"/>
            <a:ext cx="6477000" cy="44687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57800" y="5416389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বিজ্ঞান ক্লাব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457200" y="3733800"/>
            <a:ext cx="11095885" cy="1752600"/>
          </a:xfrm>
          <a:prstGeom prst="rect">
            <a:avLst/>
          </a:prstGeom>
          <a:solidFill>
            <a:schemeClr val="accent6">
              <a:lumMod val="60000"/>
              <a:lumOff val="40000"/>
              <a:alpha val="38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C65DA18C-C301-4EE9-A4FE-55497B4FA555}"/>
              </a:ext>
            </a:extLst>
          </p:cNvPr>
          <p:cNvSpPr/>
          <p:nvPr/>
        </p:nvSpPr>
        <p:spPr>
          <a:xfrm>
            <a:off x="8892025" y="362615"/>
            <a:ext cx="2199577" cy="1752600"/>
          </a:xfrm>
          <a:prstGeom prst="ellipse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1">
            <a:extLst>
              <a:ext uri="{FF2B5EF4-FFF2-40B4-BE49-F238E27FC236}">
                <a16:creationId xmlns="" xmlns:a16="http://schemas.microsoft.com/office/drawing/2014/main" id="{ED4C64A0-1F58-4E09-A012-ADF773D2E4E9}"/>
              </a:ext>
            </a:extLst>
          </p:cNvPr>
          <p:cNvSpPr/>
          <p:nvPr/>
        </p:nvSpPr>
        <p:spPr>
          <a:xfrm>
            <a:off x="562714" y="731982"/>
            <a:ext cx="2901446" cy="83203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62714" y="790974"/>
            <a:ext cx="2901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3600" b="1" dirty="0">
              <a:ln w="19050">
                <a:noFill/>
              </a:ln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84538" y="584757"/>
            <a:ext cx="1580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৫ মিনিট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6800" y="4267200"/>
            <a:ext cx="967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  <a:sym typeface="Wingdings 2"/>
              </a:rPr>
              <a:t>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ব্যক্তির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সামাজিকীকরণে পরিবার প্রধান বাহন কেন ? ব্যাখ্যা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কর।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4400" y="457759"/>
            <a:ext cx="2988824" cy="22125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0393" y="952500"/>
            <a:ext cx="3810384" cy="4495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2685" y="1371600"/>
            <a:ext cx="5438012" cy="3054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05400" y="306169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সমবয়সী সঙ্গী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7000" y="1312069"/>
            <a:ext cx="5193752" cy="31357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1312069"/>
            <a:ext cx="5029200" cy="32139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05400" y="306169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সমবয়সী সঙ্গী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" name="Picture 2" descr="cosmo-school-child11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299" y="3537361"/>
            <a:ext cx="4038600" cy="2692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560994"/>
            <a:ext cx="4173142" cy="27334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560994"/>
            <a:ext cx="4114800" cy="28392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82177" y="76200"/>
            <a:ext cx="2282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শিক্ষা প্রতিষ্ঠান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400" y="1103531"/>
            <a:ext cx="5279848" cy="2971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683" y="1103531"/>
            <a:ext cx="4760384" cy="2971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40441" y="228600"/>
            <a:ext cx="3006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রাজনৈতিক প্রতিষ্ঠান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0200" y="4336545"/>
            <a:ext cx="2395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রাজনৈতিক দল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86800" y="4170758"/>
            <a:ext cx="1565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আন্দোলন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51634" y="5233663"/>
            <a:ext cx="108355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রাজনৈতিক দল, নেতৃত্ব এবং আন্দোলন ব্যক্তির সামাজিকীকরণে গুরুত্বপূর্ণ ভূমিকা রাখে।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15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9525000" y="815046"/>
            <a:ext cx="1865870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2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১০ মিনিট </a:t>
            </a:r>
            <a:endParaRPr lang="en-US" sz="32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030490"/>
            <a:ext cx="248438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36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0600" y="4191000"/>
            <a:ext cx="10617202" cy="1562581"/>
          </a:xfrm>
          <a:prstGeom prst="rect">
            <a:avLst/>
          </a:prstGeom>
          <a:solidFill>
            <a:schemeClr val="accent1">
              <a:alpha val="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381000"/>
            <a:ext cx="2819400" cy="2257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33645" y="4341348"/>
            <a:ext cx="102108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803275" algn="l"/>
              </a:tabLst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  <a:sym typeface="Wingdings 2"/>
              </a:rPr>
              <a:t>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“পরিবারের পর স্থানীয় সমাজই শিশুর সামাজিকীকরণের ক্ষেত্রে   	সবচেয়ে বেশি প্রভাব বিস্তার করে,” বিশ্লেষণ কর।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1828800" y="1295400"/>
            <a:ext cx="8991600" cy="4800600"/>
          </a:xfrm>
          <a:prstGeom prst="rect">
            <a:avLst/>
          </a:prstGeom>
          <a:solidFill>
            <a:schemeClr val="accent6">
              <a:lumMod val="60000"/>
              <a:lumOff val="40000"/>
              <a:alpha val="30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09800" y="1981200"/>
            <a:ext cx="8382000" cy="3570075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ব্যক্তির সুষ্ঠ বিকাশের জন্য কিসের প্রয়োজন? </a:t>
            </a:r>
            <a:endParaRPr lang="bn-IN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সামাজিকীকরণের প্রয়োজন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bn-IN" sz="2800" dirty="0">
              <a:latin typeface="NikoshBAN" pitchFamily="2" charset="0"/>
              <a:cs typeface="NikoshBAN" pitchFamily="2" charset="0"/>
            </a:endParaRPr>
          </a:p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সামাজিকীকরণের সর্বাপেক্ষা শক্তিশালী বাহন কোনটি? </a:t>
            </a:r>
            <a:endParaRPr lang="bn-IN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পরিবার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bn-IN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৩।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শৈশবে কাদের সাথে খেলাধূলার আকর্ষণ থাকে বেশি? </a:t>
            </a:r>
            <a:endParaRPr lang="bn-IN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সমবয়সী সঙ্গীদের সাথে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৪।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শিক্ষার্থীরা পরষ্পরের সাথে মিলিত হওয়ার বেশি সুযোগ পায় কোথায়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শিক্ষা প্রতিষ্ঠানে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2800" dirty="0" smtClean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953000" y="228600"/>
            <a:ext cx="2400121" cy="781132"/>
            <a:chOff x="5236167" y="519880"/>
            <a:chExt cx="2400121" cy="781132"/>
          </a:xfrm>
        </p:grpSpPr>
        <p:sp>
          <p:nvSpPr>
            <p:cNvPr id="6" name="Rectangle 5"/>
            <p:cNvSpPr/>
            <p:nvPr/>
          </p:nvSpPr>
          <p:spPr>
            <a:xfrm>
              <a:off x="5236167" y="519880"/>
              <a:ext cx="2400121" cy="781132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38000"/>
              </a:schemeClr>
            </a:solidFill>
            <a:ln w="38100">
              <a:solidFill>
                <a:srgbClr val="7030A0"/>
              </a:solidFill>
            </a:ln>
            <a:scene3d>
              <a:camera prst="orthographicFront"/>
              <a:lightRig rig="threePt" dir="t"/>
            </a:scene3d>
            <a:sp3d>
              <a:bevelT w="190500" h="190500"/>
              <a:bevelB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25564" y="587281"/>
              <a:ext cx="15805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3600" b="1" dirty="0" smtClean="0">
                  <a:latin typeface="NikoshBAN" pitchFamily="2" charset="0"/>
                  <a:cs typeface="NikoshBAN" pitchFamily="2" charset="0"/>
                </a:rPr>
                <a:t>মূল্যায়ন 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Picture 3" descr="218314-my-village-home-sherpur-bangladesh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600" y="57150"/>
            <a:ext cx="5105400" cy="3829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09800" y="1802572"/>
            <a:ext cx="2895601" cy="94062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3500" h="63500"/>
              <a:bevelB w="38100" h="38100"/>
            </a:sp3d>
          </a:bodyPr>
          <a:lstStyle/>
          <a:p>
            <a:r>
              <a:rPr lang="bn-BD" sz="4000" b="1" dirty="0" smtClean="0">
                <a:ln w="76200">
                  <a:noFill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000" b="1" dirty="0">
              <a:ln w="76200">
                <a:noFill/>
              </a:ln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4419600"/>
            <a:ext cx="104394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742950" algn="l"/>
                <a:tab pos="803275" algn="l"/>
              </a:tabLst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  <a:sym typeface="Wingdings 2"/>
              </a:rPr>
              <a:t>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  <a:sym typeface="Wingdings 2"/>
              </a:rPr>
              <a:t> শিশুর সামাজিকীকরণের ক্ষেত্রে ‘সমবয়সী সঙ্গী’ অনেক অবদান রাখে, 	ব্যাখ্যা কর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।   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0" y="1066800"/>
            <a:ext cx="2931006" cy="50950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95600" y="3276600"/>
            <a:ext cx="5029200" cy="2679700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001"/>
              </a:avLst>
            </a:prstTxWarp>
            <a:spAutoFit/>
          </a:bodyPr>
          <a:lstStyle/>
          <a:p>
            <a:r>
              <a:rPr lang="bn-BD" b="1" dirty="0" smtClean="0">
                <a:ln w="28575">
                  <a:solidFill>
                    <a:schemeClr val="tx1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9487E-6 -1.5873E-7 L 1.79487E-6 -0.4355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7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Rounded Rectangle 2"/>
          <p:cNvSpPr/>
          <p:nvPr/>
        </p:nvSpPr>
        <p:spPr>
          <a:xfrm>
            <a:off x="1332371" y="3180259"/>
            <a:ext cx="9829800" cy="3034920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4936901" y="3471819"/>
            <a:ext cx="15305" cy="236337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5400000">
            <a:off x="3640707" y="4741025"/>
            <a:ext cx="21336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4174107" y="4741025"/>
            <a:ext cx="21336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39E3F7F-6D22-41E2-9DA0-96C1532C0F11}"/>
              </a:ext>
            </a:extLst>
          </p:cNvPr>
          <p:cNvSpPr/>
          <p:nvPr/>
        </p:nvSpPr>
        <p:spPr>
          <a:xfrm>
            <a:off x="5713871" y="314863"/>
            <a:ext cx="5093829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ফারুক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হোসেন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চৌধুরী</a:t>
            </a:r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নোয়াগাঁও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নবীনগর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ব্রাহ্মণবাড়িয়া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: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০১৭১২৪৯২৬৪৮</a:t>
            </a:r>
          </a:p>
          <a:p>
            <a:pPr algn="ctr"/>
            <a:r>
              <a:rPr lang="en-US" sz="1600" dirty="0">
                <a:latin typeface="Arial" pitchFamily="34" charset="0"/>
                <a:cs typeface="Arial" pitchFamily="34" charset="0"/>
              </a:rPr>
              <a:t>E-mail : farukchowdhury661@yahoo.com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332371" y="187863"/>
            <a:ext cx="10021429" cy="2838663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4952206" y="444851"/>
            <a:ext cx="459" cy="24489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3656471" y="1826163"/>
            <a:ext cx="21336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4189871" y="1826163"/>
            <a:ext cx="21336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83983DB-50A7-4898-91C8-551DFCFB3E8C}"/>
              </a:ext>
            </a:extLst>
          </p:cNvPr>
          <p:cNvSpPr txBox="1"/>
          <p:nvPr/>
        </p:nvSpPr>
        <p:spPr>
          <a:xfrm>
            <a:off x="6246330" y="3168191"/>
            <a:ext cx="44078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৮ম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বাংলাদেশ ও বিশ্বপরিচয়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পঞ্চম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পাঠ :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০১   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৫০ মিনিট  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০৬/০৫/২০১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৯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খ্রিঃ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faruk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0113" y="637621"/>
            <a:ext cx="1844284" cy="20928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 descr="005-1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47783" y="3675019"/>
            <a:ext cx="1733107" cy="19898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224" y="353600"/>
            <a:ext cx="3939476" cy="24605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7199" y="372427"/>
            <a:ext cx="3538665" cy="24416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3969" y="3041960"/>
            <a:ext cx="4076700" cy="28126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0" y="372427"/>
            <a:ext cx="3619500" cy="237077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3599" y="3041960"/>
            <a:ext cx="4953000" cy="27860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Rectangle 3"/>
          <p:cNvSpPr/>
          <p:nvPr/>
        </p:nvSpPr>
        <p:spPr>
          <a:xfrm>
            <a:off x="1295400" y="1600200"/>
            <a:ext cx="9601200" cy="3505200"/>
          </a:xfrm>
          <a:prstGeom prst="rect">
            <a:avLst/>
          </a:prstGeom>
          <a:solidFill>
            <a:schemeClr val="bg1">
              <a:alpha val="56000"/>
            </a:schemeClr>
          </a:solidFill>
          <a:scene3d>
            <a:camera prst="orthographicFront"/>
            <a:lightRig rig="threePt" dir="t"/>
          </a:scene3d>
          <a:sp3d>
            <a:bevelT w="317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438400" y="2324100"/>
            <a:ext cx="7696200" cy="1752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190500" h="38100"/>
            </a:sp3d>
          </a:bodyPr>
          <a:lstStyle/>
          <a:p>
            <a:r>
              <a:rPr lang="bn-BD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সামাজিকীকরণে বিভিন্ন প্রতিষ্ঠানের প্রভাব  </a:t>
            </a:r>
            <a:endParaRPr lang="en-US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514600" y="4191000"/>
            <a:ext cx="7772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938780" y="1762132"/>
            <a:ext cx="8686800" cy="951451"/>
            <a:chOff x="1383956" y="1767035"/>
            <a:chExt cx="10793148" cy="951451"/>
          </a:xfrm>
        </p:grpSpPr>
        <p:sp>
          <p:nvSpPr>
            <p:cNvPr id="4" name="Cube 3"/>
            <p:cNvSpPr/>
            <p:nvPr/>
          </p:nvSpPr>
          <p:spPr>
            <a:xfrm>
              <a:off x="1383956" y="1767035"/>
              <a:ext cx="10627224" cy="951451"/>
            </a:xfrm>
            <a:prstGeom prst="cube">
              <a:avLst>
                <a:gd name="adj" fmla="val 16304"/>
              </a:avLst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458092" y="1940011"/>
              <a:ext cx="1071901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১। সামাজিকীকরণের প্রধান বাহনটি সম্পর্কে ব্যাখ্যা করতে পারবে ;  </a:t>
              </a:r>
              <a:r>
                <a:rPr lang="bn-BD" sz="4400" b="1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17265" y="2970438"/>
            <a:ext cx="10744200" cy="977480"/>
            <a:chOff x="579993" y="2819400"/>
            <a:chExt cx="9135207" cy="951451"/>
          </a:xfrm>
        </p:grpSpPr>
        <p:sp>
          <p:nvSpPr>
            <p:cNvPr id="7" name="Cube 6"/>
            <p:cNvSpPr/>
            <p:nvPr/>
          </p:nvSpPr>
          <p:spPr>
            <a:xfrm>
              <a:off x="579993" y="2819400"/>
              <a:ext cx="9135207" cy="951451"/>
            </a:xfrm>
            <a:prstGeom prst="cube">
              <a:avLst>
                <a:gd name="adj" fmla="val 16304"/>
              </a:avLst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79993" y="3080080"/>
              <a:ext cx="8935166" cy="569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২। সামাজিকীকরণে স্থানীয় সমাজের বিভিন্ন উপাদান সম্পর্কে ব্যাখ্যা করতে পারবে ;   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14400" y="4319922"/>
            <a:ext cx="8691725" cy="1050325"/>
            <a:chOff x="947885" y="3917093"/>
            <a:chExt cx="10877531" cy="1062680"/>
          </a:xfrm>
        </p:grpSpPr>
        <p:sp>
          <p:nvSpPr>
            <p:cNvPr id="10" name="Cube 9"/>
            <p:cNvSpPr/>
            <p:nvPr/>
          </p:nvSpPr>
          <p:spPr>
            <a:xfrm>
              <a:off x="951470" y="3917093"/>
              <a:ext cx="10873946" cy="1062680"/>
            </a:xfrm>
            <a:prstGeom prst="cube">
              <a:avLst>
                <a:gd name="adj" fmla="val 16304"/>
              </a:avLst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7885" y="4250564"/>
              <a:ext cx="10461708" cy="59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৩। সামাজিকীকরণে বিভিন্ন প্রতিষ্ঠানের প্রভাব বর্ণনা করতে পারবে।    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81000" y="457200"/>
            <a:ext cx="6019800" cy="990618"/>
            <a:chOff x="1655808" y="566335"/>
            <a:chExt cx="7068066" cy="990618"/>
          </a:xfrm>
        </p:grpSpPr>
        <p:sp>
          <p:nvSpPr>
            <p:cNvPr id="13" name="Cube 12"/>
            <p:cNvSpPr/>
            <p:nvPr/>
          </p:nvSpPr>
          <p:spPr>
            <a:xfrm>
              <a:off x="1655808" y="566335"/>
              <a:ext cx="7068066" cy="990618"/>
            </a:xfrm>
            <a:prstGeom prst="cube">
              <a:avLst>
                <a:gd name="adj" fmla="val 16304"/>
              </a:avLst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310718" y="834404"/>
              <a:ext cx="620308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এই পাঠ শেষে শিক্ষার্থীরা... 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410200" y="2286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পরিবার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00" y="695325"/>
            <a:ext cx="4229100" cy="4521355"/>
          </a:xfrm>
          <a:prstGeom prst="rect">
            <a:avLst/>
          </a:prstGeom>
        </p:spPr>
      </p:pic>
      <p:pic>
        <p:nvPicPr>
          <p:cNvPr id="10" name="Picture 9" descr="7da95fe3cd5d566a7f0ed6f2b7012532-59f9b03535a17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1130425"/>
            <a:ext cx="5433760" cy="304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32299" y="4908176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আবেগ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14764" y="5499846"/>
            <a:ext cx="1667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ভালোবাসা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Picture 6" descr="2015_10_20_15_37_38_qxnzxdupdqgwf3yg18ktsdyvf6qdmr_512xauto_20380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3293" y="902495"/>
            <a:ext cx="3825395" cy="2373723"/>
          </a:xfrm>
          <a:prstGeom prst="rect">
            <a:avLst/>
          </a:prstGeom>
        </p:spPr>
      </p:pic>
      <p:pic>
        <p:nvPicPr>
          <p:cNvPr id="9" name="Picture 8" descr="read_quran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244" y="902495"/>
            <a:ext cx="3677128" cy="2439161"/>
          </a:xfrm>
          <a:prstGeom prst="rect">
            <a:avLst/>
          </a:prstGeom>
        </p:spPr>
      </p:pic>
      <p:pic>
        <p:nvPicPr>
          <p:cNvPr id="8" name="Picture 7" descr="download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886" y="940975"/>
            <a:ext cx="3541473" cy="23621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14400" y="3602503"/>
            <a:ext cx="1745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খাদ্যাভ্যাস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70407" y="3602503"/>
            <a:ext cx="1254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ধর্মচর্চা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01200" y="3532382"/>
            <a:ext cx="1721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শিক্ষা গ্রহণ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4797094"/>
            <a:ext cx="1021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পরিবার থেকেই সর্বপ্রথম শিশু আবেগ, ভালোবাসা, খাদ্যাভ্যাস, ধর্মচর্চা, শিক্ষা গ্রহণ করে থাকে। তাই বলা হয় সামাজিকীকরণের প্রথম ও প্রধান বাহন হচ্ছে পরিবার।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733800" y="191868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স্থানীয় সমাজের বিভিন্ন উপাদান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20180620_15034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1676399"/>
            <a:ext cx="4934470" cy="32186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0800" y="1524000"/>
            <a:ext cx="4876800" cy="33710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57400" y="5410122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সাহিত্য সমিতি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69711" y="5377849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সাংস্কৃতিক সংঘ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Picture 3" descr="Sherpur-Pic-2-Football-Final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3400" y="1371600"/>
            <a:ext cx="4724400" cy="3038610"/>
          </a:xfrm>
          <a:prstGeom prst="rect">
            <a:avLst/>
          </a:prstGeom>
        </p:spPr>
      </p:pic>
      <p:pic>
        <p:nvPicPr>
          <p:cNvPr id="5" name="Picture 4" descr="maxresdefault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400" y="1371600"/>
            <a:ext cx="5283199" cy="2971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2600" y="5135479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খেলাধূলার ক্লাব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12337" y="5081691"/>
            <a:ext cx="2879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সংগীত শিক্ষা কেন্দ্র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332</Words>
  <Application>Microsoft Office PowerPoint</Application>
  <PresentationFormat>Custom</PresentationFormat>
  <Paragraphs>71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NikoshBAN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Faruk</dc:creator>
  <cp:lastModifiedBy>Windows User</cp:lastModifiedBy>
  <cp:revision>50</cp:revision>
  <dcterms:created xsi:type="dcterms:W3CDTF">2006-08-16T00:00:00Z</dcterms:created>
  <dcterms:modified xsi:type="dcterms:W3CDTF">2019-08-09T09:46:19Z</dcterms:modified>
</cp:coreProperties>
</file>