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9" r:id="rId2"/>
    <p:sldId id="281" r:id="rId3"/>
    <p:sldId id="280" r:id="rId4"/>
    <p:sldId id="283" r:id="rId5"/>
    <p:sldId id="260" r:id="rId6"/>
    <p:sldId id="261" r:id="rId7"/>
    <p:sldId id="262" r:id="rId8"/>
    <p:sldId id="263" r:id="rId9"/>
    <p:sldId id="265" r:id="rId10"/>
    <p:sldId id="264" r:id="rId11"/>
    <p:sldId id="273" r:id="rId12"/>
    <p:sldId id="274" r:id="rId13"/>
    <p:sldId id="275" r:id="rId14"/>
    <p:sldId id="276" r:id="rId15"/>
    <p:sldId id="282" r:id="rId16"/>
    <p:sldId id="277" r:id="rId17"/>
    <p:sldId id="278" r:id="rId18"/>
    <p:sldId id="279" r:id="rId19"/>
    <p:sldId id="266" r:id="rId20"/>
    <p:sldId id="267" r:id="rId21"/>
    <p:sldId id="268" r:id="rId22"/>
  </p:sldIdLst>
  <p:sldSz cx="12801600" cy="7772400"/>
  <p:notesSz cx="6858000" cy="9144000"/>
  <p:defaultTextStyle>
    <a:defPPr>
      <a:defRPr lang="en-US"/>
    </a:defPPr>
    <a:lvl1pPr marL="0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7822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75644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63466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51288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39110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26932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114754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702576" algn="l" defTabSz="1175644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18" y="72"/>
      </p:cViewPr>
      <p:guideLst>
        <p:guide orient="horz" pos="2448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D22FF1-ACE7-4011-9D38-756B085066E8}" type="doc">
      <dgm:prSet loTypeId="urn:microsoft.com/office/officeart/2005/8/layout/hierarchy2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10FCCAA-1681-4752-94A7-15F03AFBF445}">
      <dgm:prSet phldrT="[Text]" custT="1"/>
      <dgm:spPr/>
      <dgm:t>
        <a:bodyPr/>
        <a:lstStyle/>
        <a:p>
          <a:r>
            <a:rPr lang="bn-BD" sz="4000" b="1" dirty="0" smtClean="0">
              <a:latin typeface="NikoshBAN" pitchFamily="2" charset="0"/>
              <a:cs typeface="NikoshBAN" pitchFamily="2" charset="0"/>
            </a:rPr>
            <a:t>লেনদেন</a:t>
          </a:r>
          <a:endParaRPr lang="en-US" sz="4000" b="1" dirty="0">
            <a:latin typeface="NikoshBAN" pitchFamily="2" charset="0"/>
            <a:cs typeface="NikoshBAN" pitchFamily="2" charset="0"/>
          </a:endParaRPr>
        </a:p>
      </dgm:t>
    </dgm:pt>
    <dgm:pt modelId="{662FCEAC-23CF-42A7-AD7E-4602B92BC6AA}" type="parTrans" cxnId="{8C5060E0-0D2F-4775-8E47-69C8BB44FACA}">
      <dgm:prSet/>
      <dgm:spPr/>
      <dgm:t>
        <a:bodyPr/>
        <a:lstStyle/>
        <a:p>
          <a:endParaRPr lang="en-US"/>
        </a:p>
      </dgm:t>
    </dgm:pt>
    <dgm:pt modelId="{F89E6AA9-509D-4910-9736-24EEEC95952B}" type="sibTrans" cxnId="{8C5060E0-0D2F-4775-8E47-69C8BB44FACA}">
      <dgm:prSet/>
      <dgm:spPr/>
      <dgm:t>
        <a:bodyPr/>
        <a:lstStyle/>
        <a:p>
          <a:endParaRPr lang="en-US"/>
        </a:p>
      </dgm:t>
    </dgm:pt>
    <dgm:pt modelId="{8F1F3F06-6D4A-4D50-83F4-6C2AF181BD22}">
      <dgm:prSet phldrT="[Text]" custT="1"/>
      <dgm:spPr/>
      <dgm:t>
        <a:bodyPr/>
        <a:lstStyle/>
        <a:p>
          <a:r>
            <a:rPr lang="bn-BD" sz="4000" b="1" dirty="0" smtClean="0">
              <a:latin typeface="NikoshBAN" pitchFamily="2" charset="0"/>
              <a:cs typeface="NikoshBAN" pitchFamily="2" charset="0"/>
            </a:rPr>
            <a:t>মূলধন জাতীয়</a:t>
          </a:r>
          <a:endParaRPr lang="en-US" sz="4000" b="1" dirty="0">
            <a:latin typeface="NikoshBAN" pitchFamily="2" charset="0"/>
            <a:cs typeface="NikoshBAN" pitchFamily="2" charset="0"/>
          </a:endParaRPr>
        </a:p>
      </dgm:t>
    </dgm:pt>
    <dgm:pt modelId="{2DB7D32D-0F70-4E6F-8CC1-8CC2423662A8}" type="parTrans" cxnId="{599C04A8-2370-43E2-91B7-A4D4C9729140}">
      <dgm:prSet/>
      <dgm:spPr/>
      <dgm:t>
        <a:bodyPr/>
        <a:lstStyle/>
        <a:p>
          <a:endParaRPr lang="en-US"/>
        </a:p>
      </dgm:t>
    </dgm:pt>
    <dgm:pt modelId="{225F11BD-9551-4F8E-A67A-6DF59F51A7B4}" type="sibTrans" cxnId="{599C04A8-2370-43E2-91B7-A4D4C9729140}">
      <dgm:prSet/>
      <dgm:spPr/>
      <dgm:t>
        <a:bodyPr/>
        <a:lstStyle/>
        <a:p>
          <a:endParaRPr lang="en-US"/>
        </a:p>
      </dgm:t>
    </dgm:pt>
    <dgm:pt modelId="{682906A6-6D0B-4A50-B509-4C560EA3F47E}">
      <dgm:prSet phldrT="[Text]" custT="1"/>
      <dgm:spPr/>
      <dgm:t>
        <a:bodyPr/>
        <a:lstStyle/>
        <a:p>
          <a:r>
            <a:rPr lang="bn-BD" sz="3600" dirty="0" smtClean="0">
              <a:latin typeface="NikoshBAN" pitchFamily="2" charset="0"/>
              <a:cs typeface="NikoshBAN" pitchFamily="2" charset="0"/>
            </a:rPr>
            <a:t>প্রাপ্তি/আয়</a:t>
          </a:r>
          <a:endParaRPr lang="en-US" sz="3600" dirty="0"/>
        </a:p>
      </dgm:t>
    </dgm:pt>
    <dgm:pt modelId="{8A0E97C0-ABB8-4279-8A8D-31397C8F5D6D}" type="parTrans" cxnId="{344AF961-8D40-4263-9093-518AEAF80067}">
      <dgm:prSet/>
      <dgm:spPr/>
      <dgm:t>
        <a:bodyPr/>
        <a:lstStyle/>
        <a:p>
          <a:endParaRPr lang="en-US"/>
        </a:p>
      </dgm:t>
    </dgm:pt>
    <dgm:pt modelId="{DE7180D3-3CDA-4290-ACFA-2955B62B799F}" type="sibTrans" cxnId="{344AF961-8D40-4263-9093-518AEAF80067}">
      <dgm:prSet/>
      <dgm:spPr/>
      <dgm:t>
        <a:bodyPr/>
        <a:lstStyle/>
        <a:p>
          <a:endParaRPr lang="en-US"/>
        </a:p>
      </dgm:t>
    </dgm:pt>
    <dgm:pt modelId="{D0DFAB24-B92E-407E-80FF-7D301F031065}">
      <dgm:prSet phldrT="[Text]" custT="1"/>
      <dgm:spPr/>
      <dgm:t>
        <a:bodyPr/>
        <a:lstStyle/>
        <a:p>
          <a:r>
            <a:rPr lang="bn-BD" sz="4000" dirty="0" smtClean="0">
              <a:latin typeface="NikoshBAN" pitchFamily="2" charset="0"/>
              <a:cs typeface="NikoshBAN" pitchFamily="2" charset="0"/>
            </a:rPr>
            <a:t>ব্যয়</a:t>
          </a:r>
          <a:endParaRPr lang="en-US" sz="4000" dirty="0"/>
        </a:p>
      </dgm:t>
    </dgm:pt>
    <dgm:pt modelId="{7FF1DD49-39A9-4046-8E4B-089A9B03C0B9}" type="parTrans" cxnId="{E12D90B4-593E-4979-9FD3-A27E63978D0D}">
      <dgm:prSet/>
      <dgm:spPr/>
      <dgm:t>
        <a:bodyPr/>
        <a:lstStyle/>
        <a:p>
          <a:endParaRPr lang="en-US"/>
        </a:p>
      </dgm:t>
    </dgm:pt>
    <dgm:pt modelId="{03784559-55AD-429F-9FC9-873D89BF075B}" type="sibTrans" cxnId="{E12D90B4-593E-4979-9FD3-A27E63978D0D}">
      <dgm:prSet/>
      <dgm:spPr/>
      <dgm:t>
        <a:bodyPr/>
        <a:lstStyle/>
        <a:p>
          <a:endParaRPr lang="en-US"/>
        </a:p>
      </dgm:t>
    </dgm:pt>
    <dgm:pt modelId="{B3C003B4-279E-4BDE-A7E7-FD57C407B7BA}">
      <dgm:prSet phldrT="[Text]" custT="1"/>
      <dgm:spPr/>
      <dgm:t>
        <a:bodyPr/>
        <a:lstStyle/>
        <a:p>
          <a:r>
            <a:rPr lang="bn-BD" sz="4000" b="1" dirty="0" smtClean="0">
              <a:latin typeface="NikoshBAN" pitchFamily="2" charset="0"/>
              <a:cs typeface="NikoshBAN" pitchFamily="2" charset="0"/>
            </a:rPr>
            <a:t>মুনাফা জাতীয়</a:t>
          </a:r>
          <a:endParaRPr lang="en-US" sz="4000" b="1" dirty="0"/>
        </a:p>
      </dgm:t>
    </dgm:pt>
    <dgm:pt modelId="{5F1591EF-4823-4251-A691-9C6B298632DD}" type="parTrans" cxnId="{E1B1B105-E498-4BCA-8CD8-1B6A29409C73}">
      <dgm:prSet/>
      <dgm:spPr/>
      <dgm:t>
        <a:bodyPr/>
        <a:lstStyle/>
        <a:p>
          <a:endParaRPr lang="en-US"/>
        </a:p>
      </dgm:t>
    </dgm:pt>
    <dgm:pt modelId="{2829EE20-612C-438D-88B8-6D3B222385B8}" type="sibTrans" cxnId="{E1B1B105-E498-4BCA-8CD8-1B6A29409C73}">
      <dgm:prSet/>
      <dgm:spPr/>
      <dgm:t>
        <a:bodyPr/>
        <a:lstStyle/>
        <a:p>
          <a:endParaRPr lang="en-US"/>
        </a:p>
      </dgm:t>
    </dgm:pt>
    <dgm:pt modelId="{612FB0DA-8E1D-4531-B193-277470426848}">
      <dgm:prSet phldrT="[Text]" custT="1"/>
      <dgm:spPr/>
      <dgm:t>
        <a:bodyPr/>
        <a:lstStyle/>
        <a:p>
          <a:r>
            <a:rPr lang="bn-BD" sz="3600" dirty="0" smtClean="0">
              <a:latin typeface="NikoshBAN" pitchFamily="2" charset="0"/>
              <a:cs typeface="NikoshBAN" pitchFamily="2" charset="0"/>
            </a:rPr>
            <a:t>প্রাপ্তি/আয়</a:t>
          </a:r>
          <a:endParaRPr lang="en-US" sz="3600" dirty="0"/>
        </a:p>
      </dgm:t>
    </dgm:pt>
    <dgm:pt modelId="{DA5A6FE7-0C7B-4956-BBDE-67397C9DF75B}" type="parTrans" cxnId="{E3812FA5-3B79-4753-8BED-B952B94904ED}">
      <dgm:prSet/>
      <dgm:spPr/>
      <dgm:t>
        <a:bodyPr/>
        <a:lstStyle/>
        <a:p>
          <a:endParaRPr lang="en-US"/>
        </a:p>
      </dgm:t>
    </dgm:pt>
    <dgm:pt modelId="{01988E5C-C57D-4511-8914-073B5AA0171C}" type="sibTrans" cxnId="{E3812FA5-3B79-4753-8BED-B952B94904ED}">
      <dgm:prSet/>
      <dgm:spPr/>
      <dgm:t>
        <a:bodyPr/>
        <a:lstStyle/>
        <a:p>
          <a:endParaRPr lang="en-US"/>
        </a:p>
      </dgm:t>
    </dgm:pt>
    <dgm:pt modelId="{47A75F51-579E-4B5C-B4C1-EF90EFC286DC}">
      <dgm:prSet custT="1"/>
      <dgm:spPr/>
      <dgm:t>
        <a:bodyPr/>
        <a:lstStyle/>
        <a:p>
          <a:r>
            <a:rPr lang="bn-BD" sz="4000" dirty="0" smtClean="0">
              <a:latin typeface="NikoshBAN" pitchFamily="2" charset="0"/>
              <a:cs typeface="NikoshBAN" pitchFamily="2" charset="0"/>
            </a:rPr>
            <a:t>ব্যয়</a:t>
          </a:r>
          <a:endParaRPr lang="en-US" sz="4000" dirty="0"/>
        </a:p>
      </dgm:t>
    </dgm:pt>
    <dgm:pt modelId="{B9EC4DB1-CAA1-41D6-B942-6511158AED84}" type="parTrans" cxnId="{BF7523DC-225A-4B23-9363-FDC363AE9AB3}">
      <dgm:prSet/>
      <dgm:spPr/>
      <dgm:t>
        <a:bodyPr/>
        <a:lstStyle/>
        <a:p>
          <a:endParaRPr lang="en-US"/>
        </a:p>
      </dgm:t>
    </dgm:pt>
    <dgm:pt modelId="{1B345573-C940-4CB1-B9AF-5A016A323B29}" type="sibTrans" cxnId="{BF7523DC-225A-4B23-9363-FDC363AE9AB3}">
      <dgm:prSet/>
      <dgm:spPr/>
      <dgm:t>
        <a:bodyPr/>
        <a:lstStyle/>
        <a:p>
          <a:endParaRPr lang="en-US"/>
        </a:p>
      </dgm:t>
    </dgm:pt>
    <dgm:pt modelId="{F8B9C9EC-A5DC-4F9D-B6E9-43246DA25F27}" type="pres">
      <dgm:prSet presAssocID="{47D22FF1-ACE7-4011-9D38-756B085066E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0A0D540-5BFA-4BA5-A6B6-AB2A1C90781F}" type="pres">
      <dgm:prSet presAssocID="{C10FCCAA-1681-4752-94A7-15F03AFBF445}" presName="root1" presStyleCnt="0"/>
      <dgm:spPr/>
    </dgm:pt>
    <dgm:pt modelId="{C9CC2AEB-7083-4076-BED6-50FF941AF1DE}" type="pres">
      <dgm:prSet presAssocID="{C10FCCAA-1681-4752-94A7-15F03AFBF44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0EC51A-758E-481D-AC99-D101B841F088}" type="pres">
      <dgm:prSet presAssocID="{C10FCCAA-1681-4752-94A7-15F03AFBF445}" presName="level2hierChild" presStyleCnt="0"/>
      <dgm:spPr/>
    </dgm:pt>
    <dgm:pt modelId="{6AC9BDA6-27E8-475B-BBA5-202603F93104}" type="pres">
      <dgm:prSet presAssocID="{2DB7D32D-0F70-4E6F-8CC1-8CC2423662A8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4313C554-C3B3-4B8C-9719-2FD2DF5CAA31}" type="pres">
      <dgm:prSet presAssocID="{2DB7D32D-0F70-4E6F-8CC1-8CC2423662A8}" presName="connTx" presStyleLbl="parChTrans1D2" presStyleIdx="0" presStyleCnt="2"/>
      <dgm:spPr/>
      <dgm:t>
        <a:bodyPr/>
        <a:lstStyle/>
        <a:p>
          <a:endParaRPr lang="en-US"/>
        </a:p>
      </dgm:t>
    </dgm:pt>
    <dgm:pt modelId="{CC743525-4155-4649-96AD-2BAD34CBCAC1}" type="pres">
      <dgm:prSet presAssocID="{8F1F3F06-6D4A-4D50-83F4-6C2AF181BD22}" presName="root2" presStyleCnt="0"/>
      <dgm:spPr/>
    </dgm:pt>
    <dgm:pt modelId="{7A485EBA-F049-4794-92A3-D210906A2858}" type="pres">
      <dgm:prSet presAssocID="{8F1F3F06-6D4A-4D50-83F4-6C2AF181BD2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20EC84-658B-4B5A-9034-94CB4B25AC79}" type="pres">
      <dgm:prSet presAssocID="{8F1F3F06-6D4A-4D50-83F4-6C2AF181BD22}" presName="level3hierChild" presStyleCnt="0"/>
      <dgm:spPr/>
    </dgm:pt>
    <dgm:pt modelId="{CADB78DD-CAB4-4E22-9E48-E4B73220B0F5}" type="pres">
      <dgm:prSet presAssocID="{8A0E97C0-ABB8-4279-8A8D-31397C8F5D6D}" presName="conn2-1" presStyleLbl="parChTrans1D3" presStyleIdx="0" presStyleCnt="4"/>
      <dgm:spPr/>
      <dgm:t>
        <a:bodyPr/>
        <a:lstStyle/>
        <a:p>
          <a:endParaRPr lang="en-US"/>
        </a:p>
      </dgm:t>
    </dgm:pt>
    <dgm:pt modelId="{E53EDDAE-6D0E-464E-882F-5EEE7B996536}" type="pres">
      <dgm:prSet presAssocID="{8A0E97C0-ABB8-4279-8A8D-31397C8F5D6D}" presName="connTx" presStyleLbl="parChTrans1D3" presStyleIdx="0" presStyleCnt="4"/>
      <dgm:spPr/>
      <dgm:t>
        <a:bodyPr/>
        <a:lstStyle/>
        <a:p>
          <a:endParaRPr lang="en-US"/>
        </a:p>
      </dgm:t>
    </dgm:pt>
    <dgm:pt modelId="{114D38D1-1C09-404A-B4A1-83D48A4E1050}" type="pres">
      <dgm:prSet presAssocID="{682906A6-6D0B-4A50-B509-4C560EA3F47E}" presName="root2" presStyleCnt="0"/>
      <dgm:spPr/>
    </dgm:pt>
    <dgm:pt modelId="{9153F2EB-9CF8-4009-9A8C-A14FA52D0878}" type="pres">
      <dgm:prSet presAssocID="{682906A6-6D0B-4A50-B509-4C560EA3F47E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4DC652-6BD2-4BF3-8CE2-5C68A5A06ED6}" type="pres">
      <dgm:prSet presAssocID="{682906A6-6D0B-4A50-B509-4C560EA3F47E}" presName="level3hierChild" presStyleCnt="0"/>
      <dgm:spPr/>
    </dgm:pt>
    <dgm:pt modelId="{F300210F-9CE4-4C2B-8CC4-CDCCFF5EC87C}" type="pres">
      <dgm:prSet presAssocID="{7FF1DD49-39A9-4046-8E4B-089A9B03C0B9}" presName="conn2-1" presStyleLbl="parChTrans1D3" presStyleIdx="1" presStyleCnt="4"/>
      <dgm:spPr/>
      <dgm:t>
        <a:bodyPr/>
        <a:lstStyle/>
        <a:p>
          <a:endParaRPr lang="en-US"/>
        </a:p>
      </dgm:t>
    </dgm:pt>
    <dgm:pt modelId="{92CE4FE6-1E0F-4557-985A-1FC5170FC746}" type="pres">
      <dgm:prSet presAssocID="{7FF1DD49-39A9-4046-8E4B-089A9B03C0B9}" presName="connTx" presStyleLbl="parChTrans1D3" presStyleIdx="1" presStyleCnt="4"/>
      <dgm:spPr/>
      <dgm:t>
        <a:bodyPr/>
        <a:lstStyle/>
        <a:p>
          <a:endParaRPr lang="en-US"/>
        </a:p>
      </dgm:t>
    </dgm:pt>
    <dgm:pt modelId="{09CF94CB-6A9D-49D3-969B-3B294F321F76}" type="pres">
      <dgm:prSet presAssocID="{D0DFAB24-B92E-407E-80FF-7D301F031065}" presName="root2" presStyleCnt="0"/>
      <dgm:spPr/>
    </dgm:pt>
    <dgm:pt modelId="{614D9937-A1F0-4FC7-8FF3-1D6CAA865E08}" type="pres">
      <dgm:prSet presAssocID="{D0DFAB24-B92E-407E-80FF-7D301F031065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6EFD77-EC4D-41F6-B790-65EFF4A1BFD5}" type="pres">
      <dgm:prSet presAssocID="{D0DFAB24-B92E-407E-80FF-7D301F031065}" presName="level3hierChild" presStyleCnt="0"/>
      <dgm:spPr/>
    </dgm:pt>
    <dgm:pt modelId="{F13A1AAB-5182-4A3B-8562-0F32680D9D9D}" type="pres">
      <dgm:prSet presAssocID="{5F1591EF-4823-4251-A691-9C6B298632DD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CA78287E-BAA1-48D2-B510-307D9187CF71}" type="pres">
      <dgm:prSet presAssocID="{5F1591EF-4823-4251-A691-9C6B298632DD}" presName="connTx" presStyleLbl="parChTrans1D2" presStyleIdx="1" presStyleCnt="2"/>
      <dgm:spPr/>
      <dgm:t>
        <a:bodyPr/>
        <a:lstStyle/>
        <a:p>
          <a:endParaRPr lang="en-US"/>
        </a:p>
      </dgm:t>
    </dgm:pt>
    <dgm:pt modelId="{EB7B78A3-0347-457F-9926-68748496F548}" type="pres">
      <dgm:prSet presAssocID="{B3C003B4-279E-4BDE-A7E7-FD57C407B7BA}" presName="root2" presStyleCnt="0"/>
      <dgm:spPr/>
    </dgm:pt>
    <dgm:pt modelId="{14F2497F-D83F-44EB-9ABD-A6DF5373283D}" type="pres">
      <dgm:prSet presAssocID="{B3C003B4-279E-4BDE-A7E7-FD57C407B7BA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E11D6AB-6F6E-4EEF-82B9-3A440EDE7E6B}" type="pres">
      <dgm:prSet presAssocID="{B3C003B4-279E-4BDE-A7E7-FD57C407B7BA}" presName="level3hierChild" presStyleCnt="0"/>
      <dgm:spPr/>
    </dgm:pt>
    <dgm:pt modelId="{A3E38A3B-6088-4EF9-B5C6-6B1F6C439E0C}" type="pres">
      <dgm:prSet presAssocID="{DA5A6FE7-0C7B-4956-BBDE-67397C9DF75B}" presName="conn2-1" presStyleLbl="parChTrans1D3" presStyleIdx="2" presStyleCnt="4"/>
      <dgm:spPr/>
      <dgm:t>
        <a:bodyPr/>
        <a:lstStyle/>
        <a:p>
          <a:endParaRPr lang="en-US"/>
        </a:p>
      </dgm:t>
    </dgm:pt>
    <dgm:pt modelId="{C483CC7B-826C-4D9C-B2A1-210D2AC216B1}" type="pres">
      <dgm:prSet presAssocID="{DA5A6FE7-0C7B-4956-BBDE-67397C9DF75B}" presName="connTx" presStyleLbl="parChTrans1D3" presStyleIdx="2" presStyleCnt="4"/>
      <dgm:spPr/>
      <dgm:t>
        <a:bodyPr/>
        <a:lstStyle/>
        <a:p>
          <a:endParaRPr lang="en-US"/>
        </a:p>
      </dgm:t>
    </dgm:pt>
    <dgm:pt modelId="{87391B58-9398-47E2-8A88-B43154FBCC7B}" type="pres">
      <dgm:prSet presAssocID="{612FB0DA-8E1D-4531-B193-277470426848}" presName="root2" presStyleCnt="0"/>
      <dgm:spPr/>
    </dgm:pt>
    <dgm:pt modelId="{88034536-99D1-4333-B48E-342F88B74778}" type="pres">
      <dgm:prSet presAssocID="{612FB0DA-8E1D-4531-B193-277470426848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38DF5AE-FEEE-4545-9FFF-F2BD3F29E4CB}" type="pres">
      <dgm:prSet presAssocID="{612FB0DA-8E1D-4531-B193-277470426848}" presName="level3hierChild" presStyleCnt="0"/>
      <dgm:spPr/>
    </dgm:pt>
    <dgm:pt modelId="{C3FBBFDE-0796-43EC-8ABE-4F6DC0FA5B57}" type="pres">
      <dgm:prSet presAssocID="{B9EC4DB1-CAA1-41D6-B942-6511158AED84}" presName="conn2-1" presStyleLbl="parChTrans1D3" presStyleIdx="3" presStyleCnt="4"/>
      <dgm:spPr/>
      <dgm:t>
        <a:bodyPr/>
        <a:lstStyle/>
        <a:p>
          <a:endParaRPr lang="en-US"/>
        </a:p>
      </dgm:t>
    </dgm:pt>
    <dgm:pt modelId="{B480D18A-8D80-45C8-A26C-20472208F7FC}" type="pres">
      <dgm:prSet presAssocID="{B9EC4DB1-CAA1-41D6-B942-6511158AED84}" presName="connTx" presStyleLbl="parChTrans1D3" presStyleIdx="3" presStyleCnt="4"/>
      <dgm:spPr/>
      <dgm:t>
        <a:bodyPr/>
        <a:lstStyle/>
        <a:p>
          <a:endParaRPr lang="en-US"/>
        </a:p>
      </dgm:t>
    </dgm:pt>
    <dgm:pt modelId="{C0C4BFFD-56EC-47E9-B787-5794672E3785}" type="pres">
      <dgm:prSet presAssocID="{47A75F51-579E-4B5C-B4C1-EF90EFC286DC}" presName="root2" presStyleCnt="0"/>
      <dgm:spPr/>
    </dgm:pt>
    <dgm:pt modelId="{7097F344-5EE7-4C8F-9641-FA896704FEBC}" type="pres">
      <dgm:prSet presAssocID="{47A75F51-579E-4B5C-B4C1-EF90EFC286DC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E378AA-489E-4679-A6DA-71E8E8CD7484}" type="pres">
      <dgm:prSet presAssocID="{47A75F51-579E-4B5C-B4C1-EF90EFC286DC}" presName="level3hierChild" presStyleCnt="0"/>
      <dgm:spPr/>
    </dgm:pt>
  </dgm:ptLst>
  <dgm:cxnLst>
    <dgm:cxn modelId="{96230470-B092-4575-B45E-B49DD3A92134}" type="presOf" srcId="{DA5A6FE7-0C7B-4956-BBDE-67397C9DF75B}" destId="{A3E38A3B-6088-4EF9-B5C6-6B1F6C439E0C}" srcOrd="0" destOrd="0" presId="urn:microsoft.com/office/officeart/2005/8/layout/hierarchy2"/>
    <dgm:cxn modelId="{8C5060E0-0D2F-4775-8E47-69C8BB44FACA}" srcId="{47D22FF1-ACE7-4011-9D38-756B085066E8}" destId="{C10FCCAA-1681-4752-94A7-15F03AFBF445}" srcOrd="0" destOrd="0" parTransId="{662FCEAC-23CF-42A7-AD7E-4602B92BC6AA}" sibTransId="{F89E6AA9-509D-4910-9736-24EEEC95952B}"/>
    <dgm:cxn modelId="{8B307763-3F8D-4EBF-A0CA-96FFD4B6570F}" type="presOf" srcId="{612FB0DA-8E1D-4531-B193-277470426848}" destId="{88034536-99D1-4333-B48E-342F88B74778}" srcOrd="0" destOrd="0" presId="urn:microsoft.com/office/officeart/2005/8/layout/hierarchy2"/>
    <dgm:cxn modelId="{1C8BD134-1D89-4979-80BC-D2E5CCB8C27A}" type="presOf" srcId="{2DB7D32D-0F70-4E6F-8CC1-8CC2423662A8}" destId="{6AC9BDA6-27E8-475B-BBA5-202603F93104}" srcOrd="0" destOrd="0" presId="urn:microsoft.com/office/officeart/2005/8/layout/hierarchy2"/>
    <dgm:cxn modelId="{599C04A8-2370-43E2-91B7-A4D4C9729140}" srcId="{C10FCCAA-1681-4752-94A7-15F03AFBF445}" destId="{8F1F3F06-6D4A-4D50-83F4-6C2AF181BD22}" srcOrd="0" destOrd="0" parTransId="{2DB7D32D-0F70-4E6F-8CC1-8CC2423662A8}" sibTransId="{225F11BD-9551-4F8E-A67A-6DF59F51A7B4}"/>
    <dgm:cxn modelId="{CBBA0E44-4A45-483A-B879-FDD598D4973C}" type="presOf" srcId="{8F1F3F06-6D4A-4D50-83F4-6C2AF181BD22}" destId="{7A485EBA-F049-4794-92A3-D210906A2858}" srcOrd="0" destOrd="0" presId="urn:microsoft.com/office/officeart/2005/8/layout/hierarchy2"/>
    <dgm:cxn modelId="{987EE77D-53B2-475D-B383-3600171FEE56}" type="presOf" srcId="{C10FCCAA-1681-4752-94A7-15F03AFBF445}" destId="{C9CC2AEB-7083-4076-BED6-50FF941AF1DE}" srcOrd="0" destOrd="0" presId="urn:microsoft.com/office/officeart/2005/8/layout/hierarchy2"/>
    <dgm:cxn modelId="{7DC2C451-F6F2-49A7-BA84-A147422B17E8}" type="presOf" srcId="{B9EC4DB1-CAA1-41D6-B942-6511158AED84}" destId="{C3FBBFDE-0796-43EC-8ABE-4F6DC0FA5B57}" srcOrd="0" destOrd="0" presId="urn:microsoft.com/office/officeart/2005/8/layout/hierarchy2"/>
    <dgm:cxn modelId="{0A016085-673D-412A-ADF2-3D11FEDE20A1}" type="presOf" srcId="{7FF1DD49-39A9-4046-8E4B-089A9B03C0B9}" destId="{92CE4FE6-1E0F-4557-985A-1FC5170FC746}" srcOrd="1" destOrd="0" presId="urn:microsoft.com/office/officeart/2005/8/layout/hierarchy2"/>
    <dgm:cxn modelId="{620E9DFB-9CBD-4D80-9C41-056EA3D7AA01}" type="presOf" srcId="{D0DFAB24-B92E-407E-80FF-7D301F031065}" destId="{614D9937-A1F0-4FC7-8FF3-1D6CAA865E08}" srcOrd="0" destOrd="0" presId="urn:microsoft.com/office/officeart/2005/8/layout/hierarchy2"/>
    <dgm:cxn modelId="{BF7523DC-225A-4B23-9363-FDC363AE9AB3}" srcId="{B3C003B4-279E-4BDE-A7E7-FD57C407B7BA}" destId="{47A75F51-579E-4B5C-B4C1-EF90EFC286DC}" srcOrd="1" destOrd="0" parTransId="{B9EC4DB1-CAA1-41D6-B942-6511158AED84}" sibTransId="{1B345573-C940-4CB1-B9AF-5A016A323B29}"/>
    <dgm:cxn modelId="{99073EAE-10C8-4E84-9801-C13EC271D101}" type="presOf" srcId="{B3C003B4-279E-4BDE-A7E7-FD57C407B7BA}" destId="{14F2497F-D83F-44EB-9ABD-A6DF5373283D}" srcOrd="0" destOrd="0" presId="urn:microsoft.com/office/officeart/2005/8/layout/hierarchy2"/>
    <dgm:cxn modelId="{D6502B03-E213-462E-95FE-537C28302DC2}" type="presOf" srcId="{B9EC4DB1-CAA1-41D6-B942-6511158AED84}" destId="{B480D18A-8D80-45C8-A26C-20472208F7FC}" srcOrd="1" destOrd="0" presId="urn:microsoft.com/office/officeart/2005/8/layout/hierarchy2"/>
    <dgm:cxn modelId="{38A8CF06-37BC-4E76-942D-9C822D3AB8F6}" type="presOf" srcId="{2DB7D32D-0F70-4E6F-8CC1-8CC2423662A8}" destId="{4313C554-C3B3-4B8C-9719-2FD2DF5CAA31}" srcOrd="1" destOrd="0" presId="urn:microsoft.com/office/officeart/2005/8/layout/hierarchy2"/>
    <dgm:cxn modelId="{544D6E83-A870-4981-BFAF-4BA2D25FABEA}" type="presOf" srcId="{7FF1DD49-39A9-4046-8E4B-089A9B03C0B9}" destId="{F300210F-9CE4-4C2B-8CC4-CDCCFF5EC87C}" srcOrd="0" destOrd="0" presId="urn:microsoft.com/office/officeart/2005/8/layout/hierarchy2"/>
    <dgm:cxn modelId="{E12D90B4-593E-4979-9FD3-A27E63978D0D}" srcId="{8F1F3F06-6D4A-4D50-83F4-6C2AF181BD22}" destId="{D0DFAB24-B92E-407E-80FF-7D301F031065}" srcOrd="1" destOrd="0" parTransId="{7FF1DD49-39A9-4046-8E4B-089A9B03C0B9}" sibTransId="{03784559-55AD-429F-9FC9-873D89BF075B}"/>
    <dgm:cxn modelId="{982BDAF6-C782-45DC-A19D-3A37F9169D73}" type="presOf" srcId="{682906A6-6D0B-4A50-B509-4C560EA3F47E}" destId="{9153F2EB-9CF8-4009-9A8C-A14FA52D0878}" srcOrd="0" destOrd="0" presId="urn:microsoft.com/office/officeart/2005/8/layout/hierarchy2"/>
    <dgm:cxn modelId="{EB6B684A-113D-461C-B045-C336E4EB9B5F}" type="presOf" srcId="{47A75F51-579E-4B5C-B4C1-EF90EFC286DC}" destId="{7097F344-5EE7-4C8F-9641-FA896704FEBC}" srcOrd="0" destOrd="0" presId="urn:microsoft.com/office/officeart/2005/8/layout/hierarchy2"/>
    <dgm:cxn modelId="{F069A6F9-FA12-4ED5-8EC0-3DFC8FA8DD29}" type="presOf" srcId="{5F1591EF-4823-4251-A691-9C6B298632DD}" destId="{F13A1AAB-5182-4A3B-8562-0F32680D9D9D}" srcOrd="0" destOrd="0" presId="urn:microsoft.com/office/officeart/2005/8/layout/hierarchy2"/>
    <dgm:cxn modelId="{E1B1B105-E498-4BCA-8CD8-1B6A29409C73}" srcId="{C10FCCAA-1681-4752-94A7-15F03AFBF445}" destId="{B3C003B4-279E-4BDE-A7E7-FD57C407B7BA}" srcOrd="1" destOrd="0" parTransId="{5F1591EF-4823-4251-A691-9C6B298632DD}" sibTransId="{2829EE20-612C-438D-88B8-6D3B222385B8}"/>
    <dgm:cxn modelId="{A9B81168-EBEE-4D1D-A19C-661E5CE3072B}" type="presOf" srcId="{47D22FF1-ACE7-4011-9D38-756B085066E8}" destId="{F8B9C9EC-A5DC-4F9D-B6E9-43246DA25F27}" srcOrd="0" destOrd="0" presId="urn:microsoft.com/office/officeart/2005/8/layout/hierarchy2"/>
    <dgm:cxn modelId="{E0A4963C-20E4-44E6-8B3C-8CC9B14389BA}" type="presOf" srcId="{DA5A6FE7-0C7B-4956-BBDE-67397C9DF75B}" destId="{C483CC7B-826C-4D9C-B2A1-210D2AC216B1}" srcOrd="1" destOrd="0" presId="urn:microsoft.com/office/officeart/2005/8/layout/hierarchy2"/>
    <dgm:cxn modelId="{9837A702-1E06-4E60-AC22-B61305802D59}" type="presOf" srcId="{8A0E97C0-ABB8-4279-8A8D-31397C8F5D6D}" destId="{CADB78DD-CAB4-4E22-9E48-E4B73220B0F5}" srcOrd="0" destOrd="0" presId="urn:microsoft.com/office/officeart/2005/8/layout/hierarchy2"/>
    <dgm:cxn modelId="{E3812FA5-3B79-4753-8BED-B952B94904ED}" srcId="{B3C003B4-279E-4BDE-A7E7-FD57C407B7BA}" destId="{612FB0DA-8E1D-4531-B193-277470426848}" srcOrd="0" destOrd="0" parTransId="{DA5A6FE7-0C7B-4956-BBDE-67397C9DF75B}" sibTransId="{01988E5C-C57D-4511-8914-073B5AA0171C}"/>
    <dgm:cxn modelId="{9918690B-6C77-4682-9932-BD605AEDD6D9}" type="presOf" srcId="{5F1591EF-4823-4251-A691-9C6B298632DD}" destId="{CA78287E-BAA1-48D2-B510-307D9187CF71}" srcOrd="1" destOrd="0" presId="urn:microsoft.com/office/officeart/2005/8/layout/hierarchy2"/>
    <dgm:cxn modelId="{344AF961-8D40-4263-9093-518AEAF80067}" srcId="{8F1F3F06-6D4A-4D50-83F4-6C2AF181BD22}" destId="{682906A6-6D0B-4A50-B509-4C560EA3F47E}" srcOrd="0" destOrd="0" parTransId="{8A0E97C0-ABB8-4279-8A8D-31397C8F5D6D}" sibTransId="{DE7180D3-3CDA-4290-ACFA-2955B62B799F}"/>
    <dgm:cxn modelId="{3315F77D-050D-4F57-AAB0-4998DB93D373}" type="presOf" srcId="{8A0E97C0-ABB8-4279-8A8D-31397C8F5D6D}" destId="{E53EDDAE-6D0E-464E-882F-5EEE7B996536}" srcOrd="1" destOrd="0" presId="urn:microsoft.com/office/officeart/2005/8/layout/hierarchy2"/>
    <dgm:cxn modelId="{198C749B-28C3-4C97-8E6C-D0D625E0C7FA}" type="presParOf" srcId="{F8B9C9EC-A5DC-4F9D-B6E9-43246DA25F27}" destId="{C0A0D540-5BFA-4BA5-A6B6-AB2A1C90781F}" srcOrd="0" destOrd="0" presId="urn:microsoft.com/office/officeart/2005/8/layout/hierarchy2"/>
    <dgm:cxn modelId="{C850625D-5698-4325-B6C1-59E1212655D0}" type="presParOf" srcId="{C0A0D540-5BFA-4BA5-A6B6-AB2A1C90781F}" destId="{C9CC2AEB-7083-4076-BED6-50FF941AF1DE}" srcOrd="0" destOrd="0" presId="urn:microsoft.com/office/officeart/2005/8/layout/hierarchy2"/>
    <dgm:cxn modelId="{C62A8689-9303-45D0-8216-E510B2A73BEB}" type="presParOf" srcId="{C0A0D540-5BFA-4BA5-A6B6-AB2A1C90781F}" destId="{870EC51A-758E-481D-AC99-D101B841F088}" srcOrd="1" destOrd="0" presId="urn:microsoft.com/office/officeart/2005/8/layout/hierarchy2"/>
    <dgm:cxn modelId="{0E2112CD-E761-48CE-B08C-14FA83752851}" type="presParOf" srcId="{870EC51A-758E-481D-AC99-D101B841F088}" destId="{6AC9BDA6-27E8-475B-BBA5-202603F93104}" srcOrd="0" destOrd="0" presId="urn:microsoft.com/office/officeart/2005/8/layout/hierarchy2"/>
    <dgm:cxn modelId="{7C4B88EC-3431-445E-81B2-DD4259A0832E}" type="presParOf" srcId="{6AC9BDA6-27E8-475B-BBA5-202603F93104}" destId="{4313C554-C3B3-4B8C-9719-2FD2DF5CAA31}" srcOrd="0" destOrd="0" presId="urn:microsoft.com/office/officeart/2005/8/layout/hierarchy2"/>
    <dgm:cxn modelId="{066F0343-0624-452E-AA30-E39D0F6BF0AB}" type="presParOf" srcId="{870EC51A-758E-481D-AC99-D101B841F088}" destId="{CC743525-4155-4649-96AD-2BAD34CBCAC1}" srcOrd="1" destOrd="0" presId="urn:microsoft.com/office/officeart/2005/8/layout/hierarchy2"/>
    <dgm:cxn modelId="{D8E9D33F-221A-4F09-A4C7-E5E3A3FA1503}" type="presParOf" srcId="{CC743525-4155-4649-96AD-2BAD34CBCAC1}" destId="{7A485EBA-F049-4794-92A3-D210906A2858}" srcOrd="0" destOrd="0" presId="urn:microsoft.com/office/officeart/2005/8/layout/hierarchy2"/>
    <dgm:cxn modelId="{2C275E43-FA5E-4752-8B39-3F67D9FF1519}" type="presParOf" srcId="{CC743525-4155-4649-96AD-2BAD34CBCAC1}" destId="{1B20EC84-658B-4B5A-9034-94CB4B25AC79}" srcOrd="1" destOrd="0" presId="urn:microsoft.com/office/officeart/2005/8/layout/hierarchy2"/>
    <dgm:cxn modelId="{49C1B3F7-6C51-495F-A1EF-41833D348A81}" type="presParOf" srcId="{1B20EC84-658B-4B5A-9034-94CB4B25AC79}" destId="{CADB78DD-CAB4-4E22-9E48-E4B73220B0F5}" srcOrd="0" destOrd="0" presId="urn:microsoft.com/office/officeart/2005/8/layout/hierarchy2"/>
    <dgm:cxn modelId="{1BC95BEF-5E61-43FF-9DE9-77774AF10DA7}" type="presParOf" srcId="{CADB78DD-CAB4-4E22-9E48-E4B73220B0F5}" destId="{E53EDDAE-6D0E-464E-882F-5EEE7B996536}" srcOrd="0" destOrd="0" presId="urn:microsoft.com/office/officeart/2005/8/layout/hierarchy2"/>
    <dgm:cxn modelId="{EEBA66B6-C755-4D96-A187-F3895630431B}" type="presParOf" srcId="{1B20EC84-658B-4B5A-9034-94CB4B25AC79}" destId="{114D38D1-1C09-404A-B4A1-83D48A4E1050}" srcOrd="1" destOrd="0" presId="urn:microsoft.com/office/officeart/2005/8/layout/hierarchy2"/>
    <dgm:cxn modelId="{93005CD9-7DC7-4645-8A0B-7F94AABEE52C}" type="presParOf" srcId="{114D38D1-1C09-404A-B4A1-83D48A4E1050}" destId="{9153F2EB-9CF8-4009-9A8C-A14FA52D0878}" srcOrd="0" destOrd="0" presId="urn:microsoft.com/office/officeart/2005/8/layout/hierarchy2"/>
    <dgm:cxn modelId="{43C98405-A270-4C17-B8AF-C245A7097AA7}" type="presParOf" srcId="{114D38D1-1C09-404A-B4A1-83D48A4E1050}" destId="{3F4DC652-6BD2-4BF3-8CE2-5C68A5A06ED6}" srcOrd="1" destOrd="0" presId="urn:microsoft.com/office/officeart/2005/8/layout/hierarchy2"/>
    <dgm:cxn modelId="{0F4CFBB2-3411-450A-906D-76015E1B3E7E}" type="presParOf" srcId="{1B20EC84-658B-4B5A-9034-94CB4B25AC79}" destId="{F300210F-9CE4-4C2B-8CC4-CDCCFF5EC87C}" srcOrd="2" destOrd="0" presId="urn:microsoft.com/office/officeart/2005/8/layout/hierarchy2"/>
    <dgm:cxn modelId="{7FC634A6-5449-42A3-82FE-2E5BB82E8CC3}" type="presParOf" srcId="{F300210F-9CE4-4C2B-8CC4-CDCCFF5EC87C}" destId="{92CE4FE6-1E0F-4557-985A-1FC5170FC746}" srcOrd="0" destOrd="0" presId="urn:microsoft.com/office/officeart/2005/8/layout/hierarchy2"/>
    <dgm:cxn modelId="{CFCA4B3C-D6AB-469C-AD3C-C49C487C0E14}" type="presParOf" srcId="{1B20EC84-658B-4B5A-9034-94CB4B25AC79}" destId="{09CF94CB-6A9D-49D3-969B-3B294F321F76}" srcOrd="3" destOrd="0" presId="urn:microsoft.com/office/officeart/2005/8/layout/hierarchy2"/>
    <dgm:cxn modelId="{1C98E5A0-19CC-40B9-B4B0-0C18B18E0A21}" type="presParOf" srcId="{09CF94CB-6A9D-49D3-969B-3B294F321F76}" destId="{614D9937-A1F0-4FC7-8FF3-1D6CAA865E08}" srcOrd="0" destOrd="0" presId="urn:microsoft.com/office/officeart/2005/8/layout/hierarchy2"/>
    <dgm:cxn modelId="{39F7B9B6-674A-4421-8B5A-3E5CC2E844EE}" type="presParOf" srcId="{09CF94CB-6A9D-49D3-969B-3B294F321F76}" destId="{B56EFD77-EC4D-41F6-B790-65EFF4A1BFD5}" srcOrd="1" destOrd="0" presId="urn:microsoft.com/office/officeart/2005/8/layout/hierarchy2"/>
    <dgm:cxn modelId="{DAD0F849-5344-48E1-B211-0052E27DD9DC}" type="presParOf" srcId="{870EC51A-758E-481D-AC99-D101B841F088}" destId="{F13A1AAB-5182-4A3B-8562-0F32680D9D9D}" srcOrd="2" destOrd="0" presId="urn:microsoft.com/office/officeart/2005/8/layout/hierarchy2"/>
    <dgm:cxn modelId="{16DE4C01-0B22-4406-9E9D-24BCDF567D5A}" type="presParOf" srcId="{F13A1AAB-5182-4A3B-8562-0F32680D9D9D}" destId="{CA78287E-BAA1-48D2-B510-307D9187CF71}" srcOrd="0" destOrd="0" presId="urn:microsoft.com/office/officeart/2005/8/layout/hierarchy2"/>
    <dgm:cxn modelId="{2AE15D81-1E31-4BD0-8D42-8A72DB214398}" type="presParOf" srcId="{870EC51A-758E-481D-AC99-D101B841F088}" destId="{EB7B78A3-0347-457F-9926-68748496F548}" srcOrd="3" destOrd="0" presId="urn:microsoft.com/office/officeart/2005/8/layout/hierarchy2"/>
    <dgm:cxn modelId="{BEF19EE7-B1BF-4AF0-8546-82808CBFFB01}" type="presParOf" srcId="{EB7B78A3-0347-457F-9926-68748496F548}" destId="{14F2497F-D83F-44EB-9ABD-A6DF5373283D}" srcOrd="0" destOrd="0" presId="urn:microsoft.com/office/officeart/2005/8/layout/hierarchy2"/>
    <dgm:cxn modelId="{A0895C58-E327-4CE1-91E9-E1BDD7E1A1B2}" type="presParOf" srcId="{EB7B78A3-0347-457F-9926-68748496F548}" destId="{8E11D6AB-6F6E-4EEF-82B9-3A440EDE7E6B}" srcOrd="1" destOrd="0" presId="urn:microsoft.com/office/officeart/2005/8/layout/hierarchy2"/>
    <dgm:cxn modelId="{C43C1B50-B5BC-4FC2-8D87-1D3B2E919AAE}" type="presParOf" srcId="{8E11D6AB-6F6E-4EEF-82B9-3A440EDE7E6B}" destId="{A3E38A3B-6088-4EF9-B5C6-6B1F6C439E0C}" srcOrd="0" destOrd="0" presId="urn:microsoft.com/office/officeart/2005/8/layout/hierarchy2"/>
    <dgm:cxn modelId="{1F25A4D1-4599-4A77-9C97-92B7F308DBD3}" type="presParOf" srcId="{A3E38A3B-6088-4EF9-B5C6-6B1F6C439E0C}" destId="{C483CC7B-826C-4D9C-B2A1-210D2AC216B1}" srcOrd="0" destOrd="0" presId="urn:microsoft.com/office/officeart/2005/8/layout/hierarchy2"/>
    <dgm:cxn modelId="{1734E931-B7FA-4B7C-998B-5B2E1648E923}" type="presParOf" srcId="{8E11D6AB-6F6E-4EEF-82B9-3A440EDE7E6B}" destId="{87391B58-9398-47E2-8A88-B43154FBCC7B}" srcOrd="1" destOrd="0" presId="urn:microsoft.com/office/officeart/2005/8/layout/hierarchy2"/>
    <dgm:cxn modelId="{192033F2-E355-4661-B02C-6478A3568ABA}" type="presParOf" srcId="{87391B58-9398-47E2-8A88-B43154FBCC7B}" destId="{88034536-99D1-4333-B48E-342F88B74778}" srcOrd="0" destOrd="0" presId="urn:microsoft.com/office/officeart/2005/8/layout/hierarchy2"/>
    <dgm:cxn modelId="{882D224F-260A-45AF-9025-4D6E0AB47044}" type="presParOf" srcId="{87391B58-9398-47E2-8A88-B43154FBCC7B}" destId="{A38DF5AE-FEEE-4545-9FFF-F2BD3F29E4CB}" srcOrd="1" destOrd="0" presId="urn:microsoft.com/office/officeart/2005/8/layout/hierarchy2"/>
    <dgm:cxn modelId="{714819AB-D082-459F-A318-867178645001}" type="presParOf" srcId="{8E11D6AB-6F6E-4EEF-82B9-3A440EDE7E6B}" destId="{C3FBBFDE-0796-43EC-8ABE-4F6DC0FA5B57}" srcOrd="2" destOrd="0" presId="urn:microsoft.com/office/officeart/2005/8/layout/hierarchy2"/>
    <dgm:cxn modelId="{3DEE430D-1AE9-4BF0-9816-8E57F38C1BB0}" type="presParOf" srcId="{C3FBBFDE-0796-43EC-8ABE-4F6DC0FA5B57}" destId="{B480D18A-8D80-45C8-A26C-20472208F7FC}" srcOrd="0" destOrd="0" presId="urn:microsoft.com/office/officeart/2005/8/layout/hierarchy2"/>
    <dgm:cxn modelId="{77CEE3E2-D3B8-4E97-AEBF-38E9B6896ED1}" type="presParOf" srcId="{8E11D6AB-6F6E-4EEF-82B9-3A440EDE7E6B}" destId="{C0C4BFFD-56EC-47E9-B787-5794672E3785}" srcOrd="3" destOrd="0" presId="urn:microsoft.com/office/officeart/2005/8/layout/hierarchy2"/>
    <dgm:cxn modelId="{1FC3C84E-BC98-4F6D-BB65-2FDE7178D30F}" type="presParOf" srcId="{C0C4BFFD-56EC-47E9-B787-5794672E3785}" destId="{7097F344-5EE7-4C8F-9641-FA896704FEBC}" srcOrd="0" destOrd="0" presId="urn:microsoft.com/office/officeart/2005/8/layout/hierarchy2"/>
    <dgm:cxn modelId="{BCEA260A-97B3-4307-A736-8509C6944BBB}" type="presParOf" srcId="{C0C4BFFD-56EC-47E9-B787-5794672E3785}" destId="{17E378AA-489E-4679-A6DA-71E8E8CD748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C2AEB-7083-4076-BED6-50FF941AF1DE}">
      <dsp:nvSpPr>
        <dsp:cNvPr id="0" name=""/>
        <dsp:cNvSpPr/>
      </dsp:nvSpPr>
      <dsp:spPr>
        <a:xfrm>
          <a:off x="58737" y="2205831"/>
          <a:ext cx="2555874" cy="1277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1" kern="1200" dirty="0" smtClean="0">
              <a:latin typeface="NikoshBAN" pitchFamily="2" charset="0"/>
              <a:cs typeface="NikoshBAN" pitchFamily="2" charset="0"/>
            </a:rPr>
            <a:t>লেনদেন</a:t>
          </a:r>
          <a:endParaRPr lang="en-US" sz="4000" b="1" kern="1200" dirty="0">
            <a:latin typeface="NikoshBAN" pitchFamily="2" charset="0"/>
            <a:cs typeface="NikoshBAN" pitchFamily="2" charset="0"/>
          </a:endParaRPr>
        </a:p>
      </dsp:txBody>
      <dsp:txXfrm>
        <a:off x="96166" y="2243260"/>
        <a:ext cx="2481016" cy="1203079"/>
      </dsp:txXfrm>
    </dsp:sp>
    <dsp:sp modelId="{6AC9BDA6-27E8-475B-BBA5-202603F93104}">
      <dsp:nvSpPr>
        <dsp:cNvPr id="0" name=""/>
        <dsp:cNvSpPr/>
      </dsp:nvSpPr>
      <dsp:spPr>
        <a:xfrm rot="18289469">
          <a:off x="2230660" y="2089771"/>
          <a:ext cx="179025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90253" y="2021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081031" y="2065229"/>
        <a:ext cx="89512" cy="89512"/>
      </dsp:txXfrm>
    </dsp:sp>
    <dsp:sp modelId="{7A485EBA-F049-4794-92A3-D210906A2858}">
      <dsp:nvSpPr>
        <dsp:cNvPr id="0" name=""/>
        <dsp:cNvSpPr/>
      </dsp:nvSpPr>
      <dsp:spPr>
        <a:xfrm>
          <a:off x="3636962" y="736203"/>
          <a:ext cx="2555874" cy="1277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1" kern="1200" dirty="0" smtClean="0">
              <a:latin typeface="NikoshBAN" pitchFamily="2" charset="0"/>
              <a:cs typeface="NikoshBAN" pitchFamily="2" charset="0"/>
            </a:rPr>
            <a:t>মূলধন জাতীয়</a:t>
          </a:r>
          <a:endParaRPr lang="en-US" sz="4000" b="1" kern="1200" dirty="0">
            <a:latin typeface="NikoshBAN" pitchFamily="2" charset="0"/>
            <a:cs typeface="NikoshBAN" pitchFamily="2" charset="0"/>
          </a:endParaRPr>
        </a:p>
      </dsp:txBody>
      <dsp:txXfrm>
        <a:off x="3674391" y="773632"/>
        <a:ext cx="2481016" cy="1203079"/>
      </dsp:txXfrm>
    </dsp:sp>
    <dsp:sp modelId="{CADB78DD-CAB4-4E22-9E48-E4B73220B0F5}">
      <dsp:nvSpPr>
        <dsp:cNvPr id="0" name=""/>
        <dsp:cNvSpPr/>
      </dsp:nvSpPr>
      <dsp:spPr>
        <a:xfrm rot="19457599">
          <a:off x="6074498" y="987550"/>
          <a:ext cx="125902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259027" y="2021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672536" y="976289"/>
        <a:ext cx="62951" cy="62951"/>
      </dsp:txXfrm>
    </dsp:sp>
    <dsp:sp modelId="{9153F2EB-9CF8-4009-9A8C-A14FA52D0878}">
      <dsp:nvSpPr>
        <dsp:cNvPr id="0" name=""/>
        <dsp:cNvSpPr/>
      </dsp:nvSpPr>
      <dsp:spPr>
        <a:xfrm>
          <a:off x="7215187" y="1389"/>
          <a:ext cx="2555874" cy="1277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itchFamily="2" charset="0"/>
              <a:cs typeface="NikoshBAN" pitchFamily="2" charset="0"/>
            </a:rPr>
            <a:t>প্রাপ্তি/আয়</a:t>
          </a:r>
          <a:endParaRPr lang="en-US" sz="3600" kern="1200" dirty="0"/>
        </a:p>
      </dsp:txBody>
      <dsp:txXfrm>
        <a:off x="7252616" y="38818"/>
        <a:ext cx="2481016" cy="1203079"/>
      </dsp:txXfrm>
    </dsp:sp>
    <dsp:sp modelId="{F300210F-9CE4-4C2B-8CC4-CDCCFF5EC87C}">
      <dsp:nvSpPr>
        <dsp:cNvPr id="0" name=""/>
        <dsp:cNvSpPr/>
      </dsp:nvSpPr>
      <dsp:spPr>
        <a:xfrm rot="2142401">
          <a:off x="6074498" y="1722364"/>
          <a:ext cx="125902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259027" y="2021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672536" y="1711103"/>
        <a:ext cx="62951" cy="62951"/>
      </dsp:txXfrm>
    </dsp:sp>
    <dsp:sp modelId="{614D9937-A1F0-4FC7-8FF3-1D6CAA865E08}">
      <dsp:nvSpPr>
        <dsp:cNvPr id="0" name=""/>
        <dsp:cNvSpPr/>
      </dsp:nvSpPr>
      <dsp:spPr>
        <a:xfrm>
          <a:off x="7215187" y="1471017"/>
          <a:ext cx="2555874" cy="1277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latin typeface="NikoshBAN" pitchFamily="2" charset="0"/>
              <a:cs typeface="NikoshBAN" pitchFamily="2" charset="0"/>
            </a:rPr>
            <a:t>ব্যয়</a:t>
          </a:r>
          <a:endParaRPr lang="en-US" sz="4000" kern="1200" dirty="0"/>
        </a:p>
      </dsp:txBody>
      <dsp:txXfrm>
        <a:off x="7252616" y="1508446"/>
        <a:ext cx="2481016" cy="1203079"/>
      </dsp:txXfrm>
    </dsp:sp>
    <dsp:sp modelId="{F13A1AAB-5182-4A3B-8562-0F32680D9D9D}">
      <dsp:nvSpPr>
        <dsp:cNvPr id="0" name=""/>
        <dsp:cNvSpPr/>
      </dsp:nvSpPr>
      <dsp:spPr>
        <a:xfrm rot="3310531">
          <a:off x="2230660" y="3559399"/>
          <a:ext cx="179025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790253" y="20214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3081031" y="3534857"/>
        <a:ext cx="89512" cy="89512"/>
      </dsp:txXfrm>
    </dsp:sp>
    <dsp:sp modelId="{14F2497F-D83F-44EB-9ABD-A6DF5373283D}">
      <dsp:nvSpPr>
        <dsp:cNvPr id="0" name=""/>
        <dsp:cNvSpPr/>
      </dsp:nvSpPr>
      <dsp:spPr>
        <a:xfrm>
          <a:off x="3636962" y="3675459"/>
          <a:ext cx="2555874" cy="1277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b="1" kern="1200" dirty="0" smtClean="0">
              <a:latin typeface="NikoshBAN" pitchFamily="2" charset="0"/>
              <a:cs typeface="NikoshBAN" pitchFamily="2" charset="0"/>
            </a:rPr>
            <a:t>মুনাফা জাতীয়</a:t>
          </a:r>
          <a:endParaRPr lang="en-US" sz="4000" b="1" kern="1200" dirty="0"/>
        </a:p>
      </dsp:txBody>
      <dsp:txXfrm>
        <a:off x="3674391" y="3712888"/>
        <a:ext cx="2481016" cy="1203079"/>
      </dsp:txXfrm>
    </dsp:sp>
    <dsp:sp modelId="{A3E38A3B-6088-4EF9-B5C6-6B1F6C439E0C}">
      <dsp:nvSpPr>
        <dsp:cNvPr id="0" name=""/>
        <dsp:cNvSpPr/>
      </dsp:nvSpPr>
      <dsp:spPr>
        <a:xfrm rot="19457599">
          <a:off x="6074498" y="3926806"/>
          <a:ext cx="125902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259027" y="2021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672536" y="3915545"/>
        <a:ext cx="62951" cy="62951"/>
      </dsp:txXfrm>
    </dsp:sp>
    <dsp:sp modelId="{88034536-99D1-4333-B48E-342F88B74778}">
      <dsp:nvSpPr>
        <dsp:cNvPr id="0" name=""/>
        <dsp:cNvSpPr/>
      </dsp:nvSpPr>
      <dsp:spPr>
        <a:xfrm>
          <a:off x="7215187" y="2940645"/>
          <a:ext cx="2555874" cy="1277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600" kern="1200" dirty="0" smtClean="0">
              <a:latin typeface="NikoshBAN" pitchFamily="2" charset="0"/>
              <a:cs typeface="NikoshBAN" pitchFamily="2" charset="0"/>
            </a:rPr>
            <a:t>প্রাপ্তি/আয়</a:t>
          </a:r>
          <a:endParaRPr lang="en-US" sz="3600" kern="1200" dirty="0"/>
        </a:p>
      </dsp:txBody>
      <dsp:txXfrm>
        <a:off x="7252616" y="2978074"/>
        <a:ext cx="2481016" cy="1203079"/>
      </dsp:txXfrm>
    </dsp:sp>
    <dsp:sp modelId="{C3FBBFDE-0796-43EC-8ABE-4F6DC0FA5B57}">
      <dsp:nvSpPr>
        <dsp:cNvPr id="0" name=""/>
        <dsp:cNvSpPr/>
      </dsp:nvSpPr>
      <dsp:spPr>
        <a:xfrm rot="2142401">
          <a:off x="6074498" y="4661620"/>
          <a:ext cx="125902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259027" y="2021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672536" y="4650359"/>
        <a:ext cx="62951" cy="62951"/>
      </dsp:txXfrm>
    </dsp:sp>
    <dsp:sp modelId="{7097F344-5EE7-4C8F-9641-FA896704FEBC}">
      <dsp:nvSpPr>
        <dsp:cNvPr id="0" name=""/>
        <dsp:cNvSpPr/>
      </dsp:nvSpPr>
      <dsp:spPr>
        <a:xfrm>
          <a:off x="7215187" y="4410273"/>
          <a:ext cx="2555874" cy="12779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4000" kern="1200" dirty="0" smtClean="0">
              <a:latin typeface="NikoshBAN" pitchFamily="2" charset="0"/>
              <a:cs typeface="NikoshBAN" pitchFamily="2" charset="0"/>
            </a:rPr>
            <a:t>ব্যয়</a:t>
          </a:r>
          <a:endParaRPr lang="en-US" sz="4000" kern="1200" dirty="0"/>
        </a:p>
      </dsp:txBody>
      <dsp:txXfrm>
        <a:off x="7252616" y="4447702"/>
        <a:ext cx="2481016" cy="1203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87545-9895-4382-9DBD-B5DF928B1481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6425" y="685800"/>
            <a:ext cx="56451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EB21E-5991-4577-AE28-E9FDB5357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5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প্রশ্ন জিজ্ঞাসা করব।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CEB21E-5991-4577-AE28-E9FDB5357E1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778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272011"/>
            <a:ext cx="9601200" cy="2705947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082310"/>
            <a:ext cx="9601200" cy="1876530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79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2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5" y="413808"/>
            <a:ext cx="2760345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0" y="413808"/>
            <a:ext cx="8121015" cy="658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05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1937704"/>
            <a:ext cx="11041380" cy="323310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5201392"/>
            <a:ext cx="11041380" cy="1700212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19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069042"/>
            <a:ext cx="544068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069042"/>
            <a:ext cx="544068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8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413809"/>
            <a:ext cx="1104138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8" y="1905318"/>
            <a:ext cx="5415676" cy="93376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8" y="2839085"/>
            <a:ext cx="5415676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0" y="1905318"/>
            <a:ext cx="5442347" cy="93376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0" y="2839085"/>
            <a:ext cx="5442347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28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982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8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8160"/>
            <a:ext cx="4128849" cy="181356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119082"/>
            <a:ext cx="6480810" cy="5523442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331720"/>
            <a:ext cx="4128849" cy="4319800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40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8160"/>
            <a:ext cx="4128849" cy="181356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42347" y="1119082"/>
            <a:ext cx="6480810" cy="5523442"/>
          </a:xfrm>
        </p:spPr>
        <p:txBody>
          <a:bodyPr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331720"/>
            <a:ext cx="4128849" cy="4319800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3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413809"/>
            <a:ext cx="1104138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069042"/>
            <a:ext cx="1104138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7203864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7203864"/>
            <a:ext cx="43205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7203864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07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38200" y="838200"/>
            <a:ext cx="11125200" cy="6172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2A16950-EDEC-4D01-B864-752D49F540B7}"/>
              </a:ext>
            </a:extLst>
          </p:cNvPr>
          <p:cNvSpPr txBox="1"/>
          <p:nvPr/>
        </p:nvSpPr>
        <p:spPr>
          <a:xfrm>
            <a:off x="4191000" y="3048000"/>
            <a:ext cx="4724400" cy="194146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sz="4000" b="1" dirty="0">
                <a:ln w="38100">
                  <a:solidFill>
                    <a:srgbClr val="FFFF0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4000" b="1" dirty="0">
                <a:ln w="38100">
                  <a:solidFill>
                    <a:srgbClr val="FFFF0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b="1" dirty="0">
                <a:ln w="38100">
                  <a:solidFill>
                    <a:srgbClr val="FFFF0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4000" b="1" dirty="0">
                <a:ln w="38100">
                  <a:solidFill>
                    <a:srgbClr val="FFFF0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b="1" dirty="0">
                <a:ln w="38100">
                  <a:solidFill>
                    <a:srgbClr val="FFFF0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4000" b="1" dirty="0">
                <a:ln w="38100">
                  <a:solidFill>
                    <a:srgbClr val="FFFF0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endParaRPr lang="en-US" sz="4000" b="1" dirty="0">
              <a:ln w="38100">
                <a:solidFill>
                  <a:srgbClr val="FFFF0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B1287FF-B3C8-4220-A678-B31C71053639}"/>
              </a:ext>
            </a:extLst>
          </p:cNvPr>
          <p:cNvSpPr txBox="1"/>
          <p:nvPr/>
        </p:nvSpPr>
        <p:spPr>
          <a:xfrm>
            <a:off x="3124200" y="1003798"/>
            <a:ext cx="7315200" cy="53367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600" b="1" dirty="0" err="1">
                <a:ln w="19050">
                  <a:solidFill>
                    <a:srgbClr val="00B0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b="1" dirty="0">
                <a:ln w="19050">
                  <a:solidFill>
                    <a:srgbClr val="00B0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as-IN" sz="3600" b="1" dirty="0">
                <a:ln w="19050">
                  <a:solidFill>
                    <a:srgbClr val="00B0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3600" b="1" dirty="0" err="1">
                <a:ln w="19050">
                  <a:solidFill>
                    <a:srgbClr val="00B0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ঠে</a:t>
            </a:r>
            <a:r>
              <a:rPr lang="en-US" sz="3600" b="1" dirty="0">
                <a:ln w="19050">
                  <a:solidFill>
                    <a:srgbClr val="00B0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 w="19050">
                  <a:solidFill>
                    <a:srgbClr val="00B0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as-IN" sz="3600" b="1" dirty="0">
                <a:ln w="19050">
                  <a:solidFill>
                    <a:srgbClr val="00B0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>
                <a:ln w="19050">
                  <a:solidFill>
                    <a:srgbClr val="00B050"/>
                  </a:solidFill>
                </a:ln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295400" y="1143000"/>
          <a:ext cx="9829800" cy="568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CC2AEB-7083-4076-BED6-50FF941AF1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9CC2AEB-7083-4076-BED6-50FF941AF1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9CC2AEB-7083-4076-BED6-50FF941AF1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C9BDA6-27E8-475B-BBA5-202603F93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6AC9BDA6-27E8-475B-BBA5-202603F93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6AC9BDA6-27E8-475B-BBA5-202603F931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485EBA-F049-4794-92A3-D210906A2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7A485EBA-F049-4794-92A3-D210906A2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7A485EBA-F049-4794-92A3-D210906A2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3A1AAB-5182-4A3B-8562-0F32680D9D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F13A1AAB-5182-4A3B-8562-0F32680D9D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F13A1AAB-5182-4A3B-8562-0F32680D9D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F2497F-D83F-44EB-9ABD-A6DF53732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14F2497F-D83F-44EB-9ABD-A6DF53732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14F2497F-D83F-44EB-9ABD-A6DF537328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ADB78DD-CAB4-4E22-9E48-E4B73220B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CADB78DD-CAB4-4E22-9E48-E4B73220B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CADB78DD-CAB4-4E22-9E48-E4B73220B0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53F2EB-9CF8-4009-9A8C-A14FA52D0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9153F2EB-9CF8-4009-9A8C-A14FA52D0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9153F2EB-9CF8-4009-9A8C-A14FA52D0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00210F-9CE4-4C2B-8CC4-CDCCFF5EC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F300210F-9CE4-4C2B-8CC4-CDCCFF5EC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F300210F-9CE4-4C2B-8CC4-CDCCFF5EC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4D9937-A1F0-4FC7-8FF3-1D6CAA865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614D9937-A1F0-4FC7-8FF3-1D6CAA865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614D9937-A1F0-4FC7-8FF3-1D6CAA865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3E38A3B-6088-4EF9-B5C6-6B1F6C439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A3E38A3B-6088-4EF9-B5C6-6B1F6C439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A3E38A3B-6088-4EF9-B5C6-6B1F6C439E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034536-99D1-4333-B48E-342F88B74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88034536-99D1-4333-B48E-342F88B74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88034536-99D1-4333-B48E-342F88B747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FBBFDE-0796-43EC-8ABE-4F6DC0FA5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C3FBBFDE-0796-43EC-8ABE-4F6DC0FA5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C3FBBFDE-0796-43EC-8ABE-4F6DC0FA5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97F344-5EE7-4C8F-9641-FA896704F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7097F344-5EE7-4C8F-9641-FA896704F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7097F344-5EE7-4C8F-9641-FA896704F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4648200" y="304800"/>
            <a:ext cx="3505200" cy="762000"/>
            <a:chOff x="3581400" y="762000"/>
            <a:chExt cx="3505200" cy="762000"/>
          </a:xfrm>
        </p:grpSpPr>
        <p:sp>
          <p:nvSpPr>
            <p:cNvPr id="4" name="Rounded Rectangle 3"/>
            <p:cNvSpPr/>
            <p:nvPr/>
          </p:nvSpPr>
          <p:spPr>
            <a:xfrm>
              <a:off x="3581400" y="762000"/>
              <a:ext cx="3429000" cy="762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54000"/>
              </a:schemeClr>
            </a:solidFill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581400" y="838200"/>
              <a:ext cx="3505200" cy="676975"/>
            </a:xfrm>
            <a:prstGeom prst="rect">
              <a:avLst/>
            </a:prstGeom>
            <a:noFill/>
          </p:spPr>
          <p:txBody>
            <a:bodyPr wrap="square" lIns="121789" tIns="60894" rIns="121789" bIns="60894" rtlCol="0">
              <a:spAutoFit/>
            </a:bodyPr>
            <a:lstStyle/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মূলধন জাতীয় প্রাপ্তি</a:t>
              </a:r>
              <a:endParaRPr lang="en-US" sz="3600" b="1" dirty="0">
                <a:ln w="28575">
                  <a:noFill/>
                </a:ln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838200" y="5785380"/>
            <a:ext cx="3276600" cy="615420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ব্যাবসায়ে মূলধন আনয়ন</a:t>
            </a:r>
            <a:endParaRPr lang="en-US" sz="32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928470"/>
            <a:ext cx="3429000" cy="31242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724400" y="2004670"/>
            <a:ext cx="3581400" cy="3048000"/>
          </a:xfrm>
          <a:prstGeom prst="rect">
            <a:avLst/>
          </a:prstGeom>
          <a:blipFill>
            <a:blip r:embed="rId3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86800" y="2004670"/>
            <a:ext cx="3454400" cy="304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TextBox 11"/>
          <p:cNvSpPr txBox="1"/>
          <p:nvPr/>
        </p:nvSpPr>
        <p:spPr>
          <a:xfrm>
            <a:off x="4648200" y="5791200"/>
            <a:ext cx="3048000" cy="615420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ব্যাংক থেকে ঋণ গ্রহণ</a:t>
            </a:r>
            <a:endParaRPr lang="en-US" sz="32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82000" y="5791200"/>
            <a:ext cx="3962400" cy="615420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স্থায়ী সম্পদ বিক্রয়জনিত অর্থ</a:t>
            </a:r>
            <a:endParaRPr lang="en-US" sz="32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 animBg="1"/>
      <p:bldP spid="6" grpId="0" animBg="1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4953000" y="228600"/>
            <a:ext cx="3200400" cy="762000"/>
            <a:chOff x="3962400" y="533400"/>
            <a:chExt cx="3200400" cy="762000"/>
          </a:xfrm>
        </p:grpSpPr>
        <p:sp>
          <p:nvSpPr>
            <p:cNvPr id="3" name="Rounded Rectangle 2"/>
            <p:cNvSpPr/>
            <p:nvPr/>
          </p:nvSpPr>
          <p:spPr>
            <a:xfrm>
              <a:off x="3962400" y="533400"/>
              <a:ext cx="3200400" cy="762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54000"/>
              </a:schemeClr>
            </a:solidFill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962400" y="609601"/>
              <a:ext cx="3124200" cy="676975"/>
            </a:xfrm>
            <a:prstGeom prst="rect">
              <a:avLst/>
            </a:prstGeom>
            <a:noFill/>
          </p:spPr>
          <p:txBody>
            <a:bodyPr wrap="square" lIns="121789" tIns="60894" rIns="121789" bIns="60894" rtlCol="0">
              <a:spAutoFit/>
            </a:bodyPr>
            <a:lstStyle/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মূলধন জাতীয় ব্যয়</a:t>
              </a:r>
              <a:endParaRPr lang="en-US" sz="3600" b="1" dirty="0">
                <a:ln w="28575">
                  <a:noFill/>
                </a:ln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752600" y="5800025"/>
            <a:ext cx="1676400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বাড়ি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0" y="5800025"/>
            <a:ext cx="1828799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আসবাবপত্র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1981200"/>
            <a:ext cx="3962400" cy="32004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876800" y="1981200"/>
            <a:ext cx="3200400" cy="31242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839200" y="5723825"/>
            <a:ext cx="2599509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গাড়ি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1" y="2401269"/>
            <a:ext cx="3581400" cy="228406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5" grpId="0" animBg="1"/>
      <p:bldP spid="16" grpId="0" animBg="1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72400" y="5334000"/>
            <a:ext cx="2599509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5410200"/>
            <a:ext cx="1752600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ফ্রিজ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47800" y="609600"/>
            <a:ext cx="4343400" cy="4648199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934200" y="609600"/>
            <a:ext cx="4419600" cy="4572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990600" y="6178731"/>
            <a:ext cx="11125200" cy="1107862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যে সকল ব্যয় অনিয়মিত, টাকার পরিমাণ বড় এবং ১ বছরের অধিক সময় সুবিধা ভোগ করা যায়, ঐ সকল ব্যয়ই মূলধন জাতীয় ব্যয়।</a:t>
            </a:r>
            <a:endParaRPr lang="en-US" sz="32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14400" y="6096000"/>
            <a:ext cx="11201400" cy="12192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 animBg="1"/>
      <p:bldP spid="11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4724400" y="228600"/>
            <a:ext cx="3200400" cy="762000"/>
            <a:chOff x="3581400" y="762000"/>
            <a:chExt cx="3200400" cy="762000"/>
          </a:xfrm>
        </p:grpSpPr>
        <p:sp>
          <p:nvSpPr>
            <p:cNvPr id="3" name="Rounded Rectangle 2"/>
            <p:cNvSpPr/>
            <p:nvPr/>
          </p:nvSpPr>
          <p:spPr>
            <a:xfrm>
              <a:off x="3581400" y="762000"/>
              <a:ext cx="3200400" cy="762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54000"/>
              </a:schemeClr>
            </a:solidFill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581400" y="838201"/>
              <a:ext cx="3124200" cy="676975"/>
            </a:xfrm>
            <a:prstGeom prst="rect">
              <a:avLst/>
            </a:prstGeom>
            <a:noFill/>
          </p:spPr>
          <p:txBody>
            <a:bodyPr wrap="square" lIns="121789" tIns="60894" rIns="121789" bIns="60894" rtlCol="0">
              <a:spAutoFit/>
            </a:bodyPr>
            <a:lstStyle/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মুনাফা জাতীয় প্রাপ্তি</a:t>
              </a:r>
              <a:endParaRPr lang="en-US" sz="3600" b="1" dirty="0">
                <a:ln w="28575">
                  <a:noFill/>
                </a:ln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219200" y="5562600"/>
            <a:ext cx="10744200" cy="1107862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যে সকল প্রাপ্তি নির্দিষ্ট সময় পর পর অর্থাৎ নিয়মিত আদায় হয় এবং নির্দিষ্ট সময়ের মধ্যেই  উপযোগিতা শেষ হয়ে যায় তাই মুনাফা জাতীয় প্রাপ্তি। </a:t>
            </a:r>
            <a:endParaRPr lang="en-US" sz="32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4352225"/>
            <a:ext cx="2895600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পণ্য বিক্রয়লব্দ অর্থ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66800" y="5486400"/>
            <a:ext cx="10820400" cy="12954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53000" y="4343400"/>
            <a:ext cx="3733800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ব্যাংকে জমা টাকার সুদ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953000" y="1371600"/>
            <a:ext cx="3810000" cy="25146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9067800" y="1371600"/>
            <a:ext cx="3200400" cy="2514600"/>
            <a:chOff x="8305800" y="2743200"/>
            <a:chExt cx="5029200" cy="3329359"/>
          </a:xfrm>
        </p:grpSpPr>
        <p:sp>
          <p:nvSpPr>
            <p:cNvPr id="16" name="Rectangle 15"/>
            <p:cNvSpPr/>
            <p:nvPr/>
          </p:nvSpPr>
          <p:spPr>
            <a:xfrm>
              <a:off x="8305800" y="2743200"/>
              <a:ext cx="5029200" cy="332935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05800" y="3200400"/>
              <a:ext cx="4966062" cy="2166379"/>
            </a:xfrm>
            <a:prstGeom prst="rect">
              <a:avLst/>
            </a:prstGeom>
            <a:noFill/>
          </p:spPr>
          <p:txBody>
            <a:bodyPr wrap="square" lIns="121789" tIns="60894" rIns="121789" bIns="60894" rtlCol="0">
              <a:spAutoFit/>
            </a:bodyPr>
            <a:lstStyle/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প্রাপ্ত বাড়ি ভাড়া</a:t>
              </a:r>
            </a:p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প্রাপ্ত কমিশন</a:t>
              </a:r>
            </a:p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প্রাপ্ত বাট্রা ইত্যাদি।</a:t>
              </a:r>
              <a:endParaRPr lang="en-US" sz="3600" b="1" dirty="0">
                <a:ln w="28575">
                  <a:noFill/>
                </a:ln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746" y="1456626"/>
            <a:ext cx="4029654" cy="242957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ocument 2"/>
          <p:cNvSpPr/>
          <p:nvPr/>
        </p:nvSpPr>
        <p:spPr>
          <a:xfrm rot="10800000">
            <a:off x="1066799" y="3962400"/>
            <a:ext cx="10896600" cy="3368040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200" y="1295400"/>
            <a:ext cx="3962400" cy="738530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40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0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220200" y="914400"/>
            <a:ext cx="2362200" cy="1524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296400" y="990600"/>
            <a:ext cx="2057400" cy="1230973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সময়  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০৫ মিনিট</a:t>
            </a:r>
            <a:r>
              <a:rPr lang="bn-BD" sz="3600" b="1" dirty="0" smtClean="0"/>
              <a:t> 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24000" y="5105295"/>
            <a:ext cx="10210800" cy="1354084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মূলধন জাতীয় প্রাপ্তি ও মুনাফা জাতীয় প্রাপ্তির পার্থক্য ছক আকারে তৈরি কর। </a:t>
            </a:r>
            <a:endParaRPr lang="en-US" sz="4000" b="1" dirty="0"/>
          </a:p>
        </p:txBody>
      </p:sp>
      <p:sp>
        <p:nvSpPr>
          <p:cNvPr id="8" name="Rectangle 7"/>
          <p:cNvSpPr/>
          <p:nvPr/>
        </p:nvSpPr>
        <p:spPr>
          <a:xfrm>
            <a:off x="5105400" y="838200"/>
            <a:ext cx="2743200" cy="21336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724400" y="304800"/>
            <a:ext cx="3200400" cy="762000"/>
            <a:chOff x="3581400" y="762000"/>
            <a:chExt cx="3200400" cy="762000"/>
          </a:xfrm>
        </p:grpSpPr>
        <p:sp>
          <p:nvSpPr>
            <p:cNvPr id="3" name="Rounded Rectangle 2"/>
            <p:cNvSpPr/>
            <p:nvPr/>
          </p:nvSpPr>
          <p:spPr>
            <a:xfrm>
              <a:off x="3581400" y="762000"/>
              <a:ext cx="3200400" cy="76200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54000"/>
              </a:schemeClr>
            </a:solidFill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581400" y="838201"/>
              <a:ext cx="3200400" cy="676975"/>
            </a:xfrm>
            <a:prstGeom prst="rect">
              <a:avLst/>
            </a:prstGeom>
            <a:noFill/>
          </p:spPr>
          <p:txBody>
            <a:bodyPr wrap="square" lIns="121789" tIns="60894" rIns="121789" bIns="60894" rtlCol="0">
              <a:spAutoFit/>
            </a:bodyPr>
            <a:lstStyle/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মুনাফা জাতীয় ব্যয়</a:t>
              </a:r>
              <a:endParaRPr lang="en-US" sz="3600" b="1" dirty="0">
                <a:ln w="28575">
                  <a:noFill/>
                </a:ln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558531" y="5860091"/>
            <a:ext cx="2133600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পণ্য ক্রয় 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3531" y="5767759"/>
            <a:ext cx="2007326" cy="861641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বেতন প্রদান </a:t>
            </a:r>
            <a:r>
              <a:rPr lang="bn-BD" sz="48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86600" y="2252393"/>
            <a:ext cx="4876800" cy="32004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31" y="2252393"/>
            <a:ext cx="5486400" cy="3087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0" y="4495800"/>
            <a:ext cx="3276600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মনিহারি দ্রব্য ক্রয়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600" y="4504625"/>
            <a:ext cx="2438400" cy="67697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বিজ্ঞাপন খরচ</a:t>
            </a:r>
            <a:endParaRPr lang="en-US" sz="36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6691" y="1066800"/>
            <a:ext cx="3657600" cy="29718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8229600" y="1143000"/>
            <a:ext cx="3886200" cy="2895600"/>
            <a:chOff x="4536141" y="3733800"/>
            <a:chExt cx="5029200" cy="3329359"/>
          </a:xfrm>
        </p:grpSpPr>
        <p:sp>
          <p:nvSpPr>
            <p:cNvPr id="12" name="Rectangle 11"/>
            <p:cNvSpPr/>
            <p:nvPr/>
          </p:nvSpPr>
          <p:spPr>
            <a:xfrm>
              <a:off x="4536141" y="3733800"/>
              <a:ext cx="5029200" cy="332935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029200" y="4434718"/>
              <a:ext cx="3810000" cy="1784972"/>
            </a:xfrm>
            <a:prstGeom prst="rect">
              <a:avLst/>
            </a:prstGeom>
            <a:noFill/>
          </p:spPr>
          <p:txBody>
            <a:bodyPr wrap="square" lIns="121789" tIns="60894" rIns="121789" bIns="60894" rtlCol="0">
              <a:spAutoFit/>
            </a:bodyPr>
            <a:lstStyle/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 ভাড়া পরিশোধ</a:t>
              </a:r>
            </a:p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প্রদত্ত কমিশন</a:t>
              </a:r>
            </a:p>
            <a:p>
              <a:pPr algn="ctr"/>
              <a:r>
                <a:rPr lang="bn-BD" sz="3600" b="1" dirty="0" smtClean="0">
                  <a:ln w="28575">
                    <a:noFill/>
                  </a:ln>
                  <a:latin typeface="NikoshBAN" pitchFamily="2" charset="0"/>
                  <a:cs typeface="NikoshBAN" pitchFamily="2" charset="0"/>
                </a:rPr>
                <a:t>প্রদত্ত বাট্রা ইত্যাদি।</a:t>
              </a:r>
              <a:endParaRPr lang="en-US" sz="3600" b="1" dirty="0">
                <a:ln w="28575">
                  <a:noFill/>
                </a:ln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66800" y="5410200"/>
            <a:ext cx="10744200" cy="160030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32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ব্যবসায়ের দৈনন্দিন কার্য সম্পাদনের জন্য নিয়মিত যে সকল ব্যয় নির্দিষ্ট সময় পর পর সংঘটিত হয় এবং স্বল্প সময়ের মধ্যেই উপযোগিতা নিঃশেষ হয়ে যায়, তাকে মুনাফা জাতীয় ব্যয় বলা হয়। </a:t>
            </a:r>
            <a:endParaRPr lang="en-US" sz="32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90600" y="5334000"/>
            <a:ext cx="10820400" cy="16764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040027"/>
            <a:ext cx="2248930" cy="327219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3561" y="3429000"/>
            <a:ext cx="11007439" cy="37338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endParaRPr lang="en-US"/>
          </a:p>
        </p:txBody>
      </p:sp>
      <p:sp>
        <p:nvSpPr>
          <p:cNvPr id="4" name="7-Point Star 3"/>
          <p:cNvSpPr/>
          <p:nvPr/>
        </p:nvSpPr>
        <p:spPr>
          <a:xfrm>
            <a:off x="9220200" y="685800"/>
            <a:ext cx="2819400" cy="2219036"/>
          </a:xfrm>
          <a:prstGeom prst="star7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endParaRPr lang="en-US"/>
          </a:p>
        </p:txBody>
      </p:sp>
      <p:sp>
        <p:nvSpPr>
          <p:cNvPr id="5" name="Cloud Callout 4"/>
          <p:cNvSpPr/>
          <p:nvPr/>
        </p:nvSpPr>
        <p:spPr>
          <a:xfrm>
            <a:off x="685799" y="609600"/>
            <a:ext cx="4191001" cy="2362201"/>
          </a:xfrm>
          <a:prstGeom prst="cloud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371600" y="1219200"/>
            <a:ext cx="2667000" cy="915995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4000" b="1" dirty="0" smtClean="0">
                <a:ln>
                  <a:solidFill>
                    <a:srgbClr val="FF0000"/>
                  </a:solidFill>
                </a:ln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4000" b="1" dirty="0">
              <a:ln>
                <a:solidFill>
                  <a:srgbClr val="FF0000"/>
                </a:solidFill>
              </a:ln>
              <a:solidFill>
                <a:srgbClr val="00B05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53599" y="1158102"/>
            <a:ext cx="1828801" cy="1354084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১০ মিনিট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3505200"/>
            <a:ext cx="11048999" cy="3631630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ব্যবসায়ে মূলধন বিনিয়োগ – ৫০০০০০, যন্ত্রপাতি ক্রয় – ১৫০০০০, ব্যাংক থেকে ঋণ গ্রহণ- ৩০০০০০, পণ্য ক্রয়- ৫০০০০০, বেতন প্রদান- ৫০০০০, পণ্য বিক্রয়- ১০০০০০, আসবাবপত্র ক্রয়-৭০০০০, বিজ্ঞাপন – ১০০০০, ব্যাংক জমার সুদ – ৫০০০, ভাড়া প্রদান – ১২০০০, কমিশন প্রদান – ৩০০০, গাড়ি ক্রয় – ২৫০০০০, বিমা সেলামি – ২০০০।</a:t>
            </a:r>
          </a:p>
          <a:p>
            <a:endParaRPr lang="bn-BD" sz="28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প্রশ্নঃ ১। মূলধন জাতীয় প্রাপ্তি ও মুনাফা জাতীয় প্রাপ্তির পরিমান নির্নয় কর।</a:t>
            </a: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     ২। মূলধন জাতীয় ব্যয় ও মুনাফা জাতীয় ব্যয়ের পরিমান নির্নয় কর।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81600" y="762000"/>
            <a:ext cx="3276600" cy="2209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3230" y="481914"/>
            <a:ext cx="2438400" cy="852612"/>
          </a:xfrm>
          <a:prstGeom prst="rect">
            <a:avLst/>
          </a:prstGeom>
          <a:solidFill>
            <a:schemeClr val="accent4">
              <a:lumMod val="40000"/>
              <a:lumOff val="60000"/>
              <a:alpha val="14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881830" y="420126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5400" b="1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077200" y="6219194"/>
            <a:ext cx="1828800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155365" y="3352800"/>
            <a:ext cx="1933833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5791200" y="6248400"/>
            <a:ext cx="2059459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3858874" y="6248400"/>
            <a:ext cx="1475125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1245980" y="6248400"/>
            <a:ext cx="2106819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114534" y="4740184"/>
            <a:ext cx="1657866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8157528" y="4740184"/>
            <a:ext cx="1649626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601013" y="4706799"/>
            <a:ext cx="2214901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1272760" y="4663984"/>
            <a:ext cx="2030620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5688376" y="3349963"/>
            <a:ext cx="1812176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924800" y="3338946"/>
            <a:ext cx="1948249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3426520" y="1970183"/>
            <a:ext cx="1828800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5638800" y="1981200"/>
            <a:ext cx="1828800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7848600" y="1981200"/>
            <a:ext cx="1828800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1169781" y="1959166"/>
            <a:ext cx="1828800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398381" y="1435946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১। মূলধন জাতীয় ব্যয় কোনটি 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5980" y="2035366"/>
            <a:ext cx="18782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(ক) মেশিন ক্রয়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05200" y="2035366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(খ) সুদ প্রদান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21722" y="2035366"/>
            <a:ext cx="1634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(গ) ভাড়া প্রদান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83486" y="2035366"/>
            <a:ext cx="1791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(ঘ)  পণ্য ক্রয়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98381" y="267718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২। মুনাফা জাতীয় ব্যয় কোনটি 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98381" y="4130584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৩। আমদানি শুল্ক কোন ধরনের ব্যয় ?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55366" y="3415146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(ক) যন্ত্রপাতি ক্রয়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14999" y="3441771"/>
            <a:ext cx="20574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(গ) মূলধন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001000" y="3441771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(ঘ) ভাড়া প্রাপ্তি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10001" y="6324600"/>
            <a:ext cx="15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(খ) দায়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075149" y="6268649"/>
            <a:ext cx="1830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(ঘ) কোনটি নয়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210800" y="17436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 2"/>
              </a:rPr>
              <a:t>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125200" y="17436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sym typeface="Wingdings 2"/>
              </a:rPr>
              <a:t>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247871" y="31152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sym typeface="Wingdings 2"/>
              </a:rPr>
              <a:t>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353800" y="4550713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sym typeface="Wingdings 2"/>
              </a:rPr>
              <a:t>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544330" y="3351460"/>
            <a:ext cx="1876729" cy="609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657600" y="3404294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(খ) পণ্য ক্রয়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45980" y="4705548"/>
            <a:ext cx="2106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(ক) মুনাফা জাতীয়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761509" y="4774821"/>
            <a:ext cx="2410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(খ) মূলধন জাতীয়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76318" y="4802529"/>
            <a:ext cx="1596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(গ) ক + খ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247592" y="4816384"/>
            <a:ext cx="1658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(ঘ) কোনটি নয়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336035" y="6303819"/>
            <a:ext cx="2169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(ক) মুনাফা জাতীয়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943600" y="6317672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(গ) মূলধন জাতীয়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277600" y="3043189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 2"/>
              </a:rPr>
              <a:t>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0521774" y="46392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 2"/>
              </a:rPr>
              <a:t>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1582400" y="60108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B050"/>
                </a:solidFill>
                <a:sym typeface="Wingdings 2"/>
              </a:rPr>
              <a:t></a:t>
            </a:r>
            <a:endParaRPr lang="en-US" sz="5400" b="1" dirty="0">
              <a:solidFill>
                <a:srgbClr val="00B05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515600" y="6087070"/>
            <a:ext cx="60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sym typeface="Wingdings 2"/>
              </a:rPr>
              <a:t>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241626" y="5515247"/>
            <a:ext cx="5006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৪। ব্যাংক থেকে ঋণ গ্রহন কোন ধরনের লেনদেন?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3810000"/>
            <a:ext cx="5867400" cy="3114699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/>
          <a:p>
            <a:pPr algn="ctr"/>
            <a:r>
              <a:rPr lang="en-US" sz="4000" b="1" dirty="0" err="1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b="1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4000" b="1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4000" b="1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600" b="1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40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32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 ০১৭১২৪৯২৬৪৮</a:t>
            </a:r>
          </a:p>
          <a:p>
            <a:pPr algn="ctr"/>
            <a:r>
              <a:rPr lang="en-US" sz="1800" dirty="0" smtClean="0">
                <a:latin typeface="Arial" pitchFamily="34" charset="0"/>
                <a:cs typeface="Arial" pitchFamily="34" charset="0"/>
              </a:rPr>
              <a:t>E-mail : farukchowdhury661@yahoo.com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7772400" y="3810000"/>
            <a:ext cx="4267199" cy="2899255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হিসাব বিজ্ঞান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১০ম</a:t>
            </a:r>
          </a:p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চতুর্থ</a:t>
            </a:r>
          </a:p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সময় : ৫০ মিনিট 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তারিখ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১৬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০১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-২০১9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খ্রিঃ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58200" y="762000"/>
            <a:ext cx="2362200" cy="2590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774357"/>
            <a:ext cx="2743200" cy="2743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010400" y="914400"/>
            <a:ext cx="4724400" cy="36576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38400" y="1676400"/>
            <a:ext cx="2971799" cy="990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40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lowchart: Document 4"/>
          <p:cNvSpPr/>
          <p:nvPr/>
        </p:nvSpPr>
        <p:spPr>
          <a:xfrm rot="10800000">
            <a:off x="914399" y="4800600"/>
            <a:ext cx="11048999" cy="2377440"/>
          </a:xfrm>
          <a:prstGeom prst="flowChartDocumen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457393" y="5638800"/>
            <a:ext cx="10201207" cy="1354084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মূলধন জাতীয় ব্যয় ও মুনাফা জাতীয় ব্যয়ের পার্থক্য ছক আকারে তৈরি করে আনবে।  </a:t>
            </a:r>
            <a:endParaRPr lang="en-US" sz="4000" b="1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906" y="1462948"/>
            <a:ext cx="9729787" cy="53681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24200" y="2749378"/>
            <a:ext cx="6324600" cy="2795298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prstTxWarp prst="textWave1">
              <a:avLst>
                <a:gd name="adj1" fmla="val 12500"/>
                <a:gd name="adj2" fmla="val 586"/>
              </a:avLst>
            </a:prstTxWarp>
            <a:spAutoFit/>
          </a:bodyPr>
          <a:lstStyle/>
          <a:p>
            <a:pPr algn="ctr"/>
            <a:r>
              <a:rPr lang="en-US" sz="11200" b="1" dirty="0" err="1" smtClean="0">
                <a:ln w="38100">
                  <a:solidFill>
                    <a:schemeClr val="tx1"/>
                  </a:solidFill>
                </a:ln>
                <a:blipFill>
                  <a:blip r:embed="rId3"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1200" b="1" dirty="0">
              <a:ln w="38100">
                <a:solidFill>
                  <a:schemeClr val="tx1"/>
                </a:solidFill>
              </a:ln>
              <a:blipFill>
                <a:blip r:embed="rId3"/>
                <a:stretch>
                  <a:fillRect/>
                </a:stretch>
              </a:blip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24400" y="533400"/>
            <a:ext cx="4191000" cy="6832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নিচের ছবিগুলো লক্ষ্য কর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6324600"/>
            <a:ext cx="11125200" cy="9144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62200" y="6460794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সম্পদগুলির সু্বিধা কি এক বছরের মধ্যে শেষ হয়ে যায়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41622" y="1729469"/>
            <a:ext cx="4343400" cy="3660136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2751908" y="6435973"/>
            <a:ext cx="7297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না, এক বছরের মধ্যে শেষ হয়ে যায় না ।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beautiful-2storey-home-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006399" y="1706815"/>
            <a:ext cx="4127156" cy="3648646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24400" y="533400"/>
            <a:ext cx="4191000" cy="6832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lIns="128016" tIns="64008" rIns="128016" bIns="64008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নিচের ছবিগুলো লক্ষ্য কর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62000" y="6324600"/>
            <a:ext cx="11125200" cy="9144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58488" y="6489412"/>
            <a:ext cx="906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উপরের ছবির দ্রব্যগুলির সুবিধা কি নির্দিষ্ট সময়েই শেষ হয়ে যায় ?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73979" y="6571818"/>
            <a:ext cx="4955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হ্যাঁ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নির্দিষ্ট সময়েই শেষ হয়ে যায়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81200"/>
            <a:ext cx="4579262" cy="29205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355" y="1981200"/>
            <a:ext cx="4599244" cy="292052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2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19400" y="3124200"/>
            <a:ext cx="7924800" cy="1371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মূলধন ও মুনাফা জাতীয় লেনদেন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819400" y="4648200"/>
            <a:ext cx="8077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95400" y="2743200"/>
            <a:ext cx="11201400" cy="23622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>
              <a:tabLst>
                <a:tab pos="577850" algn="l"/>
              </a:tabLst>
            </a:pP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মূলধন ও মুনাফা জাতীয় লেনদেন কী তা বলতে পারবে ; </a:t>
            </a:r>
          </a:p>
          <a:p>
            <a:pPr>
              <a:tabLst>
                <a:tab pos="631825" algn="l"/>
              </a:tabLst>
            </a:pP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২। মূলধন ও মুনাফা জাতীয় লেনদেনের পার্থক্য নিরুপন করতে পারবে ; </a:t>
            </a:r>
          </a:p>
          <a:p>
            <a:pPr>
              <a:tabLst>
                <a:tab pos="631825" algn="l"/>
              </a:tabLst>
            </a:pPr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মূলধন ও মুনাফা জাতীয় লেনদেন সম্পর্কিত সমস্যার সমাধান করতে পারবে। 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1828800"/>
            <a:ext cx="4648200" cy="738530"/>
          </a:xfrm>
          <a:prstGeom prst="rect">
            <a:avLst/>
          </a:prstGeom>
          <a:noFill/>
        </p:spPr>
        <p:txBody>
          <a:bodyPr wrap="square" lIns="121789" tIns="60894" rIns="121789" bIns="60894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BD" sz="4000" b="1" cap="all" dirty="0" smtClean="0">
                <a:ln/>
                <a:latin typeface="NikoshBAN" pitchFamily="2" charset="0"/>
                <a:cs typeface="NikoshBAN" pitchFamily="2" charset="0"/>
              </a:rPr>
              <a:t>এই পাঠ শেষে শিক্ষার্থীরা...  </a:t>
            </a:r>
            <a:endParaRPr lang="en-US" sz="4000" b="1" cap="all" dirty="0">
              <a:ln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50"/>
                            </p:stCondLst>
                            <p:childTnLst>
                              <p:par>
                                <p:cTn id="2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50"/>
                            </p:stCondLst>
                            <p:childTnLst>
                              <p:par>
                                <p:cTn id="2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3886200" y="1371600"/>
            <a:ext cx="4800600" cy="1828800"/>
            <a:chOff x="3886200" y="1066800"/>
            <a:chExt cx="4800600" cy="1828800"/>
          </a:xfrm>
        </p:grpSpPr>
        <p:sp>
          <p:nvSpPr>
            <p:cNvPr id="3" name="Left-Right Arrow 2"/>
            <p:cNvSpPr/>
            <p:nvPr/>
          </p:nvSpPr>
          <p:spPr>
            <a:xfrm>
              <a:off x="3886200" y="1066800"/>
              <a:ext cx="4800600" cy="1828800"/>
            </a:xfrm>
            <a:prstGeom prst="left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572000" y="1676400"/>
              <a:ext cx="3429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লেনদেন হতে সুবিধা ভোগ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886200" y="3352800"/>
            <a:ext cx="4800600" cy="1752600"/>
            <a:chOff x="3886200" y="3048000"/>
            <a:chExt cx="4800600" cy="1752600"/>
          </a:xfrm>
        </p:grpSpPr>
        <p:sp>
          <p:nvSpPr>
            <p:cNvPr id="4" name="Left-Right Arrow 3"/>
            <p:cNvSpPr/>
            <p:nvPr/>
          </p:nvSpPr>
          <p:spPr>
            <a:xfrm>
              <a:off x="3886200" y="3048000"/>
              <a:ext cx="4800600" cy="1752600"/>
            </a:xfrm>
            <a:prstGeom prst="left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19600" y="3635829"/>
              <a:ext cx="36205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লেনদেনের পুনরাবৃত্তি/সংখ্যা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886200" y="5486400"/>
            <a:ext cx="4800600" cy="1676400"/>
            <a:chOff x="3886200" y="5181600"/>
            <a:chExt cx="4800600" cy="1676400"/>
          </a:xfrm>
        </p:grpSpPr>
        <p:sp>
          <p:nvSpPr>
            <p:cNvPr id="5" name="Left-Right Arrow 4"/>
            <p:cNvSpPr/>
            <p:nvPr/>
          </p:nvSpPr>
          <p:spPr>
            <a:xfrm>
              <a:off x="3886200" y="5181600"/>
              <a:ext cx="4800600" cy="1676400"/>
            </a:xfrm>
            <a:prstGeom prst="leftRightArrow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432663" y="5712824"/>
              <a:ext cx="36205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লেনদেনের টাকার পরিমাণ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990600" y="1905000"/>
            <a:ext cx="2758440" cy="762000"/>
            <a:chOff x="990600" y="1600200"/>
            <a:chExt cx="2758440" cy="762000"/>
          </a:xfrm>
        </p:grpSpPr>
        <p:sp>
          <p:nvSpPr>
            <p:cNvPr id="11" name="Rectangle 10"/>
            <p:cNvSpPr/>
            <p:nvPr/>
          </p:nvSpPr>
          <p:spPr>
            <a:xfrm>
              <a:off x="990600" y="1600200"/>
              <a:ext cx="275844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47800" y="1676400"/>
              <a:ext cx="1595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দীর্ঘমেয়াদী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991600" y="1905000"/>
            <a:ext cx="2758440" cy="762000"/>
            <a:chOff x="8991600" y="1600200"/>
            <a:chExt cx="2758440" cy="762000"/>
          </a:xfrm>
        </p:grpSpPr>
        <p:sp>
          <p:nvSpPr>
            <p:cNvPr id="6" name="Rectangle 5"/>
            <p:cNvSpPr/>
            <p:nvPr/>
          </p:nvSpPr>
          <p:spPr>
            <a:xfrm>
              <a:off x="8991600" y="1600200"/>
              <a:ext cx="275844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572897" y="1702525"/>
              <a:ext cx="1595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স্বল্পমেয়াদী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90600" y="3886200"/>
            <a:ext cx="2758440" cy="762000"/>
            <a:chOff x="990600" y="3581400"/>
            <a:chExt cx="2758440" cy="762000"/>
          </a:xfrm>
        </p:grpSpPr>
        <p:sp>
          <p:nvSpPr>
            <p:cNvPr id="10" name="Rectangle 9"/>
            <p:cNvSpPr/>
            <p:nvPr/>
          </p:nvSpPr>
          <p:spPr>
            <a:xfrm>
              <a:off x="990600" y="3581400"/>
              <a:ext cx="275844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13115" y="3661954"/>
              <a:ext cx="1595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অনিয়মিত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8991600" y="3886200"/>
            <a:ext cx="2758440" cy="762000"/>
            <a:chOff x="8991600" y="3581400"/>
            <a:chExt cx="2758440" cy="762000"/>
          </a:xfrm>
        </p:grpSpPr>
        <p:sp>
          <p:nvSpPr>
            <p:cNvPr id="7" name="Rectangle 6"/>
            <p:cNvSpPr/>
            <p:nvPr/>
          </p:nvSpPr>
          <p:spPr>
            <a:xfrm>
              <a:off x="8991600" y="3581400"/>
              <a:ext cx="275844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533710" y="3635828"/>
              <a:ext cx="1595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নিয়মিত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14400" y="6019800"/>
            <a:ext cx="2758440" cy="762000"/>
            <a:chOff x="914400" y="5715000"/>
            <a:chExt cx="2758440" cy="762000"/>
          </a:xfrm>
        </p:grpSpPr>
        <p:sp>
          <p:nvSpPr>
            <p:cNvPr id="9" name="Rectangle 8"/>
            <p:cNvSpPr/>
            <p:nvPr/>
          </p:nvSpPr>
          <p:spPr>
            <a:xfrm>
              <a:off x="914400" y="5715000"/>
              <a:ext cx="275844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539242" y="5791200"/>
              <a:ext cx="15958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বড় অঙ্কের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991600" y="6019800"/>
            <a:ext cx="2758440" cy="762000"/>
            <a:chOff x="8991600" y="5715000"/>
            <a:chExt cx="2758440" cy="762000"/>
          </a:xfrm>
        </p:grpSpPr>
        <p:sp>
          <p:nvSpPr>
            <p:cNvPr id="8" name="Rectangle 7"/>
            <p:cNvSpPr/>
            <p:nvPr/>
          </p:nvSpPr>
          <p:spPr>
            <a:xfrm>
              <a:off x="8991600" y="5715000"/>
              <a:ext cx="275844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455334" y="5817326"/>
              <a:ext cx="20508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ছোট অঙ্কের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62000" y="6858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মূলধন জাতীয় লেনদেন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25840" y="581297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মুনাফা জাতীয় লেনদেন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1447800"/>
            <a:ext cx="10896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উপরোক্ত তিনটি অবস্থা থেকে বলা যায়, যে সকল লেনদেন হতে দীর্ঘমেয়াদী (১ বছরের অধিক ) সুবিধা পাওয়া যায়, যার টাকার অংক অপেক্ষাকৃত বড় এবং লেনদেন নিয়মিত সংঘটিত হয় না, তা মূলধন জাতীয় লেনদেন । </a:t>
            </a:r>
          </a:p>
          <a:p>
            <a:pPr algn="just"/>
            <a:endParaRPr lang="bn-BD" sz="4000" b="1" dirty="0" smtClean="0"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অপরদিকে , যে সকল লেনদেন হতে স্বল্পমেয়াদী সুবিধা পাওয়া যায়, লেনদেনের টাকার অংক অপেক্ষাকৃত ছোট এবং লেনদেন নিয়মিত সংঘটিত হয় , তা মুনাফা জাতীয় লেনদেন।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1219200"/>
            <a:ext cx="11125200" cy="54102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6800" y="990600"/>
            <a:ext cx="2133600" cy="738530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40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48800" y="914401"/>
            <a:ext cx="2133600" cy="1230973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সময়  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৫ মিনিট</a:t>
            </a:r>
            <a:r>
              <a:rPr lang="bn-BD" sz="3600" b="1" dirty="0" smtClean="0"/>
              <a:t> </a:t>
            </a:r>
            <a:endParaRPr lang="en-US" sz="3600" b="1" dirty="0"/>
          </a:p>
        </p:txBody>
      </p:sp>
      <p:sp>
        <p:nvSpPr>
          <p:cNvPr id="5" name="Rounded Rectangle 4"/>
          <p:cNvSpPr/>
          <p:nvPr/>
        </p:nvSpPr>
        <p:spPr>
          <a:xfrm rot="10800000">
            <a:off x="838200" y="4572000"/>
            <a:ext cx="11049000" cy="1828800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89" tIns="60894" rIns="121789" bIns="60894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00200" y="5005759"/>
            <a:ext cx="9829800" cy="861641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BD" sz="4800" b="1" dirty="0" smtClean="0">
                <a:latin typeface="NikoshBAN" pitchFamily="2" charset="0"/>
                <a:cs typeface="NikoshBAN" pitchFamily="2" charset="0"/>
              </a:rPr>
              <a:t>১। মূলধন ও মুনাফা জাতীয় লেনদেন কাকে বলে ?  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801600" cy="7772400"/>
          </a:xfrm>
          <a:prstGeom prst="rect">
            <a:avLst/>
          </a:prstGeom>
          <a:noFill/>
          <a:ln w="25400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52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</TotalTime>
  <Words>661</Words>
  <Application>Microsoft Office PowerPoint</Application>
  <PresentationFormat>Custom</PresentationFormat>
  <Paragraphs>121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NikoshBAN</vt:lpstr>
      <vt:lpstr>Vrinda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Faruk Chowdhury</dc:creator>
  <cp:lastModifiedBy>Windows User</cp:lastModifiedBy>
  <cp:revision>106</cp:revision>
  <dcterms:created xsi:type="dcterms:W3CDTF">2006-08-16T00:00:00Z</dcterms:created>
  <dcterms:modified xsi:type="dcterms:W3CDTF">2019-07-27T17:02:24Z</dcterms:modified>
</cp:coreProperties>
</file>