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8" r:id="rId4"/>
    <p:sldId id="260" r:id="rId5"/>
    <p:sldId id="261" r:id="rId6"/>
    <p:sldId id="262" r:id="rId7"/>
    <p:sldId id="263" r:id="rId8"/>
    <p:sldId id="28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434" autoAdjust="0"/>
  </p:normalViewPr>
  <p:slideViewPr>
    <p:cSldViewPr>
      <p:cViewPr varScale="1">
        <p:scale>
          <a:sx n="87" d="100"/>
          <a:sy n="87" d="100"/>
        </p:scale>
        <p:origin x="708" y="6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-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53780-D496-4159-A9B3-188ADB7D3A44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E4241-AD8A-407C-8EE1-AF7567F2A6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0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উপরের চিত্র</a:t>
            </a:r>
            <a:r>
              <a:rPr lang="bn-IN" sz="1800" baseline="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সম্পর্কে বিভিন্ন প্রশ্ন জিজ্ঞাসা করব। </a:t>
            </a:r>
            <a:r>
              <a:rPr lang="bn-IN" sz="1800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E4241-AD8A-407C-8EE1-AF7567F2A6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9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800" baseline="0" dirty="0" smtClean="0">
                <a:latin typeface="NikoshBAN" pitchFamily="2" charset="0"/>
                <a:cs typeface="NikoshBAN" pitchFamily="2" charset="0"/>
              </a:rPr>
              <a:t> উপরের চিত্রটি সম্পর্কে বিভিন্ন প্রশ্ন জিজ্ঞাসা করে পাঠের শিরোনাম বের করে আনব। 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E4241-AD8A-407C-8EE1-AF7567F2A6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0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জিজ্ঞাসা করব।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E4241-AD8A-407C-8EE1-AF7567F2A6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6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57400" y="1257300"/>
            <a:ext cx="8153400" cy="4343400"/>
          </a:xfrm>
          <a:prstGeom prst="rect">
            <a:avLst/>
          </a:prstGeom>
          <a:blipFill dpi="0" rotWithShape="1">
            <a:blip r:embed="rId2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6600" y="482025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উপস্থিত সকলকে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2438400"/>
            <a:ext cx="3962400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57600" y="381000"/>
            <a:ext cx="4419600" cy="762000"/>
            <a:chOff x="3657600" y="381000"/>
            <a:chExt cx="4419600" cy="762000"/>
          </a:xfrm>
        </p:grpSpPr>
        <p:sp>
          <p:nvSpPr>
            <p:cNvPr id="8" name="Rectangle 7"/>
            <p:cNvSpPr/>
            <p:nvPr/>
          </p:nvSpPr>
          <p:spPr>
            <a:xfrm>
              <a:off x="3657600" y="381000"/>
              <a:ext cx="44196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8231" y="469612"/>
              <a:ext cx="3310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বৈশ্বিক উষ্ণায়নের কারন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468" y="5393903"/>
            <a:ext cx="3462763" cy="762000"/>
            <a:chOff x="805468" y="5393903"/>
            <a:chExt cx="3462763" cy="762000"/>
          </a:xfrm>
        </p:grpSpPr>
        <p:sp>
          <p:nvSpPr>
            <p:cNvPr id="10" name="Rectangle 9"/>
            <p:cNvSpPr/>
            <p:nvPr/>
          </p:nvSpPr>
          <p:spPr>
            <a:xfrm>
              <a:off x="805468" y="5393903"/>
              <a:ext cx="3462763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5505927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ইটের ভাটা কালো ধোঁয়া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9917"/>
            <a:ext cx="5373155" cy="3253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778" y="1595277"/>
            <a:ext cx="5182325" cy="341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7410985" y="5366608"/>
            <a:ext cx="3462763" cy="762000"/>
            <a:chOff x="7410985" y="5366608"/>
            <a:chExt cx="3462763" cy="762000"/>
          </a:xfrm>
        </p:grpSpPr>
        <p:sp>
          <p:nvSpPr>
            <p:cNvPr id="15" name="Rectangle 14"/>
            <p:cNvSpPr/>
            <p:nvPr/>
          </p:nvSpPr>
          <p:spPr>
            <a:xfrm>
              <a:off x="7410985" y="5366608"/>
              <a:ext cx="3462763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48600" y="5482515"/>
              <a:ext cx="2636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গাড়ির কালো ধোঁয়া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334000" cy="362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63934"/>
            <a:ext cx="5257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805468" y="5393903"/>
            <a:ext cx="3462763" cy="762000"/>
            <a:chOff x="805468" y="5393903"/>
            <a:chExt cx="3462763" cy="762000"/>
          </a:xfrm>
        </p:grpSpPr>
        <p:sp>
          <p:nvSpPr>
            <p:cNvPr id="10" name="Rectangle 9"/>
            <p:cNvSpPr/>
            <p:nvPr/>
          </p:nvSpPr>
          <p:spPr>
            <a:xfrm>
              <a:off x="805468" y="5393903"/>
              <a:ext cx="3462763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800" y="5505927"/>
              <a:ext cx="29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জাহাজের কালো ধোঁয়া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60609" y="5339312"/>
            <a:ext cx="3462763" cy="762000"/>
            <a:chOff x="6960609" y="5339312"/>
            <a:chExt cx="3462763" cy="762000"/>
          </a:xfrm>
        </p:grpSpPr>
        <p:sp>
          <p:nvSpPr>
            <p:cNvPr id="12" name="Rectangle 11"/>
            <p:cNvSpPr/>
            <p:nvPr/>
          </p:nvSpPr>
          <p:spPr>
            <a:xfrm>
              <a:off x="6960609" y="5339312"/>
              <a:ext cx="3462763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26741" y="5451336"/>
              <a:ext cx="2379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সাগরে বর্জ্য ফেলা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56009"/>
            <a:ext cx="5638800" cy="394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6716"/>
            <a:ext cx="5334001" cy="391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381000" y="5393903"/>
            <a:ext cx="4648200" cy="762000"/>
            <a:chOff x="381000" y="5393903"/>
            <a:chExt cx="4648200" cy="762000"/>
          </a:xfrm>
        </p:grpSpPr>
        <p:sp>
          <p:nvSpPr>
            <p:cNvPr id="10" name="Rectangle 9"/>
            <p:cNvSpPr/>
            <p:nvPr/>
          </p:nvSpPr>
          <p:spPr>
            <a:xfrm>
              <a:off x="381000" y="5393903"/>
              <a:ext cx="4648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5505927"/>
              <a:ext cx="441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শিল্প কারখানার বর্জ্য নদীতে ফেলা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01552" y="5339312"/>
            <a:ext cx="4123648" cy="762000"/>
            <a:chOff x="7001552" y="5339312"/>
            <a:chExt cx="4123648" cy="762000"/>
          </a:xfrm>
        </p:grpSpPr>
        <p:sp>
          <p:nvSpPr>
            <p:cNvPr id="12" name="Rectangle 11"/>
            <p:cNvSpPr/>
            <p:nvPr/>
          </p:nvSpPr>
          <p:spPr>
            <a:xfrm>
              <a:off x="7001552" y="5339312"/>
              <a:ext cx="4123648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43884" y="5451336"/>
              <a:ext cx="3024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বনের গাছ কেটে ফেলা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2" y="1143000"/>
            <a:ext cx="554667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24" y="1105614"/>
            <a:ext cx="5486673" cy="384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821318" y="5444610"/>
            <a:ext cx="4484393" cy="762000"/>
            <a:chOff x="821318" y="5444610"/>
            <a:chExt cx="4484393" cy="762000"/>
          </a:xfrm>
        </p:grpSpPr>
        <p:sp>
          <p:nvSpPr>
            <p:cNvPr id="10" name="Rectangle 9"/>
            <p:cNvSpPr/>
            <p:nvPr/>
          </p:nvSpPr>
          <p:spPr>
            <a:xfrm>
              <a:off x="821318" y="5444610"/>
              <a:ext cx="4484393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8889" y="5562600"/>
              <a:ext cx="4010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কৃষিতে রাসায়নিক সার ব্যবহার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65074" y="5421199"/>
            <a:ext cx="4260126" cy="762000"/>
            <a:chOff x="6865074" y="5421199"/>
            <a:chExt cx="4260126" cy="762000"/>
          </a:xfrm>
        </p:grpSpPr>
        <p:sp>
          <p:nvSpPr>
            <p:cNvPr id="12" name="Rectangle 11"/>
            <p:cNvSpPr/>
            <p:nvPr/>
          </p:nvSpPr>
          <p:spPr>
            <a:xfrm>
              <a:off x="6865074" y="5421199"/>
              <a:ext cx="4260126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8856" y="5532834"/>
              <a:ext cx="3657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কৃষিতে কিটনাশক ব্যবহার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7" y="1066801"/>
            <a:ext cx="5740023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77" y="1066801"/>
            <a:ext cx="5486401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805468" y="5393903"/>
            <a:ext cx="3462763" cy="762000"/>
            <a:chOff x="805468" y="5393903"/>
            <a:chExt cx="3462763" cy="762000"/>
          </a:xfrm>
        </p:grpSpPr>
        <p:sp>
          <p:nvSpPr>
            <p:cNvPr id="11" name="Rectangle 10"/>
            <p:cNvSpPr/>
            <p:nvPr/>
          </p:nvSpPr>
          <p:spPr>
            <a:xfrm>
              <a:off x="805468" y="5393903"/>
              <a:ext cx="3462763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799" y="5505927"/>
              <a:ext cx="3048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যানবাহনের সংখ্যা বৃদ্ধি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74256" y="5366608"/>
            <a:ext cx="4303344" cy="762000"/>
            <a:chOff x="6974256" y="5366608"/>
            <a:chExt cx="4303344" cy="762000"/>
          </a:xfrm>
        </p:grpSpPr>
        <p:sp>
          <p:nvSpPr>
            <p:cNvPr id="13" name="Rectangle 12"/>
            <p:cNvSpPr/>
            <p:nvPr/>
          </p:nvSpPr>
          <p:spPr>
            <a:xfrm>
              <a:off x="6974256" y="5366608"/>
              <a:ext cx="4303344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5478632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শিল্প কারখানা কালো ধোঁয়া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3914882"/>
            <a:ext cx="11484980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110979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97205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3492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বিভিন্ন যানবাহনের কালো ধোঁয়া জনজীবনে ব্যপক ক্ষতি করে থাকে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5257800" y="533400"/>
            <a:ext cx="2495309" cy="224068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468" y="5486400"/>
            <a:ext cx="3462763" cy="762000"/>
            <a:chOff x="805468" y="5486400"/>
            <a:chExt cx="3462763" cy="762000"/>
          </a:xfrm>
        </p:grpSpPr>
        <p:sp>
          <p:nvSpPr>
            <p:cNvPr id="8" name="Rectangle 7"/>
            <p:cNvSpPr/>
            <p:nvPr/>
          </p:nvSpPr>
          <p:spPr>
            <a:xfrm>
              <a:off x="805468" y="5486400"/>
              <a:ext cx="3462763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5598424"/>
              <a:ext cx="3429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সমুদ্রের পানির উচ্চতা বৃদ্ধি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57600" y="381000"/>
            <a:ext cx="4419600" cy="762000"/>
            <a:chOff x="3657600" y="381000"/>
            <a:chExt cx="4419600" cy="762000"/>
          </a:xfrm>
        </p:grpSpPr>
        <p:sp>
          <p:nvSpPr>
            <p:cNvPr id="11" name="Rectangle 10"/>
            <p:cNvSpPr/>
            <p:nvPr/>
          </p:nvSpPr>
          <p:spPr>
            <a:xfrm>
              <a:off x="3657600" y="381000"/>
              <a:ext cx="44196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8231" y="469612"/>
              <a:ext cx="3310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বৈশ্বিক উষ্ণায়নের প্রভাব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57637" y="5562600"/>
            <a:ext cx="3462763" cy="762000"/>
            <a:chOff x="7357637" y="5562600"/>
            <a:chExt cx="3462763" cy="762000"/>
          </a:xfrm>
        </p:grpSpPr>
        <p:sp>
          <p:nvSpPr>
            <p:cNvPr id="13" name="Rectangle 12"/>
            <p:cNvSpPr/>
            <p:nvPr/>
          </p:nvSpPr>
          <p:spPr>
            <a:xfrm>
              <a:off x="7357637" y="5562600"/>
              <a:ext cx="3462763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37711" y="5693415"/>
              <a:ext cx="2641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শস্যক্ষেতের ক্ষতি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0" y="1370629"/>
            <a:ext cx="5583220" cy="3826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8" y="1314398"/>
            <a:ext cx="5176420" cy="388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0" y="5486400"/>
            <a:ext cx="4419600" cy="762000"/>
            <a:chOff x="304800" y="5486400"/>
            <a:chExt cx="4419600" cy="762000"/>
          </a:xfrm>
        </p:grpSpPr>
        <p:sp>
          <p:nvSpPr>
            <p:cNvPr id="8" name="Rectangle 7"/>
            <p:cNvSpPr/>
            <p:nvPr/>
          </p:nvSpPr>
          <p:spPr>
            <a:xfrm>
              <a:off x="304800" y="5486400"/>
              <a:ext cx="44196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5598424"/>
              <a:ext cx="434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ম্যানগ্রোভ ফরেস্ট ক্ষতিগ্রস্ত হয়েছে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05600" y="5458265"/>
            <a:ext cx="4724400" cy="762000"/>
            <a:chOff x="6858001" y="5458265"/>
            <a:chExt cx="4724400" cy="762000"/>
          </a:xfrm>
        </p:grpSpPr>
        <p:sp>
          <p:nvSpPr>
            <p:cNvPr id="10" name="Rectangle 9"/>
            <p:cNvSpPr/>
            <p:nvPr/>
          </p:nvSpPr>
          <p:spPr>
            <a:xfrm>
              <a:off x="6858001" y="5458265"/>
              <a:ext cx="47244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5570289"/>
              <a:ext cx="441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সুন্দরবনের জীববৈচিত্র্য ধ্বংস হচ্ছে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9035"/>
            <a:ext cx="5715000" cy="400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2" y="769035"/>
            <a:ext cx="5333999" cy="400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" y="5486400"/>
            <a:ext cx="4419600" cy="762000"/>
            <a:chOff x="304800" y="5486400"/>
            <a:chExt cx="4419600" cy="762000"/>
          </a:xfrm>
        </p:grpSpPr>
        <p:sp>
          <p:nvSpPr>
            <p:cNvPr id="8" name="Rectangle 7"/>
            <p:cNvSpPr/>
            <p:nvPr/>
          </p:nvSpPr>
          <p:spPr>
            <a:xfrm>
              <a:off x="304800" y="5486400"/>
              <a:ext cx="44196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" y="5598424"/>
              <a:ext cx="396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মিঠা পানির মাছ হারিয়ে যাচ্ছে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96200" y="5458265"/>
            <a:ext cx="3316458" cy="762000"/>
            <a:chOff x="7696200" y="5458265"/>
            <a:chExt cx="3316458" cy="762000"/>
          </a:xfrm>
        </p:grpSpPr>
        <p:sp>
          <p:nvSpPr>
            <p:cNvPr id="10" name="Rectangle 9"/>
            <p:cNvSpPr/>
            <p:nvPr/>
          </p:nvSpPr>
          <p:spPr>
            <a:xfrm>
              <a:off x="7696200" y="5458265"/>
              <a:ext cx="3316458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80716" y="5546877"/>
              <a:ext cx="2663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ধ্বংস হচ্ছে গাছপালা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" y="1067064"/>
            <a:ext cx="5610804" cy="4006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6885"/>
            <a:ext cx="5486400" cy="3926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5399201"/>
            <a:ext cx="4419600" cy="762000"/>
            <a:chOff x="457200" y="5399201"/>
            <a:chExt cx="4419600" cy="762000"/>
          </a:xfrm>
        </p:grpSpPr>
        <p:sp>
          <p:nvSpPr>
            <p:cNvPr id="8" name="Rectangle 7"/>
            <p:cNvSpPr/>
            <p:nvPr/>
          </p:nvSpPr>
          <p:spPr>
            <a:xfrm>
              <a:off x="457200" y="5399201"/>
              <a:ext cx="44196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5515948"/>
              <a:ext cx="342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সমুদ্রে নিম্নচাপের সৃষ্টি হয়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4609" y="5427336"/>
            <a:ext cx="4419600" cy="762000"/>
            <a:chOff x="6984609" y="5427336"/>
            <a:chExt cx="4419600" cy="762000"/>
          </a:xfrm>
        </p:grpSpPr>
        <p:sp>
          <p:nvSpPr>
            <p:cNvPr id="10" name="Rectangle 9"/>
            <p:cNvSpPr/>
            <p:nvPr/>
          </p:nvSpPr>
          <p:spPr>
            <a:xfrm>
              <a:off x="6984609" y="5427336"/>
              <a:ext cx="44196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5200" y="5539360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সাইক্লোনের তীব্রতা বেড়ে যায়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1802"/>
            <a:ext cx="5512757" cy="3844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57" y="1013502"/>
            <a:ext cx="5731861" cy="3863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585429" y="3580606"/>
            <a:ext cx="9006371" cy="282019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126459" y="3810000"/>
            <a:ext cx="15764" cy="2332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97859" y="4267200"/>
            <a:ext cx="15764" cy="15319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31259" y="4267200"/>
            <a:ext cx="15764" cy="15319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5332577" y="653044"/>
            <a:ext cx="492695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>
              <a:ln w="9525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০১৭১২৪৯২৬৪৮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509229" y="564144"/>
            <a:ext cx="8978900" cy="286013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086771" y="783032"/>
            <a:ext cx="17352" cy="2448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58171" y="1098338"/>
            <a:ext cx="17352" cy="18052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391571" y="1098338"/>
            <a:ext cx="17352" cy="18052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83983DB-50A7-4898-91C8-551DFCFB3E8C}"/>
              </a:ext>
            </a:extLst>
          </p:cNvPr>
          <p:cNvSpPr txBox="1"/>
          <p:nvPr/>
        </p:nvSpPr>
        <p:spPr>
          <a:xfrm>
            <a:off x="6264323" y="3832810"/>
            <a:ext cx="39464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:  ৮ম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 : বাংলাদেশ ও বিশ্বপরিচয়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অষ্টম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তারিখ : ১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খ্রিঃ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faru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23363" y="961045"/>
            <a:ext cx="1844284" cy="2092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" name="Picture 33" descr="005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18242" y="3833040"/>
            <a:ext cx="1991033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5791200"/>
            <a:ext cx="5181600" cy="762000"/>
            <a:chOff x="457200" y="5791200"/>
            <a:chExt cx="5181600" cy="762000"/>
          </a:xfrm>
        </p:grpSpPr>
        <p:sp>
          <p:nvSpPr>
            <p:cNvPr id="8" name="Rectangle 7"/>
            <p:cNvSpPr/>
            <p:nvPr/>
          </p:nvSpPr>
          <p:spPr>
            <a:xfrm>
              <a:off x="457200" y="5791200"/>
              <a:ext cx="51816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5907947"/>
              <a:ext cx="518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বিভিন্ন প্রকারের মারাত্মক রোগ সৃষ্টি হচ্ছে 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84608" y="5647965"/>
            <a:ext cx="4419600" cy="762000"/>
            <a:chOff x="6984608" y="5647965"/>
            <a:chExt cx="4419600" cy="762000"/>
          </a:xfrm>
        </p:grpSpPr>
        <p:sp>
          <p:nvSpPr>
            <p:cNvPr id="10" name="Rectangle 9"/>
            <p:cNvSpPr/>
            <p:nvPr/>
          </p:nvSpPr>
          <p:spPr>
            <a:xfrm>
              <a:off x="6984608" y="5647965"/>
              <a:ext cx="44196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5200" y="5739825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মরুকরণের লক্ষণ দেখা যাচ্ছে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2" y="478690"/>
            <a:ext cx="3199228" cy="2668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8" y="1283566"/>
            <a:ext cx="4597792" cy="3807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407962" y="3327249"/>
            <a:ext cx="3199228" cy="2215419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64279" y="528144"/>
            <a:ext cx="2920218" cy="2569309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59591" y="3274264"/>
            <a:ext cx="2920217" cy="2294158"/>
          </a:xfrm>
          <a:prstGeom prst="roundRect">
            <a:avLst/>
          </a:prstGeom>
          <a:blipFill>
            <a:blip r:embed="rId6" cstate="email"/>
            <a:srcRect/>
            <a:stretch>
              <a:fillRect l="-125000" t="-7407" r="-3125" b="-12963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525000" y="1196046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411490"/>
            <a:ext cx="24843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399" y="4283895"/>
            <a:ext cx="10940955" cy="156258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4763869"/>
            <a:ext cx="1040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3275" algn="l"/>
                <a:tab pos="1260475" algn="l"/>
              </a:tabLs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“</a:t>
            </a:r>
            <a:r>
              <a:rPr lang="bn-IN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বৈশ্বিক উষ্ণায়নের ফলে জনজীবন হুমকির সম্মুখিন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” 	উক্তিটি বিশ্লেষণ কর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2819400" cy="22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0" y="304800"/>
            <a:ext cx="2400121" cy="781132"/>
            <a:chOff x="5236167" y="519880"/>
            <a:chExt cx="2400121" cy="781132"/>
          </a:xfrm>
        </p:grpSpPr>
        <p:sp>
          <p:nvSpPr>
            <p:cNvPr id="9" name="Rectangle 8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487080"/>
              </p:ext>
            </p:extLst>
          </p:nvPr>
        </p:nvGraphicFramePr>
        <p:xfrm>
          <a:off x="4800600" y="3180265"/>
          <a:ext cx="1896603" cy="160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80265"/>
                        <a:ext cx="1896603" cy="1600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24000" y="3124200"/>
            <a:ext cx="3581400" cy="1055132"/>
            <a:chOff x="1676400" y="3124200"/>
            <a:chExt cx="3581400" cy="1055132"/>
          </a:xfrm>
        </p:grpSpPr>
        <p:sp>
          <p:nvSpPr>
            <p:cNvPr id="14" name="TextBox 13"/>
            <p:cNvSpPr txBox="1"/>
            <p:nvPr/>
          </p:nvSpPr>
          <p:spPr>
            <a:xfrm>
              <a:off x="1676400" y="3124200"/>
              <a:ext cx="3581400" cy="10551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n w="3175">
                    <a:solidFill>
                      <a:schemeClr val="tx1"/>
                    </a:solidFill>
                  </a:ln>
                  <a:sym typeface="Wingdings 2"/>
                </a:rPr>
                <a:t></a:t>
              </a:r>
              <a:endParaRPr lang="en-US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3429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এখানে ক্লিক করুন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9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218314-my-village-home-sherpur-banglades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72200" y="228600"/>
            <a:ext cx="5526269" cy="4144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2031172"/>
            <a:ext cx="2895601" cy="940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 smtClean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907765"/>
            <a:ext cx="11235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গাছ কাটার ফলে আমাদের জীবনে কোন ধরনের প্রভাব পরে ? ব্যাখ্যা কর। 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1409700" y="1111101"/>
            <a:ext cx="9067800" cy="5486400"/>
          </a:xfrm>
          <a:prstGeom prst="ellipse">
            <a:avLst/>
          </a:prstGeom>
          <a:blipFill dpi="0" rotWithShape="1">
            <a:blip r:embed="rId2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694498"/>
            <a:ext cx="4343400" cy="178250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993E-7 -3.88529E-6 L 0.00104 -0.52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62484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152400"/>
            <a:ext cx="11582400" cy="647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 rot="21232481">
            <a:off x="6062681" y="4090782"/>
            <a:ext cx="2702092" cy="237660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587500" h="1587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24400" y="1360221"/>
            <a:ext cx="2008493" cy="2400577"/>
          </a:xfrm>
          <a:prstGeom prst="line">
            <a:avLst/>
          </a:prstGeom>
          <a:ln w="127000">
            <a:solidFill>
              <a:schemeClr val="bg1">
                <a:alpha val="4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21700" y="1585977"/>
            <a:ext cx="1777001" cy="2396886"/>
          </a:xfrm>
          <a:prstGeom prst="line">
            <a:avLst/>
          </a:prstGeom>
          <a:ln w="127000">
            <a:solidFill>
              <a:schemeClr val="bg1">
                <a:alpha val="6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32746" y="1793822"/>
            <a:ext cx="1610854" cy="2509197"/>
          </a:xfrm>
          <a:prstGeom prst="line">
            <a:avLst/>
          </a:prstGeom>
          <a:ln w="127000">
            <a:solidFill>
              <a:schemeClr val="bg1">
                <a:alpha val="6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53387" y="1859502"/>
            <a:ext cx="1636899" cy="2941098"/>
          </a:xfrm>
          <a:prstGeom prst="line">
            <a:avLst/>
          </a:prstGeom>
          <a:ln w="127000">
            <a:solidFill>
              <a:schemeClr val="bg1">
                <a:alpha val="7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60878" y="1409979"/>
            <a:ext cx="2606722" cy="2236241"/>
          </a:xfrm>
          <a:prstGeom prst="line">
            <a:avLst/>
          </a:prstGeom>
          <a:ln w="127000">
            <a:solidFill>
              <a:schemeClr val="bg1">
                <a:alpha val="4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n 20"/>
          <p:cNvSpPr/>
          <p:nvPr/>
        </p:nvSpPr>
        <p:spPr>
          <a:xfrm>
            <a:off x="3200400" y="445819"/>
            <a:ext cx="2133600" cy="1905000"/>
          </a:xfrm>
          <a:prstGeom prst="sun">
            <a:avLst/>
          </a:prstGeom>
          <a:solidFill>
            <a:srgbClr val="FC6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4067982"/>
            <a:ext cx="2667000" cy="240901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52400"/>
            <a:ext cx="11582400" cy="647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3429000" y="1066800"/>
            <a:ext cx="5029200" cy="4572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2362200"/>
            <a:ext cx="37338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বৈশ্বিক উষ্ণায়ন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5147" y="2702024"/>
            <a:ext cx="7760043" cy="951451"/>
            <a:chOff x="1383957" y="1767035"/>
            <a:chExt cx="8266670" cy="951451"/>
          </a:xfrm>
        </p:grpSpPr>
        <p:sp>
          <p:nvSpPr>
            <p:cNvPr id="9" name="Cube 8"/>
            <p:cNvSpPr/>
            <p:nvPr/>
          </p:nvSpPr>
          <p:spPr>
            <a:xfrm>
              <a:off x="1383957" y="1767035"/>
              <a:ext cx="8266670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3963" y="1940011"/>
              <a:ext cx="66563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বৈশ্বিক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উষ্ণায়ন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কী তা বলতে 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83036" y="3964458"/>
            <a:ext cx="8940114" cy="951451"/>
            <a:chOff x="1241847" y="2819400"/>
            <a:chExt cx="8940114" cy="951451"/>
          </a:xfrm>
        </p:grpSpPr>
        <p:sp>
          <p:nvSpPr>
            <p:cNvPr id="12" name="Cube 11"/>
            <p:cNvSpPr/>
            <p:nvPr/>
          </p:nvSpPr>
          <p:spPr>
            <a:xfrm>
              <a:off x="1241847" y="2819400"/>
              <a:ext cx="8940114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8986" y="3017090"/>
              <a:ext cx="7978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বৈশ্বিক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উষ্ণায়নের কারণ ব্যাখ্যা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করতে 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5198075"/>
            <a:ext cx="9984260" cy="1050325"/>
            <a:chOff x="951470" y="3917093"/>
            <a:chExt cx="10873946" cy="1062680"/>
          </a:xfrm>
        </p:grpSpPr>
        <p:sp>
          <p:nvSpPr>
            <p:cNvPr id="15" name="Cube 14"/>
            <p:cNvSpPr/>
            <p:nvPr/>
          </p:nvSpPr>
          <p:spPr>
            <a:xfrm>
              <a:off x="951470" y="3917093"/>
              <a:ext cx="10873946" cy="1062680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5391" y="4170389"/>
              <a:ext cx="8133029" cy="5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বৈশ্বিক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উষ্ণায়নের প্রভাব বর্ণনা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করতে পারবে। 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914400"/>
            <a:ext cx="7068066" cy="990618"/>
            <a:chOff x="1655808" y="566335"/>
            <a:chExt cx="7068066" cy="990618"/>
          </a:xfrm>
        </p:grpSpPr>
        <p:sp>
          <p:nvSpPr>
            <p:cNvPr id="18" name="Cube 17"/>
            <p:cNvSpPr/>
            <p:nvPr/>
          </p:nvSpPr>
          <p:spPr>
            <a:xfrm>
              <a:off x="1655808" y="566335"/>
              <a:ext cx="7068066" cy="990618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10718" y="760619"/>
              <a:ext cx="6203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152400"/>
            <a:ext cx="115824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743700" y="4114799"/>
            <a:ext cx="1752600" cy="1524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587500" h="1587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00700" y="3276599"/>
            <a:ext cx="3962400" cy="3276600"/>
          </a:xfrm>
          <a:prstGeom prst="ellipse">
            <a:avLst/>
          </a:prstGeom>
          <a:noFill/>
          <a:ln w="127000">
            <a:solidFill>
              <a:schemeClr val="accent1">
                <a:shade val="50000"/>
                <a:alpha val="7000"/>
              </a:schemeClr>
            </a:solidFill>
          </a:ln>
          <a:effectLst>
            <a:glow rad="393700">
              <a:schemeClr val="accent1">
                <a:lumMod val="40000"/>
                <a:lumOff val="6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4686300" y="1028702"/>
            <a:ext cx="2133600" cy="2057399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60878" y="1040360"/>
            <a:ext cx="3063922" cy="3074439"/>
          </a:xfrm>
          <a:prstGeom prst="line">
            <a:avLst/>
          </a:prstGeom>
          <a:ln w="127000">
            <a:solidFill>
              <a:schemeClr val="bg1">
                <a:alpha val="7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9525" y="1406120"/>
            <a:ext cx="2670564" cy="2758438"/>
          </a:xfrm>
          <a:prstGeom prst="line">
            <a:avLst/>
          </a:prstGeom>
          <a:ln w="127000">
            <a:solidFill>
              <a:schemeClr val="bg1">
                <a:alpha val="7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9698" y="1589000"/>
            <a:ext cx="2670564" cy="2758438"/>
          </a:xfrm>
          <a:prstGeom prst="line">
            <a:avLst/>
          </a:prstGeom>
          <a:ln w="127000">
            <a:solidFill>
              <a:schemeClr val="bg1">
                <a:alpha val="7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98303" y="1436599"/>
            <a:ext cx="2456935" cy="3558082"/>
          </a:xfrm>
          <a:prstGeom prst="line">
            <a:avLst/>
          </a:prstGeom>
          <a:ln w="127000">
            <a:solidFill>
              <a:schemeClr val="bg1">
                <a:alpha val="7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n 33"/>
          <p:cNvSpPr/>
          <p:nvPr/>
        </p:nvSpPr>
        <p:spPr>
          <a:xfrm>
            <a:off x="3200400" y="76200"/>
            <a:ext cx="2133600" cy="1905000"/>
          </a:xfrm>
          <a:prstGeom prst="sun">
            <a:avLst/>
          </a:prstGeom>
          <a:solidFill>
            <a:srgbClr val="FC6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ghtning Bolt 36"/>
          <p:cNvSpPr/>
          <p:nvPr/>
        </p:nvSpPr>
        <p:spPr>
          <a:xfrm>
            <a:off x="4393113" y="1329920"/>
            <a:ext cx="526097" cy="36576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ghtning Bolt 37"/>
          <p:cNvSpPr/>
          <p:nvPr/>
        </p:nvSpPr>
        <p:spPr>
          <a:xfrm>
            <a:off x="4321791" y="1390881"/>
            <a:ext cx="526097" cy="36576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ghtning Bolt 38"/>
          <p:cNvSpPr/>
          <p:nvPr/>
        </p:nvSpPr>
        <p:spPr>
          <a:xfrm>
            <a:off x="4737239" y="1185140"/>
            <a:ext cx="526097" cy="36576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ightning Bolt 39"/>
          <p:cNvSpPr/>
          <p:nvPr/>
        </p:nvSpPr>
        <p:spPr>
          <a:xfrm>
            <a:off x="4266551" y="1512800"/>
            <a:ext cx="526097" cy="36576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52600" y="4572000"/>
            <a:ext cx="3510736" cy="914400"/>
            <a:chOff x="1752600" y="4572000"/>
            <a:chExt cx="3510736" cy="914400"/>
          </a:xfrm>
        </p:grpSpPr>
        <p:sp>
          <p:nvSpPr>
            <p:cNvPr id="17" name="Right Arrow 16"/>
            <p:cNvSpPr/>
            <p:nvPr/>
          </p:nvSpPr>
          <p:spPr>
            <a:xfrm>
              <a:off x="1752600" y="4572000"/>
              <a:ext cx="3510736" cy="9144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36287" y="4800600"/>
              <a:ext cx="2488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গ্রীণহাউস গ্যাসের চাদর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69315" y="3124198"/>
            <a:ext cx="667319" cy="468401"/>
            <a:chOff x="7772400" y="1589000"/>
            <a:chExt cx="667319" cy="468401"/>
          </a:xfrm>
        </p:grpSpPr>
        <p:sp>
          <p:nvSpPr>
            <p:cNvPr id="43" name="TextBox 42"/>
            <p:cNvSpPr txBox="1"/>
            <p:nvPr/>
          </p:nvSpPr>
          <p:spPr>
            <a:xfrm>
              <a:off x="7772400" y="1589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CO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34919" y="168806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045622" y="5406118"/>
            <a:ext cx="700585" cy="446547"/>
            <a:chOff x="8782334" y="1629943"/>
            <a:chExt cx="700585" cy="446547"/>
          </a:xfrm>
        </p:grpSpPr>
        <p:sp>
          <p:nvSpPr>
            <p:cNvPr id="46" name="TextBox 45"/>
            <p:cNvSpPr txBox="1"/>
            <p:nvPr/>
          </p:nvSpPr>
          <p:spPr>
            <a:xfrm>
              <a:off x="8782334" y="162994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78119" y="170715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13043" y="5362453"/>
            <a:ext cx="759157" cy="456661"/>
            <a:chOff x="9178118" y="2407865"/>
            <a:chExt cx="759157" cy="456661"/>
          </a:xfrm>
        </p:grpSpPr>
        <p:sp>
          <p:nvSpPr>
            <p:cNvPr id="49" name="TextBox 48"/>
            <p:cNvSpPr txBox="1"/>
            <p:nvPr/>
          </p:nvSpPr>
          <p:spPr>
            <a:xfrm>
              <a:off x="9178118" y="2407865"/>
              <a:ext cx="759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N  O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77148" y="249519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62339" y="267157"/>
            <a:ext cx="3843790" cy="6472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607E-6 -1.85185E-6 L 0.21822 0.4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068E-6 1.85185E-6 L 0.22423 0.420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5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67 0.00718 0.00441 0.01574 0.00802 0.02176 C 0.00909 0.02385 0.01042 0.02547 0.01136 0.02778 C 0.01309 0.03148 0.01443 0.03565 0.01603 0.03959 C 0.01937 0.04838 0.0175 0.04375 0.02177 0.05371 C 0.02217 0.05556 0.02231 0.05764 0.02284 0.05949 C 0.02351 0.06181 0.02444 0.06366 0.02524 0.06551 C 0.02765 0.0713 0.03152 0.0794 0.03326 0.08542 C 0.0382 0.10278 0.03246 0.08496 0.039 0.09931 C 0.04074 0.10324 0.04167 0.10787 0.04354 0.11135 C 0.04514 0.11389 0.04675 0.11644 0.04821 0.11922 C 0.05235 0.12755 0.05235 0.13218 0.0585 0.13912 C 0.0605 0.14144 0.06517 0.14676 0.06651 0.14908 C 0.07666 0.16667 0.05836 0.14167 0.07345 0.16111 C 0.07426 0.16297 0.07506 0.16482 0.07573 0.16713 C 0.07626 0.16898 0.07626 0.1713 0.07693 0.17292 C 0.07773 0.17523 0.07933 0.17662 0.08027 0.17894 C 0.08133 0.18148 0.0816 0.18449 0.08267 0.18704 C 0.08681 0.19723 0.08534 0.18843 0.08841 0.19885 C 0.08895 0.2007 0.08881 0.20301 0.08948 0.20486 C 0.09042 0.20718 0.09188 0.20857 0.09295 0.21088 C 0.09389 0.21273 0.09442 0.21505 0.09522 0.2169 C 0.09629 0.21898 0.09763 0.2206 0.0987 0.22269 C 0.09963 0.22454 0.10003 0.22709 0.10097 0.22871 C 0.10203 0.23033 0.10324 0.23148 0.10444 0.23264 C 0.10911 0.24491 0.1039 0.2331 0.11018 0.2426 L 0.12046 0.26065 C 0.12167 0.2625 0.12313 0.26412 0.12394 0.26644 C 0.12594 0.27176 0.12714 0.27801 0.12968 0.28241 C 0.13195 0.28635 0.13475 0.28982 0.13662 0.29445 C 0.14557 0.31783 0.13636 0.29491 0.14691 0.31829 C 0.14784 0.32014 0.14837 0.32246 0.14918 0.32431 C 0.15171 0.32917 0.15465 0.33357 0.15732 0.3382 C 0.15879 0.34074 0.16053 0.34306 0.16186 0.34607 C 0.16306 0.34885 0.164 0.35185 0.16534 0.35417 C 0.16627 0.35579 0.16761 0.35672 0.16881 0.3581 C 0.17281 0.36852 0.16894 0.36019 0.17562 0.36991 C 0.17896 0.375 0.17976 0.37755 0.18256 0.38403 C 0.18363 0.38982 0.1835 0.39074 0.18603 0.39584 C 0.18697 0.39815 0.18844 0.39977 0.18937 0.40185 C 0.19031 0.40371 0.19084 0.40602 0.19178 0.40787 C 0.19391 0.41204 0.19685 0.41505 0.19859 0.41968 C 0.20006 0.42361 0.20193 0.4294 0.20433 0.43172 C 0.20567 0.4331 0.2074 0.4331 0.20901 0.4338 C 0.21087 0.43102 0.21301 0.42871 0.21475 0.4257 C 0.22049 0.41551 0.21288 0.42361 0.22049 0.41389 C 0.22223 0.41158 0.22423 0.40973 0.22623 0.40787 C 0.2273 0.4044 0.22837 0.40093 0.22957 0.39792 C 0.23692 0.37963 0.23184 0.39514 0.23652 0.38195 C 0.23772 0.37871 0.23879 0.37523 0.23999 0.37199 C 0.24066 0.36991 0.24159 0.36806 0.24226 0.36598 C 0.24306 0.36343 0.24373 0.36065 0.24453 0.3581 C 0.2452 0.35602 0.24613 0.35417 0.2468 0.35209 C 0.248 0.34885 0.24907 0.34537 0.25027 0.34213 C 0.25241 0.33635 0.25348 0.33403 0.25601 0.32824 C 0.25788 0.31898 0.25708 0.3213 0.26176 0.31042 C 0.26296 0.30764 0.26389 0.30463 0.26523 0.30232 C 0.26616 0.3007 0.26763 0.3 0.2687 0.29838 C 0.2703 0.29584 0.27164 0.29283 0.27324 0.29051 C 0.27551 0.28704 0.27805 0.28403 0.28019 0.28056 C 0.28112 0.27871 0.28152 0.27616 0.28246 0.27454 C 0.28339 0.27269 0.28486 0.27199 0.28593 0.2706 C 0.2882 0.26736 0.2906 0.26412 0.29274 0.26065 C 0.29594 0.25556 0.29888 0.25 0.30195 0.24468 L 0.3089 0.23264 C 0.31077 0.2294 0.3125 0.2257 0.31464 0.22269 C 0.31691 0.21945 0.31905 0.21598 0.32145 0.21273 C 0.32372 0.20996 0.32626 0.20787 0.3284 0.20486 C 0.32973 0.20301 0.33067 0.2007 0.33187 0.19885 C 0.33401 0.19537 0.33641 0.19213 0.33868 0.18889 C 0.33975 0.1875 0.34108 0.18658 0.34215 0.18496 C 0.34496 0.18056 0.34723 0.17523 0.35016 0.17107 C 0.35724 0.16135 0.35417 0.16598 0.35938 0.15718 C 0.35978 0.1551 0.35978 0.15278 0.36058 0.15116 C 0.36258 0.14676 0.36512 0.14306 0.36739 0.13912 L 0.3698 0.13519 L 0.3698 0.1331 " pathEditMode="relative" ptsTypes="AAAAAAAAAAAAAAAAAAAAAAAAAAAAAAAAAAAAAAAAAAAAAAAAAAAAAAAAAAAAAAAAAAAAAAAAAAAAAA">
                                      <p:cBhvr>
                                        <p:cTn id="5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7 0.00463 0.0028 0.0169 0.00574 0.02176 C 0.00668 0.02338 0.00814 0.02408 0.00921 0.0257 C 0.01202 0.03009 0.01362 0.0375 0.01723 0.03959 C 0.01843 0.04028 0.01963 0.04074 0.0207 0.04167 C 0.0219 0.04283 0.02297 0.04445 0.02417 0.0456 C 0.02564 0.04722 0.02724 0.04815 0.02871 0.04954 C 0.03499 0.05579 0.02925 0.05185 0.03552 0.05556 C 0.04941 0.07963 0.03379 0.05139 0.04247 0.06945 C 0.04353 0.07176 0.04487 0.07338 0.04594 0.07546 C 0.04674 0.07732 0.04741 0.07963 0.04821 0.08148 C 0.04928 0.08426 0.05035 0.08704 0.05168 0.08935 C 0.05275 0.09167 0.05395 0.09352 0.05515 0.09537 C 0.05542 0.09746 0.05569 0.09954 0.05622 0.10139 C 0.0617 0.11759 0.06116 0.11574 0.06664 0.12523 C 0.06691 0.12732 0.06717 0.1294 0.06771 0.13125 C 0.06904 0.13542 0.07078 0.13912 0.07238 0.14329 C 0.07305 0.14514 0.07398 0.14699 0.07465 0.14908 C 0.07532 0.15185 0.07599 0.15463 0.07692 0.15718 C 0.07933 0.16389 0.08066 0.16551 0.08373 0.17107 C 0.08453 0.17431 0.0852 0.17778 0.08614 0.18102 C 0.08707 0.18449 0.08841 0.1875 0.08948 0.19097 C 0.09535 0.20926 0.08707 0.18658 0.09642 0.21088 L 0.10096 0.22269 C 0.10216 0.22546 0.10323 0.22824 0.10443 0.23079 C 0.1055 0.23287 0.1067 0.23472 0.1079 0.23681 C 0.10831 0.23866 0.10844 0.24097 0.10911 0.24259 C 0.11098 0.24861 0.11325 0.25185 0.11592 0.25671 C 0.11672 0.25926 0.11739 0.26204 0.11819 0.26459 C 0.11979 0.26921 0.12219 0.27431 0.12393 0.27847 C 0.12714 0.28634 0.12874 0.29283 0.13314 0.30046 C 0.13435 0.30232 0.13555 0.30417 0.13662 0.30648 C 0.13742 0.30834 0.13809 0.31042 0.13889 0.31227 C 0.13996 0.31505 0.14102 0.31783 0.14236 0.32037 C 0.14343 0.32246 0.14476 0.32408 0.14583 0.32639 C 0.14703 0.32871 0.1481 0.33148 0.14917 0.33426 C 0.14997 0.33611 0.15064 0.33843 0.15157 0.34028 C 0.15371 0.34445 0.15611 0.34815 0.15839 0.35209 L 0.16186 0.3581 C 0.16293 0.36019 0.16439 0.36181 0.16533 0.36412 L 0.16987 0.37616 C 0.17067 0.37801 0.17107 0.38079 0.17214 0.38195 C 0.17334 0.38334 0.17468 0.38426 0.17561 0.38611 C 0.18323 0.39908 0.17495 0.38912 0.18256 0.4 C 0.18363 0.40139 0.18496 0.40232 0.1859 0.40394 C 0.18843 0.40764 0.19017 0.41273 0.19284 0.41597 C 0.19765 0.4213 0.19524 0.41806 0.19978 0.42593 C 0.16813 0.44398 0.19444 0.42963 0.1067 0.42593 C 0.1055 0.4257 0.10457 0.42384 0.10336 0.42384 C 0.09255 0.42269 0.08186 0.42246 0.07118 0.42176 L 0.05515 0.41783 C 0.05275 0.41736 0.05048 0.41644 0.04821 0.41597 C 0.03499 0.4132 0.0243 0.41296 0.01028 0.41181 C 0.00921 0.41111 0.00801 0.41042 0.00694 0.40996 C -0.0004 0.40718 -0.00735 0.40695 -0.01496 0.40602 C -0.01723 0.40463 -0.0195 0.40347 -0.02177 0.40185 C -0.02377 0.4007 -0.02551 0.39884 -0.02751 0.39792 C -0.03058 0.39676 -0.03366 0.39653 -0.03673 0.39607 C -0.04808 0.39028 -0.04194 0.3919 -0.05502 0.3919 L -0.05502 0.3919 " pathEditMode="relative" ptsTypes="AAAAAAAAAAAAAAAAAAAAAAAAAAAAAAAAAAAAAAAAAAAAAAAAAAAAAAAAAAAAA">
                                      <p:cBhvr>
                                        <p:cTn id="5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152400"/>
            <a:ext cx="11582400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743700" y="4114799"/>
            <a:ext cx="1752600" cy="1524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587500" h="1587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00700" y="3276599"/>
            <a:ext cx="3962400" cy="3276600"/>
          </a:xfrm>
          <a:prstGeom prst="ellipse">
            <a:avLst/>
          </a:prstGeom>
          <a:noFill/>
          <a:ln w="127000">
            <a:solidFill>
              <a:schemeClr val="accent1">
                <a:shade val="50000"/>
                <a:alpha val="7000"/>
              </a:schemeClr>
            </a:solidFill>
          </a:ln>
          <a:effectLst>
            <a:glow rad="393700">
              <a:schemeClr val="accent1">
                <a:lumMod val="40000"/>
                <a:lumOff val="6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4686300" y="1028702"/>
            <a:ext cx="2133600" cy="2057399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60878" y="1040360"/>
            <a:ext cx="3063922" cy="3074439"/>
          </a:xfrm>
          <a:prstGeom prst="line">
            <a:avLst/>
          </a:prstGeom>
          <a:ln w="127000">
            <a:solidFill>
              <a:schemeClr val="bg1">
                <a:alpha val="7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9525" y="1406120"/>
            <a:ext cx="2670564" cy="2758438"/>
          </a:xfrm>
          <a:prstGeom prst="line">
            <a:avLst/>
          </a:prstGeom>
          <a:ln w="127000">
            <a:solidFill>
              <a:schemeClr val="bg1">
                <a:alpha val="7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9698" y="1589000"/>
            <a:ext cx="2670564" cy="2758438"/>
          </a:xfrm>
          <a:prstGeom prst="line">
            <a:avLst/>
          </a:prstGeom>
          <a:ln w="127000">
            <a:solidFill>
              <a:schemeClr val="bg1">
                <a:alpha val="7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98303" y="1436599"/>
            <a:ext cx="2456935" cy="3558082"/>
          </a:xfrm>
          <a:prstGeom prst="line">
            <a:avLst/>
          </a:prstGeom>
          <a:ln w="127000">
            <a:solidFill>
              <a:schemeClr val="bg1">
                <a:alpha val="7000"/>
              </a:schemeClr>
            </a:solidFill>
          </a:ln>
          <a:effectLst>
            <a:glow rad="304800">
              <a:schemeClr val="tx2">
                <a:lumMod val="40000"/>
                <a:lumOff val="60000"/>
                <a:alpha val="7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n 33"/>
          <p:cNvSpPr/>
          <p:nvPr/>
        </p:nvSpPr>
        <p:spPr>
          <a:xfrm>
            <a:off x="3200400" y="76200"/>
            <a:ext cx="2133600" cy="1905000"/>
          </a:xfrm>
          <a:prstGeom prst="sun">
            <a:avLst/>
          </a:prstGeom>
          <a:solidFill>
            <a:srgbClr val="FC6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ghtning Bolt 36"/>
          <p:cNvSpPr/>
          <p:nvPr/>
        </p:nvSpPr>
        <p:spPr>
          <a:xfrm>
            <a:off x="4393113" y="1329920"/>
            <a:ext cx="526097" cy="36576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ghtning Bolt 37"/>
          <p:cNvSpPr/>
          <p:nvPr/>
        </p:nvSpPr>
        <p:spPr>
          <a:xfrm>
            <a:off x="4321791" y="1390881"/>
            <a:ext cx="526097" cy="36576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ghtning Bolt 38"/>
          <p:cNvSpPr/>
          <p:nvPr/>
        </p:nvSpPr>
        <p:spPr>
          <a:xfrm>
            <a:off x="4737239" y="1185140"/>
            <a:ext cx="526097" cy="36576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ightning Bolt 39"/>
          <p:cNvSpPr/>
          <p:nvPr/>
        </p:nvSpPr>
        <p:spPr>
          <a:xfrm>
            <a:off x="4266551" y="1512800"/>
            <a:ext cx="526097" cy="36576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752600" y="4572000"/>
            <a:ext cx="3510736" cy="914400"/>
            <a:chOff x="1975664" y="3886200"/>
            <a:chExt cx="3510736" cy="914400"/>
          </a:xfrm>
        </p:grpSpPr>
        <p:sp>
          <p:nvSpPr>
            <p:cNvPr id="22" name="Right Arrow 21"/>
            <p:cNvSpPr/>
            <p:nvPr/>
          </p:nvSpPr>
          <p:spPr>
            <a:xfrm>
              <a:off x="1975664" y="3886200"/>
              <a:ext cx="3510736" cy="9144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59351" y="4114800"/>
              <a:ext cx="2488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গ্রীণহাউস গ্যাসের চাদর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69315" y="3124198"/>
            <a:ext cx="667319" cy="468401"/>
            <a:chOff x="7772400" y="1589000"/>
            <a:chExt cx="667319" cy="468401"/>
          </a:xfrm>
        </p:grpSpPr>
        <p:sp>
          <p:nvSpPr>
            <p:cNvPr id="9" name="TextBox 8"/>
            <p:cNvSpPr txBox="1"/>
            <p:nvPr/>
          </p:nvSpPr>
          <p:spPr>
            <a:xfrm>
              <a:off x="7772400" y="1589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CO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4919" y="168806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45622" y="5406118"/>
            <a:ext cx="700585" cy="446547"/>
            <a:chOff x="8782334" y="1629943"/>
            <a:chExt cx="700585" cy="446547"/>
          </a:xfrm>
        </p:grpSpPr>
        <p:sp>
          <p:nvSpPr>
            <p:cNvPr id="24" name="TextBox 23"/>
            <p:cNvSpPr txBox="1"/>
            <p:nvPr/>
          </p:nvSpPr>
          <p:spPr>
            <a:xfrm>
              <a:off x="8782334" y="162994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78119" y="170715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3043" y="5362453"/>
            <a:ext cx="759157" cy="456661"/>
            <a:chOff x="9178118" y="2407865"/>
            <a:chExt cx="759157" cy="456661"/>
          </a:xfrm>
        </p:grpSpPr>
        <p:sp>
          <p:nvSpPr>
            <p:cNvPr id="25" name="TextBox 24"/>
            <p:cNvSpPr txBox="1"/>
            <p:nvPr/>
          </p:nvSpPr>
          <p:spPr>
            <a:xfrm>
              <a:off x="9178118" y="2407865"/>
              <a:ext cx="759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N  O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77148" y="249519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36287" y="5547119"/>
            <a:ext cx="229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9469" y="259877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 নির্দিষ্ট কিছু গ্যাসের পরিমাণ বৃদ্ধি পাওয়ায় প্রতিফলিত তাপ সম্পূর্ণভাবে মহাশূন্যে মিলিয়ে না যেয়ে বায়ুমন্ডলকে উত্তপ্ত করে। এভাবেই পৃথিবীর তাপমাত্রা বাড়ছে। একেই বলা হয় বৈশ্বিক উষ্ণায়ন। 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607E-6 -1.85185E-6 L 0.21822 0.4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068E-6 1.85185E-6 L 0.22423 0.420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5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4 0.00462 0.00641 0.00856 0.00908 0.01388 C 0.01028 0.01597 0.01042 0.01944 0.01135 0.02175 C 0.01242 0.02407 0.01376 0.02569 0.01482 0.02777 C 0.01616 0.03032 0.01723 0.0331 0.0183 0.03564 C 0.0191 0.03773 0.01963 0.04004 0.02057 0.04166 C 0.0219 0.04398 0.02377 0.04537 0.02524 0.04768 C 0.03646 0.06527 0.02791 0.05486 0.03552 0.06365 C 0.04167 0.07939 0.03365 0.06018 0.04127 0.07361 C 0.0422 0.07523 0.0426 0.07754 0.04354 0.07939 C 0.04501 0.0824 0.04674 0.08449 0.04808 0.0875 C 0.04901 0.08935 0.04955 0.09166 0.05048 0.09351 C 0.05329 0.09884 0.05716 0.103 0.05956 0.10925 C 0.06036 0.11134 0.0609 0.11365 0.06197 0.11527 C 0.06317 0.11712 0.06504 0.11759 0.06651 0.11921 C 0.06811 0.12106 0.06958 0.12337 0.07105 0.12523 C 0.07225 0.12662 0.07345 0.12777 0.07452 0.12916 C 0.08333 0.14189 0.07292 0.12939 0.08146 0.13912 C 0.08213 0.14189 0.08293 0.14444 0.08373 0.14722 C 0.08534 0.15185 0.08774 0.15671 0.08948 0.16111 C 0.09348 0.17083 0.08988 0.16365 0.09522 0.17291 C 0.09722 0.1831 0.09509 0.17546 0.09976 0.18495 C 0.10857 0.20277 0.09816 0.18402 0.1067 0.19884 C 0.1071 0.20092 0.1071 0.203 0.10777 0.20486 C 0.11579 0.2243 0.10964 0.20347 0.11472 0.21875 C 0.11712 0.22615 0.11792 0.23217 0.12166 0.23865 L 0.12847 0.25069 C 0.12967 0.25254 0.13101 0.25416 0.13194 0.25648 C 0.13275 0.25856 0.13355 0.26041 0.13421 0.2625 C 0.13475 0.26435 0.13475 0.26666 0.13542 0.26851 C 0.13622 0.27106 0.14116 0.28009 0.14223 0.28449 C 0.1433 0.28819 0.1429 0.29328 0.1445 0.29629 C 0.1457 0.29837 0.14704 0.3 0.14797 0.30231 C 0.14904 0.30462 0.14944 0.30763 0.15024 0.31018 C 0.15104 0.31226 0.15198 0.31412 0.15264 0.3162 C 0.15318 0.31805 0.15305 0.3206 0.15371 0.32222 C 0.15465 0.32407 0.15598 0.32476 0.15718 0.32615 L 0.16173 0.33819 C 0.16253 0.34004 0.16293 0.34282 0.16413 0.34421 L 0.16747 0.34814 C 0.16827 0.35069 0.1688 0.3537 0.16987 0.35601 C 0.17188 0.36041 0.17668 0.36805 0.17668 0.36805 C 0.17989 0.38425 0.17441 0.35902 0.1847 0.38587 C 0.1855 0.38796 0.18643 0.38981 0.18697 0.39189 C 0.18763 0.39375 0.18737 0.39629 0.18817 0.39791 C 0.1891 0.39976 0.19044 0.40046 0.19164 0.40185 C 0.19311 0.40578 0.19538 0.40925 0.19618 0.41365 C 0.19658 0.41574 0.19658 0.41805 0.19738 0.41967 C 0.19818 0.42152 0.19965 0.42245 0.20085 0.42361 C 0.20152 0.42777 0.20486 0.43263 0.20313 0.43564 L 0.19618 0.44768 C 0.19418 0.4581 0.19578 0.45185 0.19044 0.4655 L 0.18817 0.47152 L 0.1859 0.47731 C 0.18363 0.48888 0.1863 0.47824 0.18136 0.48935 C 0.17174 0.51087 0.18109 0.49375 0.17321 0.50717 C 0.17228 0.51203 0.17201 0.51527 0.16987 0.51921 C 0.1688 0.52083 0.16747 0.52175 0.1664 0.52314 C 0.16346 0.53819 0.16733 0.51967 0.16293 0.53518 C 0.16239 0.53703 0.16253 0.53935 0.16173 0.5412 C 0.16092 0.54305 0.15946 0.54375 0.15839 0.54513 C 0.15759 0.54699 0.15678 0.54907 0.15598 0.55115 C 0.15491 0.5537 0.15358 0.55601 0.15264 0.55902 C 0.15198 0.56087 0.15211 0.56319 0.15144 0.56504 C 0.15051 0.56736 0.14797 0.57106 0.14797 0.57106 L 0.14797 0.57106 " pathEditMode="relative" ptsTypes="AAAAAAAAAAAAAAAAAAAAAAAAAAAAAAAAAAAAAAAAAAAAAAAAAAAAAAAAAAAAAAAAAAA">
                                      <p:cBhvr>
                                        <p:cTn id="5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67 0.00394 0.00561 0.00741 0.00801 0.01181 C 0.00948 0.01459 0.00988 0.01875 0.01135 0.02176 C 0.01269 0.02431 0.01456 0.0257 0.01603 0.02778 C 0.01723 0.02963 0.01816 0.03195 0.0195 0.0338 C 0.02057 0.03519 0.0219 0.03611 0.02284 0.03773 C 0.02497 0.04074 0.02658 0.04468 0.02858 0.04769 C 0.03072 0.0507 0.03552 0.05556 0.03552 0.05556 C 0.04033 0.06829 0.03486 0.05556 0.04127 0.06551 C 0.04674 0.07408 0.04968 0.07986 0.05382 0.08935 C 0.05475 0.09144 0.05556 0.09329 0.05622 0.09537 C 0.05676 0.09722 0.05649 0.1 0.05729 0.10139 C 0.05823 0.10278 0.05956 0.10278 0.06076 0.10347 C 0.06157 0.10533 0.0625 0.10718 0.06303 0.10926 C 0.0637 0.11181 0.0633 0.11505 0.06424 0.11736 C 0.06651 0.12269 0.07011 0.1257 0.07225 0.13125 C 0.07305 0.13334 0.07372 0.13519 0.07452 0.13727 C 0.07572 0.13982 0.07692 0.14236 0.07799 0.14514 C 0.07919 0.14838 0.08 0.15209 0.08146 0.15509 C 0.08227 0.15695 0.08373 0.15764 0.08494 0.15903 C 0.08801 0.16296 0.09135 0.16644 0.09402 0.17107 C 0.09522 0.17292 0.09642 0.17477 0.09749 0.17709 C 0.10016 0.18241 0.09949 0.18449 0.10323 0.18889 C 0.1043 0.19005 0.1055 0.19028 0.1067 0.19097 C 0.10777 0.19283 0.10924 0.19468 0.11018 0.19699 C 0.11084 0.19861 0.11044 0.20116 0.11125 0.20278 C 0.11245 0.20533 0.11432 0.20695 0.11592 0.2088 C 0.11619 0.21158 0.11632 0.21435 0.11699 0.2169 C 0.12033 0.22824 0.12006 0.22153 0.12393 0.23079 C 0.12487 0.2331 0.12513 0.23634 0.1262 0.23866 C 0.12821 0.24306 0.13114 0.24607 0.13315 0.2507 C 0.14089 0.26875 0.13101 0.24676 0.14343 0.2706 C 0.14597 0.27546 0.14704 0.27917 0.14917 0.28449 C 0.15024 0.28727 0.15131 0.29005 0.15264 0.29236 C 0.15558 0.29792 0.15919 0.30232 0.16173 0.30834 C 0.16293 0.31111 0.164 0.31389 0.1652 0.31621 C 0.16734 0.3206 0.17041 0.32338 0.17214 0.32824 C 0.17321 0.33148 0.17428 0.33496 0.17561 0.3382 C 0.17789 0.34421 0.18229 0.35301 0.1847 0.3581 C 0.1867 0.36806 0.1847 0.36088 0.18937 0.37014 C 0.19097 0.37315 0.19244 0.37662 0.19391 0.38009 C 0.19471 0.38195 0.19538 0.38403 0.19618 0.38588 C 0.19725 0.3882 0.19872 0.38959 0.19965 0.3919 C 0.20513 0.4044 0.20019 0.40023 0.2066 0.40394 C 0.20727 0.40648 0.2078 0.40949 0.20887 0.41181 C 0.21127 0.4169 0.21421 0.42107 0.21688 0.4257 C 0.22129 0.43334 0.21902 0.43009 0.22383 0.43565 C 0.22409 0.43843 0.22409 0.44144 0.22489 0.44375 C 0.22743 0.45023 0.23651 0.44931 0.23865 0.44977 L 0.24559 0.4456 C 0.24666 0.44491 0.24786 0.44398 0.24907 0.44375 C 0.26229 0.43982 0.2492 0.44398 0.26389 0.43773 C 0.26589 0.43681 0.26776 0.43658 0.26963 0.43565 C 0.27444 0.43357 0.27217 0.43334 0.27778 0.43171 C 0.28058 0.43102 0.29701 0.42824 0.29955 0.42778 C 0.30061 0.42709 0.30182 0.42639 0.30302 0.4257 C 0.30489 0.425 0.30689 0.425 0.30876 0.42384 C 0.30996 0.42292 0.3109 0.4206 0.3121 0.41991 C 0.31517 0.41783 0.32131 0.41574 0.32131 0.41574 C 0.32519 0.41134 0.32385 0.41343 0.32599 0.40996 L 0.32599 0.40996 " pathEditMode="relative" ptsTypes="AAAAAAAAAAAAAAAAAAAAAAAAAAAAAAAAAAAAAAAAAAAAAAAAAAAAAAAAAAAAAA">
                                      <p:cBhvr>
                                        <p:cTn id="5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124465" y="3429000"/>
            <a:ext cx="9063043" cy="3076833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26728" y="4541108"/>
            <a:ext cx="5560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বৈশ্বিক উষ্ণায়ন কাকে বলে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8744465" y="3810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12572" y="7476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8279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9541" y="6896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978677_668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77265" y="457200"/>
            <a:ext cx="31242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323</Words>
  <Application>Microsoft Office PowerPoint</Application>
  <PresentationFormat>Custom</PresentationFormat>
  <Paragraphs>82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NikoshBAN</vt:lpstr>
      <vt:lpstr>Vrinda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 Chowdhury</dc:creator>
  <cp:lastModifiedBy>Faruk</cp:lastModifiedBy>
  <cp:revision>107</cp:revision>
  <dcterms:created xsi:type="dcterms:W3CDTF">2006-08-16T00:00:00Z</dcterms:created>
  <dcterms:modified xsi:type="dcterms:W3CDTF">2020-05-04T15:28:23Z</dcterms:modified>
</cp:coreProperties>
</file>