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6" r:id="rId9"/>
    <p:sldId id="263" r:id="rId10"/>
    <p:sldId id="264" r:id="rId11"/>
    <p:sldId id="265" r:id="rId12"/>
    <p:sldId id="266" r:id="rId13"/>
    <p:sldId id="267" r:id="rId14"/>
    <p:sldId id="277" r:id="rId15"/>
    <p:sldId id="268" r:id="rId16"/>
    <p:sldId id="269" r:id="rId17"/>
    <p:sldId id="270" r:id="rId18"/>
    <p:sldId id="271" r:id="rId19"/>
    <p:sldId id="278" r:id="rId20"/>
    <p:sldId id="272" r:id="rId21"/>
    <p:sldId id="273" r:id="rId22"/>
    <p:sldId id="274" r:id="rId23"/>
    <p:sldId id="275" r:id="rId24"/>
  </p:sldIdLst>
  <p:sldSz cx="118872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7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582" y="90"/>
      </p:cViewPr>
      <p:guideLst>
        <p:guide orient="horz" pos="2160"/>
        <p:guide pos="37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5900" y="1122363"/>
            <a:ext cx="8915400" cy="2387600"/>
          </a:xfrm>
        </p:spPr>
        <p:txBody>
          <a:bodyPr anchor="b"/>
          <a:lstStyle>
            <a:lvl1pPr algn="ctr">
              <a:defRPr sz="58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602038"/>
            <a:ext cx="8915400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770" indent="0" algn="ctr">
              <a:buNone/>
              <a:defRPr sz="1950"/>
            </a:lvl2pPr>
            <a:lvl3pPr marL="891540" indent="0" algn="ctr">
              <a:buNone/>
              <a:defRPr sz="1755"/>
            </a:lvl3pPr>
            <a:lvl4pPr marL="1337310" indent="0" algn="ctr">
              <a:buNone/>
              <a:defRPr sz="1560"/>
            </a:lvl4pPr>
            <a:lvl5pPr marL="1783080" indent="0" algn="ctr">
              <a:buNone/>
              <a:defRPr sz="1560"/>
            </a:lvl5pPr>
            <a:lvl6pPr marL="2228850" indent="0" algn="ctr">
              <a:buNone/>
              <a:defRPr sz="1560"/>
            </a:lvl6pPr>
            <a:lvl7pPr marL="2674620" indent="0" algn="ctr">
              <a:buNone/>
              <a:defRPr sz="1560"/>
            </a:lvl7pPr>
            <a:lvl8pPr marL="3120390" indent="0" algn="ctr">
              <a:buNone/>
              <a:defRPr sz="1560"/>
            </a:lvl8pPr>
            <a:lvl9pPr marL="3566160" indent="0" algn="ctr">
              <a:buNone/>
              <a:defRPr sz="15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49A1-F29F-419F-9C34-000FAEB4DBB8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603C-D304-44B1-8D89-9457425A71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87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49A1-F29F-419F-9C34-000FAEB4DBB8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603C-D304-44B1-8D89-9457425A71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856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6777" y="365125"/>
            <a:ext cx="2563178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7245" y="365125"/>
            <a:ext cx="7540943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49A1-F29F-419F-9C34-000FAEB4DBB8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603C-D304-44B1-8D89-9457425A71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090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49A1-F29F-419F-9C34-000FAEB4DBB8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603C-D304-44B1-8D89-9457425A71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09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054" y="1709739"/>
            <a:ext cx="10252710" cy="2852737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1054" y="4589464"/>
            <a:ext cx="1025271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49A1-F29F-419F-9C34-000FAEB4DBB8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603C-D304-44B1-8D89-9457425A71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723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7245" y="1825625"/>
            <a:ext cx="50520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7895" y="1825625"/>
            <a:ext cx="50520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49A1-F29F-419F-9C34-000FAEB4DBB8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603C-D304-44B1-8D89-9457425A71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312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793" y="365126"/>
            <a:ext cx="1025271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794" y="1681163"/>
            <a:ext cx="5028842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794" y="2505075"/>
            <a:ext cx="502884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17895" y="1681163"/>
            <a:ext cx="505360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17895" y="2505075"/>
            <a:ext cx="505360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49A1-F29F-419F-9C34-000FAEB4DBB8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603C-D304-44B1-8D89-9457425A71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460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49A1-F29F-419F-9C34-000FAEB4DBB8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603C-D304-44B1-8D89-9457425A71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055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49A1-F29F-419F-9C34-000FAEB4DBB8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603C-D304-44B1-8D89-9457425A71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27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794" y="457200"/>
            <a:ext cx="3833931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3608" y="987426"/>
            <a:ext cx="6017895" cy="4873625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794" y="2057400"/>
            <a:ext cx="3833931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49A1-F29F-419F-9C34-000FAEB4DBB8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603C-D304-44B1-8D89-9457425A71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979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794" y="457200"/>
            <a:ext cx="3833931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53608" y="987426"/>
            <a:ext cx="6017895" cy="4873625"/>
          </a:xfrm>
        </p:spPr>
        <p:txBody>
          <a:bodyPr anchor="t"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794" y="2057400"/>
            <a:ext cx="3833931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49A1-F29F-419F-9C34-000FAEB4DBB8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603C-D304-44B1-8D89-9457425A71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18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7245" y="365126"/>
            <a:ext cx="102527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7245" y="1825625"/>
            <a:ext cx="102527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7245" y="6356351"/>
            <a:ext cx="26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B49A1-F29F-419F-9C34-000FAEB4DBB8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7635" y="6356351"/>
            <a:ext cx="40119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95335" y="6356351"/>
            <a:ext cx="26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2603C-D304-44B1-8D89-9457425A71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53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91540" rtl="0" eaLnBrk="1" latinLnBrk="0" hangingPunct="1">
        <a:lnSpc>
          <a:spcPct val="90000"/>
        </a:lnSpc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85" indent="-222885" algn="l" defTabSz="891540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3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4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58310" y="1013592"/>
            <a:ext cx="8970579" cy="5486400"/>
          </a:xfrm>
          <a:prstGeom prst="rect">
            <a:avLst/>
          </a:prstGeom>
          <a:blipFill dpi="0" rotWithShape="1">
            <a:blip r:embed="rId2">
              <a:alphaModFix amt="8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847025" y="332418"/>
            <a:ext cx="67633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উপস্থিত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সকলকে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62367" y="2263666"/>
            <a:ext cx="5686097" cy="2986252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</a:bodyPr>
          <a:lstStyle/>
          <a:p>
            <a:pPr algn="ctr"/>
            <a:r>
              <a:rPr lang="bn-IN" sz="4000" b="1" dirty="0" smtClean="0">
                <a:ln w="38100">
                  <a:solidFill>
                    <a:schemeClr val="bg1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90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01143" y="5039933"/>
            <a:ext cx="4320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পিতামাতার বিবাহ বিচ্ছেদ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72388" y="5091448"/>
            <a:ext cx="4900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অভিভাবকের অতিরিক্ত শাসন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037" y="1223493"/>
            <a:ext cx="4785977" cy="31881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46" y="1223493"/>
            <a:ext cx="4836826" cy="320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7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92805" y="4885387"/>
            <a:ext cx="4320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পিতামাতার ঝগড়া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05" y="1221454"/>
            <a:ext cx="5279125" cy="34993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64816" y="4975539"/>
            <a:ext cx="4320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চিত্তবিনোদনের অভাব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92" y="1261503"/>
            <a:ext cx="5284691" cy="349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4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66" y="1195324"/>
            <a:ext cx="5280733" cy="35204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401" y="1264275"/>
            <a:ext cx="5138670" cy="34515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9926" y="5336148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ইন্টারনেটের অপব্যবহার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13300" y="5323269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সঙ্গদোষ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07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50"/>
                            </p:stCondLst>
                            <p:childTnLst>
                              <p:par>
                                <p:cTn id="2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05" y="1072924"/>
            <a:ext cx="5119726" cy="35388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9926" y="5336148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অল্প বয়সে অর্থ উপার্জন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8151" y="5387663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শারীরিক প্রতিবন্ধী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183" y="974127"/>
            <a:ext cx="5883965" cy="3795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02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00"/>
                            </p:stCondLst>
                            <p:childTnLst>
                              <p:par>
                                <p:cTn id="2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52354" y="3914882"/>
            <a:ext cx="10961226" cy="2310714"/>
          </a:xfrm>
          <a:prstGeom prst="rect">
            <a:avLst/>
          </a:prstGeom>
          <a:solidFill>
            <a:schemeClr val="accent6">
              <a:lumMod val="60000"/>
              <a:lumOff val="40000"/>
              <a:alpha val="38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C65DA18C-C301-4EE9-A4FE-55497B4FA555}"/>
              </a:ext>
            </a:extLst>
          </p:cNvPr>
          <p:cNvSpPr/>
          <p:nvPr/>
        </p:nvSpPr>
        <p:spPr>
          <a:xfrm>
            <a:off x="9110979" y="543697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xmlns="" id="{ED4C64A0-1F58-4E09-A012-ADF773D2E4E9}"/>
              </a:ext>
            </a:extLst>
          </p:cNvPr>
          <p:cNvSpPr/>
          <p:nvPr/>
        </p:nvSpPr>
        <p:spPr>
          <a:xfrm>
            <a:off x="781668" y="913064"/>
            <a:ext cx="2901446" cy="83203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81668" y="972056"/>
            <a:ext cx="2901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b="1" dirty="0">
              <a:ln w="19050">
                <a:noFill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03492" y="765839"/>
            <a:ext cx="1580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IN" sz="3600" b="1" dirty="0">
                <a:latin typeface="NikoshBAN" pitchFamily="2" charset="0"/>
                <a:cs typeface="NikoshBAN" pitchFamily="2" charset="0"/>
              </a:rPr>
              <a:t>৫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মিনিট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55925" y="4691744"/>
            <a:ext cx="9669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সঙ্গদোষই কিশোরকে অপরাধি করে তোলে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কর।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06AD698-2FE6-43D0-A513-A79663B2EDA0}"/>
              </a:ext>
            </a:extLst>
          </p:cNvPr>
          <p:cNvSpPr/>
          <p:nvPr/>
        </p:nvSpPr>
        <p:spPr>
          <a:xfrm>
            <a:off x="5268963" y="502511"/>
            <a:ext cx="2636546" cy="258793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97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6018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329843" y="259102"/>
            <a:ext cx="45913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কিশোর অপরাধের প্রভাব 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643" y="1488014"/>
            <a:ext cx="5075956" cy="3367321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52635" y="1488013"/>
            <a:ext cx="5240991" cy="3367321"/>
            <a:chOff x="352635" y="1488013"/>
            <a:chExt cx="5240991" cy="336732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635" y="1488013"/>
              <a:ext cx="5240991" cy="3367321"/>
            </a:xfrm>
            <a:prstGeom prst="rect">
              <a:avLst/>
            </a:prstGeom>
          </p:spPr>
        </p:pic>
        <p:grpSp>
          <p:nvGrpSpPr>
            <p:cNvPr id="6" name="Group 5"/>
            <p:cNvGrpSpPr/>
            <p:nvPr/>
          </p:nvGrpSpPr>
          <p:grpSpPr>
            <a:xfrm>
              <a:off x="2402222" y="2540619"/>
              <a:ext cx="1855242" cy="1704986"/>
              <a:chOff x="2962141" y="675638"/>
              <a:chExt cx="5962917" cy="5962917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2962141" y="675638"/>
                <a:ext cx="5962917" cy="5962917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" name="Straight Connector 7"/>
              <p:cNvCxnSpPr>
                <a:stCxn id="7" idx="1"/>
              </p:cNvCxnSpPr>
              <p:nvPr/>
            </p:nvCxnSpPr>
            <p:spPr>
              <a:xfrm>
                <a:off x="3835390" y="1548887"/>
                <a:ext cx="4033707" cy="4364558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>
                <a:stCxn id="7" idx="3"/>
                <a:endCxn id="7" idx="7"/>
              </p:cNvCxnSpPr>
              <p:nvPr/>
            </p:nvCxnSpPr>
            <p:spPr>
              <a:xfrm flipV="1">
                <a:off x="3835390" y="1548887"/>
                <a:ext cx="4216419" cy="4216419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TextBox 9"/>
          <p:cNvSpPr txBox="1"/>
          <p:nvPr/>
        </p:nvSpPr>
        <p:spPr>
          <a:xfrm>
            <a:off x="905160" y="5281646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যানবাহন ভাঙচুর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77090" y="5294899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অফিস ভাঙচুর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99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"/>
                            </p:stCondLst>
                            <p:childTnLst>
                              <p:par>
                                <p:cTn id="32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325581" y="953036"/>
            <a:ext cx="5517105" cy="3675241"/>
            <a:chOff x="259321" y="953036"/>
            <a:chExt cx="5517105" cy="367524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321" y="953036"/>
              <a:ext cx="5517105" cy="3675241"/>
            </a:xfrm>
            <a:prstGeom prst="rect">
              <a:avLst/>
            </a:prstGeom>
          </p:spPr>
        </p:pic>
        <p:grpSp>
          <p:nvGrpSpPr>
            <p:cNvPr id="5" name="Group 4"/>
            <p:cNvGrpSpPr/>
            <p:nvPr/>
          </p:nvGrpSpPr>
          <p:grpSpPr>
            <a:xfrm>
              <a:off x="1148534" y="2528797"/>
              <a:ext cx="1674179" cy="1580839"/>
              <a:chOff x="2962141" y="675638"/>
              <a:chExt cx="5962917" cy="5962917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2962141" y="675638"/>
                <a:ext cx="5962917" cy="5962917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" name="Straight Connector 6"/>
              <p:cNvCxnSpPr>
                <a:stCxn id="6" idx="1"/>
              </p:cNvCxnSpPr>
              <p:nvPr/>
            </p:nvCxnSpPr>
            <p:spPr>
              <a:xfrm>
                <a:off x="3835390" y="1548887"/>
                <a:ext cx="4033707" cy="4364558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>
                <a:stCxn id="6" idx="3"/>
                <a:endCxn id="6" idx="7"/>
              </p:cNvCxnSpPr>
              <p:nvPr/>
            </p:nvCxnSpPr>
            <p:spPr>
              <a:xfrm flipV="1">
                <a:off x="3835390" y="1548887"/>
                <a:ext cx="4216419" cy="4216419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Group 16"/>
          <p:cNvGrpSpPr/>
          <p:nvPr/>
        </p:nvGrpSpPr>
        <p:grpSpPr>
          <a:xfrm>
            <a:off x="6168267" y="884582"/>
            <a:ext cx="5385939" cy="3812147"/>
            <a:chOff x="6077700" y="884582"/>
            <a:chExt cx="5385939" cy="381214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604"/>
            <a:stretch/>
          </p:blipFill>
          <p:spPr>
            <a:xfrm>
              <a:off x="6077700" y="884582"/>
              <a:ext cx="5385939" cy="3812147"/>
            </a:xfrm>
            <a:prstGeom prst="rect">
              <a:avLst/>
            </a:prstGeom>
          </p:spPr>
        </p:pic>
        <p:grpSp>
          <p:nvGrpSpPr>
            <p:cNvPr id="9" name="Group 8"/>
            <p:cNvGrpSpPr/>
            <p:nvPr/>
          </p:nvGrpSpPr>
          <p:grpSpPr>
            <a:xfrm>
              <a:off x="8308395" y="1648495"/>
              <a:ext cx="2014317" cy="1902013"/>
              <a:chOff x="2962141" y="675638"/>
              <a:chExt cx="5962917" cy="5962917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2962141" y="675638"/>
                <a:ext cx="5962917" cy="5962917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" name="Straight Connector 10"/>
              <p:cNvCxnSpPr>
                <a:stCxn id="10" idx="1"/>
              </p:cNvCxnSpPr>
              <p:nvPr/>
            </p:nvCxnSpPr>
            <p:spPr>
              <a:xfrm>
                <a:off x="3835390" y="1548887"/>
                <a:ext cx="4033707" cy="4364558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>
                <a:stCxn id="10" idx="3"/>
                <a:endCxn id="10" idx="7"/>
              </p:cNvCxnSpPr>
              <p:nvPr/>
            </p:nvCxnSpPr>
            <p:spPr>
              <a:xfrm flipV="1">
                <a:off x="3835390" y="1548887"/>
                <a:ext cx="4216419" cy="4216419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TextBox 12"/>
          <p:cNvSpPr txBox="1"/>
          <p:nvPr/>
        </p:nvSpPr>
        <p:spPr>
          <a:xfrm>
            <a:off x="905160" y="5281646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ডাকাতি করা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28882" y="5149125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মারামারি করা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98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"/>
                            </p:stCondLst>
                            <p:childTnLst>
                              <p:par>
                                <p:cTn id="2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17771" y="1017431"/>
            <a:ext cx="5866327" cy="3734873"/>
            <a:chOff x="238259" y="1017431"/>
            <a:chExt cx="5866327" cy="373487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259" y="1017431"/>
              <a:ext cx="5866327" cy="3734873"/>
            </a:xfrm>
            <a:prstGeom prst="rect">
              <a:avLst/>
            </a:prstGeom>
          </p:spPr>
        </p:pic>
        <p:grpSp>
          <p:nvGrpSpPr>
            <p:cNvPr id="5" name="Group 4"/>
            <p:cNvGrpSpPr/>
            <p:nvPr/>
          </p:nvGrpSpPr>
          <p:grpSpPr>
            <a:xfrm>
              <a:off x="2550018" y="2524259"/>
              <a:ext cx="1939713" cy="1783219"/>
              <a:chOff x="2962141" y="675638"/>
              <a:chExt cx="5962917" cy="5962917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2962141" y="675638"/>
                <a:ext cx="5962917" cy="5962917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" name="Straight Connector 6"/>
              <p:cNvCxnSpPr>
                <a:stCxn id="6" idx="1"/>
              </p:cNvCxnSpPr>
              <p:nvPr/>
            </p:nvCxnSpPr>
            <p:spPr>
              <a:xfrm>
                <a:off x="3835390" y="1548887"/>
                <a:ext cx="4033707" cy="4364558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>
                <a:stCxn id="6" idx="3"/>
                <a:endCxn id="6" idx="7"/>
              </p:cNvCxnSpPr>
              <p:nvPr/>
            </p:nvCxnSpPr>
            <p:spPr>
              <a:xfrm flipV="1">
                <a:off x="3835390" y="1548887"/>
                <a:ext cx="4216419" cy="4216419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" name="Group 9"/>
          <p:cNvGrpSpPr/>
          <p:nvPr/>
        </p:nvGrpSpPr>
        <p:grpSpPr>
          <a:xfrm>
            <a:off x="6478074" y="1146220"/>
            <a:ext cx="5149380" cy="3606084"/>
            <a:chOff x="6478074" y="1146220"/>
            <a:chExt cx="5149380" cy="36060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8074" y="1146220"/>
              <a:ext cx="5149380" cy="3606084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8681389" y="2524259"/>
              <a:ext cx="1801081" cy="1586361"/>
              <a:chOff x="2962141" y="675638"/>
              <a:chExt cx="5962917" cy="5962917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2962141" y="675638"/>
                <a:ext cx="5962917" cy="5962917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" name="Straight Connector 15"/>
              <p:cNvCxnSpPr>
                <a:stCxn id="15" idx="1"/>
              </p:cNvCxnSpPr>
              <p:nvPr/>
            </p:nvCxnSpPr>
            <p:spPr>
              <a:xfrm>
                <a:off x="3835390" y="1548887"/>
                <a:ext cx="4033707" cy="4364558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>
                <a:stCxn id="15" idx="3"/>
                <a:endCxn id="15" idx="7"/>
              </p:cNvCxnSpPr>
              <p:nvPr/>
            </p:nvCxnSpPr>
            <p:spPr>
              <a:xfrm flipV="1">
                <a:off x="3835390" y="1548887"/>
                <a:ext cx="4216419" cy="4216419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TextBox 12"/>
          <p:cNvSpPr txBox="1"/>
          <p:nvPr/>
        </p:nvSpPr>
        <p:spPr>
          <a:xfrm>
            <a:off x="905160" y="5281646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ছিনতাই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30100" y="5255141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মেয়েদের উত্যক্ত করা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30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r>
              <a:rPr lang="bn-IN" dirty="0" smtClean="0"/>
              <a:t>চু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371792" y="1027179"/>
            <a:ext cx="5677078" cy="3642792"/>
            <a:chOff x="371792" y="1027179"/>
            <a:chExt cx="5677078" cy="364279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792" y="1027179"/>
              <a:ext cx="5677078" cy="3642792"/>
            </a:xfrm>
            <a:prstGeom prst="rect">
              <a:avLst/>
            </a:prstGeom>
          </p:spPr>
        </p:pic>
        <p:grpSp>
          <p:nvGrpSpPr>
            <p:cNvPr id="5" name="Group 4"/>
            <p:cNvGrpSpPr/>
            <p:nvPr/>
          </p:nvGrpSpPr>
          <p:grpSpPr>
            <a:xfrm>
              <a:off x="1868370" y="1424229"/>
              <a:ext cx="1815735" cy="1686802"/>
              <a:chOff x="2962141" y="675638"/>
              <a:chExt cx="5962917" cy="5962917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2962141" y="675638"/>
                <a:ext cx="5962917" cy="5962917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" name="Straight Connector 6"/>
              <p:cNvCxnSpPr>
                <a:stCxn id="6" idx="1"/>
              </p:cNvCxnSpPr>
              <p:nvPr/>
            </p:nvCxnSpPr>
            <p:spPr>
              <a:xfrm>
                <a:off x="3835390" y="1548887"/>
                <a:ext cx="4033707" cy="4364558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>
                <a:stCxn id="6" idx="3"/>
                <a:endCxn id="6" idx="7"/>
              </p:cNvCxnSpPr>
              <p:nvPr/>
            </p:nvCxnSpPr>
            <p:spPr>
              <a:xfrm flipV="1">
                <a:off x="3835390" y="1548887"/>
                <a:ext cx="4216419" cy="4216419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10"/>
          <p:cNvGrpSpPr/>
          <p:nvPr/>
        </p:nvGrpSpPr>
        <p:grpSpPr>
          <a:xfrm>
            <a:off x="6448204" y="1027179"/>
            <a:ext cx="5054484" cy="3642792"/>
            <a:chOff x="6448204" y="1027179"/>
            <a:chExt cx="5054484" cy="364279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8204" y="1027179"/>
              <a:ext cx="5054484" cy="3642792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8543545" y="1538733"/>
              <a:ext cx="1839599" cy="1708971"/>
              <a:chOff x="2962141" y="675638"/>
              <a:chExt cx="5962917" cy="5962917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2962141" y="675638"/>
                <a:ext cx="5962917" cy="5962917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" name="Straight Connector 15"/>
              <p:cNvCxnSpPr>
                <a:stCxn id="15" idx="1"/>
              </p:cNvCxnSpPr>
              <p:nvPr/>
            </p:nvCxnSpPr>
            <p:spPr>
              <a:xfrm>
                <a:off x="3835390" y="1548887"/>
                <a:ext cx="4033707" cy="4364558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>
                <a:stCxn id="15" idx="3"/>
                <a:endCxn id="15" idx="7"/>
              </p:cNvCxnSpPr>
              <p:nvPr/>
            </p:nvCxnSpPr>
            <p:spPr>
              <a:xfrm flipV="1">
                <a:off x="3835390" y="1548887"/>
                <a:ext cx="4216419" cy="4216419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TextBox 12"/>
          <p:cNvSpPr txBox="1"/>
          <p:nvPr/>
        </p:nvSpPr>
        <p:spPr>
          <a:xfrm>
            <a:off x="905160" y="5281646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পকেটমারা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15015" y="5111256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চুরি করা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23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"/>
                            </p:stCondLst>
                            <p:childTnLst>
                              <p:par>
                                <p:cTn id="2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r>
              <a:rPr lang="bn-IN" dirty="0" smtClean="0"/>
              <a:t>চু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905160" y="5281646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চাঁদাবাজি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15015" y="5111256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পরিবারে অশান্তি সৃষ্টি করা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42092" y="995728"/>
            <a:ext cx="5648643" cy="3356441"/>
            <a:chOff x="407368" y="1073426"/>
            <a:chExt cx="5648643" cy="335644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241" b="10531"/>
            <a:stretch/>
          </p:blipFill>
          <p:spPr>
            <a:xfrm>
              <a:off x="407368" y="1073426"/>
              <a:ext cx="5648643" cy="3356441"/>
            </a:xfrm>
            <a:prstGeom prst="rect">
              <a:avLst/>
            </a:prstGeom>
          </p:spPr>
        </p:pic>
        <p:grpSp>
          <p:nvGrpSpPr>
            <p:cNvPr id="19" name="Group 18"/>
            <p:cNvGrpSpPr/>
            <p:nvPr/>
          </p:nvGrpSpPr>
          <p:grpSpPr>
            <a:xfrm>
              <a:off x="3755627" y="1202616"/>
              <a:ext cx="1839599" cy="1708971"/>
              <a:chOff x="2962141" y="675638"/>
              <a:chExt cx="5962917" cy="5962917"/>
            </a:xfrm>
          </p:grpSpPr>
          <p:sp>
            <p:nvSpPr>
              <p:cNvPr id="20" name="Oval 19"/>
              <p:cNvSpPr/>
              <p:nvPr/>
            </p:nvSpPr>
            <p:spPr>
              <a:xfrm>
                <a:off x="2962141" y="675638"/>
                <a:ext cx="5962917" cy="5962917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" name="Straight Connector 20"/>
              <p:cNvCxnSpPr>
                <a:stCxn id="20" idx="1"/>
              </p:cNvCxnSpPr>
              <p:nvPr/>
            </p:nvCxnSpPr>
            <p:spPr>
              <a:xfrm>
                <a:off x="3835390" y="1548887"/>
                <a:ext cx="4033707" cy="4364558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>
                <a:stCxn id="20" idx="3"/>
                <a:endCxn id="20" idx="7"/>
              </p:cNvCxnSpPr>
              <p:nvPr/>
            </p:nvCxnSpPr>
            <p:spPr>
              <a:xfrm flipV="1">
                <a:off x="3835390" y="1548887"/>
                <a:ext cx="4216419" cy="4216419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 3"/>
          <p:cNvGrpSpPr/>
          <p:nvPr/>
        </p:nvGrpSpPr>
        <p:grpSpPr>
          <a:xfrm>
            <a:off x="6353791" y="1124918"/>
            <a:ext cx="5243309" cy="3077845"/>
            <a:chOff x="6353791" y="1124918"/>
            <a:chExt cx="5243309" cy="3077845"/>
          </a:xfrm>
        </p:grpSpPr>
        <p:pic>
          <p:nvPicPr>
            <p:cNvPr id="23" name="Picture 22" descr="21105977_393159531100539_9175444004760791975_n-692x535.jpg"/>
            <p:cNvPicPr>
              <a:picLocks noChangeAspect="1"/>
            </p:cNvPicPr>
            <p:nvPr/>
          </p:nvPicPr>
          <p:blipFill>
            <a:blip r:embed="rId3"/>
            <a:srcRect b="48879"/>
            <a:stretch>
              <a:fillRect/>
            </a:stretch>
          </p:blipFill>
          <p:spPr>
            <a:xfrm>
              <a:off x="6353791" y="1124918"/>
              <a:ext cx="5243309" cy="3077845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8183705" y="1955485"/>
              <a:ext cx="1519560" cy="1411658"/>
              <a:chOff x="2962141" y="675638"/>
              <a:chExt cx="5962917" cy="5962917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2962141" y="675638"/>
                <a:ext cx="5962917" cy="5962917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" name="Straight Connector 15"/>
              <p:cNvCxnSpPr>
                <a:stCxn id="15" idx="1"/>
              </p:cNvCxnSpPr>
              <p:nvPr/>
            </p:nvCxnSpPr>
            <p:spPr>
              <a:xfrm>
                <a:off x="3835390" y="1548887"/>
                <a:ext cx="4033707" cy="4364558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>
                <a:stCxn id="15" idx="3"/>
                <a:endCxn id="15" idx="7"/>
              </p:cNvCxnSpPr>
              <p:nvPr/>
            </p:nvCxnSpPr>
            <p:spPr>
              <a:xfrm flipV="1">
                <a:off x="3835390" y="1548887"/>
                <a:ext cx="4216419" cy="4216419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48052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"/>
                            </p:stCondLst>
                            <p:childTnLst>
                              <p:par>
                                <p:cTn id="2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89036" y="3394825"/>
            <a:ext cx="11277600" cy="31242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2917936" y="4956925"/>
            <a:ext cx="29718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3108436" y="4995025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3641836" y="4995025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39E3F7F-6D22-41E2-9DA0-96C1532C0F11}"/>
              </a:ext>
            </a:extLst>
          </p:cNvPr>
          <p:cNvSpPr/>
          <p:nvPr/>
        </p:nvSpPr>
        <p:spPr>
          <a:xfrm>
            <a:off x="5181600" y="378363"/>
            <a:ext cx="59436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ফারুক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হোসেন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চৌধুরী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নোয়াগাঁও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নবীনগর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ব্রাহ্মণবাড়িয়া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মোবাইলঃ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০১৭১২৪৯২৬৪৮</a:t>
            </a:r>
          </a:p>
          <a:p>
            <a:pPr algn="ctr"/>
            <a:r>
              <a:rPr lang="en-US" sz="1600" dirty="0">
                <a:latin typeface="Arial" pitchFamily="34" charset="0"/>
                <a:cs typeface="Arial" pitchFamily="34" charset="0"/>
              </a:rPr>
              <a:t>E-mail : farukchowdhury661@yahoo.com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4800" y="225963"/>
            <a:ext cx="11277600" cy="31242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933700" y="1929957"/>
            <a:ext cx="29718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3124200" y="1826163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657600" y="1826163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83983DB-50A7-4898-91C8-551DFCFB3E8C}"/>
              </a:ext>
            </a:extLst>
          </p:cNvPr>
          <p:cNvSpPr txBox="1"/>
          <p:nvPr/>
        </p:nvSpPr>
        <p:spPr>
          <a:xfrm>
            <a:off x="5891858" y="3549191"/>
            <a:ext cx="49296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শ্রেণি :  ৮ম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বিষয় : বাংলাদেশ ও বিশ্বপরিচয়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অধ্যায় :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দশম  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 :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4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৫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মিনিট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তারিখ : ১৩/০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/২০১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৮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খ্রিঃ 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 descr="faru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967" y="523320"/>
            <a:ext cx="2088872" cy="237043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" name="Picture 14" descr="005-1.jpg"/>
          <p:cNvPicPr>
            <a:picLocks noChangeAspect="1"/>
          </p:cNvPicPr>
          <p:nvPr/>
        </p:nvPicPr>
        <p:blipFill>
          <a:blip r:embed="rId3"/>
          <a:srcRect l="4571" t="6800" r="72286" b="56000"/>
          <a:stretch>
            <a:fillRect/>
          </a:stretch>
        </p:blipFill>
        <p:spPr>
          <a:xfrm>
            <a:off x="1036287" y="3776620"/>
            <a:ext cx="1991033" cy="228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00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525000" y="1196046"/>
            <a:ext cx="1865870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১২ মিনিট</a:t>
            </a:r>
            <a:endParaRPr lang="en-US" sz="32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411490"/>
            <a:ext cx="267362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36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399" y="4283895"/>
            <a:ext cx="10940955" cy="1562581"/>
          </a:xfrm>
          <a:prstGeom prst="rect">
            <a:avLst/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4763869"/>
            <a:ext cx="10400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803275" algn="l"/>
                <a:tab pos="1260475" algn="l"/>
              </a:tabLst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  <a:sym typeface="Wingdings 2"/>
              </a:rPr>
              <a:t>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  <a:sym typeface="Wingdings 2"/>
              </a:rPr>
              <a:t> “</a:t>
            </a:r>
            <a:r>
              <a:rPr lang="bn-IN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  <a:sym typeface="Wingdings 2"/>
              </a:rPr>
              <a:t>কিশোর অপরাধের প্রভাবে জনজীবন হুমকির সম্মুখিন</a:t>
            </a:r>
            <a:r>
              <a:rPr lang="bn-BD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  <a:sym typeface="Wingdings 2"/>
              </a:rPr>
              <a:t>” উক্তিটি বিশ্লেষণ কর</a:t>
            </a:r>
            <a:r>
              <a:rPr lang="bn-BD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।</a:t>
            </a:r>
            <a:r>
              <a:rPr lang="bn-IN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  </a:t>
            </a:r>
            <a:r>
              <a:rPr lang="bn-IN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762000"/>
            <a:ext cx="2819400" cy="22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9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572000" y="304800"/>
            <a:ext cx="2400121" cy="781132"/>
            <a:chOff x="5236167" y="519880"/>
            <a:chExt cx="2400121" cy="781132"/>
          </a:xfrm>
        </p:grpSpPr>
        <p:sp>
          <p:nvSpPr>
            <p:cNvPr id="4" name="Rectangle 3"/>
            <p:cNvSpPr/>
            <p:nvPr/>
          </p:nvSpPr>
          <p:spPr>
            <a:xfrm>
              <a:off x="5236167" y="519880"/>
              <a:ext cx="2400121" cy="781132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38000"/>
              </a:schemeClr>
            </a:solidFill>
            <a:ln w="38100">
              <a:solidFill>
                <a:srgbClr val="7030A0"/>
              </a:solidFill>
            </a:ln>
            <a:scene3d>
              <a:camera prst="orthographicFront"/>
              <a:lightRig rig="threePt" dir="t"/>
            </a:scene3d>
            <a:sp3d>
              <a:bevelT w="190500" h="190500"/>
              <a:bevelB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625564" y="587281"/>
              <a:ext cx="15805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মূল্যায়ন 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676400" y="3124200"/>
            <a:ext cx="3581400" cy="1055132"/>
            <a:chOff x="1676400" y="3124200"/>
            <a:chExt cx="3581400" cy="1055132"/>
          </a:xfrm>
        </p:grpSpPr>
        <p:sp>
          <p:nvSpPr>
            <p:cNvPr id="7" name="TextBox 6"/>
            <p:cNvSpPr txBox="1"/>
            <p:nvPr/>
          </p:nvSpPr>
          <p:spPr>
            <a:xfrm>
              <a:off x="1676400" y="3124200"/>
              <a:ext cx="3581400" cy="1055132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dirty="0" smtClean="0">
                  <a:ln w="3175">
                    <a:solidFill>
                      <a:schemeClr val="tx1"/>
                    </a:solidFill>
                  </a:ln>
                  <a:sym typeface="Wingdings 2"/>
                </a:rPr>
                <a:t></a:t>
              </a:r>
              <a:endParaRPr lang="en-US" dirty="0">
                <a:ln w="3175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981200" y="3429000"/>
              <a:ext cx="190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b="1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এখানে ক্লিক করুন </a:t>
              </a:r>
              <a:endParaRPr lang="en-US" sz="2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aphicFrame>
        <p:nvGraphicFramePr>
          <p:cNvPr id="10" name="Object 9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1488281"/>
              </p:ext>
            </p:extLst>
          </p:nvPr>
        </p:nvGraphicFramePr>
        <p:xfrm>
          <a:off x="4837090" y="3124200"/>
          <a:ext cx="2397860" cy="20231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7090" y="3124200"/>
                        <a:ext cx="2397860" cy="20231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146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pic>
        <p:nvPicPr>
          <p:cNvPr id="3" name="Picture 2" descr="218314-my-village-home-sherpur-banglades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228600"/>
            <a:ext cx="5526269" cy="41447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98643" y="2031171"/>
            <a:ext cx="2968487" cy="93731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3500" h="63500"/>
              <a:bevelB w="38100" h="38100"/>
            </a:sp3d>
          </a:bodyPr>
          <a:lstStyle/>
          <a:p>
            <a:r>
              <a:rPr lang="bn-BD" sz="4000" b="1" dirty="0" smtClean="0">
                <a:ln w="76200">
                  <a:noFill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b="1" dirty="0">
              <a:ln w="76200">
                <a:noFill/>
              </a:ln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8911" y="4907765"/>
            <a:ext cx="8065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260475" algn="l"/>
              </a:tabLst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  <a:sym typeface="Wingdings 2"/>
              </a:rPr>
              <a:t>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  <a:sym typeface="Wingdings 2"/>
              </a:rPr>
              <a:t> </a:t>
            </a:r>
            <a:r>
              <a:rPr lang="bn-IN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  <a:sym typeface="Wingdings 2"/>
              </a:rPr>
              <a:t>দারিদ্র্য কিশোর অপরাধের বড় কারণ</a:t>
            </a:r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  <a:sym typeface="Wingdings 2"/>
              </a:rPr>
              <a:t>,</a:t>
            </a:r>
            <a:r>
              <a:rPr lang="bn-IN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  <a:sym typeface="Wingdings 2"/>
              </a:rPr>
              <a:t> ব্যাখ্যা কর।</a:t>
            </a:r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  <a:sym typeface="Wingdings 2"/>
              </a:rPr>
              <a:t> </a:t>
            </a:r>
            <a:r>
              <a:rPr lang="bn-IN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  <a:sym typeface="Wingdings 2"/>
              </a:rPr>
              <a:t> </a:t>
            </a:r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  </a:t>
            </a:r>
            <a:endParaRPr lang="en-US" sz="40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0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187" y="1990100"/>
            <a:ext cx="5076825" cy="33813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4374500" y="4694498"/>
            <a:ext cx="3240912" cy="1493135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001"/>
              </a:avLst>
            </a:prstTxWarp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43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0427E-6 2.96296E-6 L -0.0004 -0.596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" y="-2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278" y="663621"/>
            <a:ext cx="7237687" cy="41358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/>
          <p:cNvSpPr txBox="1"/>
          <p:nvPr/>
        </p:nvSpPr>
        <p:spPr>
          <a:xfrm>
            <a:off x="2113235" y="5620773"/>
            <a:ext cx="8182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 ৭ থেকে ১৬ বছরের বালকদের কী বলা হয় ?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9436" y="5652361"/>
            <a:ext cx="3192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কিশোর বলা হয় ।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47933" y="5691435"/>
            <a:ext cx="731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কিশোরদের দ্ধারা সংগঠিত অপরাধকে কী বলা হয় ?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7874" y="5659847"/>
            <a:ext cx="4035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কিশোর অপরাধ বলা হয় ।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3324" y="5463063"/>
            <a:ext cx="10752083" cy="100079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360186" y="685295"/>
            <a:ext cx="6961870" cy="4246516"/>
            <a:chOff x="2360186" y="685295"/>
            <a:chExt cx="6961870" cy="4246516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0186" y="685295"/>
              <a:ext cx="6961870" cy="4246516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grpSp>
          <p:nvGrpSpPr>
            <p:cNvPr id="15" name="Group 14"/>
            <p:cNvGrpSpPr/>
            <p:nvPr/>
          </p:nvGrpSpPr>
          <p:grpSpPr>
            <a:xfrm>
              <a:off x="3738647" y="1075841"/>
              <a:ext cx="3657600" cy="3657600"/>
              <a:chOff x="3738647" y="1075841"/>
              <a:chExt cx="3657600" cy="3657600"/>
            </a:xfrm>
          </p:grpSpPr>
          <p:sp>
            <p:nvSpPr>
              <p:cNvPr id="3" name="Oval 2"/>
              <p:cNvSpPr/>
              <p:nvPr/>
            </p:nvSpPr>
            <p:spPr>
              <a:xfrm>
                <a:off x="3738647" y="1075841"/>
                <a:ext cx="3657600" cy="3657600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" name="Straight Connector 4"/>
              <p:cNvCxnSpPr>
                <a:stCxn id="3" idx="1"/>
              </p:cNvCxnSpPr>
              <p:nvPr/>
            </p:nvCxnSpPr>
            <p:spPr>
              <a:xfrm>
                <a:off x="4274290" y="1611484"/>
                <a:ext cx="2474240" cy="2677181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>
                <a:stCxn id="3" idx="3"/>
                <a:endCxn id="3" idx="7"/>
              </p:cNvCxnSpPr>
              <p:nvPr/>
            </p:nvCxnSpPr>
            <p:spPr>
              <a:xfrm flipV="1">
                <a:off x="4274290" y="1611484"/>
                <a:ext cx="2586314" cy="2586314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67056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24582" y="2825030"/>
            <a:ext cx="4705350" cy="1838009"/>
          </a:xfrm>
          <a:prstGeom prst="rect">
            <a:avLst/>
          </a:prstGeom>
          <a:noFill/>
        </p:spPr>
        <p:txBody>
          <a:bodyPr wrap="square" rtlCol="0">
            <a:prstTxWarp prst="textFadeLeft">
              <a:avLst/>
            </a:prstTxWarp>
            <a:spAutoFit/>
          </a:bodyPr>
          <a:lstStyle/>
          <a:p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কিশোর অপরাধ  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73358">
            <a:off x="858950" y="1901384"/>
            <a:ext cx="3344981" cy="334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8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2051E-6 -3.33333E-6 L 0.45366 0.0088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76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544285" y="522515"/>
            <a:ext cx="6041571" cy="990600"/>
            <a:chOff x="914400" y="533400"/>
            <a:chExt cx="6041571" cy="990600"/>
          </a:xfrm>
        </p:grpSpPr>
        <p:sp>
          <p:nvSpPr>
            <p:cNvPr id="3" name="Rectangle 2"/>
            <p:cNvSpPr/>
            <p:nvPr/>
          </p:nvSpPr>
          <p:spPr>
            <a:xfrm>
              <a:off x="914400" y="533400"/>
              <a:ext cx="6041571" cy="9906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01475" y="696687"/>
              <a:ext cx="48659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4000" b="1" dirty="0" smtClean="0">
                  <a:latin typeface="NikoshBAN" pitchFamily="2" charset="0"/>
                  <a:cs typeface="NikoshBAN" pitchFamily="2" charset="0"/>
                </a:rPr>
                <a:t>এই পাঠ শেষে শিক্ষার্থীরা... </a:t>
              </a:r>
              <a:endParaRPr lang="en-US" sz="40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513114" y="2059742"/>
            <a:ext cx="7034348" cy="990600"/>
            <a:chOff x="1513114" y="2059742"/>
            <a:chExt cx="7034348" cy="990600"/>
          </a:xfrm>
        </p:grpSpPr>
        <p:sp>
          <p:nvSpPr>
            <p:cNvPr id="5" name="Rectangle 4"/>
            <p:cNvSpPr/>
            <p:nvPr/>
          </p:nvSpPr>
          <p:spPr>
            <a:xfrm>
              <a:off x="1513114" y="2059742"/>
              <a:ext cx="7034348" cy="9906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51258" y="2253508"/>
              <a:ext cx="62300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১। </a:t>
              </a:r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কিশোর </a:t>
              </a:r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অপরাধ</a:t>
              </a:r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 কী তা বলতে পারবে </a:t>
              </a:r>
              <a:r>
                <a:rPr lang="en-US" sz="3600" b="1" dirty="0" smtClean="0">
                  <a:latin typeface="NikoshBAN" pitchFamily="2" charset="0"/>
                  <a:cs typeface="NikoshBAN" pitchFamily="2" charset="0"/>
                </a:rPr>
                <a:t>;</a:t>
              </a:r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480456" y="3510948"/>
            <a:ext cx="7961811" cy="990600"/>
            <a:chOff x="1480456" y="3510948"/>
            <a:chExt cx="7961811" cy="990600"/>
          </a:xfrm>
        </p:grpSpPr>
        <p:sp>
          <p:nvSpPr>
            <p:cNvPr id="7" name="Rectangle 6"/>
            <p:cNvSpPr/>
            <p:nvPr/>
          </p:nvSpPr>
          <p:spPr>
            <a:xfrm>
              <a:off x="1480456" y="3510948"/>
              <a:ext cx="7961811" cy="9906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671060" y="3684962"/>
              <a:ext cx="74402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২। </a:t>
              </a:r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কিশোর </a:t>
              </a:r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অপরা</a:t>
              </a:r>
              <a:r>
                <a:rPr lang="en-US" sz="3600" b="1" dirty="0" err="1" smtClean="0">
                  <a:latin typeface="NikoshBAN" pitchFamily="2" charset="0"/>
                  <a:cs typeface="NikoshBAN" pitchFamily="2" charset="0"/>
                </a:rPr>
                <a:t>ধের</a:t>
              </a:r>
              <a:r>
                <a:rPr lang="en-US" sz="36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b="1" dirty="0" err="1" smtClean="0">
                  <a:latin typeface="NikoshBAN" pitchFamily="2" charset="0"/>
                  <a:cs typeface="NikoshBAN" pitchFamily="2" charset="0"/>
                </a:rPr>
                <a:t>কারণ</a:t>
              </a:r>
              <a:r>
                <a:rPr lang="en-US" sz="36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b="1" dirty="0" err="1" smtClean="0">
                  <a:latin typeface="NikoshBAN" pitchFamily="2" charset="0"/>
                  <a:cs typeface="NikoshBAN" pitchFamily="2" charset="0"/>
                </a:rPr>
                <a:t>ব্যাখ্যা</a:t>
              </a:r>
              <a:r>
                <a:rPr lang="en-US" sz="36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b="1" dirty="0" err="1" smtClean="0">
                  <a:latin typeface="NikoshBAN" pitchFamily="2" charset="0"/>
                  <a:cs typeface="NikoshBAN" pitchFamily="2" charset="0"/>
                </a:rPr>
                <a:t>করতে</a:t>
              </a:r>
              <a:r>
                <a:rPr lang="en-US" sz="36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পারবে </a:t>
              </a:r>
              <a:r>
                <a:rPr lang="en-US" sz="3600" b="1" dirty="0" smtClean="0">
                  <a:latin typeface="NikoshBAN" pitchFamily="2" charset="0"/>
                  <a:cs typeface="NikoshBAN" pitchFamily="2" charset="0"/>
                </a:rPr>
                <a:t>;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468192" y="4945990"/>
            <a:ext cx="9630882" cy="990600"/>
            <a:chOff x="1468192" y="4945990"/>
            <a:chExt cx="9630882" cy="990600"/>
          </a:xfrm>
        </p:grpSpPr>
        <p:sp>
          <p:nvSpPr>
            <p:cNvPr id="9" name="Rectangle 8"/>
            <p:cNvSpPr/>
            <p:nvPr/>
          </p:nvSpPr>
          <p:spPr>
            <a:xfrm>
              <a:off x="1468192" y="4945990"/>
              <a:ext cx="9630882" cy="9906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45771" y="5117984"/>
              <a:ext cx="9263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৩। </a:t>
              </a:r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সমাজজীবনে </a:t>
              </a:r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কিশোর অপরাধের প্রভাব বর্ণনা করতে পারবে</a:t>
              </a:r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। </a:t>
              </a:r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609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57039" y="145959"/>
            <a:ext cx="4336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নিচের ছবিগুলো লক্ষ্য কর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69" y="730734"/>
            <a:ext cx="4546509" cy="29457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876" y="3797868"/>
            <a:ext cx="4546509" cy="28406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094" y="899063"/>
            <a:ext cx="4977741" cy="49777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2165810" y="2571783"/>
            <a:ext cx="2428866" cy="2428866"/>
            <a:chOff x="2962141" y="675638"/>
            <a:chExt cx="5962917" cy="5962917"/>
          </a:xfrm>
        </p:grpSpPr>
        <p:sp>
          <p:nvSpPr>
            <p:cNvPr id="10" name="Oval 9"/>
            <p:cNvSpPr/>
            <p:nvPr/>
          </p:nvSpPr>
          <p:spPr>
            <a:xfrm>
              <a:off x="2962141" y="675638"/>
              <a:ext cx="5962917" cy="5962917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>
              <a:stCxn id="10" idx="1"/>
            </p:cNvCxnSpPr>
            <p:nvPr/>
          </p:nvCxnSpPr>
          <p:spPr>
            <a:xfrm>
              <a:off x="3835390" y="1548887"/>
              <a:ext cx="4033707" cy="436455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stCxn id="10" idx="3"/>
              <a:endCxn id="10" idx="7"/>
            </p:cNvCxnSpPr>
            <p:nvPr/>
          </p:nvCxnSpPr>
          <p:spPr>
            <a:xfrm flipV="1">
              <a:off x="3835390" y="1548887"/>
              <a:ext cx="4216419" cy="421641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7994809" y="1223188"/>
            <a:ext cx="1758791" cy="1758791"/>
            <a:chOff x="2962141" y="675638"/>
            <a:chExt cx="5962917" cy="5962917"/>
          </a:xfrm>
        </p:grpSpPr>
        <p:sp>
          <p:nvSpPr>
            <p:cNvPr id="14" name="Oval 13"/>
            <p:cNvSpPr/>
            <p:nvPr/>
          </p:nvSpPr>
          <p:spPr>
            <a:xfrm>
              <a:off x="2962141" y="675638"/>
              <a:ext cx="5962917" cy="5962917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/>
            <p:cNvCxnSpPr>
              <a:stCxn id="14" idx="1"/>
            </p:cNvCxnSpPr>
            <p:nvPr/>
          </p:nvCxnSpPr>
          <p:spPr>
            <a:xfrm>
              <a:off x="3835390" y="1548887"/>
              <a:ext cx="4033707" cy="436455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4" idx="3"/>
              <a:endCxn id="14" idx="7"/>
            </p:cNvCxnSpPr>
            <p:nvPr/>
          </p:nvCxnSpPr>
          <p:spPr>
            <a:xfrm flipV="1">
              <a:off x="3835390" y="1548887"/>
              <a:ext cx="4216419" cy="421641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209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6" y="442176"/>
            <a:ext cx="5308347" cy="29287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527" y="455055"/>
            <a:ext cx="5201320" cy="29287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24" y="3607111"/>
            <a:ext cx="5359459" cy="30146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11735" y="3677428"/>
            <a:ext cx="4790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বিভিন্ন ধরনের অপরাধ দেখা যাচ্ছে।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8633" y="3692237"/>
            <a:ext cx="4336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ছবিগুলোতে কি দেখা যাচ্ছে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11735" y="3681586"/>
            <a:ext cx="4790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অপরাধগুলো কারা করছে ?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22913" y="3645987"/>
            <a:ext cx="4790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অপরাধগুলো কিশোররা করছে ।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65963" y="3531656"/>
            <a:ext cx="5158884" cy="93769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985011" y="4878846"/>
            <a:ext cx="55526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অর্থাৎ অপ্রাপ্তবয়স্ক ছেলেমেয়ে বা কিশোরদের দ্বারা সংগঠিত বিভিন্ন ধরনের অপরাধকে বলা হয় কিশোর অপরাধ।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076152" y="1743539"/>
            <a:ext cx="3254757" cy="3254757"/>
            <a:chOff x="2962141" y="675638"/>
            <a:chExt cx="5962917" cy="5962917"/>
          </a:xfrm>
        </p:grpSpPr>
        <p:sp>
          <p:nvSpPr>
            <p:cNvPr id="13" name="Oval 12"/>
            <p:cNvSpPr/>
            <p:nvPr/>
          </p:nvSpPr>
          <p:spPr>
            <a:xfrm>
              <a:off x="2962141" y="675638"/>
              <a:ext cx="5962917" cy="5962917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>
              <a:stCxn id="13" idx="1"/>
            </p:cNvCxnSpPr>
            <p:nvPr/>
          </p:nvCxnSpPr>
          <p:spPr>
            <a:xfrm>
              <a:off x="3835390" y="1548887"/>
              <a:ext cx="4033707" cy="436455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13" idx="3"/>
              <a:endCxn id="13" idx="7"/>
            </p:cNvCxnSpPr>
            <p:nvPr/>
          </p:nvCxnSpPr>
          <p:spPr>
            <a:xfrm flipV="1">
              <a:off x="3835390" y="1548887"/>
              <a:ext cx="4216419" cy="421641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8761341" y="1229485"/>
            <a:ext cx="1628412" cy="1628412"/>
            <a:chOff x="2962141" y="675638"/>
            <a:chExt cx="5962917" cy="5962917"/>
          </a:xfrm>
        </p:grpSpPr>
        <p:sp>
          <p:nvSpPr>
            <p:cNvPr id="18" name="Oval 17"/>
            <p:cNvSpPr/>
            <p:nvPr/>
          </p:nvSpPr>
          <p:spPr>
            <a:xfrm>
              <a:off x="2962141" y="675638"/>
              <a:ext cx="5962917" cy="5962917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/>
            <p:cNvCxnSpPr>
              <a:stCxn id="18" idx="1"/>
            </p:cNvCxnSpPr>
            <p:nvPr/>
          </p:nvCxnSpPr>
          <p:spPr>
            <a:xfrm>
              <a:off x="3835390" y="1548887"/>
              <a:ext cx="4033707" cy="436455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18" idx="3"/>
              <a:endCxn id="18" idx="7"/>
            </p:cNvCxnSpPr>
            <p:nvPr/>
          </p:nvCxnSpPr>
          <p:spPr>
            <a:xfrm flipV="1">
              <a:off x="3835390" y="1548887"/>
              <a:ext cx="4216419" cy="421641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6527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xit" presetSubtype="8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1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300"/>
                            </p:stCondLst>
                            <p:childTnLst>
                              <p:par>
                                <p:cTn id="6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300"/>
                            </p:stCondLst>
                            <p:childTnLst>
                              <p:par>
                                <p:cTn id="8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03603" y="3429000"/>
            <a:ext cx="9063043" cy="3076833"/>
          </a:xfrm>
          <a:prstGeom prst="rect">
            <a:avLst/>
          </a:prstGeom>
          <a:solidFill>
            <a:schemeClr val="accent6">
              <a:lumMod val="60000"/>
              <a:lumOff val="40000"/>
              <a:alpha val="46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105866" y="4541108"/>
            <a:ext cx="5560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কিশোর অপরাধ কাকে বলে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C65DA18C-C301-4EE9-A4FE-55497B4FA555}"/>
              </a:ext>
            </a:extLst>
          </p:cNvPr>
          <p:cNvSpPr/>
          <p:nvPr/>
        </p:nvSpPr>
        <p:spPr>
          <a:xfrm>
            <a:off x="9123603" y="381000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56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1">
            <a:extLst>
              <a:ext uri="{FF2B5EF4-FFF2-40B4-BE49-F238E27FC236}">
                <a16:creationId xmlns="" xmlns:a16="http://schemas.microsoft.com/office/drawing/2014/main" id="{ED4C64A0-1F58-4E09-A012-ADF773D2E4E9}"/>
              </a:ext>
            </a:extLst>
          </p:cNvPr>
          <p:cNvSpPr/>
          <p:nvPr/>
        </p:nvSpPr>
        <p:spPr>
          <a:xfrm>
            <a:off x="1091710" y="747613"/>
            <a:ext cx="2617574" cy="796982"/>
          </a:xfrm>
          <a:prstGeom prst="roundRect">
            <a:avLst/>
          </a:prstGeom>
          <a:solidFill>
            <a:schemeClr val="accent6">
              <a:lumMod val="60000"/>
              <a:lumOff val="40000"/>
              <a:alpha val="32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64938" y="827900"/>
            <a:ext cx="2520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3600" b="1" dirty="0">
              <a:ln w="19050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68679" y="689640"/>
            <a:ext cx="15805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৩ মিনিট 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1978677_66833.jpg"/>
          <p:cNvPicPr>
            <a:picLocks noChangeAspect="1"/>
          </p:cNvPicPr>
          <p:nvPr/>
        </p:nvPicPr>
        <p:blipFill>
          <a:blip r:embed="rId2"/>
          <a:srcRect l="18000"/>
          <a:stretch>
            <a:fillRect/>
          </a:stretch>
        </p:blipFill>
        <p:spPr>
          <a:xfrm>
            <a:off x="4856403" y="457200"/>
            <a:ext cx="3124200" cy="2533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029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68580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329843" y="259102"/>
            <a:ext cx="45913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কিশোর অপরাধের কারণ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81109" y="5149176"/>
            <a:ext cx="2273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দারিদ্র্য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86" y="1523999"/>
            <a:ext cx="5500205" cy="33001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82247" y="5717040"/>
            <a:ext cx="3277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আদর-যত্নের অভাব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23"/>
          <a:stretch/>
        </p:blipFill>
        <p:spPr>
          <a:xfrm>
            <a:off x="7202371" y="1226090"/>
            <a:ext cx="3757550" cy="448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9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666</TotalTime>
  <Words>265</Words>
  <Application>Microsoft Office PowerPoint</Application>
  <PresentationFormat>Custom</PresentationFormat>
  <Paragraphs>70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NikoshBAN</vt:lpstr>
      <vt:lpstr>Vrinda</vt:lpstr>
      <vt:lpstr>Wingdings 2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Faruk</cp:lastModifiedBy>
  <cp:revision>73</cp:revision>
  <dcterms:created xsi:type="dcterms:W3CDTF">2018-07-11T04:53:06Z</dcterms:created>
  <dcterms:modified xsi:type="dcterms:W3CDTF">2020-05-04T15:36:26Z</dcterms:modified>
</cp:coreProperties>
</file>