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56" r:id="rId2"/>
    <p:sldId id="259" r:id="rId3"/>
    <p:sldId id="260" r:id="rId4"/>
    <p:sldId id="261" r:id="rId5"/>
    <p:sldId id="262" r:id="rId6"/>
    <p:sldId id="263" r:id="rId7"/>
    <p:sldId id="264" r:id="rId8"/>
    <p:sldId id="27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5" r:id="rId19"/>
    <p:sldId id="276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24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2B0ED-BD9C-43AC-9152-9058E476DBA1}" type="doc">
      <dgm:prSet loTypeId="urn:microsoft.com/office/officeart/2005/8/layout/orgChart1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40EB630-ABC2-4CAB-8CCC-2F07D61F49FF}">
      <dgm:prSet phldrT="[Text]" custT="1"/>
      <dgm:spPr/>
      <dgm:t>
        <a:bodyPr/>
        <a:lstStyle/>
        <a:p>
          <a:r>
            <a:rPr lang="bn-IN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বাংলাদেশ সরকারের বিভিন্ন অঙ্গ </a:t>
          </a:r>
          <a:endParaRPr lang="en-US" sz="3200" b="1" dirty="0"/>
        </a:p>
      </dgm:t>
    </dgm:pt>
    <dgm:pt modelId="{F2EA764B-D529-470F-B027-15BEA3CA167E}" type="parTrans" cxnId="{2AFA2313-1029-4F33-BBE6-BDC4E5F63B99}">
      <dgm:prSet/>
      <dgm:spPr/>
      <dgm:t>
        <a:bodyPr/>
        <a:lstStyle/>
        <a:p>
          <a:endParaRPr lang="en-US"/>
        </a:p>
      </dgm:t>
    </dgm:pt>
    <dgm:pt modelId="{1FA5CF91-842F-4F54-8391-24D2C6FEC1F2}" type="sibTrans" cxnId="{2AFA2313-1029-4F33-BBE6-BDC4E5F63B99}">
      <dgm:prSet/>
      <dgm:spPr/>
      <dgm:t>
        <a:bodyPr/>
        <a:lstStyle/>
        <a:p>
          <a:endParaRPr lang="en-US"/>
        </a:p>
      </dgm:t>
    </dgm:pt>
    <dgm:pt modelId="{273ACDCF-3D89-4404-8998-4216F5C9889D}">
      <dgm:prSet phldrT="[Text]" custT="1"/>
      <dgm:spPr/>
      <dgm:t>
        <a:bodyPr/>
        <a:lstStyle/>
        <a:p>
          <a:r>
            <a:rPr lang="bn-IN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আইন বিভাগ </a:t>
          </a:r>
          <a:endParaRPr lang="en-US" sz="3200" b="1" dirty="0"/>
        </a:p>
      </dgm:t>
    </dgm:pt>
    <dgm:pt modelId="{9BC938BA-761E-4EEF-9962-F089D504ACB4}" type="parTrans" cxnId="{B23CCF86-E2A8-4CFE-862B-96494D7A492B}">
      <dgm:prSet/>
      <dgm:spPr/>
      <dgm:t>
        <a:bodyPr/>
        <a:lstStyle/>
        <a:p>
          <a:endParaRPr lang="en-US"/>
        </a:p>
      </dgm:t>
    </dgm:pt>
    <dgm:pt modelId="{055AC8B5-0855-44AB-AA54-7804F9CD243C}" type="sibTrans" cxnId="{B23CCF86-E2A8-4CFE-862B-96494D7A492B}">
      <dgm:prSet/>
      <dgm:spPr/>
      <dgm:t>
        <a:bodyPr/>
        <a:lstStyle/>
        <a:p>
          <a:endParaRPr lang="en-US"/>
        </a:p>
      </dgm:t>
    </dgm:pt>
    <dgm:pt modelId="{6463F740-10D1-4537-96EF-9CEC207C51CD}">
      <dgm:prSet phldrT="[Text]" custT="1"/>
      <dgm:spPr/>
      <dgm:t>
        <a:bodyPr/>
        <a:lstStyle/>
        <a:p>
          <a:r>
            <a:rPr lang="bn-IN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শাসন বিভাগ </a:t>
          </a:r>
          <a:endParaRPr lang="en-US" sz="3200" b="1" dirty="0"/>
        </a:p>
      </dgm:t>
    </dgm:pt>
    <dgm:pt modelId="{859D5A34-ABE3-4D44-8C6B-18763AF11A72}" type="parTrans" cxnId="{F64F4668-5AC7-47A2-919F-B74F47CB0562}">
      <dgm:prSet/>
      <dgm:spPr/>
      <dgm:t>
        <a:bodyPr/>
        <a:lstStyle/>
        <a:p>
          <a:endParaRPr lang="en-US"/>
        </a:p>
      </dgm:t>
    </dgm:pt>
    <dgm:pt modelId="{874ABF6A-40AE-454B-B8E3-B3F380D53B45}" type="sibTrans" cxnId="{F64F4668-5AC7-47A2-919F-B74F47CB0562}">
      <dgm:prSet/>
      <dgm:spPr/>
      <dgm:t>
        <a:bodyPr/>
        <a:lstStyle/>
        <a:p>
          <a:endParaRPr lang="en-US"/>
        </a:p>
      </dgm:t>
    </dgm:pt>
    <dgm:pt modelId="{F0D0FEDD-AE34-4DA5-A984-40FBAE4693BB}">
      <dgm:prSet phldrT="[Text]" custT="1"/>
      <dgm:spPr/>
      <dgm:t>
        <a:bodyPr/>
        <a:lstStyle/>
        <a:p>
          <a:r>
            <a:rPr lang="bn-IN" sz="3200" b="1" dirty="0" smtClean="0">
              <a:latin typeface="NikoshBAN" panose="02000000000000000000" pitchFamily="2" charset="0"/>
              <a:cs typeface="NikoshBAN" panose="02000000000000000000" pitchFamily="2" charset="0"/>
            </a:rPr>
            <a:t>বিচার বিভাগ </a:t>
          </a:r>
          <a:endParaRPr lang="en-US" sz="3200" b="1" dirty="0"/>
        </a:p>
      </dgm:t>
    </dgm:pt>
    <dgm:pt modelId="{8A5DEA4D-9EB8-4A78-AAF5-A1FF70F1D453}" type="parTrans" cxnId="{6375898F-ADC9-4DD9-849C-EC0E77AA09E6}">
      <dgm:prSet/>
      <dgm:spPr/>
      <dgm:t>
        <a:bodyPr/>
        <a:lstStyle/>
        <a:p>
          <a:endParaRPr lang="en-US"/>
        </a:p>
      </dgm:t>
    </dgm:pt>
    <dgm:pt modelId="{65146D04-1E73-4CEB-9C27-67F12903D0D2}" type="sibTrans" cxnId="{6375898F-ADC9-4DD9-849C-EC0E77AA09E6}">
      <dgm:prSet/>
      <dgm:spPr/>
      <dgm:t>
        <a:bodyPr/>
        <a:lstStyle/>
        <a:p>
          <a:endParaRPr lang="en-US"/>
        </a:p>
      </dgm:t>
    </dgm:pt>
    <dgm:pt modelId="{2D9E2CA3-59A8-4448-ADEF-0890728A8212}" type="pres">
      <dgm:prSet presAssocID="{39E2B0ED-BD9C-43AC-9152-9058E476DBA1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3F5008-C701-4E5E-AE33-1791D57F501C}" type="pres">
      <dgm:prSet presAssocID="{A40EB630-ABC2-4CAB-8CCC-2F07D61F49FF}" presName="hierRoot1" presStyleCnt="0">
        <dgm:presLayoutVars>
          <dgm:hierBranch val="init"/>
        </dgm:presLayoutVars>
      </dgm:prSet>
      <dgm:spPr/>
    </dgm:pt>
    <dgm:pt modelId="{3C27C10C-5294-4A83-9B21-ED5F1BBE45F2}" type="pres">
      <dgm:prSet presAssocID="{A40EB630-ABC2-4CAB-8CCC-2F07D61F49FF}" presName="rootComposite1" presStyleCnt="0"/>
      <dgm:spPr/>
    </dgm:pt>
    <dgm:pt modelId="{74853279-7F10-4E9E-B5E2-DF9472741EA4}" type="pres">
      <dgm:prSet presAssocID="{A40EB630-ABC2-4CAB-8CCC-2F07D61F49FF}" presName="rootText1" presStyleLbl="node0" presStyleIdx="0" presStyleCnt="1" custScaleX="132486" custLinFactNeighborX="-578" custLinFactNeighborY="-430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5094A5D-588E-4F0C-9D65-2A602B3DF95C}" type="pres">
      <dgm:prSet presAssocID="{A40EB630-ABC2-4CAB-8CCC-2F07D61F49FF}" presName="rootConnector1" presStyleLbl="node1" presStyleIdx="0" presStyleCnt="0"/>
      <dgm:spPr/>
      <dgm:t>
        <a:bodyPr/>
        <a:lstStyle/>
        <a:p>
          <a:endParaRPr lang="en-US"/>
        </a:p>
      </dgm:t>
    </dgm:pt>
    <dgm:pt modelId="{EA8AB6BA-0FC4-4914-B95E-0979CB487B3B}" type="pres">
      <dgm:prSet presAssocID="{A40EB630-ABC2-4CAB-8CCC-2F07D61F49FF}" presName="hierChild2" presStyleCnt="0"/>
      <dgm:spPr/>
    </dgm:pt>
    <dgm:pt modelId="{2FBE524F-515E-48E6-BE06-726337792CCE}" type="pres">
      <dgm:prSet presAssocID="{9BC938BA-761E-4EEF-9962-F089D504ACB4}" presName="Name37" presStyleLbl="parChTrans1D2" presStyleIdx="0" presStyleCnt="3"/>
      <dgm:spPr/>
      <dgm:t>
        <a:bodyPr/>
        <a:lstStyle/>
        <a:p>
          <a:endParaRPr lang="en-US"/>
        </a:p>
      </dgm:t>
    </dgm:pt>
    <dgm:pt modelId="{B2205FED-F645-4B30-93D2-0694F072A6B0}" type="pres">
      <dgm:prSet presAssocID="{273ACDCF-3D89-4404-8998-4216F5C9889D}" presName="hierRoot2" presStyleCnt="0">
        <dgm:presLayoutVars>
          <dgm:hierBranch val="init"/>
        </dgm:presLayoutVars>
      </dgm:prSet>
      <dgm:spPr/>
    </dgm:pt>
    <dgm:pt modelId="{7E271A66-ADDB-4E56-987F-13188C1AA0B8}" type="pres">
      <dgm:prSet presAssocID="{273ACDCF-3D89-4404-8998-4216F5C9889D}" presName="rootComposite" presStyleCnt="0"/>
      <dgm:spPr/>
    </dgm:pt>
    <dgm:pt modelId="{116CA02D-B74E-4103-A6B7-3763B2491041}" type="pres">
      <dgm:prSet presAssocID="{273ACDCF-3D89-4404-8998-4216F5C9889D}" presName="rootText" presStyleLbl="node2" presStyleIdx="0" presStyleCnt="3" custLinFactNeighborY="241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DE7FA23-7B67-4F30-98F4-6E8A7C8851EC}" type="pres">
      <dgm:prSet presAssocID="{273ACDCF-3D89-4404-8998-4216F5C9889D}" presName="rootConnector" presStyleLbl="node2" presStyleIdx="0" presStyleCnt="3"/>
      <dgm:spPr/>
      <dgm:t>
        <a:bodyPr/>
        <a:lstStyle/>
        <a:p>
          <a:endParaRPr lang="en-US"/>
        </a:p>
      </dgm:t>
    </dgm:pt>
    <dgm:pt modelId="{D5DE594E-537B-49A5-BFD0-63677726CA9A}" type="pres">
      <dgm:prSet presAssocID="{273ACDCF-3D89-4404-8998-4216F5C9889D}" presName="hierChild4" presStyleCnt="0"/>
      <dgm:spPr/>
    </dgm:pt>
    <dgm:pt modelId="{636FC20E-71A5-4E7C-B0A6-21B75FBF1560}" type="pres">
      <dgm:prSet presAssocID="{273ACDCF-3D89-4404-8998-4216F5C9889D}" presName="hierChild5" presStyleCnt="0"/>
      <dgm:spPr/>
    </dgm:pt>
    <dgm:pt modelId="{AA667C6F-A44E-45CA-9D82-5A36D29196A8}" type="pres">
      <dgm:prSet presAssocID="{859D5A34-ABE3-4D44-8C6B-18763AF11A72}" presName="Name37" presStyleLbl="parChTrans1D2" presStyleIdx="1" presStyleCnt="3"/>
      <dgm:spPr/>
      <dgm:t>
        <a:bodyPr/>
        <a:lstStyle/>
        <a:p>
          <a:endParaRPr lang="en-US"/>
        </a:p>
      </dgm:t>
    </dgm:pt>
    <dgm:pt modelId="{344FAA72-AF4A-4CAB-ADAB-F23A82442F59}" type="pres">
      <dgm:prSet presAssocID="{6463F740-10D1-4537-96EF-9CEC207C51CD}" presName="hierRoot2" presStyleCnt="0">
        <dgm:presLayoutVars>
          <dgm:hierBranch val="init"/>
        </dgm:presLayoutVars>
      </dgm:prSet>
      <dgm:spPr/>
    </dgm:pt>
    <dgm:pt modelId="{7EB0E645-3FB9-4E07-B2A6-F2E3A99DBC8D}" type="pres">
      <dgm:prSet presAssocID="{6463F740-10D1-4537-96EF-9CEC207C51CD}" presName="rootComposite" presStyleCnt="0"/>
      <dgm:spPr/>
    </dgm:pt>
    <dgm:pt modelId="{105216B8-E846-4AA3-B79E-35F1313738EC}" type="pres">
      <dgm:prSet presAssocID="{6463F740-10D1-4537-96EF-9CEC207C51CD}" presName="rootText" presStyleLbl="node2" presStyleIdx="1" presStyleCnt="3" custLinFactNeighborY="241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D4E19A4-4AEB-42C8-8164-1F1848E05243}" type="pres">
      <dgm:prSet presAssocID="{6463F740-10D1-4537-96EF-9CEC207C51CD}" presName="rootConnector" presStyleLbl="node2" presStyleIdx="1" presStyleCnt="3"/>
      <dgm:spPr/>
      <dgm:t>
        <a:bodyPr/>
        <a:lstStyle/>
        <a:p>
          <a:endParaRPr lang="en-US"/>
        </a:p>
      </dgm:t>
    </dgm:pt>
    <dgm:pt modelId="{8D37EFEC-3BCF-4C9B-9261-7A9A476C3628}" type="pres">
      <dgm:prSet presAssocID="{6463F740-10D1-4537-96EF-9CEC207C51CD}" presName="hierChild4" presStyleCnt="0"/>
      <dgm:spPr/>
    </dgm:pt>
    <dgm:pt modelId="{5F2F743A-0056-439F-B453-2FDF3E7CD97D}" type="pres">
      <dgm:prSet presAssocID="{6463F740-10D1-4537-96EF-9CEC207C51CD}" presName="hierChild5" presStyleCnt="0"/>
      <dgm:spPr/>
    </dgm:pt>
    <dgm:pt modelId="{92A26310-8B99-4FBD-A36B-4FEC62FD2739}" type="pres">
      <dgm:prSet presAssocID="{8A5DEA4D-9EB8-4A78-AAF5-A1FF70F1D453}" presName="Name37" presStyleLbl="parChTrans1D2" presStyleIdx="2" presStyleCnt="3"/>
      <dgm:spPr/>
      <dgm:t>
        <a:bodyPr/>
        <a:lstStyle/>
        <a:p>
          <a:endParaRPr lang="en-US"/>
        </a:p>
      </dgm:t>
    </dgm:pt>
    <dgm:pt modelId="{788FD597-3CAE-4046-B681-EC11ED57FBC7}" type="pres">
      <dgm:prSet presAssocID="{F0D0FEDD-AE34-4DA5-A984-40FBAE4693BB}" presName="hierRoot2" presStyleCnt="0">
        <dgm:presLayoutVars>
          <dgm:hierBranch val="init"/>
        </dgm:presLayoutVars>
      </dgm:prSet>
      <dgm:spPr/>
    </dgm:pt>
    <dgm:pt modelId="{6D9DE0D3-1F72-4060-9F1F-B106C00CA7AB}" type="pres">
      <dgm:prSet presAssocID="{F0D0FEDD-AE34-4DA5-A984-40FBAE4693BB}" presName="rootComposite" presStyleCnt="0"/>
      <dgm:spPr/>
    </dgm:pt>
    <dgm:pt modelId="{7EAFF965-3C9A-4F8C-B3EB-8E5D49CD596A}" type="pres">
      <dgm:prSet presAssocID="{F0D0FEDD-AE34-4DA5-A984-40FBAE4693BB}" presName="rootText" presStyleLbl="node2" presStyleIdx="2" presStyleCnt="3" custLinFactNeighborY="241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CB985DD-89D3-46B3-9E66-0577E798BC63}" type="pres">
      <dgm:prSet presAssocID="{F0D0FEDD-AE34-4DA5-A984-40FBAE4693BB}" presName="rootConnector" presStyleLbl="node2" presStyleIdx="2" presStyleCnt="3"/>
      <dgm:spPr/>
      <dgm:t>
        <a:bodyPr/>
        <a:lstStyle/>
        <a:p>
          <a:endParaRPr lang="en-US"/>
        </a:p>
      </dgm:t>
    </dgm:pt>
    <dgm:pt modelId="{7EC4BDE5-3CBF-4D6E-BBE3-D8F601725648}" type="pres">
      <dgm:prSet presAssocID="{F0D0FEDD-AE34-4DA5-A984-40FBAE4693BB}" presName="hierChild4" presStyleCnt="0"/>
      <dgm:spPr/>
    </dgm:pt>
    <dgm:pt modelId="{3362569C-1E68-4927-9911-F17237526E0D}" type="pres">
      <dgm:prSet presAssocID="{F0D0FEDD-AE34-4DA5-A984-40FBAE4693BB}" presName="hierChild5" presStyleCnt="0"/>
      <dgm:spPr/>
    </dgm:pt>
    <dgm:pt modelId="{C11CB63E-678B-49FA-BA5D-9D4DF0C8AE78}" type="pres">
      <dgm:prSet presAssocID="{A40EB630-ABC2-4CAB-8CCC-2F07D61F49FF}" presName="hierChild3" presStyleCnt="0"/>
      <dgm:spPr/>
    </dgm:pt>
  </dgm:ptLst>
  <dgm:cxnLst>
    <dgm:cxn modelId="{8F48AE86-9C6C-43C7-9571-3A51C19605A1}" type="presOf" srcId="{F0D0FEDD-AE34-4DA5-A984-40FBAE4693BB}" destId="{1CB985DD-89D3-46B3-9E66-0577E798BC63}" srcOrd="1" destOrd="0" presId="urn:microsoft.com/office/officeart/2005/8/layout/orgChart1"/>
    <dgm:cxn modelId="{F64F4668-5AC7-47A2-919F-B74F47CB0562}" srcId="{A40EB630-ABC2-4CAB-8CCC-2F07D61F49FF}" destId="{6463F740-10D1-4537-96EF-9CEC207C51CD}" srcOrd="1" destOrd="0" parTransId="{859D5A34-ABE3-4D44-8C6B-18763AF11A72}" sibTransId="{874ABF6A-40AE-454B-B8E3-B3F380D53B45}"/>
    <dgm:cxn modelId="{9B309A13-E57F-4385-B3BD-1F2F85000CA4}" type="presOf" srcId="{273ACDCF-3D89-4404-8998-4216F5C9889D}" destId="{1DE7FA23-7B67-4F30-98F4-6E8A7C8851EC}" srcOrd="1" destOrd="0" presId="urn:microsoft.com/office/officeart/2005/8/layout/orgChart1"/>
    <dgm:cxn modelId="{B23CCF86-E2A8-4CFE-862B-96494D7A492B}" srcId="{A40EB630-ABC2-4CAB-8CCC-2F07D61F49FF}" destId="{273ACDCF-3D89-4404-8998-4216F5C9889D}" srcOrd="0" destOrd="0" parTransId="{9BC938BA-761E-4EEF-9962-F089D504ACB4}" sibTransId="{055AC8B5-0855-44AB-AA54-7804F9CD243C}"/>
    <dgm:cxn modelId="{373BBF97-0021-43ED-9C24-22D12145723B}" type="presOf" srcId="{A40EB630-ABC2-4CAB-8CCC-2F07D61F49FF}" destId="{74853279-7F10-4E9E-B5E2-DF9472741EA4}" srcOrd="0" destOrd="0" presId="urn:microsoft.com/office/officeart/2005/8/layout/orgChart1"/>
    <dgm:cxn modelId="{2AFA2313-1029-4F33-BBE6-BDC4E5F63B99}" srcId="{39E2B0ED-BD9C-43AC-9152-9058E476DBA1}" destId="{A40EB630-ABC2-4CAB-8CCC-2F07D61F49FF}" srcOrd="0" destOrd="0" parTransId="{F2EA764B-D529-470F-B027-15BEA3CA167E}" sibTransId="{1FA5CF91-842F-4F54-8391-24D2C6FEC1F2}"/>
    <dgm:cxn modelId="{AECE0DBD-9DAE-4D3A-9E2E-93006CC19796}" type="presOf" srcId="{F0D0FEDD-AE34-4DA5-A984-40FBAE4693BB}" destId="{7EAFF965-3C9A-4F8C-B3EB-8E5D49CD596A}" srcOrd="0" destOrd="0" presId="urn:microsoft.com/office/officeart/2005/8/layout/orgChart1"/>
    <dgm:cxn modelId="{050D0698-6971-433C-8BC3-601D6BE66AEE}" type="presOf" srcId="{39E2B0ED-BD9C-43AC-9152-9058E476DBA1}" destId="{2D9E2CA3-59A8-4448-ADEF-0890728A8212}" srcOrd="0" destOrd="0" presId="urn:microsoft.com/office/officeart/2005/8/layout/orgChart1"/>
    <dgm:cxn modelId="{0E9EC121-6FCB-462D-B80A-99B41C8E1E66}" type="presOf" srcId="{A40EB630-ABC2-4CAB-8CCC-2F07D61F49FF}" destId="{D5094A5D-588E-4F0C-9D65-2A602B3DF95C}" srcOrd="1" destOrd="0" presId="urn:microsoft.com/office/officeart/2005/8/layout/orgChart1"/>
    <dgm:cxn modelId="{2C524BBC-184C-4677-AED3-0838C93B892C}" type="presOf" srcId="{8A5DEA4D-9EB8-4A78-AAF5-A1FF70F1D453}" destId="{92A26310-8B99-4FBD-A36B-4FEC62FD2739}" srcOrd="0" destOrd="0" presId="urn:microsoft.com/office/officeart/2005/8/layout/orgChart1"/>
    <dgm:cxn modelId="{48E8A1FF-6BB4-4CA4-8436-3712956B6F1B}" type="presOf" srcId="{273ACDCF-3D89-4404-8998-4216F5C9889D}" destId="{116CA02D-B74E-4103-A6B7-3763B2491041}" srcOrd="0" destOrd="0" presId="urn:microsoft.com/office/officeart/2005/8/layout/orgChart1"/>
    <dgm:cxn modelId="{D235851D-5E01-4D65-9471-29B8FC7E2DB9}" type="presOf" srcId="{859D5A34-ABE3-4D44-8C6B-18763AF11A72}" destId="{AA667C6F-A44E-45CA-9D82-5A36D29196A8}" srcOrd="0" destOrd="0" presId="urn:microsoft.com/office/officeart/2005/8/layout/orgChart1"/>
    <dgm:cxn modelId="{9A5F9B4B-5E9B-4D9D-A49B-AEED55823D28}" type="presOf" srcId="{9BC938BA-761E-4EEF-9962-F089D504ACB4}" destId="{2FBE524F-515E-48E6-BE06-726337792CCE}" srcOrd="0" destOrd="0" presId="urn:microsoft.com/office/officeart/2005/8/layout/orgChart1"/>
    <dgm:cxn modelId="{6375898F-ADC9-4DD9-849C-EC0E77AA09E6}" srcId="{A40EB630-ABC2-4CAB-8CCC-2F07D61F49FF}" destId="{F0D0FEDD-AE34-4DA5-A984-40FBAE4693BB}" srcOrd="2" destOrd="0" parTransId="{8A5DEA4D-9EB8-4A78-AAF5-A1FF70F1D453}" sibTransId="{65146D04-1E73-4CEB-9C27-67F12903D0D2}"/>
    <dgm:cxn modelId="{24A57CAC-D1B4-438A-BF43-F866F59FACCF}" type="presOf" srcId="{6463F740-10D1-4537-96EF-9CEC207C51CD}" destId="{7D4E19A4-4AEB-42C8-8164-1F1848E05243}" srcOrd="1" destOrd="0" presId="urn:microsoft.com/office/officeart/2005/8/layout/orgChart1"/>
    <dgm:cxn modelId="{8AE72621-F2BE-4D48-A229-F94F6B017C1A}" type="presOf" srcId="{6463F740-10D1-4537-96EF-9CEC207C51CD}" destId="{105216B8-E846-4AA3-B79E-35F1313738EC}" srcOrd="0" destOrd="0" presId="urn:microsoft.com/office/officeart/2005/8/layout/orgChart1"/>
    <dgm:cxn modelId="{709A6172-E8EA-409C-A413-4E07E1018883}" type="presParOf" srcId="{2D9E2CA3-59A8-4448-ADEF-0890728A8212}" destId="{B43F5008-C701-4E5E-AE33-1791D57F501C}" srcOrd="0" destOrd="0" presId="urn:microsoft.com/office/officeart/2005/8/layout/orgChart1"/>
    <dgm:cxn modelId="{92E6B3FB-54EB-4235-939E-2A96D6EEAD97}" type="presParOf" srcId="{B43F5008-C701-4E5E-AE33-1791D57F501C}" destId="{3C27C10C-5294-4A83-9B21-ED5F1BBE45F2}" srcOrd="0" destOrd="0" presId="urn:microsoft.com/office/officeart/2005/8/layout/orgChart1"/>
    <dgm:cxn modelId="{C17E7667-2E4D-4C07-8FB7-82C03F379550}" type="presParOf" srcId="{3C27C10C-5294-4A83-9B21-ED5F1BBE45F2}" destId="{74853279-7F10-4E9E-B5E2-DF9472741EA4}" srcOrd="0" destOrd="0" presId="urn:microsoft.com/office/officeart/2005/8/layout/orgChart1"/>
    <dgm:cxn modelId="{D9AC5D0F-0D38-457F-B2F5-DBE43269B96E}" type="presParOf" srcId="{3C27C10C-5294-4A83-9B21-ED5F1BBE45F2}" destId="{D5094A5D-588E-4F0C-9D65-2A602B3DF95C}" srcOrd="1" destOrd="0" presId="urn:microsoft.com/office/officeart/2005/8/layout/orgChart1"/>
    <dgm:cxn modelId="{B4C88C96-645A-4BA4-B59B-14AE0C375163}" type="presParOf" srcId="{B43F5008-C701-4E5E-AE33-1791D57F501C}" destId="{EA8AB6BA-0FC4-4914-B95E-0979CB487B3B}" srcOrd="1" destOrd="0" presId="urn:microsoft.com/office/officeart/2005/8/layout/orgChart1"/>
    <dgm:cxn modelId="{93DC77F0-EAA0-4886-8DB0-D299BC4E907B}" type="presParOf" srcId="{EA8AB6BA-0FC4-4914-B95E-0979CB487B3B}" destId="{2FBE524F-515E-48E6-BE06-726337792CCE}" srcOrd="0" destOrd="0" presId="urn:microsoft.com/office/officeart/2005/8/layout/orgChart1"/>
    <dgm:cxn modelId="{D1AD59DB-9F08-4AC6-BE39-B3986B17C244}" type="presParOf" srcId="{EA8AB6BA-0FC4-4914-B95E-0979CB487B3B}" destId="{B2205FED-F645-4B30-93D2-0694F072A6B0}" srcOrd="1" destOrd="0" presId="urn:microsoft.com/office/officeart/2005/8/layout/orgChart1"/>
    <dgm:cxn modelId="{1BA5AC6A-F5DE-4694-84AC-5CDDAD425EF5}" type="presParOf" srcId="{B2205FED-F645-4B30-93D2-0694F072A6B0}" destId="{7E271A66-ADDB-4E56-987F-13188C1AA0B8}" srcOrd="0" destOrd="0" presId="urn:microsoft.com/office/officeart/2005/8/layout/orgChart1"/>
    <dgm:cxn modelId="{094125F5-C38F-4EC7-9172-EEB0DF5822CA}" type="presParOf" srcId="{7E271A66-ADDB-4E56-987F-13188C1AA0B8}" destId="{116CA02D-B74E-4103-A6B7-3763B2491041}" srcOrd="0" destOrd="0" presId="urn:microsoft.com/office/officeart/2005/8/layout/orgChart1"/>
    <dgm:cxn modelId="{28B1D2DE-E2CD-4EA4-8F0D-F1903F3BB9C6}" type="presParOf" srcId="{7E271A66-ADDB-4E56-987F-13188C1AA0B8}" destId="{1DE7FA23-7B67-4F30-98F4-6E8A7C8851EC}" srcOrd="1" destOrd="0" presId="urn:microsoft.com/office/officeart/2005/8/layout/orgChart1"/>
    <dgm:cxn modelId="{148E2586-F573-4E32-A726-E5E3CA10304D}" type="presParOf" srcId="{B2205FED-F645-4B30-93D2-0694F072A6B0}" destId="{D5DE594E-537B-49A5-BFD0-63677726CA9A}" srcOrd="1" destOrd="0" presId="urn:microsoft.com/office/officeart/2005/8/layout/orgChart1"/>
    <dgm:cxn modelId="{4A30D0D9-B671-4243-B1D7-33E8B3F4CC51}" type="presParOf" srcId="{B2205FED-F645-4B30-93D2-0694F072A6B0}" destId="{636FC20E-71A5-4E7C-B0A6-21B75FBF1560}" srcOrd="2" destOrd="0" presId="urn:microsoft.com/office/officeart/2005/8/layout/orgChart1"/>
    <dgm:cxn modelId="{05667446-44FE-461B-8BC4-642403BEFCB0}" type="presParOf" srcId="{EA8AB6BA-0FC4-4914-B95E-0979CB487B3B}" destId="{AA667C6F-A44E-45CA-9D82-5A36D29196A8}" srcOrd="2" destOrd="0" presId="urn:microsoft.com/office/officeart/2005/8/layout/orgChart1"/>
    <dgm:cxn modelId="{1CD26F26-8172-4F3E-AABE-639757F7C4F4}" type="presParOf" srcId="{EA8AB6BA-0FC4-4914-B95E-0979CB487B3B}" destId="{344FAA72-AF4A-4CAB-ADAB-F23A82442F59}" srcOrd="3" destOrd="0" presId="urn:microsoft.com/office/officeart/2005/8/layout/orgChart1"/>
    <dgm:cxn modelId="{48D5C1D4-B036-4E91-B680-2DDA795769F1}" type="presParOf" srcId="{344FAA72-AF4A-4CAB-ADAB-F23A82442F59}" destId="{7EB0E645-3FB9-4E07-B2A6-F2E3A99DBC8D}" srcOrd="0" destOrd="0" presId="urn:microsoft.com/office/officeart/2005/8/layout/orgChart1"/>
    <dgm:cxn modelId="{15F23F3D-CBED-4CDF-921D-22D0222B5E36}" type="presParOf" srcId="{7EB0E645-3FB9-4E07-B2A6-F2E3A99DBC8D}" destId="{105216B8-E846-4AA3-B79E-35F1313738EC}" srcOrd="0" destOrd="0" presId="urn:microsoft.com/office/officeart/2005/8/layout/orgChart1"/>
    <dgm:cxn modelId="{FC7E6034-65D6-437D-9B25-50D93BA62B90}" type="presParOf" srcId="{7EB0E645-3FB9-4E07-B2A6-F2E3A99DBC8D}" destId="{7D4E19A4-4AEB-42C8-8164-1F1848E05243}" srcOrd="1" destOrd="0" presId="urn:microsoft.com/office/officeart/2005/8/layout/orgChart1"/>
    <dgm:cxn modelId="{57A72D36-FF22-441B-8EC1-531152938987}" type="presParOf" srcId="{344FAA72-AF4A-4CAB-ADAB-F23A82442F59}" destId="{8D37EFEC-3BCF-4C9B-9261-7A9A476C3628}" srcOrd="1" destOrd="0" presId="urn:microsoft.com/office/officeart/2005/8/layout/orgChart1"/>
    <dgm:cxn modelId="{0DD8544F-2C6E-49EC-8338-37DE8959F108}" type="presParOf" srcId="{344FAA72-AF4A-4CAB-ADAB-F23A82442F59}" destId="{5F2F743A-0056-439F-B453-2FDF3E7CD97D}" srcOrd="2" destOrd="0" presId="urn:microsoft.com/office/officeart/2005/8/layout/orgChart1"/>
    <dgm:cxn modelId="{F17FD7C3-3FCF-4954-B19E-18FE5B5A1B82}" type="presParOf" srcId="{EA8AB6BA-0FC4-4914-B95E-0979CB487B3B}" destId="{92A26310-8B99-4FBD-A36B-4FEC62FD2739}" srcOrd="4" destOrd="0" presId="urn:microsoft.com/office/officeart/2005/8/layout/orgChart1"/>
    <dgm:cxn modelId="{888A7D15-5C5A-4C1D-A6B5-8629C1930DA7}" type="presParOf" srcId="{EA8AB6BA-0FC4-4914-B95E-0979CB487B3B}" destId="{788FD597-3CAE-4046-B681-EC11ED57FBC7}" srcOrd="5" destOrd="0" presId="urn:microsoft.com/office/officeart/2005/8/layout/orgChart1"/>
    <dgm:cxn modelId="{7C58E36C-C664-4D07-AAA9-235ADC8A36F9}" type="presParOf" srcId="{788FD597-3CAE-4046-B681-EC11ED57FBC7}" destId="{6D9DE0D3-1F72-4060-9F1F-B106C00CA7AB}" srcOrd="0" destOrd="0" presId="urn:microsoft.com/office/officeart/2005/8/layout/orgChart1"/>
    <dgm:cxn modelId="{528F292C-CE3F-453C-8897-E2C3C23F6757}" type="presParOf" srcId="{6D9DE0D3-1F72-4060-9F1F-B106C00CA7AB}" destId="{7EAFF965-3C9A-4F8C-B3EB-8E5D49CD596A}" srcOrd="0" destOrd="0" presId="urn:microsoft.com/office/officeart/2005/8/layout/orgChart1"/>
    <dgm:cxn modelId="{7D91C5B8-C230-432B-A848-B21731004002}" type="presParOf" srcId="{6D9DE0D3-1F72-4060-9F1F-B106C00CA7AB}" destId="{1CB985DD-89D3-46B3-9E66-0577E798BC63}" srcOrd="1" destOrd="0" presId="urn:microsoft.com/office/officeart/2005/8/layout/orgChart1"/>
    <dgm:cxn modelId="{1DD1F59A-4A61-4449-AD96-6991757777FB}" type="presParOf" srcId="{788FD597-3CAE-4046-B681-EC11ED57FBC7}" destId="{7EC4BDE5-3CBF-4D6E-BBE3-D8F601725648}" srcOrd="1" destOrd="0" presId="urn:microsoft.com/office/officeart/2005/8/layout/orgChart1"/>
    <dgm:cxn modelId="{26007686-5609-4D94-BE46-C4A3917F359B}" type="presParOf" srcId="{788FD597-3CAE-4046-B681-EC11ED57FBC7}" destId="{3362569C-1E68-4927-9911-F17237526E0D}" srcOrd="2" destOrd="0" presId="urn:microsoft.com/office/officeart/2005/8/layout/orgChart1"/>
    <dgm:cxn modelId="{C0107D83-8518-40F5-96E2-0677A67BBD1D}" type="presParOf" srcId="{B43F5008-C701-4E5E-AE33-1791D57F501C}" destId="{C11CB63E-678B-49FA-BA5D-9D4DF0C8AE78}" srcOrd="2" destOrd="0" presId="urn:microsoft.com/office/officeart/2005/8/layout/orgChar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77B53AF-678B-45B8-AE0D-6F5BC70AA5AB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4086757-1249-4B45-A56A-21CA7C85977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61463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ছবিগুলো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দেখিয়ে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শিক্ষার্থীদের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বিভিন্ন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প্রশ্ন</a:t>
            </a:r>
            <a:r>
              <a:rPr lang="en-US" baseline="0" dirty="0" smtClean="0"/>
              <a:t> </a:t>
            </a:r>
            <a:r>
              <a:rPr lang="en-US" baseline="0" dirty="0" err="1" smtClean="0"/>
              <a:t>জিজ্ঞাসা</a:t>
            </a:r>
            <a:r>
              <a:rPr lang="en-US" baseline="0" dirty="0" smtClean="0"/>
              <a:t> </a:t>
            </a:r>
            <a:r>
              <a:rPr lang="bn-IN" baseline="0" dirty="0" smtClean="0"/>
              <a:t>করে পাঠের শিরোনাম বের করে আনব।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4086757-1249-4B45-A56A-21CA7C859777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15255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9885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21626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5437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14032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4067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435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3172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896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09109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85655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11129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43D53B-F5A7-4CD8-ACFC-6195172E1BEC}" type="datetimeFigureOut">
              <a:rPr lang="en-US" smtClean="0"/>
              <a:pPr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7730A9-1EBB-4D5A-8E67-B72AC3A753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94409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3076583" y="551233"/>
            <a:ext cx="613982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আজকের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মাল্টিমিডিয়া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ক্লাসে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উপস্থিত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সকলকে</a:t>
            </a:r>
            <a:r>
              <a:rPr lang="bn-BD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214" y="1276213"/>
            <a:ext cx="8950278" cy="5007424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4229100" y="4149090"/>
            <a:ext cx="4572000" cy="1944057"/>
          </a:xfrm>
          <a:prstGeom prst="rect">
            <a:avLst/>
          </a:prstGeom>
        </p:spPr>
        <p:txBody>
          <a:bodyPr wrap="none">
            <a:prstTxWarp prst="textPlain">
              <a:avLst/>
            </a:prstTxWarp>
            <a:spAutoFit/>
          </a:bodyPr>
          <a:lstStyle/>
          <a:p>
            <a:r>
              <a:rPr lang="bn-IN" sz="4000" b="1" dirty="0" smtClean="0">
                <a:ln w="28575">
                  <a:solidFill>
                    <a:schemeClr val="tx1"/>
                  </a:solidFill>
                </a:ln>
                <a:solidFill>
                  <a:schemeClr val="bg1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স্বাগত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191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12393E-6 7.40741E-7 L 0.00104 -0.45949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23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5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0" name="Group 9"/>
          <p:cNvGrpSpPr/>
          <p:nvPr/>
        </p:nvGrpSpPr>
        <p:grpSpPr>
          <a:xfrm>
            <a:off x="2369024" y="1012664"/>
            <a:ext cx="7689375" cy="4402072"/>
            <a:chOff x="2879678" y="1103520"/>
            <a:chExt cx="7178721" cy="420237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79678" y="1103520"/>
              <a:ext cx="7178721" cy="4202373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192974" y="1103520"/>
              <a:ext cx="2872854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32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বাংলাদেশ সচিবালয় </a:t>
              </a:r>
              <a:endParaRPr lang="en-US" sz="32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TextBox 5"/>
          <p:cNvSpPr txBox="1"/>
          <p:nvPr/>
        </p:nvSpPr>
        <p:spPr>
          <a:xfrm>
            <a:off x="2176451" y="5788906"/>
            <a:ext cx="85851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ষ্ট্রের শাসন সংক্রান্ত কার্যাবলি পরিচালনার দায়িত্ব শাসন বিভাগের।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4955603" y="262196"/>
            <a:ext cx="2606067" cy="579128"/>
            <a:chOff x="2478532" y="245001"/>
            <a:chExt cx="2606067" cy="579128"/>
          </a:xfrm>
        </p:grpSpPr>
        <p:sp>
          <p:nvSpPr>
            <p:cNvPr id="7" name="Rectangle 6"/>
            <p:cNvSpPr/>
            <p:nvPr/>
          </p:nvSpPr>
          <p:spPr>
            <a:xfrm>
              <a:off x="2478532" y="245001"/>
              <a:ext cx="2606067" cy="579128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554406" y="300909"/>
              <a:ext cx="25301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b="1" dirty="0" err="1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শাসন</a:t>
              </a:r>
              <a:r>
                <a:rPr lang="bn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 বিভাগের গঠন 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810" y="1079636"/>
            <a:ext cx="5715000" cy="38100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69037" y="1083732"/>
            <a:ext cx="5039057" cy="3779293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149444" y="5586076"/>
            <a:ext cx="1035865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প্রকৃত অর্থে রাষ্ট্রপ্রধান, সরকার প্রধান, মন্ত্রিপরিষদ ও প্রশাসনিক কর্মকর্তাদের নিয়েই শাসন বিভাগ গঠিত। </a:t>
            </a:r>
            <a:endParaRPr lang="en-US" sz="3200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2942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4955603" y="262196"/>
            <a:ext cx="2606067" cy="579128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5031477" y="318104"/>
            <a:ext cx="253019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বিচার বিভাগের গঠন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346" y="1214652"/>
            <a:ext cx="6193766" cy="373948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767786" y="1324625"/>
            <a:ext cx="162718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সুপ্রিম কোর্ট </a:t>
            </a:r>
            <a:endParaRPr lang="en-US" sz="32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16543" y="5503908"/>
            <a:ext cx="1087726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সরকারের যে অঙ্গ বা বিভাগ ন্যায়বিচার প্রতিষ্ঠার জন্য সংবিধান ও আইন অনুযায়ী বিচার কাজ পরিচালনা করে থাকে তাকে বলা হয় বিচার বিভাগ। বিচার বিভাগের সর্বোচ্চ স্তর হলো সুপ্রিম কোর্ট।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6684" y="1214652"/>
            <a:ext cx="5162079" cy="3739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3976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752354" y="3914882"/>
            <a:ext cx="10961226" cy="2310714"/>
          </a:xfrm>
          <a:prstGeom prst="rect">
            <a:avLst/>
          </a:prstGeom>
          <a:solidFill>
            <a:schemeClr val="accent6">
              <a:lumMod val="60000"/>
              <a:lumOff val="40000"/>
              <a:alpha val="38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110979" y="543697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781668" y="913064"/>
            <a:ext cx="2901446" cy="832030"/>
          </a:xfrm>
          <a:prstGeom prst="roundRect">
            <a:avLst/>
          </a:prstGeom>
          <a:solidFill>
            <a:schemeClr val="accent6">
              <a:lumMod val="60000"/>
              <a:lumOff val="40000"/>
              <a:alpha val="48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377908" y="972056"/>
            <a:ext cx="34722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জোড়ায় কাজ</a:t>
            </a:r>
            <a:endParaRPr lang="en-US" sz="3600" b="1" dirty="0">
              <a:ln w="1905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403492" y="765839"/>
            <a:ext cx="158059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600" b="1" dirty="0" smtClean="0">
                <a:latin typeface="NikoshBAN" pitchFamily="2" charset="0"/>
                <a:cs typeface="NikoshBAN" pitchFamily="2" charset="0"/>
              </a:rPr>
              <a:t>৬ মিনিট </a:t>
            </a:r>
            <a:endParaRPr lang="en-US" sz="36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86341" y="4756803"/>
            <a:ext cx="866067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>
                <a:latin typeface="NikoshBAN" pitchFamily="2" charset="0"/>
                <a:cs typeface="NikoshBAN" pitchFamily="2" charset="0"/>
                <a:sym typeface="Wingdings 2"/>
              </a:rPr>
              <a:t>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আইন বিভাগের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সদস্য নির্বাচন প্রক্রিয়া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ব্যাখ্যা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কর।</a:t>
            </a:r>
            <a:r>
              <a:rPr lang="bn-BD" sz="4000" dirty="0" smtClean="0">
                <a:latin typeface="NikoshBAN" pitchFamily="2" charset="0"/>
                <a:cs typeface="NikoshBAN" pitchFamily="2" charset="0"/>
              </a:rPr>
              <a:t>   </a:t>
            </a:r>
            <a:r>
              <a:rPr lang="bn-IN" sz="4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106AD698-2FE6-43D0-A513-A79663B2EDA0}"/>
              </a:ext>
            </a:extLst>
          </p:cNvPr>
          <p:cNvSpPr/>
          <p:nvPr/>
        </p:nvSpPr>
        <p:spPr>
          <a:xfrm>
            <a:off x="5268963" y="502511"/>
            <a:ext cx="2636546" cy="2587930"/>
          </a:xfrm>
          <a:prstGeom prst="rect">
            <a:avLst/>
          </a:prstGeom>
          <a:blipFill dpi="0"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64419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/>
          <p:nvPr/>
        </p:nvGrpSpPr>
        <p:grpSpPr>
          <a:xfrm>
            <a:off x="4430160" y="292388"/>
            <a:ext cx="3294471" cy="579128"/>
            <a:chOff x="5221732" y="251444"/>
            <a:chExt cx="3294471" cy="579128"/>
          </a:xfrm>
        </p:grpSpPr>
        <p:sp>
          <p:nvSpPr>
            <p:cNvPr id="4" name="Rectangle 3"/>
            <p:cNvSpPr/>
            <p:nvPr/>
          </p:nvSpPr>
          <p:spPr>
            <a:xfrm>
              <a:off x="5221732" y="251444"/>
              <a:ext cx="3294471" cy="579128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47731" y="307352"/>
              <a:ext cx="30684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আইন বিভাগের কার্যাবলি  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1" name="Picture 1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02" y="1074440"/>
            <a:ext cx="6859785" cy="412676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608116" y="5432087"/>
            <a:ext cx="10975768" cy="1092804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/>
          <p:cNvSpPr txBox="1"/>
          <p:nvPr/>
        </p:nvSpPr>
        <p:spPr>
          <a:xfrm>
            <a:off x="2683691" y="5693697"/>
            <a:ext cx="678740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 বিভাগ রাষ্ট্রের সাধারণ আইন তৈরি ও পরিবর্তন করে।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4430160" y="5716879"/>
            <a:ext cx="3996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সরকারের আয়-ব্যয় নিয়ন্ত্রণ করে। 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4238981" y="5693697"/>
            <a:ext cx="39962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সংবিধান প্রণয়ন ও সংশোধন করে।  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683691" y="5740061"/>
            <a:ext cx="70436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দেশের জাতীয় তহবিলের অভিভাবক হিসাবে দায়িত্ব পালন করে।   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974633" y="5670515"/>
            <a:ext cx="49073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জাতীয় বাজেট অনুমোদন ও কর ধার্য করে।       </a:t>
            </a:r>
            <a:endParaRPr lang="en-US" sz="2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0502" y="1101077"/>
            <a:ext cx="6953250" cy="410013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95" y="1067728"/>
            <a:ext cx="6859784" cy="413348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95" y="1133126"/>
            <a:ext cx="6898657" cy="3957792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5095" y="1133126"/>
            <a:ext cx="6912269" cy="39898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500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 tmFilter="0,0; .5, 1; 1, 1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66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000"/>
                            </p:stCondLst>
                            <p:childTnLst>
                              <p:par>
                                <p:cTn id="69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70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 tmFilter="0,0; .5, 1; 1, 1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9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8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500"/>
                            </p:stCondLst>
                            <p:childTnLst>
                              <p:par>
                                <p:cTn id="92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93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 tmFilter="0,0; .5, 1; 1, 1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11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15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1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430160" y="292388"/>
            <a:ext cx="3294471" cy="579128"/>
            <a:chOff x="5221732" y="251444"/>
            <a:chExt cx="3294471" cy="579128"/>
          </a:xfrm>
        </p:grpSpPr>
        <p:sp>
          <p:nvSpPr>
            <p:cNvPr id="4" name="Rectangle 3"/>
            <p:cNvSpPr/>
            <p:nvPr/>
          </p:nvSpPr>
          <p:spPr>
            <a:xfrm>
              <a:off x="5221732" y="251444"/>
              <a:ext cx="3294471" cy="579128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47731" y="307352"/>
              <a:ext cx="30684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শাসন বিভাগের কার্যাবলি   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6" name="Picture 5" descr="1521813245_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189" y="1145893"/>
            <a:ext cx="4784630" cy="2959382"/>
          </a:xfrm>
          <a:prstGeom prst="rect">
            <a:avLst/>
          </a:prstGeom>
        </p:spPr>
      </p:pic>
      <p:pic>
        <p:nvPicPr>
          <p:cNvPr id="8" name="Picture 7" descr="New-Sec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89631" y="1099595"/>
            <a:ext cx="6717176" cy="3078865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266218" y="4838218"/>
            <a:ext cx="11632557" cy="1678329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111170" y="4990582"/>
            <a:ext cx="1034776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আইন বিভাগের আইন অনুযায়ী দেশ পরিচালনা করে। দেশের অভ্যন্তরে শান্তিশৃঙ্খলা বজায় রাখতে কাজ করে। দেশের স্বাধীনতা ও সার্বভৌমত্ব রক্ষা করে এবং বিদেশের সঙ্গে বন্ধুত্বপূর্ণ সম্পর্ক গড়ে তোলে।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6462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3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4430160" y="292388"/>
            <a:ext cx="3294471" cy="579128"/>
            <a:chOff x="5221732" y="251444"/>
            <a:chExt cx="3294471" cy="579128"/>
          </a:xfrm>
        </p:grpSpPr>
        <p:sp>
          <p:nvSpPr>
            <p:cNvPr id="4" name="Rectangle 3"/>
            <p:cNvSpPr/>
            <p:nvPr/>
          </p:nvSpPr>
          <p:spPr>
            <a:xfrm>
              <a:off x="5221732" y="251444"/>
              <a:ext cx="3294471" cy="579128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5447731" y="307352"/>
              <a:ext cx="306847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শাসন বিভাগের কার্যাবলি   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6" name="Rectangle 5"/>
          <p:cNvSpPr/>
          <p:nvPr/>
        </p:nvSpPr>
        <p:spPr>
          <a:xfrm>
            <a:off x="266218" y="4838218"/>
            <a:ext cx="11632557" cy="1678329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111170" y="5129478"/>
            <a:ext cx="1034776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বিচার বিভাগ দুষ্টের দমন, অপরাধীর শাস্তি বিধান ও ন্যায় প্রতিষ্ঠা করে নাগরিক জীবনকে সুন্দর ও সহজ করে তোলে। সংবিধানের বিভিন্ন ধারা বা আইনের ব্যাখ্যা দেয়। 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Picture 7" descr="1d6c9ea52294f892294b0b3ced20675a-585df6112b5c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0429" y="1193876"/>
            <a:ext cx="4045353" cy="2695216"/>
          </a:xfrm>
          <a:prstGeom prst="rect">
            <a:avLst/>
          </a:prstGeom>
        </p:spPr>
      </p:pic>
      <p:pic>
        <p:nvPicPr>
          <p:cNvPr id="9" name="Picture 8" descr="pramanik99-1478167533-9c8189d_xlarge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2159" y="1215341"/>
            <a:ext cx="3732715" cy="2648557"/>
          </a:xfrm>
          <a:prstGeom prst="rect">
            <a:avLst/>
          </a:prstGeom>
        </p:spPr>
      </p:pic>
      <p:pic>
        <p:nvPicPr>
          <p:cNvPr id="10" name="Picture 9" descr="images (2)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45347" y="1412170"/>
            <a:ext cx="3599726" cy="2175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1234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9544550" y="1037859"/>
            <a:ext cx="1865870" cy="107721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১০ মিনিট</a:t>
            </a:r>
            <a:endParaRPr lang="en-US" sz="32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88089" y="1253303"/>
            <a:ext cx="2484384" cy="646331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দলীয় কাজ</a:t>
            </a:r>
            <a:endParaRPr lang="en-US" sz="3600" b="1" dirty="0"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381965" y="4109013"/>
            <a:ext cx="11447362" cy="1562581"/>
          </a:xfrm>
          <a:prstGeom prst="rect">
            <a:avLst/>
          </a:prstGeom>
          <a:solidFill>
            <a:schemeClr val="accent1">
              <a:alpha val="11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5585" y="4503964"/>
            <a:ext cx="10972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2604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 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রাষ্ট্রের শাসন কার্যাবলি পরিচালনায় শাসন বিভাগের 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অবদান মুল্যায়ন কর। 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8" name="Picture 7" descr="15015185731621609636_2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80960" y="567159"/>
            <a:ext cx="2854086" cy="18825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90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597306" y="1412111"/>
            <a:ext cx="9306046" cy="5104436"/>
          </a:xfrm>
          <a:prstGeom prst="rect">
            <a:avLst/>
          </a:prstGeom>
          <a:solidFill>
            <a:schemeClr val="accent6">
              <a:lumMod val="60000"/>
              <a:lumOff val="40000"/>
              <a:alpha val="30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3078866" y="1472043"/>
            <a:ext cx="7164729" cy="4924292"/>
          </a:xfrm>
          <a:prstGeom prst="rect">
            <a:avLst/>
          </a:prstGeom>
          <a:noFill/>
        </p:spPr>
        <p:txBody>
          <a:bodyPr wrap="square" lIns="121789" tIns="60894" rIns="121789" bIns="60894" rtlCol="0">
            <a:spAutoFit/>
          </a:bodyPr>
          <a:lstStyle/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১।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বাংলাদেশের আইনসভা কত কক্ষবিশিষ্ট?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এক কক্ষবিশিষ্ট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 </a:t>
            </a:r>
            <a:endParaRPr lang="bn-IN" sz="3000" dirty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২।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আইন বিভাগ কতজন সদস্য নিয়ে গঠিত?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৩৫০ জন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2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৩।</a:t>
            </a:r>
            <a:r>
              <a:rPr lang="bn-IN" sz="3200" dirty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দেশের শান্তিশৃঙ্খলা বজায় রাখা কোন বিভাগের কাজ?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2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শাসন বিভাগের কাজ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endParaRPr lang="en-US" sz="3000" dirty="0">
              <a:latin typeface="NikoshBAN" pitchFamily="2" charset="0"/>
              <a:cs typeface="NikoshBAN" pitchFamily="2" charset="0"/>
            </a:endParaRPr>
          </a:p>
          <a:p>
            <a:r>
              <a:rPr lang="en-US" sz="3000" dirty="0" smtClean="0">
                <a:latin typeface="NikoshBAN" pitchFamily="2" charset="0"/>
                <a:cs typeface="NikoshBAN" pitchFamily="2" charset="0"/>
              </a:rPr>
              <a:t>৪।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বিচার বিভাগের সর্বোচ্চ স্তর কোনটি </a:t>
            </a:r>
            <a:r>
              <a:rPr lang="en-US" sz="3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সুপ্রিম কোর্ট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৫।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বিচার বিভাগে প্রধানকে কী বলা হয়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?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IN" sz="3000" dirty="0" smtClean="0">
              <a:latin typeface="NikoshBAN" pitchFamily="2" charset="0"/>
              <a:cs typeface="NikoshBAN" pitchFamily="2" charset="0"/>
            </a:endParaRPr>
          </a:p>
          <a:p>
            <a:r>
              <a:rPr lang="bn-IN" sz="3000" dirty="0">
                <a:latin typeface="NikoshBAN" pitchFamily="2" charset="0"/>
                <a:cs typeface="NikoshBAN" pitchFamily="2" charset="0"/>
              </a:rPr>
              <a:t>উঃ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প্রধান বিচারপতি বলা হয়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।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3000" dirty="0" smtClean="0">
                <a:latin typeface="NikoshBAN" pitchFamily="2" charset="0"/>
                <a:cs typeface="NikoshBAN" pitchFamily="2" charset="0"/>
              </a:rPr>
              <a:t>  </a:t>
            </a:r>
            <a:r>
              <a:rPr lang="bn-IN" sz="30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000" dirty="0" smtClean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5004673" y="363999"/>
            <a:ext cx="2400121" cy="781132"/>
            <a:chOff x="5236167" y="519880"/>
            <a:chExt cx="2400121" cy="781132"/>
          </a:xfrm>
        </p:grpSpPr>
        <p:sp>
          <p:nvSpPr>
            <p:cNvPr id="6" name="Rectangle 5"/>
            <p:cNvSpPr/>
            <p:nvPr/>
          </p:nvSpPr>
          <p:spPr>
            <a:xfrm>
              <a:off x="5236167" y="519880"/>
              <a:ext cx="2400121" cy="781132"/>
            </a:xfrm>
            <a:prstGeom prst="rect">
              <a:avLst/>
            </a:prstGeom>
            <a:solidFill>
              <a:schemeClr val="accent6">
                <a:lumMod val="60000"/>
                <a:lumOff val="40000"/>
                <a:alpha val="38000"/>
              </a:schemeClr>
            </a:solidFill>
            <a:ln w="38100">
              <a:solidFill>
                <a:srgbClr val="7030A0"/>
              </a:solidFill>
            </a:ln>
            <a:scene3d>
              <a:camera prst="orthographicFront"/>
              <a:lightRig rig="threePt" dir="t"/>
            </a:scene3d>
            <a:sp3d>
              <a:bevelT w="190500" h="190500"/>
              <a:bevelB prst="slope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5625564" y="587281"/>
              <a:ext cx="158059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bn-IN" sz="3600" b="1" dirty="0" smtClean="0">
                  <a:latin typeface="NikoshBAN" pitchFamily="2" charset="0"/>
                  <a:cs typeface="NikoshBAN" pitchFamily="2" charset="0"/>
                </a:rPr>
                <a:t>মূল্যায়ন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84311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 tmFilter="0,0; .5, 1; 1, 1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 tmFilter="0,0; .5, 1; 1, 1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 tmFilter="0,0; .5, 1; 1, 1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 tmFilter="0,0; .5, 1; 1, 1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 tmFilter="0,0; .5, 1; 1, 1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 tmFilter="0,0; .5, 1; 1, 1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 tmFilter="0,0; .5, 1; 1, 1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 tmFilter="0,0; .5, 1; 1, 1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500" tmFilter="0,0; .5, 1; 1, 1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218314-my-village-home-sherpur-bangladesh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88253" y="156258"/>
            <a:ext cx="5526269" cy="414470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456597" y="2031172"/>
            <a:ext cx="2797791" cy="916744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63500" h="63500"/>
              <a:bevelB w="38100" h="38100"/>
            </a:sp3d>
          </a:bodyPr>
          <a:lstStyle/>
          <a:p>
            <a:r>
              <a:rPr lang="bn-BD" sz="4000" b="1" dirty="0" smtClean="0">
                <a:ln w="76200">
                  <a:noFill/>
                </a:ln>
                <a:gradFill>
                  <a:gsLst>
                    <a:gs pos="0">
                      <a:srgbClr val="000082"/>
                    </a:gs>
                    <a:gs pos="13000">
                      <a:srgbClr val="0047FF"/>
                    </a:gs>
                    <a:gs pos="28000">
                      <a:srgbClr val="000082"/>
                    </a:gs>
                    <a:gs pos="42999">
                      <a:srgbClr val="0047FF"/>
                    </a:gs>
                    <a:gs pos="58000">
                      <a:srgbClr val="000082"/>
                    </a:gs>
                    <a:gs pos="72000">
                      <a:srgbClr val="0047FF"/>
                    </a:gs>
                    <a:gs pos="87000">
                      <a:srgbClr val="000082"/>
                    </a:gs>
                    <a:gs pos="100000">
                      <a:srgbClr val="0047FF"/>
                    </a:gs>
                  </a:gsLst>
                  <a:lin ang="5400000" scaled="0"/>
                </a:gradFill>
                <a:latin typeface="NikoshBAN" pitchFamily="2" charset="0"/>
                <a:cs typeface="NikoshBAN" pitchFamily="2" charset="0"/>
              </a:rPr>
              <a:t>বাড়ির কাজ</a:t>
            </a:r>
            <a:endParaRPr lang="en-US" sz="4000" b="1" dirty="0">
              <a:ln w="76200">
                <a:noFill/>
              </a:ln>
              <a:gradFill>
                <a:gsLst>
                  <a:gs pos="0">
                    <a:srgbClr val="000082"/>
                  </a:gs>
                  <a:gs pos="13000">
                    <a:srgbClr val="0047FF"/>
                  </a:gs>
                  <a:gs pos="28000">
                    <a:srgbClr val="000082"/>
                  </a:gs>
                  <a:gs pos="42999">
                    <a:srgbClr val="0047FF"/>
                  </a:gs>
                  <a:gs pos="58000">
                    <a:srgbClr val="000082"/>
                  </a:gs>
                  <a:gs pos="72000">
                    <a:srgbClr val="0047FF"/>
                  </a:gs>
                  <a:gs pos="87000">
                    <a:srgbClr val="000082"/>
                  </a:gs>
                  <a:gs pos="100000">
                    <a:srgbClr val="0047FF"/>
                  </a:gs>
                </a:gsLst>
                <a:lin ang="5400000" scaled="0"/>
              </a:gra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57298" y="4697405"/>
            <a:ext cx="105441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tabLst>
                <a:tab pos="1260475" algn="l"/>
              </a:tabLst>
            </a:pP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</a:t>
            </a:r>
            <a:r>
              <a:rPr lang="bn-BD" sz="3600" b="1" dirty="0" smtClean="0">
                <a:latin typeface="NikoshBAN" pitchFamily="2" charset="0"/>
                <a:cs typeface="NikoshBAN" pitchFamily="2" charset="0"/>
                <a:sym typeface="Wingdings 2"/>
              </a:rPr>
              <a:t> দুষ্টের দমন ও ন্যায় প্রতিষ্ঠা করাই 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  <a:sym typeface="Wingdings 2"/>
              </a:rPr>
              <a:t>আইন বিভাগের কাজ, ব্যাখ্যা কর</a:t>
            </a:r>
            <a:r>
              <a:rPr lang="bn-BD" sz="3600" b="1" dirty="0" smtClean="0">
                <a:ln w="28575">
                  <a:noFill/>
                </a:ln>
                <a:latin typeface="NikoshBAN" pitchFamily="2" charset="0"/>
                <a:cs typeface="NikoshBAN" pitchFamily="2" charset="0"/>
              </a:rPr>
              <a:t>।    </a:t>
            </a:r>
            <a:endParaRPr lang="en-US" sz="4000" b="1" dirty="0">
              <a:ln w="28575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 descr="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96531" y="902826"/>
            <a:ext cx="9998502" cy="475224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664596" y="4757194"/>
            <a:ext cx="3240912" cy="1493135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1"/>
              </a:avLst>
            </a:prstTxWarp>
            <a:spAutoFit/>
          </a:bodyPr>
          <a:lstStyle/>
          <a:p>
            <a:r>
              <a:rPr lang="bn-BD" b="1" dirty="0" smtClean="0">
                <a:latin typeface="NikoshBAN" pitchFamily="2" charset="0"/>
                <a:cs typeface="NikoshBAN" pitchFamily="2" charset="0"/>
              </a:rPr>
              <a:t>ধন্যবাদ</a:t>
            </a:r>
            <a:r>
              <a:rPr lang="bn-BD" dirty="0" smtClean="0">
                <a:latin typeface="NikoshBAN" pitchFamily="2" charset="0"/>
                <a:cs typeface="NikoshBAN" pitchFamily="2" charset="0"/>
              </a:rPr>
              <a:t> </a:t>
            </a:r>
            <a:endParaRPr lang="en-US" dirty="0">
              <a:latin typeface="NikoshBAN" pitchFamily="2" charset="0"/>
              <a:cs typeface="NikoshBAN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83181E-7 3.7037E-6 L 0.00299 -0.62477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0" y="-31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4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ed Rectangle 11"/>
          <p:cNvSpPr/>
          <p:nvPr/>
        </p:nvSpPr>
        <p:spPr>
          <a:xfrm>
            <a:off x="1127651" y="3568081"/>
            <a:ext cx="10021429" cy="2777375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/>
          <p:cNvCxnSpPr/>
          <p:nvPr/>
        </p:nvCxnSpPr>
        <p:spPr>
          <a:xfrm>
            <a:off x="4732182" y="3772075"/>
            <a:ext cx="15305" cy="2363371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rot="5400000">
            <a:off x="3435988" y="5041281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rot="5400000">
            <a:off x="3969388" y="5041281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D39E3F7F-6D22-41E2-9DA0-96C1532C0F11}"/>
              </a:ext>
            </a:extLst>
          </p:cNvPr>
          <p:cNvSpPr/>
          <p:nvPr/>
        </p:nvSpPr>
        <p:spPr>
          <a:xfrm>
            <a:off x="5509152" y="678619"/>
            <a:ext cx="5093829" cy="26161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মোঃ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ফারুক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হোসেন</a:t>
            </a:r>
            <a:r>
              <a:rPr lang="en-US" sz="3600" b="1" dirty="0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en-US" sz="3600" b="1" dirty="0" err="1">
                <a:ln w="9525">
                  <a:solidFill>
                    <a:schemeClr val="bg1"/>
                  </a:solidFill>
                  <a:prstDash val="solid"/>
                </a:ln>
                <a:latin typeface="NikoshBAN" pitchFamily="2" charset="0"/>
                <a:cs typeface="NikoshBAN" pitchFamily="2" charset="0"/>
              </a:rPr>
              <a:t>চৌধুরী</a:t>
            </a:r>
            <a:endParaRPr lang="en-US" sz="3200" b="1" dirty="0">
              <a:ln w="9525">
                <a:solidFill>
                  <a:schemeClr val="bg1"/>
                </a:solidFill>
                <a:prstDash val="solid"/>
              </a:ln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সহকারি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শিক্ষক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(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ব্যবসায়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শিক্ষা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)</a:t>
            </a: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নোয়াগাঁও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উচ্চ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বিদ্যালয়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নবীনগর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, </a:t>
            </a:r>
            <a:r>
              <a:rPr lang="en-US" sz="2800" dirty="0" err="1">
                <a:latin typeface="NikoshBAN" pitchFamily="2" charset="0"/>
                <a:cs typeface="NikoshBAN" pitchFamily="2" charset="0"/>
              </a:rPr>
              <a:t>ব্রাহ্মণবাড়িয়া</a:t>
            </a:r>
            <a:endParaRPr lang="en-US" sz="2800" dirty="0"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en-US" sz="2800" dirty="0" err="1">
                <a:latin typeface="NikoshBAN" pitchFamily="2" charset="0"/>
                <a:cs typeface="NikoshBAN" pitchFamily="2" charset="0"/>
              </a:rPr>
              <a:t>মোবাইলঃ</a:t>
            </a:r>
            <a:r>
              <a:rPr lang="en-US" sz="2800" dirty="0">
                <a:latin typeface="NikoshBAN" pitchFamily="2" charset="0"/>
                <a:cs typeface="NikoshBAN" pitchFamily="2" charset="0"/>
              </a:rPr>
              <a:t> ০১৭১২৪৯২৬৪৮</a:t>
            </a: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E-mail : farukchowdhury661@yahoo.com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1127652" y="488119"/>
            <a:ext cx="10021429" cy="2944982"/>
          </a:xfrm>
          <a:prstGeom prst="roundRect">
            <a:avLst/>
          </a:prstGeom>
          <a:noFill/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9" name="Straight Connector 18"/>
          <p:cNvCxnSpPr/>
          <p:nvPr/>
        </p:nvCxnSpPr>
        <p:spPr>
          <a:xfrm flipH="1">
            <a:off x="4747487" y="745107"/>
            <a:ext cx="459" cy="244890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rot="5400000">
            <a:off x="3451752" y="2126419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rot="5400000">
            <a:off x="3985152" y="2126419"/>
            <a:ext cx="2133600" cy="1588"/>
          </a:xfrm>
          <a:prstGeom prst="line">
            <a:avLst/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F83983DB-50A7-4898-91C8-551DFCFB3E8C}"/>
              </a:ext>
            </a:extLst>
          </p:cNvPr>
          <p:cNvSpPr txBox="1"/>
          <p:nvPr/>
        </p:nvSpPr>
        <p:spPr>
          <a:xfrm>
            <a:off x="6041611" y="3697047"/>
            <a:ext cx="44078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শ্রেণি :  ৮ম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বিষয় : বাংলাদেশ ও বিশ্বপরিচয়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অধ্যায় : সপ্তম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সময় : </a:t>
            </a:r>
            <a:r>
              <a:rPr lang="en-US" sz="3200" dirty="0" smtClean="0">
                <a:latin typeface="NikoshBAN" pitchFamily="2" charset="0"/>
                <a:cs typeface="NikoshBAN" pitchFamily="2" charset="0"/>
              </a:rPr>
              <a:t>4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৫ </a:t>
            </a:r>
            <a:r>
              <a:rPr lang="bn-BD" sz="3200" dirty="0">
                <a:latin typeface="NikoshBAN" pitchFamily="2" charset="0"/>
                <a:cs typeface="NikoshBAN" pitchFamily="2" charset="0"/>
              </a:rPr>
              <a:t>মিনিট</a:t>
            </a:r>
          </a:p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তারিখ : ১৩/০৯/২০১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৮</a:t>
            </a:r>
            <a:r>
              <a:rPr lang="bn-BD" sz="3200" dirty="0" smtClean="0">
                <a:latin typeface="NikoshBAN" pitchFamily="2" charset="0"/>
                <a:cs typeface="NikoshBAN" pitchFamily="2" charset="0"/>
              </a:rPr>
              <a:t> খ্রিঃ  </a:t>
            </a:r>
            <a:r>
              <a:rPr lang="bn-IN" sz="3200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3200" dirty="0"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23" name="Picture 22" descr="faru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65394" y="937877"/>
            <a:ext cx="1844284" cy="209288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4" name="Picture 23" descr="005-1.jpg"/>
          <p:cNvPicPr>
            <a:picLocks noChangeAspect="1"/>
          </p:cNvPicPr>
          <p:nvPr/>
        </p:nvPicPr>
        <p:blipFill>
          <a:blip r:embed="rId3"/>
          <a:srcRect l="4571" t="6800" r="72286" b="56000"/>
          <a:stretch>
            <a:fillRect/>
          </a:stretch>
        </p:blipFill>
        <p:spPr>
          <a:xfrm>
            <a:off x="1843064" y="3975275"/>
            <a:ext cx="1733107" cy="19898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7833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3000"/>
                            </p:stCondLst>
                            <p:childTnLst>
                              <p:par>
                                <p:cTn id="19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58872" y="2349661"/>
            <a:ext cx="4100214" cy="249407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7544" y="2465534"/>
            <a:ext cx="3885596" cy="234592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640239" y="162479"/>
            <a:ext cx="31253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নিচের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ছবিগুলো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লক্ষ্য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</a:t>
            </a:r>
            <a:r>
              <a:rPr lang="en-US" sz="28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28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7" name="Picture 6" descr="240416_124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240554" y="2315515"/>
            <a:ext cx="4243689" cy="2546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0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8026E-6 -5.3654E-7 L -0.28197 -0.2291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100" y="-115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09534E-7 4.51434E-6 L 0.25254 -0.2581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600" y="-129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87679E-7 2.12766E-7 L -0.00286 0.18894 " pathEditMode="relative" ptsTypes="AA">
                                      <p:cBhvr>
                                        <p:cTn id="10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69587" y="2240280"/>
            <a:ext cx="7652824" cy="2377440"/>
          </a:xfrm>
          <a:prstGeom prst="rect">
            <a:avLst/>
          </a:prstGeom>
          <a:solidFill>
            <a:schemeClr val="accent1">
              <a:alpha val="8000"/>
            </a:schemeClr>
          </a:solidFill>
          <a:ln w="952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3384189" y="2766060"/>
            <a:ext cx="5691231" cy="1205779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 স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র</a:t>
            </a:r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কারের বিভিন্ন অঙ্গ</a:t>
            </a:r>
            <a:r>
              <a:rPr lang="bn-BD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b="1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cxnSp>
        <p:nvCxnSpPr>
          <p:cNvPr id="6" name="Straight Connector 5"/>
          <p:cNvCxnSpPr/>
          <p:nvPr/>
        </p:nvCxnSpPr>
        <p:spPr>
          <a:xfrm>
            <a:off x="3303270" y="4038060"/>
            <a:ext cx="5749290" cy="1143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18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" name="Group 2"/>
          <p:cNvGrpSpPr/>
          <p:nvPr/>
        </p:nvGrpSpPr>
        <p:grpSpPr>
          <a:xfrm>
            <a:off x="1383957" y="2261315"/>
            <a:ext cx="7760043" cy="951451"/>
            <a:chOff x="1383957" y="1767035"/>
            <a:chExt cx="8266670" cy="951451"/>
          </a:xfrm>
        </p:grpSpPr>
        <p:sp>
          <p:nvSpPr>
            <p:cNvPr id="4" name="Cube 3"/>
            <p:cNvSpPr/>
            <p:nvPr/>
          </p:nvSpPr>
          <p:spPr>
            <a:xfrm>
              <a:off x="1383957" y="1767035"/>
              <a:ext cx="8266670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458092" y="1940011"/>
              <a:ext cx="793303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১। 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সরকার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কী তা বলতে পারবে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4400" b="1" dirty="0" smtClean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241847" y="3523749"/>
            <a:ext cx="8940114" cy="951451"/>
            <a:chOff x="1241847" y="2819400"/>
            <a:chExt cx="8940114" cy="951451"/>
          </a:xfrm>
        </p:grpSpPr>
        <p:sp>
          <p:nvSpPr>
            <p:cNvPr id="7" name="Cube 6"/>
            <p:cNvSpPr/>
            <p:nvPr/>
          </p:nvSpPr>
          <p:spPr>
            <a:xfrm>
              <a:off x="1241847" y="2819400"/>
              <a:ext cx="8940114" cy="951451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340395" y="3017090"/>
              <a:ext cx="8522061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২। 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বাংলাদেশ 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সরকারের বিভিন্ন অঙ্গের গঠন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ব্যাখ্যা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করতে পারবে</a:t>
              </a:r>
              <a:r>
                <a:rPr lang="en-US" sz="3200" b="1" dirty="0" smtClean="0">
                  <a:latin typeface="NikoshBAN" pitchFamily="2" charset="0"/>
                  <a:cs typeface="NikoshBAN" pitchFamily="2" charset="0"/>
                </a:rPr>
                <a:t> ;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1025611" y="4757366"/>
            <a:ext cx="9984260" cy="1050325"/>
            <a:chOff x="951470" y="3917093"/>
            <a:chExt cx="10873946" cy="1062680"/>
          </a:xfrm>
        </p:grpSpPr>
        <p:sp>
          <p:nvSpPr>
            <p:cNvPr id="10" name="Cube 9"/>
            <p:cNvSpPr/>
            <p:nvPr/>
          </p:nvSpPr>
          <p:spPr>
            <a:xfrm>
              <a:off x="951470" y="3917093"/>
              <a:ext cx="10873946" cy="1062680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37285" y="4170389"/>
              <a:ext cx="9687695" cy="5916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৩। 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বাংলাদেশ 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সরকারের বিভিন্ন অঙ্গের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কার্যা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বলী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বর্ণনা</a:t>
              </a:r>
              <a:r>
                <a:rPr lang="bn-IN" sz="3200" b="1" dirty="0" smtClean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bn-BD" sz="3200" b="1" dirty="0" smtClean="0">
                  <a:latin typeface="NikoshBAN" pitchFamily="2" charset="0"/>
                  <a:cs typeface="NikoshBAN" pitchFamily="2" charset="0"/>
                </a:rPr>
                <a:t>করতে পারবে।   </a:t>
              </a:r>
              <a:endParaRPr lang="en-US" sz="3200" b="1" dirty="0">
                <a:latin typeface="NikoshBAN" pitchFamily="2" charset="0"/>
                <a:cs typeface="NikoshBAN" pitchFamily="2" charset="0"/>
              </a:endParaRPr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604248" y="783505"/>
            <a:ext cx="7068066" cy="990618"/>
            <a:chOff x="1655808" y="566335"/>
            <a:chExt cx="7068066" cy="990618"/>
          </a:xfrm>
        </p:grpSpPr>
        <p:sp>
          <p:nvSpPr>
            <p:cNvPr id="13" name="Cube 12"/>
            <p:cNvSpPr/>
            <p:nvPr/>
          </p:nvSpPr>
          <p:spPr>
            <a:xfrm>
              <a:off x="1655808" y="566335"/>
              <a:ext cx="7068066" cy="990618"/>
            </a:xfrm>
            <a:prstGeom prst="cube">
              <a:avLst>
                <a:gd name="adj" fmla="val 16304"/>
              </a:avLst>
            </a:prstGeom>
            <a:noFill/>
            <a:ln w="28575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/>
            <p:cNvSpPr/>
            <p:nvPr/>
          </p:nvSpPr>
          <p:spPr>
            <a:xfrm>
              <a:off x="2310718" y="760619"/>
              <a:ext cx="6203088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bn-BD" sz="3600" b="1" dirty="0" smtClean="0">
                  <a:latin typeface="NikoshBAN" pitchFamily="2" charset="0"/>
                  <a:cs typeface="NikoshBAN" pitchFamily="2" charset="0"/>
                </a:rPr>
                <a:t>এই পাঠ শেষে শিক্ষার্থীরা... </a:t>
              </a:r>
              <a:endParaRPr lang="en-US" sz="3600" b="1" dirty="0">
                <a:latin typeface="NikoshBAN" pitchFamily="2" charset="0"/>
                <a:cs typeface="NikoshBAN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8633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800" decel="100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cabinet_meeting_daily_sun_pic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42805" y="983850"/>
            <a:ext cx="5382230" cy="3588153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160020" y="4942390"/>
            <a:ext cx="11875770" cy="1551007"/>
          </a:xfrm>
          <a:prstGeom prst="rect">
            <a:avLst/>
          </a:prstGeom>
          <a:solidFill>
            <a:schemeClr val="accent1">
              <a:alpha val="8000"/>
            </a:schemeClr>
          </a:solidFill>
          <a:ln w="9525">
            <a:noFill/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720669" y="5413335"/>
            <a:ext cx="109493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BD" sz="3200" dirty="0" smtClean="0">
                <a:latin typeface="NikoshBAN" pitchFamily="2" charset="0"/>
                <a:cs typeface="NikoshBAN" pitchFamily="2" charset="0"/>
              </a:rPr>
              <a:t>সরকার রাষ্ট্রের মূল চালিকা শক্তি। সরকারের মাধ্যমেই রাষ্ট্র যাবতীয় কাজ সম্পাদন করে।   </a:t>
            </a:r>
            <a:endParaRPr lang="en-US" sz="3200" dirty="0">
              <a:latin typeface="NikoshBAN" pitchFamily="2" charset="0"/>
              <a:cs typeface="NikoshBAN" pitchFamily="2" charset="0"/>
            </a:endParaRPr>
          </a:p>
        </p:txBody>
      </p:sp>
      <p:grpSp>
        <p:nvGrpSpPr>
          <p:cNvPr id="9" name="Group 8"/>
          <p:cNvGrpSpPr/>
          <p:nvPr/>
        </p:nvGrpSpPr>
        <p:grpSpPr>
          <a:xfrm>
            <a:off x="7779826" y="273771"/>
            <a:ext cx="1144254" cy="579128"/>
            <a:chOff x="2478532" y="245001"/>
            <a:chExt cx="2606067" cy="579128"/>
          </a:xfrm>
        </p:grpSpPr>
        <p:sp>
          <p:nvSpPr>
            <p:cNvPr id="10" name="Rectangle 9"/>
            <p:cNvSpPr/>
            <p:nvPr/>
          </p:nvSpPr>
          <p:spPr>
            <a:xfrm>
              <a:off x="2478532" y="245001"/>
              <a:ext cx="2606067" cy="579128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2554406" y="300909"/>
              <a:ext cx="25301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BD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সরকার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grpSp>
        <p:nvGrpSpPr>
          <p:cNvPr id="13" name="Group 12"/>
          <p:cNvGrpSpPr/>
          <p:nvPr/>
        </p:nvGrpSpPr>
        <p:grpSpPr>
          <a:xfrm>
            <a:off x="926939" y="898245"/>
            <a:ext cx="4848828" cy="3720054"/>
            <a:chOff x="926939" y="898245"/>
            <a:chExt cx="4848828" cy="3720054"/>
          </a:xfrm>
        </p:grpSpPr>
        <p:pic>
          <p:nvPicPr>
            <p:cNvPr id="3" name="Picture 2" descr="onujibblog_1206534375_1-bangladesh-map.gif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926939" y="898245"/>
              <a:ext cx="3835106" cy="3720054"/>
            </a:xfrm>
            <a:prstGeom prst="rect">
              <a:avLst/>
            </a:prstGeom>
          </p:spPr>
        </p:pic>
        <p:sp>
          <p:nvSpPr>
            <p:cNvPr id="12" name="Right Arrow 11"/>
            <p:cNvSpPr/>
            <p:nvPr/>
          </p:nvSpPr>
          <p:spPr>
            <a:xfrm>
              <a:off x="4757195" y="2905246"/>
              <a:ext cx="1018572" cy="416688"/>
            </a:xfrm>
            <a:prstGeom prst="rightArrow">
              <a:avLst/>
            </a:prstGeom>
            <a:solidFill>
              <a:schemeClr val="accent6">
                <a:lumMod val="75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093332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8" presetClass="entr" presetSubtype="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Right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445738" y="3002692"/>
            <a:ext cx="9514702" cy="3076833"/>
          </a:xfrm>
          <a:prstGeom prst="rect">
            <a:avLst/>
          </a:prstGeom>
          <a:solidFill>
            <a:schemeClr val="accent6">
              <a:lumMod val="60000"/>
              <a:lumOff val="40000"/>
              <a:alpha val="46000"/>
            </a:schemeClr>
          </a:solidFill>
          <a:ln w="38100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317500" h="571500"/>
            <a:bevelB prst="slope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4095021" y="4055560"/>
            <a:ext cx="46717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4000" b="1" dirty="0" smtClean="0">
                <a:latin typeface="NikoshBAN" pitchFamily="2" charset="0"/>
                <a:cs typeface="NikoshBAN" pitchFamily="2" charset="0"/>
                <a:sym typeface="Wingdings 2"/>
              </a:rPr>
              <a:t>১।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সরকার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কাকে বলে ?</a:t>
            </a:r>
            <a:r>
              <a:rPr lang="bn-IN" sz="4000" b="1" dirty="0" smtClean="0">
                <a:latin typeface="NikoshBAN" pitchFamily="2" charset="0"/>
                <a:cs typeface="NikoshBAN" pitchFamily="2" charset="0"/>
              </a:rPr>
              <a:t> </a:t>
            </a:r>
            <a:r>
              <a:rPr lang="bn-BD" sz="4000" b="1" dirty="0" smtClean="0">
                <a:latin typeface="NikoshBAN" pitchFamily="2" charset="0"/>
                <a:cs typeface="NikoshBAN" pitchFamily="2" charset="0"/>
              </a:rPr>
              <a:t> </a:t>
            </a:r>
            <a:endParaRPr lang="bn-BD" sz="4000" b="1" dirty="0"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xmlns="" id="{C65DA18C-C301-4EE9-A4FE-55497B4FA555}"/>
              </a:ext>
            </a:extLst>
          </p:cNvPr>
          <p:cNvSpPr/>
          <p:nvPr/>
        </p:nvSpPr>
        <p:spPr>
          <a:xfrm>
            <a:off x="9022491" y="543697"/>
            <a:ext cx="2199577" cy="1752600"/>
          </a:xfrm>
          <a:prstGeom prst="ellipse">
            <a:avLst/>
          </a:prstGeom>
          <a:solidFill>
            <a:schemeClr val="accent6">
              <a:lumMod val="60000"/>
              <a:lumOff val="40000"/>
              <a:alpha val="56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: Rounded Corners 1">
            <a:extLst>
              <a:ext uri="{FF2B5EF4-FFF2-40B4-BE49-F238E27FC236}">
                <a16:creationId xmlns:a16="http://schemas.microsoft.com/office/drawing/2014/main" xmlns="" id="{ED4C64A0-1F58-4E09-A012-ADF773D2E4E9}"/>
              </a:ext>
            </a:extLst>
          </p:cNvPr>
          <p:cNvSpPr/>
          <p:nvPr/>
        </p:nvSpPr>
        <p:spPr>
          <a:xfrm>
            <a:off x="1645507" y="747613"/>
            <a:ext cx="2617574" cy="796982"/>
          </a:xfrm>
          <a:prstGeom prst="roundRect">
            <a:avLst/>
          </a:prstGeom>
          <a:solidFill>
            <a:schemeClr val="accent6">
              <a:lumMod val="60000"/>
              <a:lumOff val="40000"/>
              <a:alpha val="32000"/>
            </a:schemeClr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18735" y="827900"/>
            <a:ext cx="2520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600" b="1" dirty="0" smtClean="0">
                <a:ln w="19050">
                  <a:noFill/>
                </a:ln>
                <a:latin typeface="NikoshBAN" pitchFamily="2" charset="0"/>
                <a:cs typeface="NikoshBAN" pitchFamily="2" charset="0"/>
              </a:rPr>
              <a:t>একক কাজ </a:t>
            </a:r>
            <a:endParaRPr lang="en-US" sz="3600" b="1" dirty="0">
              <a:ln w="19050">
                <a:noFill/>
              </a:ln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9267567" y="852337"/>
            <a:ext cx="15805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3200" b="1" dirty="0">
                <a:latin typeface="NikoshBAN" pitchFamily="2" charset="0"/>
                <a:cs typeface="NikoshBAN" pitchFamily="2" charset="0"/>
              </a:rPr>
              <a:t>সময়</a:t>
            </a:r>
          </a:p>
          <a:p>
            <a:pPr algn="ctr"/>
            <a:r>
              <a:rPr lang="bn-BD" sz="3200" b="1" dirty="0" smtClean="0">
                <a:latin typeface="NikoshBAN" pitchFamily="2" charset="0"/>
                <a:cs typeface="NikoshBAN" pitchFamily="2" charset="0"/>
              </a:rPr>
              <a:t> ৩ মিনিট </a:t>
            </a:r>
            <a:endParaRPr lang="en-US" sz="3200" b="1" dirty="0"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70169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601904486"/>
              </p:ext>
            </p:extLst>
          </p:nvPr>
        </p:nvGraphicFramePr>
        <p:xfrm>
          <a:off x="2209421" y="709684"/>
          <a:ext cx="8128000" cy="567430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286420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853279-7F10-4E9E-B5E2-DF9472741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74853279-7F10-4E9E-B5E2-DF9472741EA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graphicEl>
                                              <a:dgm id="{74853279-7F10-4E9E-B5E2-DF9472741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450" decel="100000" fill="hold"/>
                                        <p:tgtEl>
                                          <p:spTgt spid="4">
                                            <p:graphicEl>
                                              <a:dgm id="{74853279-7F10-4E9E-B5E2-DF9472741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4853279-7F10-4E9E-B5E2-DF9472741EA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BE524F-515E-48E6-BE06-726337792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>
                                            <p:graphicEl>
                                              <a:dgm id="{2FBE524F-515E-48E6-BE06-726337792C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">
                                            <p:graphicEl>
                                              <a:dgm id="{2FBE524F-515E-48E6-BE06-726337792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450" decel="100000" fill="hold"/>
                                        <p:tgtEl>
                                          <p:spTgt spid="4">
                                            <p:graphicEl>
                                              <a:dgm id="{2FBE524F-515E-48E6-BE06-726337792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2FBE524F-515E-48E6-BE06-726337792C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CA02D-B74E-4103-A6B7-3763B2491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4">
                                            <p:graphicEl>
                                              <a:dgm id="{116CA02D-B74E-4103-A6B7-3763B249104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4">
                                            <p:graphicEl>
                                              <a:dgm id="{116CA02D-B74E-4103-A6B7-3763B2491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450" decel="100000" fill="hold"/>
                                        <p:tgtEl>
                                          <p:spTgt spid="4">
                                            <p:graphicEl>
                                              <a:dgm id="{116CA02D-B74E-4103-A6B7-3763B2491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16CA02D-B74E-4103-A6B7-3763B249104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667C6F-A44E-45CA-9D82-5A36D2919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">
                                            <p:graphicEl>
                                              <a:dgm id="{AA667C6F-A44E-45CA-9D82-5A36D29196A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4">
                                            <p:graphicEl>
                                              <a:dgm id="{AA667C6F-A44E-45CA-9D82-5A36D2919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450" decel="100000" fill="hold"/>
                                        <p:tgtEl>
                                          <p:spTgt spid="4">
                                            <p:graphicEl>
                                              <a:dgm id="{AA667C6F-A44E-45CA-9D82-5A36D2919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AA667C6F-A44E-45CA-9D82-5A36D29196A8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5216B8-E846-4AA3-B79E-35F131373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">
                                            <p:graphicEl>
                                              <a:dgm id="{105216B8-E846-4AA3-B79E-35F1313738EC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105216B8-E846-4AA3-B79E-35F131373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450" decel="100000" fill="hold"/>
                                        <p:tgtEl>
                                          <p:spTgt spid="4">
                                            <p:graphicEl>
                                              <a:dgm id="{105216B8-E846-4AA3-B79E-35F131373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05216B8-E846-4AA3-B79E-35F1313738EC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2500"/>
                            </p:stCondLst>
                            <p:childTnLst>
                              <p:par>
                                <p:cTn id="40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A26310-8B99-4FBD-A36B-4FEC62FD2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4">
                                            <p:graphicEl>
                                              <a:dgm id="{92A26310-8B99-4FBD-A36B-4FEC62FD273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4">
                                            <p:graphicEl>
                                              <a:dgm id="{92A26310-8B99-4FBD-A36B-4FEC62FD2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450" decel="100000" fill="hold"/>
                                        <p:tgtEl>
                                          <p:spTgt spid="4">
                                            <p:graphicEl>
                                              <a:dgm id="{92A26310-8B99-4FBD-A36B-4FEC62FD2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92A26310-8B99-4FBD-A36B-4FEC62FD273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FF965-3C9A-4F8C-B3EB-8E5D49CD5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">
                                            <p:graphicEl>
                                              <a:dgm id="{7EAFF965-3C9A-4F8C-B3EB-8E5D49CD596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4">
                                            <p:graphicEl>
                                              <a:dgm id="{7EAFF965-3C9A-4F8C-B3EB-8E5D49CD5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450" decel="100000" fill="hold"/>
                                        <p:tgtEl>
                                          <p:spTgt spid="4">
                                            <p:graphicEl>
                                              <a:dgm id="{7EAFF965-3C9A-4F8C-B3EB-8E5D49CD5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" accel="100000" fill="hold">
                                          <p:stCondLst>
                                            <p:cond delay="45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EAFF965-3C9A-4F8C-B3EB-8E5D49CD596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B050">
              <a:alpha val="16000"/>
            </a:srgbClr>
          </a:solidFill>
          <a:ln w="254000" cmpd="sng">
            <a:solidFill>
              <a:srgbClr val="7030A0"/>
            </a:solidFill>
          </a:ln>
          <a:scene3d>
            <a:camera prst="orthographicFront"/>
            <a:lightRig rig="threePt" dir="t"/>
          </a:scene3d>
          <a:sp3d>
            <a:bevelT w="190500" h="1905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2922895" y="1164738"/>
            <a:ext cx="7203743" cy="3667500"/>
            <a:chOff x="3113964" y="1187914"/>
            <a:chExt cx="7069540" cy="3360122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113964" y="1187914"/>
              <a:ext cx="7069540" cy="336012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5790062" y="1218419"/>
              <a:ext cx="171734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জাতীয় সংসদ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sp>
        <p:nvSpPr>
          <p:cNvPr id="7" name="TextBox 6"/>
          <p:cNvSpPr txBox="1"/>
          <p:nvPr/>
        </p:nvSpPr>
        <p:spPr>
          <a:xfrm>
            <a:off x="2254152" y="5575977"/>
            <a:ext cx="82136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বাংলাদেশের আইনসভা এক কক্ষবিশিষ্ট। এর নাম জাতীয় সংসদ।</a:t>
            </a:r>
            <a:endParaRPr lang="en-US" sz="3200" dirty="0"/>
          </a:p>
        </p:txBody>
      </p:sp>
      <p:grpSp>
        <p:nvGrpSpPr>
          <p:cNvPr id="6" name="Group 5"/>
          <p:cNvGrpSpPr/>
          <p:nvPr/>
        </p:nvGrpSpPr>
        <p:grpSpPr>
          <a:xfrm>
            <a:off x="5221732" y="251444"/>
            <a:ext cx="2606067" cy="579128"/>
            <a:chOff x="5221732" y="251444"/>
            <a:chExt cx="2606067" cy="579128"/>
          </a:xfrm>
        </p:grpSpPr>
        <p:sp>
          <p:nvSpPr>
            <p:cNvPr id="9" name="Rectangle 8"/>
            <p:cNvSpPr/>
            <p:nvPr/>
          </p:nvSpPr>
          <p:spPr>
            <a:xfrm>
              <a:off x="5221732" y="251444"/>
              <a:ext cx="2606067" cy="579128"/>
            </a:xfrm>
            <a:prstGeom prst="rect">
              <a:avLst/>
            </a:prstGeom>
            <a:solidFill>
              <a:schemeClr val="accent1">
                <a:alpha val="11000"/>
              </a:schemeClr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" name="TextBox 2"/>
            <p:cNvSpPr txBox="1"/>
            <p:nvPr/>
          </p:nvSpPr>
          <p:spPr>
            <a:xfrm>
              <a:off x="5297606" y="307352"/>
              <a:ext cx="2530193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bn-IN" sz="2800" b="1" dirty="0" smtClean="0">
                  <a:latin typeface="NikoshBAN" panose="02000000000000000000" pitchFamily="2" charset="0"/>
                  <a:cs typeface="NikoshBAN" panose="02000000000000000000" pitchFamily="2" charset="0"/>
                </a:rPr>
                <a:t>আইন বিভাগের গঠন  </a:t>
              </a:r>
              <a:endParaRPr lang="en-US" sz="2800" b="1" dirty="0">
                <a:latin typeface="NikoshBAN" panose="02000000000000000000" pitchFamily="2" charset="0"/>
                <a:cs typeface="NikoshBAN" panose="02000000000000000000" pitchFamily="2" charset="0"/>
              </a:endParaRPr>
            </a:p>
          </p:txBody>
        </p:sp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2895" y="1243186"/>
            <a:ext cx="7108209" cy="3700300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3838995" y="5586573"/>
            <a:ext cx="5198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মোট ৩৫০ জন সদস্য নিয়ে এটি গঠিত।</a:t>
            </a:r>
            <a:endParaRPr lang="en-US" sz="320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1243186"/>
            <a:ext cx="5215717" cy="35890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355" y="1262484"/>
            <a:ext cx="5476735" cy="3603049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210099" y="5401110"/>
            <a:ext cx="1062933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৩০০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সদস্য ৩০০ টি নির্বাচনি এলাকা থেকে নাগরিকদের প্রত্যক্ষ ভোটের মাধ্যমে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নির্বাচিত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হয়ে থাকেন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বাকী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৫০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টি আসন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মহিলা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দের জন্য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3200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সংরক্ষিত</a:t>
            </a:r>
            <a:r>
              <a:rPr lang="en-US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IN" sz="3200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69639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 tmFilter="0,0; .5, 1; 1, 1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2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9" dur="500" tmFilter="0,0; .5, 1; 1, 1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edge">
                                      <p:cBhvr>
                                        <p:cTn id="4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2000"/>
                            </p:stCondLst>
                            <p:childTnLst>
                              <p:par>
                                <p:cTn id="46" presetID="9" presetClass="exit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Effect transition="out" filter="dissolve">
                                      <p:cBhvr>
                                        <p:cTn id="4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500"/>
                            </p:stCondLst>
                            <p:childTnLst>
                              <p:par>
                                <p:cTn id="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500" tmFilter="0,0; .5, 1; 1, 1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lossy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12700" cap="flat" cmpd="sng" algn="ctr">
          <a:solidFill>
            <a:schemeClr val="phClr">
              <a:tint val="95000"/>
              <a:shade val="95000"/>
              <a:satMod val="120000"/>
            </a:schemeClr>
          </a:solidFill>
          <a:prstDash val="solid"/>
        </a:ln>
        <a:ln w="55000" cap="flat" cmpd="thickThin" algn="ctr">
          <a:solidFill>
            <a:schemeClr val="phClr">
              <a:tint val="90000"/>
              <a:satMod val="130000"/>
            </a:schemeClr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518</TotalTime>
  <Words>481</Words>
  <Application>Microsoft Office PowerPoint</Application>
  <PresentationFormat>Widescreen</PresentationFormat>
  <Paragraphs>75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Arial</vt:lpstr>
      <vt:lpstr>Calibri</vt:lpstr>
      <vt:lpstr>Calibri Light</vt:lpstr>
      <vt:lpstr>NikoshBAN</vt:lpstr>
      <vt:lpstr>Vrinda</vt:lpstr>
      <vt:lpstr>Wingdings 2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Faruk</cp:lastModifiedBy>
  <cp:revision>92</cp:revision>
  <dcterms:created xsi:type="dcterms:W3CDTF">2018-05-09T06:59:07Z</dcterms:created>
  <dcterms:modified xsi:type="dcterms:W3CDTF">2020-05-04T16:01:52Z</dcterms:modified>
</cp:coreProperties>
</file>