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63" r:id="rId17"/>
    <p:sldId id="276" r:id="rId18"/>
    <p:sldId id="277" r:id="rId19"/>
    <p:sldId id="278" r:id="rId20"/>
    <p:sldId id="279" r:id="rId21"/>
    <p:sldId id="269" r:id="rId22"/>
    <p:sldId id="270" r:id="rId23"/>
    <p:sldId id="271" r:id="rId24"/>
    <p:sldId id="272" r:id="rId25"/>
  </p:sldIdLst>
  <p:sldSz cx="121920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426" y="-90"/>
      </p:cViewPr>
      <p:guideLst>
        <p:guide orient="horz" pos="23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CF8E7-EE7B-4D49-96EF-1723786098D0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F7A72-CB7F-4007-AF11-8F0E8EDA3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বিভিন্ন প্রশ্ন জিজ্ঞাসা করে পাঠের শিরোনাম ঘোষনা করব।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7A72-CB7F-4007-AF11-8F0E8EDA30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বিভিন্ন প্রশ্ন জিজ্ঞাসা করব।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7A72-CB7F-4007-AF11-8F0E8EDA30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7187"/>
            <a:ext cx="91440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2174"/>
            <a:ext cx="9144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8932-0D75-4CAA-A5AC-24FD6B7DB087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B90C-B63D-4F9E-9833-02082D3A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65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8932-0D75-4CAA-A5AC-24FD6B7DB087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B90C-B63D-4F9E-9833-02082D3A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978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89467"/>
            <a:ext cx="2628900" cy="6199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9467"/>
            <a:ext cx="7734300" cy="6199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8932-0D75-4CAA-A5AC-24FD6B7DB087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B90C-B63D-4F9E-9833-02082D3A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234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8932-0D75-4CAA-A5AC-24FD6B7DB087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B90C-B63D-4F9E-9833-02082D3A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661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3721"/>
            <a:ext cx="1051560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95428"/>
            <a:ext cx="1051560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8932-0D75-4CAA-A5AC-24FD6B7DB087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B90C-B63D-4F9E-9833-02082D3A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974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7333"/>
            <a:ext cx="518160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47333"/>
            <a:ext cx="518160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8932-0D75-4CAA-A5AC-24FD6B7DB087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B90C-B63D-4F9E-9833-02082D3A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315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9467"/>
            <a:ext cx="10515600" cy="1413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93241"/>
            <a:ext cx="5157787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72080"/>
            <a:ext cx="5157787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3241"/>
            <a:ext cx="5183188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2080"/>
            <a:ext cx="5183188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8932-0D75-4CAA-A5AC-24FD6B7DB087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B90C-B63D-4F9E-9833-02082D3A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62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8932-0D75-4CAA-A5AC-24FD6B7DB087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B90C-B63D-4F9E-9833-02082D3A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790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8932-0D75-4CAA-A5AC-24FD6B7DB087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B90C-B63D-4F9E-9833-02082D3A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483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53254"/>
            <a:ext cx="6172200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8932-0D75-4CAA-A5AC-24FD6B7DB087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B90C-B63D-4F9E-9833-02082D3A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922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53254"/>
            <a:ext cx="6172200" cy="519853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8932-0D75-4CAA-A5AC-24FD6B7DB087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B90C-B63D-4F9E-9833-02082D3A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348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89467"/>
            <a:ext cx="105156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47333"/>
            <a:ext cx="105156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B8932-0D75-4CAA-A5AC-24FD6B7DB087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0B90C-B63D-4F9E-9833-02082D3A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832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28" y="101600"/>
            <a:ext cx="11945257" cy="7082971"/>
          </a:xfrm>
          <a:prstGeom prst="rect">
            <a:avLst/>
          </a:prstGeom>
          <a:noFill/>
          <a:ln w="254000"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6093" y="774510"/>
            <a:ext cx="9664504" cy="5672010"/>
          </a:xfrm>
          <a:prstGeom prst="rect">
            <a:avLst/>
          </a:prstGeom>
          <a:blipFill dpi="0" rotWithShape="1">
            <a:blip r:embed="rId2">
              <a:alphaModFix amt="36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56895" y="3257612"/>
            <a:ext cx="5725551" cy="1744393"/>
          </a:xfrm>
          <a:prstGeom prst="rect">
            <a:avLst/>
          </a:prstGeom>
          <a:solidFill>
            <a:schemeClr val="bg1">
              <a:alpha val="18000"/>
            </a:schemeClr>
          </a:solidFill>
          <a:ln w="19050"/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B1287FF-B3C8-4220-A678-B31C71053639}"/>
              </a:ext>
            </a:extLst>
          </p:cNvPr>
          <p:cNvSpPr txBox="1"/>
          <p:nvPr/>
        </p:nvSpPr>
        <p:spPr>
          <a:xfrm>
            <a:off x="2657857" y="1060704"/>
            <a:ext cx="7534656" cy="5948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>
                <a:ln w="3175">
                  <a:solidFill>
                    <a:srgbClr val="FFFF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n w="3175">
                  <a:solidFill>
                    <a:srgbClr val="FFFF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000" b="1" dirty="0">
                <a:ln w="3175">
                  <a:solidFill>
                    <a:srgbClr val="FFFF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ln w="3175">
                  <a:solidFill>
                    <a:srgbClr val="FFFF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4000" b="1" dirty="0">
                <a:ln w="3175">
                  <a:solidFill>
                    <a:srgbClr val="FFFF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3175">
                  <a:solidFill>
                    <a:srgbClr val="FFFF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as-IN" sz="4000" b="1" dirty="0">
                <a:ln w="3175">
                  <a:solidFill>
                    <a:srgbClr val="FFFF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3175">
                  <a:solidFill>
                    <a:srgbClr val="FFFF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2A16950-EDEC-4D01-B864-752D49F540B7}"/>
              </a:ext>
            </a:extLst>
          </p:cNvPr>
          <p:cNvSpPr txBox="1"/>
          <p:nvPr/>
        </p:nvSpPr>
        <p:spPr>
          <a:xfrm>
            <a:off x="4303776" y="3462528"/>
            <a:ext cx="3913632" cy="132892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127000" h="127000"/>
            </a:sp3d>
          </a:bodyPr>
          <a:lstStyle/>
          <a:p>
            <a:pPr algn="ctr"/>
            <a:r>
              <a:rPr lang="en-US" sz="4000" b="1" dirty="0">
                <a:ln w="38100"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n w="38100"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38100"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38100"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38100"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b="1" dirty="0">
                <a:ln w="38100"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000" b="1" dirty="0">
              <a:ln w="38100">
                <a:noFill/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66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924" y="0"/>
            <a:ext cx="12031362" cy="7315200"/>
          </a:xfrm>
          <a:prstGeom prst="rect">
            <a:avLst/>
          </a:prstGeom>
          <a:noFill/>
          <a:ln w="254000"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01296" y="296729"/>
            <a:ext cx="4077731" cy="617837"/>
            <a:chOff x="4201296" y="234779"/>
            <a:chExt cx="4077731" cy="617837"/>
          </a:xfrm>
        </p:grpSpPr>
        <p:sp>
          <p:nvSpPr>
            <p:cNvPr id="4" name="Rectangle 3"/>
            <p:cNvSpPr/>
            <p:nvPr/>
          </p:nvSpPr>
          <p:spPr>
            <a:xfrm>
              <a:off x="4201296" y="234779"/>
              <a:ext cx="4077731" cy="617837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8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78453" y="252132"/>
              <a:ext cx="3189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হাঁস-মুরগির খাদ্য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280095"/>
            <a:ext cx="5293224" cy="37169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420130" y="5795319"/>
            <a:ext cx="11343502" cy="1299519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9624" y="5963002"/>
            <a:ext cx="10911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হাঁসকে খাদ্য খাওয়ানোর সময় প্রয়োজনমতো পানি মিশিয়ে দিতে হবে। ব্রয়লার মুরগিকে প্রয়োজন অনুযায়ী সব সময় খাবার প্রদান নিশ্চিত করতে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axresdefault (4).jpg"/>
          <p:cNvPicPr>
            <a:picLocks noChangeAspect="1"/>
          </p:cNvPicPr>
          <p:nvPr/>
        </p:nvPicPr>
        <p:blipFill>
          <a:blip r:embed="rId3"/>
          <a:srcRect t="11622" r="22973" b="17207"/>
          <a:stretch>
            <a:fillRect/>
          </a:stretch>
        </p:blipFill>
        <p:spPr>
          <a:xfrm>
            <a:off x="480431" y="1281738"/>
            <a:ext cx="5554609" cy="36613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924" y="0"/>
            <a:ext cx="12031362" cy="7315200"/>
          </a:xfrm>
          <a:prstGeom prst="rect">
            <a:avLst/>
          </a:prstGeom>
          <a:noFill/>
          <a:ln w="254000"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pic>
        <p:nvPicPr>
          <p:cNvPr id="3" name="Picture 2" descr="big_40c20249e0de7b4fa5cab1b1f4363b19_17-04-16_447_PoultryChol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795" y="1286131"/>
            <a:ext cx="4868561" cy="41508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maxresdefault (3).jpg"/>
          <p:cNvPicPr>
            <a:picLocks noChangeAspect="1"/>
          </p:cNvPicPr>
          <p:nvPr/>
        </p:nvPicPr>
        <p:blipFill>
          <a:blip r:embed="rId3"/>
          <a:srcRect l="32845" r="9477" b="9677"/>
          <a:stretch>
            <a:fillRect/>
          </a:stretch>
        </p:blipFill>
        <p:spPr>
          <a:xfrm>
            <a:off x="590489" y="1270933"/>
            <a:ext cx="4969064" cy="4265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4201296" y="308921"/>
            <a:ext cx="4077731" cy="617837"/>
            <a:chOff x="4201296" y="308921"/>
            <a:chExt cx="4077731" cy="617837"/>
          </a:xfrm>
        </p:grpSpPr>
        <p:sp>
          <p:nvSpPr>
            <p:cNvPr id="6" name="Rectangle 5"/>
            <p:cNvSpPr/>
            <p:nvPr/>
          </p:nvSpPr>
          <p:spPr>
            <a:xfrm>
              <a:off x="4201296" y="308921"/>
              <a:ext cx="4077731" cy="617837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8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99005" y="326274"/>
              <a:ext cx="3768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হাঁস-মুরগির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রোগবালাই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দমন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20130" y="5955957"/>
            <a:ext cx="11343502" cy="1138881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00906" y="6024787"/>
            <a:ext cx="10503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ঘরের মেঝে এবং খাদ্য ও পানির পাত্র নিয়মিত পরিষ্কার রাখতে হবে। চিকিৎসকের পরামর্শ অনুযায়ী নিয়মিত টিকা ও ইঞ্জেকশন দিতে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924" y="0"/>
            <a:ext cx="12031362" cy="7315200"/>
          </a:xfrm>
          <a:prstGeom prst="rect">
            <a:avLst/>
          </a:prstGeom>
          <a:noFill/>
          <a:ln w="254000"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71104" y="308921"/>
            <a:ext cx="5758248" cy="617837"/>
            <a:chOff x="3571104" y="308921"/>
            <a:chExt cx="5758248" cy="617837"/>
          </a:xfrm>
        </p:grpSpPr>
        <p:sp>
          <p:nvSpPr>
            <p:cNvPr id="4" name="Rectangle 3"/>
            <p:cNvSpPr/>
            <p:nvPr/>
          </p:nvSpPr>
          <p:spPr>
            <a:xfrm>
              <a:off x="3571104" y="308921"/>
              <a:ext cx="5758248" cy="617837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8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77732" y="326274"/>
              <a:ext cx="4757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মাছের প্রজাতি নির্বাচন ও মজুদ ঘনত্ব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catla-catla-cat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36" y="1087391"/>
            <a:ext cx="4122780" cy="1627359"/>
          </a:xfrm>
          <a:prstGeom prst="rect">
            <a:avLst/>
          </a:prstGeom>
        </p:spPr>
      </p:pic>
      <p:pic>
        <p:nvPicPr>
          <p:cNvPr id="7" name="Picture 6" descr="download (2).jpg"/>
          <p:cNvPicPr>
            <a:picLocks noChangeAspect="1"/>
          </p:cNvPicPr>
          <p:nvPr/>
        </p:nvPicPr>
        <p:blipFill>
          <a:blip r:embed="rId3"/>
          <a:srcRect b="11271"/>
          <a:stretch>
            <a:fillRect/>
          </a:stretch>
        </p:blipFill>
        <p:spPr>
          <a:xfrm>
            <a:off x="4609070" y="1099748"/>
            <a:ext cx="3279045" cy="1470454"/>
          </a:xfrm>
          <a:prstGeom prst="rect">
            <a:avLst/>
          </a:prstGeom>
        </p:spPr>
      </p:pic>
      <p:pic>
        <p:nvPicPr>
          <p:cNvPr id="8" name="Picture 7" descr="rohu-labeo-rohi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4" y="1124463"/>
            <a:ext cx="3937430" cy="1569308"/>
          </a:xfrm>
          <a:prstGeom prst="rect">
            <a:avLst/>
          </a:prstGeom>
        </p:spPr>
      </p:pic>
      <p:pic>
        <p:nvPicPr>
          <p:cNvPr id="9" name="Picture 8" descr="মৃগেল-মাছ-300x1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347" y="3336318"/>
            <a:ext cx="4448432" cy="2185772"/>
          </a:xfrm>
          <a:prstGeom prst="rect">
            <a:avLst/>
          </a:prstGeom>
        </p:spPr>
      </p:pic>
      <p:pic>
        <p:nvPicPr>
          <p:cNvPr id="10" name="Picture 9" descr="download (3).jpg"/>
          <p:cNvPicPr>
            <a:picLocks noChangeAspect="1"/>
          </p:cNvPicPr>
          <p:nvPr/>
        </p:nvPicPr>
        <p:blipFill>
          <a:blip r:embed="rId6"/>
          <a:srcRect b="12010"/>
          <a:stretch>
            <a:fillRect/>
          </a:stretch>
        </p:blipFill>
        <p:spPr>
          <a:xfrm>
            <a:off x="4794423" y="3336319"/>
            <a:ext cx="3361036" cy="1977081"/>
          </a:xfrm>
          <a:prstGeom prst="rect">
            <a:avLst/>
          </a:prstGeom>
        </p:spPr>
      </p:pic>
      <p:pic>
        <p:nvPicPr>
          <p:cNvPr id="11" name="Picture 10" descr="NEFKU-P04765_1.jpg"/>
          <p:cNvPicPr>
            <a:picLocks noChangeAspect="1"/>
          </p:cNvPicPr>
          <p:nvPr/>
        </p:nvPicPr>
        <p:blipFill>
          <a:blip r:embed="rId7"/>
          <a:srcRect t="3879" b="4741"/>
          <a:stretch>
            <a:fillRect/>
          </a:stretch>
        </p:blipFill>
        <p:spPr>
          <a:xfrm>
            <a:off x="8303740" y="3285025"/>
            <a:ext cx="3566984" cy="20530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2108" y="2854406"/>
            <a:ext cx="1631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কাতলা মাছ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4275" y="2761729"/>
            <a:ext cx="2272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সিলভার কার্প মাছ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0" y="2737017"/>
            <a:ext cx="1316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রুই মাছ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5486400"/>
            <a:ext cx="1318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মৃগেল মাছ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5432847"/>
            <a:ext cx="168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কার্পিও মাছ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96400" y="5432847"/>
            <a:ext cx="179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সরপুঁটি মাছ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0130" y="5993027"/>
            <a:ext cx="11343502" cy="1101811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0835" y="6074223"/>
            <a:ext cx="10911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পুকুরে ৮-১২ সেমি. আকারের বিভিন্ন কার্প জাতীয় মাছের পোনা ছাড়তে হবে। প্রতি শতকে কাতলা ৪টি, সিলভার কার্প ৯টি, রুই ৮টি, মৃগেল ও কার্পিও ৪টি করে, সরপুটি ৫-১০ টি ছাড়তে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924" y="0"/>
            <a:ext cx="12031362" cy="7315200"/>
          </a:xfrm>
          <a:prstGeom prst="rect">
            <a:avLst/>
          </a:prstGeom>
          <a:noFill/>
          <a:ln w="254000"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60808" y="383063"/>
            <a:ext cx="3459891" cy="617837"/>
            <a:chOff x="3571104" y="308921"/>
            <a:chExt cx="3459891" cy="617837"/>
          </a:xfrm>
        </p:grpSpPr>
        <p:sp>
          <p:nvSpPr>
            <p:cNvPr id="4" name="Rectangle 3"/>
            <p:cNvSpPr/>
            <p:nvPr/>
          </p:nvSpPr>
          <p:spPr>
            <a:xfrm>
              <a:off x="3571104" y="308921"/>
              <a:ext cx="3459891" cy="617837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8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66519" y="326274"/>
              <a:ext cx="28173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মাছ মজুদোত্তর যত্ন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pond.jpg"/>
          <p:cNvPicPr>
            <a:picLocks noChangeAspect="1"/>
          </p:cNvPicPr>
          <p:nvPr/>
        </p:nvPicPr>
        <p:blipFill>
          <a:blip r:embed="rId2"/>
          <a:srcRect b="8860"/>
          <a:stretch>
            <a:fillRect/>
          </a:stretch>
        </p:blipFill>
        <p:spPr>
          <a:xfrm>
            <a:off x="395416" y="1295273"/>
            <a:ext cx="5597611" cy="36474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Children_swimming_in_Banglade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9589" y="1285104"/>
            <a:ext cx="5539946" cy="36576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420130" y="5918886"/>
            <a:ext cx="11343502" cy="1175952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1409" y="6012430"/>
            <a:ext cx="10911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প্রতিমাসে একবার জাল টেনে স্বাস্থ্য পরীক্ষা করতে হবে। পুকুরে অক্সিজেনের অভাব হলে বাঁশ পিটিয়ে বা সাঁতার কেটে পানিতে অক্সিজেন সরবরাহের ব্যবস্থা করতে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924" y="0"/>
            <a:ext cx="12031362" cy="7315200"/>
          </a:xfrm>
          <a:prstGeom prst="rect">
            <a:avLst/>
          </a:prstGeom>
          <a:noFill/>
          <a:ln w="254000"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pic>
        <p:nvPicPr>
          <p:cNvPr id="3" name="Picture 2" descr="21bccc4837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35" y="1050324"/>
            <a:ext cx="6462583" cy="4090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684" y="2928549"/>
            <a:ext cx="4768165" cy="30397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s-5.jpg"/>
          <p:cNvPicPr>
            <a:picLocks noChangeAspect="1"/>
          </p:cNvPicPr>
          <p:nvPr/>
        </p:nvPicPr>
        <p:blipFill>
          <a:blip r:embed="rId4"/>
          <a:srcRect b="30233"/>
          <a:stretch>
            <a:fillRect/>
          </a:stretch>
        </p:blipFill>
        <p:spPr>
          <a:xfrm>
            <a:off x="6919784" y="296559"/>
            <a:ext cx="4819135" cy="25949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2780271" y="271851"/>
            <a:ext cx="2224215" cy="617837"/>
            <a:chOff x="1173893" y="321278"/>
            <a:chExt cx="2224215" cy="617837"/>
          </a:xfrm>
        </p:grpSpPr>
        <p:sp>
          <p:nvSpPr>
            <p:cNvPr id="7" name="Rectangle 6"/>
            <p:cNvSpPr/>
            <p:nvPr/>
          </p:nvSpPr>
          <p:spPr>
            <a:xfrm>
              <a:off x="1173893" y="321278"/>
              <a:ext cx="2224215" cy="617837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8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80521" y="338631"/>
              <a:ext cx="15445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উৎপাদন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82827" y="5980670"/>
            <a:ext cx="11069595" cy="1075039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00901" y="6098940"/>
            <a:ext cx="10626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 শতকে ১৮ থেকে ২১ কেজি মাছ উৎপাদন করা যায়। একটি হাঁস বছরে ২৫০ – ৩০০ টি ডিম দেয়। লেয়ার মুরগি বছরে ২০০ – ২৫০ টি ডিম দিয়ে থাকে।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924" y="0"/>
            <a:ext cx="12031362" cy="7315200"/>
          </a:xfrm>
          <a:prstGeom prst="rect">
            <a:avLst/>
          </a:prstGeom>
          <a:noFill/>
          <a:ln w="254000"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06AD698-2FE6-43D0-A513-A79663B2EDA0}"/>
              </a:ext>
            </a:extLst>
          </p:cNvPr>
          <p:cNvSpPr/>
          <p:nvPr/>
        </p:nvSpPr>
        <p:spPr>
          <a:xfrm>
            <a:off x="5373138" y="502512"/>
            <a:ext cx="2590800" cy="1905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0832" y="4238366"/>
            <a:ext cx="10651525" cy="1816445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65DA18C-C301-4EE9-A4FE-55497B4FA555}"/>
              </a:ext>
            </a:extLst>
          </p:cNvPr>
          <p:cNvSpPr/>
          <p:nvPr/>
        </p:nvSpPr>
        <p:spPr>
          <a:xfrm>
            <a:off x="8943410" y="531340"/>
            <a:ext cx="2433632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503745" y="648758"/>
            <a:ext cx="3433120" cy="116768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0698" y="840258"/>
            <a:ext cx="347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41707" y="765839"/>
            <a:ext cx="1580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5930" y="4625776"/>
            <a:ext cx="8755494" cy="1230973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bn-BD" sz="3600" b="1" dirty="0" smtClean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পুকুর নির্বাচন ও প্রস্তুতির উপর নির্ভর করে সমন্বিত মাছ চাষের সফলতা, ব্যাখ্যা কর।   </a:t>
            </a:r>
            <a:endParaRPr lang="en-US" sz="3600" b="1" dirty="0"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315200"/>
          </a:xfrm>
          <a:prstGeom prst="rect">
            <a:avLst/>
          </a:prstGeom>
          <a:noFill/>
          <a:ln w="254000"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57848" y="506628"/>
            <a:ext cx="7834183" cy="815545"/>
            <a:chOff x="2557848" y="506628"/>
            <a:chExt cx="7834183" cy="815545"/>
          </a:xfrm>
        </p:grpSpPr>
        <p:sp>
          <p:nvSpPr>
            <p:cNvPr id="3" name="Rectangle 2"/>
            <p:cNvSpPr/>
            <p:nvPr/>
          </p:nvSpPr>
          <p:spPr>
            <a:xfrm>
              <a:off x="2557848" y="506628"/>
              <a:ext cx="7834183" cy="815545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8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71111" y="610480"/>
              <a:ext cx="5486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মাছ ও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হাঁস/মুরগির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সমন্বিত চাষের সুবিধা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93125" y="5850924"/>
            <a:ext cx="11333206" cy="1007076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25127" y="1618730"/>
            <a:ext cx="6437870" cy="39541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9328" y="6034766"/>
            <a:ext cx="1105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পুকুরের উপরে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হাঁস/মুরগির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ঘর তৈরি করা হয় বলে আলাদা জায়গার প্রয়োজন হয় না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03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315200"/>
          </a:xfrm>
          <a:prstGeom prst="rect">
            <a:avLst/>
          </a:prstGeom>
          <a:noFill/>
          <a:ln w="254000"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1340" y="5764426"/>
            <a:ext cx="11333206" cy="1007076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47396" y="5948108"/>
            <a:ext cx="9576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হাঁস/মুরগির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বিষ্ঠা সরাসরি পুকুরে পড়ে যা মাছ চাষের জন্য উৎকৃষ্ট সার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3200" dirty="0" smtClean="0"/>
              <a:t>    </a:t>
            </a:r>
            <a:endParaRPr lang="en-US" sz="3200" dirty="0"/>
          </a:p>
        </p:txBody>
      </p:sp>
      <p:pic>
        <p:nvPicPr>
          <p:cNvPr id="8" name="Picture 7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475" y="1013253"/>
            <a:ext cx="6774444" cy="37936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315200"/>
          </a:xfrm>
          <a:prstGeom prst="rect">
            <a:avLst/>
          </a:prstGeom>
          <a:noFill/>
          <a:ln w="254000"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985" y="5850924"/>
            <a:ext cx="11333206" cy="1007076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02388" y="6079720"/>
            <a:ext cx="10474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হাঁস/মুরগির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উচ্ছিষ্ট খাদ্য সরাসরি পুকুরে পড়ে যা মাছ খাদ্য হিসাবে গ্রহণ করে 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ish_b20160819144954.jpg"/>
          <p:cNvPicPr>
            <a:picLocks noChangeAspect="1"/>
          </p:cNvPicPr>
          <p:nvPr/>
        </p:nvPicPr>
        <p:blipFill>
          <a:blip r:embed="rId2"/>
          <a:srcRect t="970" b="13404"/>
          <a:stretch>
            <a:fillRect/>
          </a:stretch>
        </p:blipFill>
        <p:spPr>
          <a:xfrm>
            <a:off x="2192552" y="593129"/>
            <a:ext cx="7905750" cy="4510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315200"/>
          </a:xfrm>
          <a:prstGeom prst="rect">
            <a:avLst/>
          </a:prstGeom>
          <a:noFill/>
          <a:ln w="254000"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555" y="5850924"/>
            <a:ext cx="11333206" cy="1007076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49205" y="6049693"/>
            <a:ext cx="984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হাঁস পুকুরের পোকামাকড় ও ব্যাঙাচি খেয়ে পুকুরের পরিবেশ ভালো রাখে।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0274-(3).jpg"/>
          <p:cNvPicPr>
            <a:picLocks noChangeAspect="1"/>
          </p:cNvPicPr>
          <p:nvPr/>
        </p:nvPicPr>
        <p:blipFill>
          <a:blip r:embed="rId2"/>
          <a:srcRect b="15696"/>
          <a:stretch>
            <a:fillRect/>
          </a:stretch>
        </p:blipFill>
        <p:spPr>
          <a:xfrm>
            <a:off x="2511386" y="813404"/>
            <a:ext cx="7010566" cy="40839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315200"/>
          </a:xfrm>
          <a:prstGeom prst="rect">
            <a:avLst/>
          </a:prstGeom>
          <a:noFill/>
          <a:ln w="254000"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32498" y="3363768"/>
            <a:ext cx="5090987" cy="3422821"/>
            <a:chOff x="432498" y="3107736"/>
            <a:chExt cx="5090987" cy="3422821"/>
          </a:xfrm>
        </p:grpSpPr>
        <p:sp>
          <p:nvSpPr>
            <p:cNvPr id="3" name="Rectangle 2"/>
            <p:cNvSpPr/>
            <p:nvPr/>
          </p:nvSpPr>
          <p:spPr>
            <a:xfrm>
              <a:off x="481929" y="3107736"/>
              <a:ext cx="5041556" cy="3422821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2498" y="3323619"/>
              <a:ext cx="5016843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4000" b="1" dirty="0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ফারুক</a:t>
              </a:r>
              <a:r>
                <a:rPr lang="en-US" sz="4000" b="1" dirty="0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হোসেন</a:t>
              </a:r>
              <a:r>
                <a:rPr lang="en-US" sz="4000" b="1" dirty="0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চৌধুরী</a:t>
              </a:r>
              <a:endParaRPr lang="en-US" sz="36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ব্যবসায়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নোয়াগাঁও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নবীনগর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ব্রাহ্মণবাড়িয়া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০১৯৯০৯৬৬১৪৮ </a:t>
              </a:r>
            </a:p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E-mail : farukchowdhury661@yahoo.com</a:t>
              </a:r>
              <a:endParaRPr lang="en-US" sz="36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60698" y="3368458"/>
            <a:ext cx="5041556" cy="3422821"/>
            <a:chOff x="6460698" y="3368458"/>
            <a:chExt cx="5041556" cy="3422821"/>
          </a:xfrm>
        </p:grpSpPr>
        <p:sp>
          <p:nvSpPr>
            <p:cNvPr id="9" name="Rectangle 8"/>
            <p:cNvSpPr/>
            <p:nvPr/>
          </p:nvSpPr>
          <p:spPr>
            <a:xfrm>
              <a:off x="6460698" y="3368458"/>
              <a:ext cx="5041556" cy="3422821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17928" y="3555453"/>
              <a:ext cx="4079631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bn-BD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en-US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কৃষিশিক্ষা</a:t>
              </a:r>
              <a:endParaRPr lang="en-US" sz="3200" dirty="0">
                <a:ln w="12700">
                  <a:noFill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bn-BD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en-US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দশম</a:t>
              </a:r>
              <a:endParaRPr lang="en-US" sz="3200" dirty="0">
                <a:ln w="12700">
                  <a:noFill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bn-BD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en-US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চতুর্থ</a:t>
              </a:r>
              <a:endParaRPr lang="en-US" sz="3200" dirty="0">
                <a:ln w="12700">
                  <a:noFill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পরিচ্ছেদ</a:t>
              </a:r>
              <a:r>
                <a:rPr lang="bn-BD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en-US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পঞ্চম</a:t>
              </a:r>
              <a:endParaRPr lang="bn-BD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সময় : </a:t>
              </a:r>
              <a:r>
                <a:rPr lang="en-US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৪৫ </a:t>
              </a:r>
              <a:r>
                <a:rPr lang="bn-BD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200" dirty="0">
                <a:ln w="12700">
                  <a:noFill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bn-BD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en-US" sz="3200" dirty="0" smtClean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১২-০৪-২০১৮</a:t>
              </a:r>
              <a:r>
                <a:rPr lang="bn-BD" sz="3200" dirty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খ্রিঃ</a:t>
              </a:r>
              <a:r>
                <a:rPr lang="en-US" sz="3200" dirty="0">
                  <a:ln w="1270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n w="12700">
                  <a:noFill/>
                </a:ln>
              </a:endParaRPr>
            </a:p>
          </p:txBody>
        </p:sp>
      </p:grpSp>
      <p:pic>
        <p:nvPicPr>
          <p:cNvPr id="12" name="Picture 11" descr="far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931" y="523105"/>
            <a:ext cx="2155429" cy="22932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class-9-10-text-book_collected_samakal_261367.jpg"/>
          <p:cNvPicPr>
            <a:picLocks noChangeAspect="1"/>
          </p:cNvPicPr>
          <p:nvPr/>
        </p:nvPicPr>
        <p:blipFill>
          <a:blip r:embed="rId3"/>
          <a:srcRect l="77820" b="50649"/>
          <a:stretch>
            <a:fillRect/>
          </a:stretch>
        </p:blipFill>
        <p:spPr>
          <a:xfrm>
            <a:off x="8116084" y="503495"/>
            <a:ext cx="1907015" cy="2361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494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315200"/>
          </a:xfrm>
          <a:prstGeom prst="rect">
            <a:avLst/>
          </a:prstGeom>
          <a:noFill/>
          <a:ln w="254000"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pic>
        <p:nvPicPr>
          <p:cNvPr id="3" name="Picture 2" descr="lean_meats_food_group_75650673_8_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60" y="704317"/>
            <a:ext cx="6425514" cy="39912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69555" y="5413248"/>
            <a:ext cx="11333206" cy="1597152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4515" y="5724129"/>
            <a:ext cx="10592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একই জায়গা থেকে মাছ, মাংস ও ডিম পাওয়া যায় বলে অধিক খাদ্য উৎপাদন ও সম্পদের সর্বোচ্চ ব্যবহার নিশ্চিত হয়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7315200"/>
          </a:xfrm>
          <a:prstGeom prst="rect">
            <a:avLst/>
          </a:prstGeom>
          <a:noFill/>
          <a:ln w="254000"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2692" y="4228940"/>
            <a:ext cx="10986654" cy="2015929"/>
          </a:xfrm>
          <a:prstGeom prst="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99391" y="906169"/>
            <a:ext cx="2729347" cy="1731818"/>
            <a:chOff x="1357744" y="609601"/>
            <a:chExt cx="2729347" cy="1731818"/>
          </a:xfrm>
        </p:grpSpPr>
        <p:sp>
          <p:nvSpPr>
            <p:cNvPr id="5" name="Cloud Callout 4"/>
            <p:cNvSpPr/>
            <p:nvPr/>
          </p:nvSpPr>
          <p:spPr>
            <a:xfrm>
              <a:off x="1357744" y="609601"/>
              <a:ext cx="2729347" cy="1731818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  <a:alpha val="2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789" tIns="60894" rIns="121789" bIns="60894"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37854" y="1158102"/>
              <a:ext cx="2216727" cy="738530"/>
            </a:xfrm>
            <a:prstGeom prst="rect">
              <a:avLst/>
            </a:prstGeom>
            <a:noFill/>
          </p:spPr>
          <p:txBody>
            <a:bodyPr wrap="square" lIns="121789" tIns="60894" rIns="121789" bIns="60894" rtlCol="0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4000" b="1" dirty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899946" y="714417"/>
            <a:ext cx="2819400" cy="2219036"/>
            <a:chOff x="9258299" y="417849"/>
            <a:chExt cx="2819400" cy="2219036"/>
          </a:xfrm>
        </p:grpSpPr>
        <p:sp>
          <p:nvSpPr>
            <p:cNvPr id="8" name="7-Point Star 7"/>
            <p:cNvSpPr/>
            <p:nvPr/>
          </p:nvSpPr>
          <p:spPr>
            <a:xfrm>
              <a:off x="9258299" y="417849"/>
              <a:ext cx="2819400" cy="2219036"/>
            </a:xfrm>
            <a:prstGeom prst="star7">
              <a:avLst/>
            </a:prstGeom>
            <a:solidFill>
              <a:schemeClr val="accent4">
                <a:lumMod val="20000"/>
                <a:lumOff val="80000"/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789" tIns="60894" rIns="121789" bIns="60894"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53599" y="936423"/>
              <a:ext cx="1828801" cy="1230973"/>
            </a:xfrm>
            <a:prstGeom prst="rect">
              <a:avLst/>
            </a:prstGeom>
            <a:noFill/>
          </p:spPr>
          <p:txBody>
            <a:bodyPr wrap="square" lIns="121789" tIns="60894" rIns="121789" bIns="60894" rtlCol="0">
              <a:spAutoFit/>
            </a:bodyPr>
            <a:lstStyle/>
            <a:p>
              <a:pPr algn="ct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সময়</a:t>
              </a:r>
            </a:p>
            <a:p>
              <a:pPr algn="ct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১০ মিনিট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823247" y="1058568"/>
            <a:ext cx="3276600" cy="2209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1249" y="4614755"/>
            <a:ext cx="10607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সমন্বিত চাষ পদ্ধতি এবং মৎস্য চাষ পদ্ধতি দুটির মধ্যে একজন চাষী কোন পদ্ধতিটি গ্রহণ করবে এবং কেন ? যুক্তি প্রদর্শন কর</a:t>
            </a:r>
            <a:r>
              <a:rPr lang="bn-BD" sz="3600" b="1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।   </a:t>
            </a:r>
            <a:endParaRPr lang="en-US" sz="3600" b="1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256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2870" y="1544596"/>
            <a:ext cx="10225827" cy="5362832"/>
          </a:xfrm>
          <a:prstGeom prst="rec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67017" y="1779777"/>
            <a:ext cx="9069864" cy="5047402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পুকুরের আয়তন ন্যূনতম কত শতক হলে ভালো হয়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৩৩ শতক হলে ভালো হয়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 শতাংশ পুকুরের জন্য কতটি উন্নতজাতের হাঁস পালন করা যায়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২টি উন্নতজাতের হাঁস পালন করা যায়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পুকুরে কেমন আকারের মাছের পোনা ছাড়তে হবে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৮-১২ সেমি. আকারের মাছের পোনা ছাড়তে হবে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শতক প্রতি কতটি কার্পজাতীয় মাছের পোনা ছাড়তে হবে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৩৫ – ৪০ টি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খাকি ক্যাম্পবেল জাতের হাঁস বছরে কতটি ডিম দেয় 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উঃ ২৫০ – ৩০০ টি।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16029" y="408667"/>
            <a:ext cx="2400121" cy="781132"/>
            <a:chOff x="4679575" y="480124"/>
            <a:chExt cx="2400121" cy="781132"/>
          </a:xfrm>
        </p:grpSpPr>
        <p:sp>
          <p:nvSpPr>
            <p:cNvPr id="6" name="Rectangle 5"/>
            <p:cNvSpPr/>
            <p:nvPr/>
          </p:nvSpPr>
          <p:spPr>
            <a:xfrm>
              <a:off x="4679575" y="480124"/>
              <a:ext cx="2400121" cy="78113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4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317500" h="571500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68972" y="547525"/>
              <a:ext cx="1580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মূল্যায়ন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1"/>
            <a:ext cx="12192000" cy="7315200"/>
          </a:xfrm>
          <a:prstGeom prst="rect">
            <a:avLst/>
          </a:prstGeom>
          <a:noFill/>
          <a:ln w="254000"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0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7315200"/>
          </a:xfrm>
          <a:prstGeom prst="rect">
            <a:avLst/>
          </a:prstGeom>
          <a:noFill/>
          <a:ln w="254000"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62335" y="395416"/>
            <a:ext cx="4312508" cy="316332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3887" y="1656939"/>
            <a:ext cx="296327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3500" h="63500"/>
              <a:bevelB w="38100" h="38100"/>
            </a:sp3d>
          </a:bodyPr>
          <a:lstStyle/>
          <a:p>
            <a:r>
              <a:rPr lang="bn-BD" sz="6000" b="1" dirty="0" smtClean="0">
                <a:ln w="6350">
                  <a:noFill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6350"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9179" y="4220668"/>
            <a:ext cx="10194324" cy="2056564"/>
          </a:xfrm>
          <a:prstGeom prst="rec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67723" y="4889006"/>
            <a:ext cx="932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প্রতিমাসে একবার পুকুরে জাল টানতে হয় কেন ? ব্যাখ্যা কর।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01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24464" y="877330"/>
            <a:ext cx="9873049" cy="5572897"/>
          </a:xfrm>
          <a:prstGeom prst="rect">
            <a:avLst/>
          </a:prstGeom>
          <a:blipFill dpi="0" rotWithShape="1">
            <a:blip r:embed="rId2">
              <a:alphaModFix amt="3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"/>
            <a:ext cx="12192000" cy="7315200"/>
          </a:xfrm>
          <a:prstGeom prst="rect">
            <a:avLst/>
          </a:prstGeom>
          <a:noFill/>
          <a:ln w="254000"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0719" y="2797393"/>
            <a:ext cx="6209732" cy="2177464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prstTxWarp prst="textWave1">
              <a:avLst>
                <a:gd name="adj1" fmla="val 12500"/>
                <a:gd name="adj2" fmla="val 586"/>
              </a:avLst>
            </a:prstTxWarp>
            <a:spAutoFit/>
          </a:bodyPr>
          <a:lstStyle/>
          <a:p>
            <a:pPr algn="ctr"/>
            <a:r>
              <a:rPr lang="en-US" sz="6600" b="1" dirty="0" err="1" smtClean="0">
                <a:ln w="3810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38100"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160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1601"/>
            <a:ext cx="12192000" cy="7068456"/>
          </a:xfrm>
          <a:prstGeom prst="rect">
            <a:avLst/>
          </a:prstGeom>
          <a:noFill/>
          <a:ln w="254000"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pic>
        <p:nvPicPr>
          <p:cNvPr id="14" name="Picture 13" descr="3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09" y="251461"/>
            <a:ext cx="5841979" cy="357682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439412" y="3328416"/>
            <a:ext cx="6618732" cy="3545429"/>
            <a:chOff x="4232148" y="3328416"/>
            <a:chExt cx="6618732" cy="3545429"/>
          </a:xfrm>
        </p:grpSpPr>
        <p:pic>
          <p:nvPicPr>
            <p:cNvPr id="16" name="Picture 15" descr="1487860487_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2148" y="3328416"/>
              <a:ext cx="6618732" cy="3545429"/>
            </a:xfrm>
            <a:prstGeom prst="rect">
              <a:avLst/>
            </a:prstGeom>
          </p:spPr>
        </p:pic>
        <p:pic>
          <p:nvPicPr>
            <p:cNvPr id="17" name="Picture 16" descr="Fish-godagari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6448" y="5205908"/>
              <a:ext cx="2670048" cy="1645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03548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28" y="130629"/>
            <a:ext cx="12061371" cy="7053942"/>
          </a:xfrm>
          <a:prstGeom prst="rect">
            <a:avLst/>
          </a:prstGeom>
          <a:noFill/>
          <a:ln w="254000"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52618" y="2051266"/>
            <a:ext cx="10410568" cy="3954164"/>
            <a:chOff x="840261" y="1544595"/>
            <a:chExt cx="10410568" cy="3597877"/>
          </a:xfrm>
        </p:grpSpPr>
        <p:sp>
          <p:nvSpPr>
            <p:cNvPr id="8" name="Rectangle 7"/>
            <p:cNvSpPr/>
            <p:nvPr/>
          </p:nvSpPr>
          <p:spPr>
            <a:xfrm>
              <a:off x="840261" y="1544595"/>
              <a:ext cx="5202195" cy="3583459"/>
            </a:xfrm>
            <a:prstGeom prst="rect">
              <a:avLst/>
            </a:prstGeom>
            <a:blipFill dpi="0" rotWithShape="1">
              <a:blip r:embed="rId2">
                <a:alphaModFix amt="29000"/>
              </a:blip>
              <a:srcRect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48634" y="1559012"/>
              <a:ext cx="5202195" cy="3583460"/>
            </a:xfrm>
            <a:prstGeom prst="rect">
              <a:avLst/>
            </a:prstGeom>
            <a:blipFill dpi="0" rotWithShape="1">
              <a:blip r:embed="rId3">
                <a:alphaModFix amt="29000"/>
              </a:blip>
              <a:srcRect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865632" y="3194304"/>
            <a:ext cx="10338816" cy="1938527"/>
          </a:xfrm>
          <a:prstGeom prst="rect">
            <a:avLst/>
          </a:prstGeom>
          <a:solidFill>
            <a:schemeClr val="accent1">
              <a:alpha val="29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72640" y="3491300"/>
            <a:ext cx="8510016" cy="14220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000" b="1" dirty="0" smtClean="0">
                <a:ln w="6350">
                  <a:noFill/>
                </a:ln>
                <a:latin typeface="NikoshBAN" pitchFamily="2" charset="0"/>
                <a:cs typeface="NikoshBAN" pitchFamily="2" charset="0"/>
              </a:rPr>
              <a:t>মাছ ও </a:t>
            </a:r>
            <a:r>
              <a:rPr lang="bn-BD" sz="4000" b="1" dirty="0" smtClean="0">
                <a:ln w="6350">
                  <a:noFill/>
                </a:ln>
                <a:latin typeface="NikoshBAN" pitchFamily="2" charset="0"/>
                <a:cs typeface="NikoshBAN" pitchFamily="2" charset="0"/>
              </a:rPr>
              <a:t>হাঁস</a:t>
            </a:r>
            <a:r>
              <a:rPr lang="bn-IN" sz="4000" b="1" dirty="0" smtClean="0">
                <a:ln w="6350">
                  <a:noFill/>
                </a:ln>
                <a:latin typeface="NikoshBAN" pitchFamily="2" charset="0"/>
                <a:cs typeface="NikoshBAN" pitchFamily="2" charset="0"/>
              </a:rPr>
              <a:t>/মুরগির সমন্বিত চাষ</a:t>
            </a:r>
            <a:r>
              <a:rPr lang="bn-BD" sz="4000" b="1" dirty="0" smtClean="0">
                <a:ln w="635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63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279904" y="4779264"/>
            <a:ext cx="8229600" cy="609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4152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28" y="130629"/>
            <a:ext cx="11930743" cy="6955971"/>
          </a:xfrm>
          <a:prstGeom prst="rect">
            <a:avLst/>
          </a:prstGeom>
          <a:noFill/>
          <a:ln w="254000"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983" y="2006248"/>
            <a:ext cx="11306628" cy="3934156"/>
          </a:xfrm>
          <a:prstGeom prst="rect">
            <a:avLst/>
          </a:prstGeom>
          <a:solidFill>
            <a:schemeClr val="accent6">
              <a:lumMod val="60000"/>
              <a:lumOff val="40000"/>
              <a:alpha val="45000"/>
            </a:schemeClr>
          </a:solidFill>
          <a:ln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53551" y="3327227"/>
            <a:ext cx="8375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চাষ কী তা 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;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হাঁস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মুরগির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;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মুরগির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328" y="2511552"/>
            <a:ext cx="399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</a:p>
        </p:txBody>
      </p:sp>
    </p:spTree>
    <p:extLst>
      <p:ext uri="{BB962C8B-B14F-4D97-AF65-F5344CB8AC3E}">
        <p14:creationId xmlns="" xmlns:p14="http://schemas.microsoft.com/office/powerpoint/2010/main" val="307643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114" y="101600"/>
            <a:ext cx="11959772" cy="6985000"/>
          </a:xfrm>
          <a:prstGeom prst="rect">
            <a:avLst/>
          </a:prstGeom>
          <a:noFill/>
          <a:ln w="254000"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81216" y="691648"/>
            <a:ext cx="5002509" cy="3795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7398" y="5728440"/>
            <a:ext cx="11366255" cy="1134142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2169" y="6043163"/>
            <a:ext cx="10827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একই জমিতে একই সময়ে একাধিক ফসল উৎপাদন করা হ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তাকে সমন্বিত চাষ বলে।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2900" y="755904"/>
            <a:ext cx="5899404" cy="3742944"/>
            <a:chOff x="4232148" y="3328416"/>
            <a:chExt cx="6618732" cy="3545429"/>
          </a:xfrm>
        </p:grpSpPr>
        <p:pic>
          <p:nvPicPr>
            <p:cNvPr id="12" name="Picture 11" descr="1487860487_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2148" y="3328416"/>
              <a:ext cx="6618732" cy="3545429"/>
            </a:xfrm>
            <a:prstGeom prst="rect">
              <a:avLst/>
            </a:prstGeom>
          </p:spPr>
        </p:pic>
        <p:pic>
          <p:nvPicPr>
            <p:cNvPr id="13" name="Picture 12" descr="Fish-godagari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6448" y="5205908"/>
              <a:ext cx="2670048" cy="1645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97528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924" y="0"/>
            <a:ext cx="12031362" cy="7315200"/>
          </a:xfrm>
          <a:prstGeom prst="rect">
            <a:avLst/>
          </a:prstGeom>
          <a:noFill/>
          <a:ln w="254000"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4301" y="4028303"/>
            <a:ext cx="9514702" cy="2310714"/>
          </a:xfrm>
          <a:prstGeom prst="rec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83626" y="4853811"/>
            <a:ext cx="511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সমন্বিত চাষ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কাকে বলে ?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C65DA18C-C301-4EE9-A4FE-55497B4FA555}"/>
              </a:ext>
            </a:extLst>
          </p:cNvPr>
          <p:cNvSpPr/>
          <p:nvPr/>
        </p:nvSpPr>
        <p:spPr>
          <a:xfrm>
            <a:off x="9388254" y="543697"/>
            <a:ext cx="2433632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63237" y="636402"/>
            <a:ext cx="3433120" cy="116768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4105" y="870343"/>
            <a:ext cx="347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000" b="1" dirty="0" smtClean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000" b="1" dirty="0">
              <a:ln w="1905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69255" y="765839"/>
            <a:ext cx="15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409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924" y="0"/>
            <a:ext cx="12031362" cy="7315200"/>
          </a:xfrm>
          <a:prstGeom prst="rect">
            <a:avLst/>
          </a:prstGeom>
          <a:noFill/>
          <a:ln w="254000"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pic>
        <p:nvPicPr>
          <p:cNvPr id="3" name="Picture 2" descr="image-352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537" y="1086435"/>
            <a:ext cx="8716839" cy="47535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4" name="Group 3"/>
          <p:cNvGrpSpPr/>
          <p:nvPr/>
        </p:nvGrpSpPr>
        <p:grpSpPr>
          <a:xfrm>
            <a:off x="4201296" y="234779"/>
            <a:ext cx="4473147" cy="617837"/>
            <a:chOff x="4201296" y="234779"/>
            <a:chExt cx="4473147" cy="617837"/>
          </a:xfrm>
        </p:grpSpPr>
        <p:sp>
          <p:nvSpPr>
            <p:cNvPr id="5" name="Rectangle 4"/>
            <p:cNvSpPr/>
            <p:nvPr/>
          </p:nvSpPr>
          <p:spPr>
            <a:xfrm>
              <a:off x="4201296" y="234779"/>
              <a:ext cx="4473147" cy="617837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8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78453" y="252132"/>
              <a:ext cx="3189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পুকুর নির্বাচন ও প্রস্তুতি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20130" y="6351374"/>
            <a:ext cx="11343502" cy="743464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0768" y="6494353"/>
            <a:ext cx="10911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পুকুরের আয়তন ন্যূনতম ৩৩ শতক হলে ভালো হয়। পুকুরে ৪-৫ ফুট পানি থাকতে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924" y="0"/>
            <a:ext cx="12031362" cy="7315200"/>
          </a:xfrm>
          <a:prstGeom prst="rect">
            <a:avLst/>
          </a:prstGeom>
          <a:noFill/>
          <a:ln w="254000"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8541" y="1099764"/>
            <a:ext cx="5214551" cy="35587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quaculture-poultr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697" y="1146359"/>
            <a:ext cx="4164227" cy="34750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4201296" y="234779"/>
            <a:ext cx="4473147" cy="617837"/>
            <a:chOff x="4201296" y="234779"/>
            <a:chExt cx="4473147" cy="617837"/>
          </a:xfrm>
        </p:grpSpPr>
        <p:sp>
          <p:nvSpPr>
            <p:cNvPr id="6" name="Rectangle 5"/>
            <p:cNvSpPr/>
            <p:nvPr/>
          </p:nvSpPr>
          <p:spPr>
            <a:xfrm>
              <a:off x="4201296" y="234779"/>
              <a:ext cx="4473147" cy="617837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8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78453" y="252132"/>
              <a:ext cx="3189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হাঁস-মুরগির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ঘর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নির্মাণ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20130" y="5461687"/>
            <a:ext cx="11343502" cy="1633152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0766" y="5568582"/>
            <a:ext cx="11059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খরচ কমানোর জন্য স্থানীয়ভাবে প্রাপ্ত বাশ, কাঠ ও ছন দিয়ে এক চালা বা দো-চালা ঘর তৈরি করা যায়। ঘরটি পাড় থেকে ১.২ থেকে ১.৫ মিটার ভিতরে পানির উপর হবে। ঘরের ভিতরে পর্যাপ্ত আলো-বাতাস চলাচলের জন্য বেড়ার মাঝে জালের মত বেড়া দিতে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735</TotalTime>
  <Words>627</Words>
  <Application>Microsoft Office PowerPoint</Application>
  <PresentationFormat>Custom</PresentationFormat>
  <Paragraphs>76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Faruk</cp:lastModifiedBy>
  <cp:revision>114</cp:revision>
  <dcterms:created xsi:type="dcterms:W3CDTF">2018-04-10T06:22:41Z</dcterms:created>
  <dcterms:modified xsi:type="dcterms:W3CDTF">2019-05-30T14:00:55Z</dcterms:modified>
</cp:coreProperties>
</file>