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8" r:id="rId12"/>
    <p:sldId id="275" r:id="rId13"/>
    <p:sldId id="278" r:id="rId14"/>
    <p:sldId id="276" r:id="rId15"/>
    <p:sldId id="264" r:id="rId16"/>
    <p:sldId id="267" r:id="rId17"/>
    <p:sldId id="265" r:id="rId18"/>
    <p:sldId id="277" r:id="rId19"/>
    <p:sldId id="266" r:id="rId20"/>
    <p:sldId id="271" r:id="rId21"/>
    <p:sldId id="273" r:id="rId22"/>
    <p:sldId id="274" r:id="rId23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41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0" y="-90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5C52E-A659-4230-8227-035A1A090AA0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EDCD9-0117-44B2-BEA3-6A2A89859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 বিভিন্ন প্রশ্ন জিজ্ঞাসা করে পাঠের শিরোনাম ঘোষনা করব।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DCD9-0117-44B2-BEA3-6A2A89859C6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122363"/>
            <a:ext cx="9601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602038"/>
            <a:ext cx="9601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2281177"/>
      </p:ext>
    </p:extLst>
  </p:cSld>
  <p:clrMapOvr>
    <a:masterClrMapping/>
  </p:clrMapOvr>
  <p:transition spd="slow"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1625004"/>
      </p:ext>
    </p:extLst>
  </p:cSld>
  <p:clrMapOvr>
    <a:masterClrMapping/>
  </p:clrMapOvr>
  <p:transition spd="slow"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65125"/>
            <a:ext cx="276034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65125"/>
            <a:ext cx="812101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121081"/>
      </p:ext>
    </p:extLst>
  </p:cSld>
  <p:clrMapOvr>
    <a:masterClrMapping/>
  </p:clrMapOvr>
  <p:transition spd="slow"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828440"/>
      </p:ext>
    </p:extLst>
  </p:cSld>
  <p:clrMapOvr>
    <a:masterClrMapping/>
  </p:clrMapOvr>
  <p:transition spd="slow"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709739"/>
            <a:ext cx="110413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4589464"/>
            <a:ext cx="110413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7264267"/>
      </p:ext>
    </p:extLst>
  </p:cSld>
  <p:clrMapOvr>
    <a:masterClrMapping/>
  </p:clrMapOvr>
  <p:transition spd="slow"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825625"/>
            <a:ext cx="54406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825625"/>
            <a:ext cx="54406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8085395"/>
      </p:ext>
    </p:extLst>
  </p:cSld>
  <p:clrMapOvr>
    <a:masterClrMapping/>
  </p:clrMapOvr>
  <p:transition spd="slow"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65126"/>
            <a:ext cx="1104138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681163"/>
            <a:ext cx="54156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505075"/>
            <a:ext cx="541567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681163"/>
            <a:ext cx="5442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505075"/>
            <a:ext cx="544234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093559"/>
      </p:ext>
    </p:extLst>
  </p:cSld>
  <p:clrMapOvr>
    <a:masterClrMapping/>
  </p:clrMapOvr>
  <p:transition spd="slow"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0320892"/>
      </p:ext>
    </p:extLst>
  </p:cSld>
  <p:clrMapOvr>
    <a:masterClrMapping/>
  </p:clrMapOvr>
  <p:transition spd="slow"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58649"/>
      </p:ext>
    </p:extLst>
  </p:cSld>
  <p:clrMapOvr>
    <a:masterClrMapping/>
  </p:clrMapOvr>
  <p:transition spd="slow"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57200"/>
            <a:ext cx="41288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987426"/>
            <a:ext cx="648081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057400"/>
            <a:ext cx="41288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5074823"/>
      </p:ext>
    </p:extLst>
  </p:cSld>
  <p:clrMapOvr>
    <a:masterClrMapping/>
  </p:clrMapOvr>
  <p:transition spd="slow"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57200"/>
            <a:ext cx="41288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987426"/>
            <a:ext cx="648081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057400"/>
            <a:ext cx="41288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5173145"/>
      </p:ext>
    </p:extLst>
  </p:cSld>
  <p:clrMapOvr>
    <a:masterClrMapping/>
  </p:clrMapOvr>
  <p:transition spd="slow"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65126"/>
            <a:ext cx="11041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825625"/>
            <a:ext cx="110413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65C9-9FA9-4582-B94A-5C81F5FE00B3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356351"/>
            <a:ext cx="432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0869-5F86-454D-952F-653AC4F43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746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ndAc>
      <p:stSnd>
        <p:snd r:embed="rId13" name="arrow.wav" builtIn="1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2888" y="765972"/>
            <a:ext cx="10372299" cy="5389170"/>
          </a:xfrm>
          <a:prstGeom prst="rect">
            <a:avLst/>
          </a:prstGeom>
          <a:blipFill dpi="0" rotWithShape="1">
            <a:blip r:embed="rId3">
              <a:alphaModFix amt="2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A16950-EDEC-4D01-B864-752D49F540B7}"/>
              </a:ext>
            </a:extLst>
          </p:cNvPr>
          <p:cNvSpPr txBox="1"/>
          <p:nvPr/>
        </p:nvSpPr>
        <p:spPr>
          <a:xfrm>
            <a:off x="3280410" y="2583180"/>
            <a:ext cx="6355080" cy="25946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pPr algn="ctr"/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b="1" dirty="0">
              <a:ln w="38100"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B1287FF-B3C8-4220-A678-B31C71053639}"/>
              </a:ext>
            </a:extLst>
          </p:cNvPr>
          <p:cNvSpPr txBox="1"/>
          <p:nvPr/>
        </p:nvSpPr>
        <p:spPr>
          <a:xfrm>
            <a:off x="2965341" y="811530"/>
            <a:ext cx="7161639" cy="7190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ln w="190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190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b="1" dirty="0">
                <a:ln w="190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n w="190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4000" b="1" dirty="0">
                <a:ln w="190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as-IN" sz="4000" b="1" dirty="0">
                <a:ln w="190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1905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="" xmlns:p14="http://schemas.microsoft.com/office/powerpoint/2010/main" val="3408952714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55095" y="1510392"/>
            <a:ext cx="5964070" cy="4672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668129" y="488948"/>
            <a:ext cx="3064476" cy="754389"/>
            <a:chOff x="4196688" y="488948"/>
            <a:chExt cx="3064476" cy="754389"/>
          </a:xfrm>
        </p:grpSpPr>
        <p:sp>
          <p:nvSpPr>
            <p:cNvPr id="7" name="Rectangle 6"/>
            <p:cNvSpPr/>
            <p:nvPr/>
          </p:nvSpPr>
          <p:spPr>
            <a:xfrm>
              <a:off x="4196688" y="488948"/>
              <a:ext cx="3064476" cy="682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1143" y="535451"/>
              <a:ext cx="28975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বিজ্ঞাপনীফলক</a:t>
              </a:r>
              <a:endParaRPr lang="en-US" sz="40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78193" y="1968178"/>
            <a:ext cx="4447205" cy="2555637"/>
            <a:chOff x="7778193" y="1968178"/>
            <a:chExt cx="4447205" cy="2555637"/>
          </a:xfrm>
        </p:grpSpPr>
        <p:sp>
          <p:nvSpPr>
            <p:cNvPr id="10" name="TextBox 9"/>
            <p:cNvSpPr txBox="1"/>
            <p:nvPr/>
          </p:nvSpPr>
          <p:spPr>
            <a:xfrm>
              <a:off x="8345744" y="2509871"/>
              <a:ext cx="33867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 গুরত্বপুর্ণ স্থান ও রাস্তার পাশে কাঠ বা হার্ডবোর্ডের বিজ্ঞাপনীফলক</a:t>
              </a:r>
              <a:endParaRPr lang="en-US" sz="32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 rot="4889083">
              <a:off x="8723977" y="1022394"/>
              <a:ext cx="2555637" cy="4447205"/>
            </a:xfrm>
            <a:prstGeom prst="wedgeEllipseCallou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541306661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65194" y="829458"/>
            <a:ext cx="3064476" cy="707886"/>
            <a:chOff x="4108916" y="690167"/>
            <a:chExt cx="3064476" cy="707886"/>
          </a:xfrm>
        </p:grpSpPr>
        <p:sp>
          <p:nvSpPr>
            <p:cNvPr id="10" name="Rectangle 9"/>
            <p:cNvSpPr/>
            <p:nvPr/>
          </p:nvSpPr>
          <p:spPr>
            <a:xfrm>
              <a:off x="4108916" y="715432"/>
              <a:ext cx="3064476" cy="682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4578" y="690167"/>
              <a:ext cx="22518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প্রাচীরপত্র</a:t>
              </a:r>
              <a:endParaRPr lang="en-US" sz="40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17762" y="1953343"/>
            <a:ext cx="3189823" cy="2919495"/>
            <a:chOff x="8917762" y="1953343"/>
            <a:chExt cx="3189823" cy="2919495"/>
          </a:xfrm>
        </p:grpSpPr>
        <p:sp>
          <p:nvSpPr>
            <p:cNvPr id="12" name="TextBox 11"/>
            <p:cNvSpPr txBox="1"/>
            <p:nvPr/>
          </p:nvSpPr>
          <p:spPr>
            <a:xfrm>
              <a:off x="9203143" y="2565651"/>
              <a:ext cx="269857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জনসাধারণের চলাফেরা যেখানে বেশি, সেখানের দেয়ালে সুন্দর সুন্দর ছবি ও লেখাযুক্ত প্রাচীরপত্র</a:t>
              </a:r>
              <a:endParaRPr lang="en-US" sz="28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Callout 12"/>
            <p:cNvSpPr/>
            <p:nvPr/>
          </p:nvSpPr>
          <p:spPr>
            <a:xfrm rot="4527825">
              <a:off x="9052926" y="1818179"/>
              <a:ext cx="2919495" cy="3189823"/>
            </a:xfrm>
            <a:prstGeom prst="wedgeEllipseCallou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7461" y="2104572"/>
            <a:ext cx="7696025" cy="3633120"/>
            <a:chOff x="1883391" y="638630"/>
            <a:chExt cx="7942996" cy="3633120"/>
          </a:xfrm>
        </p:grpSpPr>
        <p:sp>
          <p:nvSpPr>
            <p:cNvPr id="19" name="Rectangle 18"/>
            <p:cNvSpPr/>
            <p:nvPr/>
          </p:nvSpPr>
          <p:spPr>
            <a:xfrm>
              <a:off x="1883391" y="638630"/>
              <a:ext cx="7942996" cy="363312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865" y="957943"/>
              <a:ext cx="6564573" cy="2686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989839370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35244" y="1695514"/>
            <a:ext cx="6020398" cy="444597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60432" y="634072"/>
            <a:ext cx="2791296" cy="723829"/>
            <a:chOff x="2190134" y="513470"/>
            <a:chExt cx="2791296" cy="723829"/>
          </a:xfrm>
        </p:grpSpPr>
        <p:sp>
          <p:nvSpPr>
            <p:cNvPr id="7" name="Rectangle 6"/>
            <p:cNvSpPr/>
            <p:nvPr/>
          </p:nvSpPr>
          <p:spPr>
            <a:xfrm>
              <a:off x="2190134" y="513470"/>
              <a:ext cx="2791296" cy="682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94849" y="529413"/>
              <a:ext cx="23585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টেলিভিশন </a:t>
              </a:r>
              <a:endParaRPr lang="en-US" sz="40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47954" y="2258046"/>
            <a:ext cx="4042736" cy="2447675"/>
            <a:chOff x="7847954" y="2258046"/>
            <a:chExt cx="4042736" cy="2447675"/>
          </a:xfrm>
        </p:grpSpPr>
        <p:sp>
          <p:nvSpPr>
            <p:cNvPr id="9" name="TextBox 8"/>
            <p:cNvSpPr txBox="1"/>
            <p:nvPr/>
          </p:nvSpPr>
          <p:spPr>
            <a:xfrm>
              <a:off x="7847954" y="2919646"/>
              <a:ext cx="39437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টেলিভিশনে বিভিন্ন পণ্যের আকর্ষণীয় দর্শন-শ্রবণযোগ্য স্লাইড।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 rot="4527825">
              <a:off x="8649060" y="1464091"/>
              <a:ext cx="2447675" cy="4035585"/>
            </a:xfrm>
            <a:prstGeom prst="wedgeEllipseCallou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455718538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2354" y="3914882"/>
            <a:ext cx="11363446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110979" y="54369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97205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3492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মিনিট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500" y="4777740"/>
            <a:ext cx="1022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 বিজ্ঞাপনের জন্য বহুল ব্যবহৃত মাধ্যম কেন ?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60432" y="634072"/>
            <a:ext cx="2791296" cy="723829"/>
            <a:chOff x="2190134" y="513470"/>
            <a:chExt cx="2791296" cy="723829"/>
          </a:xfrm>
        </p:grpSpPr>
        <p:sp>
          <p:nvSpPr>
            <p:cNvPr id="6" name="Rectangle 5"/>
            <p:cNvSpPr/>
            <p:nvPr/>
          </p:nvSpPr>
          <p:spPr>
            <a:xfrm>
              <a:off x="2190134" y="513470"/>
              <a:ext cx="2791296" cy="682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94849" y="529413"/>
              <a:ext cx="23585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রেডিও </a:t>
              </a:r>
              <a:endParaRPr lang="en-US" sz="40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14397" y="2047164"/>
            <a:ext cx="5540994" cy="38077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445669" y="2111705"/>
            <a:ext cx="4447205" cy="2785380"/>
            <a:chOff x="7022585" y="1961577"/>
            <a:chExt cx="4447205" cy="2785380"/>
          </a:xfrm>
        </p:grpSpPr>
        <p:sp>
          <p:nvSpPr>
            <p:cNvPr id="8" name="TextBox 7"/>
            <p:cNvSpPr txBox="1"/>
            <p:nvPr/>
          </p:nvSpPr>
          <p:spPr>
            <a:xfrm>
              <a:off x="7274746" y="2510211"/>
              <a:ext cx="388912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স্পট বিজ্ঞাপন, সৌজন্য বিজ্ঞাপন, বানিজ্যিক বিজ্ঞাপন, 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জাতীয় বিজ্ঞাপন, আঞ্চলিক বিজ্ঞাপন।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 rot="4527825">
              <a:off x="7853498" y="1130664"/>
              <a:ext cx="2785380" cy="4447205"/>
            </a:xfrm>
            <a:prstGeom prst="wedgeEllipseCallou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32136023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32514" y="1842655"/>
            <a:ext cx="5732060" cy="390554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17641" y="642447"/>
            <a:ext cx="2620372" cy="707886"/>
            <a:chOff x="7915701" y="550147"/>
            <a:chExt cx="2620372" cy="707886"/>
          </a:xfrm>
        </p:grpSpPr>
        <p:sp>
          <p:nvSpPr>
            <p:cNvPr id="10" name="Rectangle 9"/>
            <p:cNvSpPr/>
            <p:nvPr/>
          </p:nvSpPr>
          <p:spPr>
            <a:xfrm>
              <a:off x="7915701" y="550147"/>
              <a:ext cx="2620372" cy="682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56558" y="550147"/>
              <a:ext cx="2120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পণ্যসজ্জা   </a:t>
              </a:r>
              <a:endParaRPr lang="en-US" sz="40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01189" y="1973481"/>
            <a:ext cx="4447205" cy="2795365"/>
            <a:chOff x="7601189" y="1973481"/>
            <a:chExt cx="4447205" cy="2795365"/>
          </a:xfrm>
        </p:grpSpPr>
        <p:sp>
          <p:nvSpPr>
            <p:cNvPr id="11" name="TextBox 10"/>
            <p:cNvSpPr txBox="1"/>
            <p:nvPr/>
          </p:nvSpPr>
          <p:spPr>
            <a:xfrm>
              <a:off x="8206511" y="2539581"/>
              <a:ext cx="33867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সাধারণত কাঁচের গ্লাস দ্বারা বিভিন্ন রকমের পণ্য সাজিয়ে রাখা।</a:t>
              </a:r>
              <a:endParaRPr lang="en-US" sz="36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Callout 12"/>
            <p:cNvSpPr/>
            <p:nvPr/>
          </p:nvSpPr>
          <p:spPr>
            <a:xfrm rot="4527825">
              <a:off x="8427109" y="1147561"/>
              <a:ext cx="2795365" cy="4447205"/>
            </a:xfrm>
            <a:prstGeom prst="wedgeEllipseCallou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39121518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23330" y="1801503"/>
            <a:ext cx="5854890" cy="38623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04010" y="718033"/>
            <a:ext cx="3064476" cy="752301"/>
            <a:chOff x="1804010" y="361312"/>
            <a:chExt cx="3064476" cy="752301"/>
          </a:xfrm>
        </p:grpSpPr>
        <p:sp>
          <p:nvSpPr>
            <p:cNvPr id="7" name="Rectangle 6"/>
            <p:cNvSpPr/>
            <p:nvPr/>
          </p:nvSpPr>
          <p:spPr>
            <a:xfrm>
              <a:off x="1804010" y="361312"/>
              <a:ext cx="3064476" cy="682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1305" y="405727"/>
              <a:ext cx="28755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মেলা বা প্রদর্শনী </a:t>
              </a:r>
              <a:r>
                <a:rPr lang="en-US" sz="40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60487" y="1892466"/>
            <a:ext cx="4447205" cy="3240619"/>
            <a:chOff x="7460487" y="1892466"/>
            <a:chExt cx="4447205" cy="3240619"/>
          </a:xfrm>
        </p:grpSpPr>
        <p:sp>
          <p:nvSpPr>
            <p:cNvPr id="9" name="TextBox 8"/>
            <p:cNvSpPr txBox="1"/>
            <p:nvPr/>
          </p:nvSpPr>
          <p:spPr>
            <a:xfrm>
              <a:off x="7874760" y="2478582"/>
              <a:ext cx="371219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বৈশাখি মেলা, শিল্প মেলা, বানিজ্য মেলা, কুটির শিল্প মেলা, মীনাবাজারর ইত্যাদিতে অংশগ্রহনের মাধ্যমে বিভিন্ন বিজ্ঞাপন প্রচার</a:t>
              </a:r>
              <a:endParaRPr lang="en-US" sz="28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Callout 10"/>
            <p:cNvSpPr/>
            <p:nvPr/>
          </p:nvSpPr>
          <p:spPr>
            <a:xfrm rot="4527825">
              <a:off x="8063780" y="1289173"/>
              <a:ext cx="3240619" cy="4447205"/>
            </a:xfrm>
            <a:prstGeom prst="wedgeEllipseCallou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089874562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04010" y="735149"/>
            <a:ext cx="3064476" cy="707886"/>
            <a:chOff x="1804010" y="351135"/>
            <a:chExt cx="3064476" cy="707886"/>
          </a:xfrm>
        </p:grpSpPr>
        <p:sp>
          <p:nvSpPr>
            <p:cNvPr id="12" name="Rectangle 11"/>
            <p:cNvSpPr/>
            <p:nvPr/>
          </p:nvSpPr>
          <p:spPr>
            <a:xfrm>
              <a:off x="1804010" y="361312"/>
              <a:ext cx="3064476" cy="682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1305" y="351135"/>
              <a:ext cx="28755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নমুনা</a:t>
              </a:r>
              <a:endParaRPr lang="en-US" sz="40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77922" y="1924337"/>
            <a:ext cx="5418162" cy="32743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65040" y="1721720"/>
            <a:ext cx="4447205" cy="3374189"/>
            <a:chOff x="7065040" y="1721720"/>
            <a:chExt cx="4447205" cy="3374189"/>
          </a:xfrm>
        </p:grpSpPr>
        <p:sp>
          <p:nvSpPr>
            <p:cNvPr id="16" name="TextBox 15"/>
            <p:cNvSpPr txBox="1"/>
            <p:nvPr/>
          </p:nvSpPr>
          <p:spPr>
            <a:xfrm>
              <a:off x="7751930" y="2452131"/>
              <a:ext cx="331640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ক্রেতাকে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রকম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নমুনা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প্রদান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সাধারণত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ঔষধ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পুস্তক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বিক্রেতা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প্রসাধন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সামগ্রীর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নমুনা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বিতরণ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8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Callout 16"/>
            <p:cNvSpPr/>
            <p:nvPr/>
          </p:nvSpPr>
          <p:spPr>
            <a:xfrm rot="4527825">
              <a:off x="7601548" y="1185212"/>
              <a:ext cx="3374189" cy="4447205"/>
            </a:xfrm>
            <a:prstGeom prst="wedgeEllipseCallou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755986434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46148" y="1984558"/>
            <a:ext cx="5895845" cy="33779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80335" y="665630"/>
            <a:ext cx="3472252" cy="707886"/>
            <a:chOff x="7890085" y="433614"/>
            <a:chExt cx="3472252" cy="707886"/>
          </a:xfrm>
        </p:grpSpPr>
        <p:sp>
          <p:nvSpPr>
            <p:cNvPr id="7" name="Rectangle 6"/>
            <p:cNvSpPr/>
            <p:nvPr/>
          </p:nvSpPr>
          <p:spPr>
            <a:xfrm>
              <a:off x="8090764" y="433614"/>
              <a:ext cx="3064476" cy="682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90085" y="433614"/>
              <a:ext cx="3472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পরিবহন বিজ্ঞাপন</a:t>
              </a:r>
              <a:endParaRPr lang="en-US" sz="40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80156" y="1941130"/>
            <a:ext cx="4116233" cy="2705321"/>
            <a:chOff x="7880156" y="1941130"/>
            <a:chExt cx="4116233" cy="2705321"/>
          </a:xfrm>
        </p:grpSpPr>
        <p:sp>
          <p:nvSpPr>
            <p:cNvPr id="9" name="TextBox 8"/>
            <p:cNvSpPr txBox="1"/>
            <p:nvPr/>
          </p:nvSpPr>
          <p:spPr>
            <a:xfrm>
              <a:off x="7918216" y="2781344"/>
              <a:ext cx="407817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বিভিন্ন যাত্রীবাহী বা পণ্যবাহি গাড়িতে বিজ্ঞাপন প্রচার।</a:t>
              </a:r>
              <a:endParaRPr lang="en-US" sz="32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 rot="4672271">
              <a:off x="8541809" y="1279477"/>
              <a:ext cx="2705321" cy="4028628"/>
            </a:xfrm>
            <a:prstGeom prst="wedgeEllipseCallou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68253081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91045" y="3932372"/>
            <a:ext cx="10986654" cy="2015929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57744" y="609601"/>
            <a:ext cx="2729347" cy="1731818"/>
            <a:chOff x="1357744" y="609601"/>
            <a:chExt cx="2729347" cy="1731818"/>
          </a:xfrm>
        </p:grpSpPr>
        <p:sp>
          <p:nvSpPr>
            <p:cNvPr id="8" name="Cloud Callout 7"/>
            <p:cNvSpPr/>
            <p:nvPr/>
          </p:nvSpPr>
          <p:spPr>
            <a:xfrm>
              <a:off x="1357744" y="609601"/>
              <a:ext cx="2729347" cy="1731818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89" tIns="60894" rIns="121789" bIns="60894"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37854" y="1158102"/>
              <a:ext cx="2216727" cy="738530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00B05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258299" y="417849"/>
            <a:ext cx="2819400" cy="2219036"/>
            <a:chOff x="9258299" y="417849"/>
            <a:chExt cx="2819400" cy="2219036"/>
          </a:xfrm>
        </p:grpSpPr>
        <p:sp>
          <p:nvSpPr>
            <p:cNvPr id="7" name="7-Point Star 6"/>
            <p:cNvSpPr/>
            <p:nvPr/>
          </p:nvSpPr>
          <p:spPr>
            <a:xfrm>
              <a:off x="9258299" y="417849"/>
              <a:ext cx="2819400" cy="2219036"/>
            </a:xfrm>
            <a:prstGeom prst="star7">
              <a:avLst/>
            </a:prstGeom>
            <a:solidFill>
              <a:schemeClr val="accent4">
                <a:lumMod val="20000"/>
                <a:lumOff val="80000"/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89" tIns="60894" rIns="121789" bIns="60894"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53599" y="936423"/>
              <a:ext cx="1828801" cy="1230973"/>
            </a:xfrm>
            <a:prstGeom prst="rect">
              <a:avLst/>
            </a:prstGeom>
            <a:noFill/>
          </p:spPr>
          <p:txBody>
            <a:bodyPr wrap="square" lIns="121789" tIns="60894" rIns="121789" bIns="60894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সময়</a:t>
              </a:r>
            </a:p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১০ মিনিট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81600" y="762000"/>
            <a:ext cx="3276600" cy="2209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5014" y="4242748"/>
            <a:ext cx="9684328" cy="1354084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b="1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4000" b="1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কোনো ব্যবসায় প্রতিষ্ঠানের পণ্য সামগ্রী </a:t>
            </a:r>
            <a:r>
              <a:rPr lang="bn-IN" sz="4000" b="1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bn-BD" sz="4000" b="1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পূর্বশর্ত হচ্ছে</a:t>
            </a:r>
            <a:r>
              <a:rPr lang="bn-IN" sz="4000" b="1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বিজ্ঞাপন</a:t>
            </a:r>
            <a:r>
              <a:rPr lang="bn-BD" sz="4000" b="1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” বিশ্লেষণ কর</a:t>
            </a:r>
            <a:r>
              <a:rPr lang="bn-IN" sz="4000" b="1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rgbClr val="7030A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580533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9071" y="3048953"/>
            <a:ext cx="5090989" cy="3422821"/>
            <a:chOff x="759071" y="3048953"/>
            <a:chExt cx="5090989" cy="3422821"/>
          </a:xfrm>
        </p:grpSpPr>
        <p:sp>
          <p:nvSpPr>
            <p:cNvPr id="7" name="Rectangle 6"/>
            <p:cNvSpPr/>
            <p:nvPr/>
          </p:nvSpPr>
          <p:spPr>
            <a:xfrm>
              <a:off x="808504" y="3048953"/>
              <a:ext cx="5041556" cy="342282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071" y="3094148"/>
              <a:ext cx="501684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 smtClean="0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000" b="1" dirty="0" smtClean="0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ফারুক</a:t>
              </a:r>
              <a:r>
                <a:rPr lang="en-US" sz="4000" b="1" dirty="0" smtClean="0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হোসেন</a:t>
              </a:r>
              <a:r>
                <a:rPr lang="en-US" sz="4000" b="1" dirty="0" smtClean="0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চৌধুরী</a:t>
              </a:r>
              <a:endParaRPr lang="en-US" sz="3600" b="1" dirty="0" smtClean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নোয়াগাঁও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নবীনগর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ব্রাহ্মণবাড়িয়া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০১৯৯০৯৬৬১৪৮ </a:t>
              </a:r>
            </a:p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E-mail : farukchowdhury661@yahoo.com</a:t>
              </a:r>
              <a:endParaRPr lang="en-US" sz="3600" dirty="0"/>
            </a:p>
          </p:txBody>
        </p:sp>
      </p:grpSp>
      <p:pic>
        <p:nvPicPr>
          <p:cNvPr id="9" name="Picture 2" descr="Image result for ব্যবসায় উদ্যোগ ব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783" y="466381"/>
            <a:ext cx="1948679" cy="2297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67630" y="3024235"/>
            <a:ext cx="4572003" cy="349696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উদ্যোগ</a:t>
            </a:r>
            <a:endParaRPr lang="en-US" sz="3600" b="1" dirty="0" smtClean="0">
              <a:ln w="12700">
                <a:solidFill>
                  <a:srgbClr val="FFFF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n w="12700">
                <a:solidFill>
                  <a:srgbClr val="FFFF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b="1" dirty="0" smtClean="0">
              <a:ln w="12700">
                <a:solidFill>
                  <a:srgbClr val="FFFF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-২০১</a:t>
            </a:r>
            <a:r>
              <a:rPr lang="bn-IN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খ্রিঃ</a:t>
            </a:r>
            <a:r>
              <a:rPr lang="en-US" sz="3600" b="1" dirty="0" smtClean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2700"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15323" y="489025"/>
            <a:ext cx="2057400" cy="2286000"/>
            <a:chOff x="2133600" y="838200"/>
            <a:chExt cx="2057400" cy="2286000"/>
          </a:xfrm>
        </p:grpSpPr>
        <p:sp>
          <p:nvSpPr>
            <p:cNvPr id="12" name="Rectangle 11"/>
            <p:cNvSpPr/>
            <p:nvPr/>
          </p:nvSpPr>
          <p:spPr>
            <a:xfrm>
              <a:off x="2133600" y="838200"/>
              <a:ext cx="2057400" cy="2286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33600" y="838200"/>
              <a:ext cx="2057400" cy="19050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91945329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3008" y="1591256"/>
            <a:ext cx="10225827" cy="4591179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15657" y="1903347"/>
            <a:ext cx="8761862" cy="4062517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পণ্যের বিজ্ঞাপন কেন করা হয় 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ক্রেতাদের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বানিজ্যের কোন উপাদানটি তথ্য ও প্রচার সংক্রান্ত বাধা দূর করে 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বিজ্ঞাপন তথ্য ও প্রচার সংক্রান্ত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বাধা।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প্রচারপত্র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পরিবহন বিজ্ঞাপন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36167" y="519880"/>
            <a:ext cx="2400121" cy="781132"/>
            <a:chOff x="4679575" y="480124"/>
            <a:chExt cx="2400121" cy="781132"/>
          </a:xfrm>
        </p:grpSpPr>
        <p:sp>
          <p:nvSpPr>
            <p:cNvPr id="8" name="Rectangle 7"/>
            <p:cNvSpPr/>
            <p:nvPr/>
          </p:nvSpPr>
          <p:spPr>
            <a:xfrm>
              <a:off x="4679575" y="480124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4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317500" h="571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8972" y="547525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29218382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983943" y="791568"/>
            <a:ext cx="3753135" cy="26203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3887" y="1656939"/>
            <a:ext cx="29632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6000" b="1" dirty="0" smtClean="0">
                <a:ln w="635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635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4430" y="3751111"/>
            <a:ext cx="10595609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8719" y="4586881"/>
            <a:ext cx="988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মেলার মাধ্যমে কীভাবে পণ্যসামগ্রীর বিক্রয় বৃদ্ধি পায় ? ব্যাখ্যা কর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251293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olesale-digital-canvas-printing-services-custom-photo-printing-wholesale-transit-advertising-outside-posters.jpg"/>
          <p:cNvPicPr>
            <a:picLocks noChangeAspect="1"/>
          </p:cNvPicPr>
          <p:nvPr/>
        </p:nvPicPr>
        <p:blipFill>
          <a:blip r:embed="rId3">
            <a:lum bright="67000" contrast="-68000"/>
          </a:blip>
          <a:srcRect t="12842"/>
          <a:stretch>
            <a:fillRect/>
          </a:stretch>
        </p:blipFill>
        <p:spPr>
          <a:xfrm>
            <a:off x="856527" y="530367"/>
            <a:ext cx="11285316" cy="589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47894" y="2194560"/>
            <a:ext cx="6404766" cy="2581662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prstTxWarp prst="textWave1">
              <a:avLst>
                <a:gd name="adj1" fmla="val 12500"/>
                <a:gd name="adj2" fmla="val 586"/>
              </a:avLst>
            </a:prstTxWarp>
            <a:spAutoFit/>
          </a:bodyPr>
          <a:lstStyle/>
          <a:p>
            <a:pPr algn="ctr"/>
            <a:r>
              <a:rPr lang="en-US" sz="6600" b="1" dirty="0" err="1" smtClean="0">
                <a:ln w="3810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38100">
                <a:solidFill>
                  <a:schemeClr val="tx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315575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 descr="B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20" y="374332"/>
            <a:ext cx="8458200" cy="3171825"/>
          </a:xfrm>
          <a:prstGeom prst="rect">
            <a:avLst/>
          </a:prstGeom>
        </p:spPr>
      </p:pic>
      <p:pic>
        <p:nvPicPr>
          <p:cNvPr id="14" name="Picture 13" descr="image-513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620" y="4002786"/>
            <a:ext cx="3996690" cy="2398014"/>
          </a:xfrm>
          <a:prstGeom prst="rect">
            <a:avLst/>
          </a:prstGeom>
        </p:spPr>
      </p:pic>
      <p:pic>
        <p:nvPicPr>
          <p:cNvPr id="15" name="Picture 14" descr="Television-Advertisement.jpg_350x3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084" y="3823433"/>
            <a:ext cx="3620086" cy="2420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0963504"/>
      </p:ext>
    </p:extLst>
  </p:cSld>
  <p:clrMapOvr>
    <a:masterClrMapping/>
  </p:clrMapOvr>
  <p:transition spd="slow"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3171" y="709046"/>
            <a:ext cx="7532370" cy="5463154"/>
          </a:xfrm>
          <a:prstGeom prst="rect">
            <a:avLst/>
          </a:prstGeom>
          <a:blipFill dpi="0" rotWithShape="1">
            <a:blip r:embed="rId3">
              <a:alphaModFix amt="31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480310" y="1943100"/>
            <a:ext cx="7509509" cy="2868930"/>
          </a:xfrm>
          <a:prstGeom prst="rect">
            <a:avLst/>
          </a:prstGeom>
          <a:solidFill>
            <a:schemeClr val="bg1">
              <a:alpha val="27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06191" y="2125980"/>
            <a:ext cx="5269230" cy="22288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r>
              <a:rPr lang="bn-IN" sz="4000" b="1" dirty="0" smtClean="0">
                <a:ln w="38100"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বিজ্ঞাপন</a:t>
            </a:r>
            <a:endParaRPr lang="en-US" sz="4000" b="1" dirty="0">
              <a:ln w="38100"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77640" y="4434840"/>
            <a:ext cx="5143500" cy="228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1980865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51470" y="1463040"/>
            <a:ext cx="10958589" cy="4363171"/>
          </a:xfrm>
          <a:prstGeom prst="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9155" y="3007811"/>
            <a:ext cx="7310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কী 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 ; 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বিজ্ঞাপনের মাধ্যমগুলোর নাম বলতে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;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বিজ্ঞাপনের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গুরত্ব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7310" y="2080260"/>
            <a:ext cx="454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শিক্ষার্থীরা... 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092156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4147" y="5095124"/>
            <a:ext cx="10975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বিজ্ঞাপন হচ্ছে পণ্য বা সেবা সামগ্রীর প্রতি জনসাধারণের দৃষ্টি আকর্ষণের জন্য একটি উপায় বা কৌশল।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859" y="626665"/>
            <a:ext cx="5486399" cy="29851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64715" y="3858095"/>
            <a:ext cx="80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পণ্য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826" y="643521"/>
            <a:ext cx="5577254" cy="29851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62383" y="3865037"/>
            <a:ext cx="9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125775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11501" y="3546389"/>
            <a:ext cx="9514702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49099" y="4319640"/>
            <a:ext cx="4389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বিজ্ঞাপন কাকে বলে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388254" y="543697"/>
            <a:ext cx="2433632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63237" y="636402"/>
            <a:ext cx="3433120" cy="116768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4105" y="870343"/>
            <a:ext cx="347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9255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573122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42602" y="460991"/>
            <a:ext cx="3809332" cy="722625"/>
            <a:chOff x="4679575" y="364428"/>
            <a:chExt cx="3809332" cy="722625"/>
          </a:xfrm>
        </p:grpSpPr>
        <p:sp>
          <p:nvSpPr>
            <p:cNvPr id="17" name="Rectangle 16"/>
            <p:cNvSpPr/>
            <p:nvPr/>
          </p:nvSpPr>
          <p:spPr>
            <a:xfrm>
              <a:off x="4679575" y="364428"/>
              <a:ext cx="3809332" cy="682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9008" y="379167"/>
              <a:ext cx="30644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বিজ্ঞাপনের</a:t>
              </a:r>
              <a:r>
                <a:rPr lang="en-US" sz="40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মাধ্যম</a:t>
              </a:r>
              <a:endParaRPr lang="en-US" sz="40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10111" y="2075360"/>
            <a:ext cx="4447205" cy="2726681"/>
            <a:chOff x="7510111" y="2075360"/>
            <a:chExt cx="4447205" cy="2726681"/>
          </a:xfrm>
        </p:grpSpPr>
        <p:sp>
          <p:nvSpPr>
            <p:cNvPr id="13" name="TextBox 12"/>
            <p:cNvSpPr txBox="1"/>
            <p:nvPr/>
          </p:nvSpPr>
          <p:spPr>
            <a:xfrm>
              <a:off x="7805528" y="2671951"/>
              <a:ext cx="38696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দৈনিক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সাপ্তাহিক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সংবাদপত্রের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নির্ধারিত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bn-IN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Callout 13"/>
            <p:cNvSpPr/>
            <p:nvPr/>
          </p:nvSpPr>
          <p:spPr>
            <a:xfrm rot="4746438">
              <a:off x="8370373" y="1215098"/>
              <a:ext cx="2726681" cy="4447205"/>
            </a:xfrm>
            <a:prstGeom prst="wedgeEllipseCallou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25686" y="489947"/>
            <a:ext cx="2791296" cy="655947"/>
            <a:chOff x="1343959" y="610114"/>
            <a:chExt cx="2791296" cy="713828"/>
          </a:xfrm>
        </p:grpSpPr>
        <p:sp>
          <p:nvSpPr>
            <p:cNvPr id="26" name="Rectangle 25"/>
            <p:cNvSpPr/>
            <p:nvPr/>
          </p:nvSpPr>
          <p:spPr>
            <a:xfrm>
              <a:off x="1343959" y="641321"/>
              <a:ext cx="2791296" cy="682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0312" y="610114"/>
              <a:ext cx="2322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সংবাদপত্র </a:t>
              </a:r>
              <a:endParaRPr lang="en-US" sz="40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 descr="Newspapaper.jpg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84" y="1331088"/>
            <a:ext cx="4286250" cy="5116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7307813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125" y="150124"/>
            <a:ext cx="12501350" cy="6707876"/>
            <a:chOff x="150125" y="150124"/>
            <a:chExt cx="12501350" cy="6707876"/>
          </a:xfrm>
        </p:grpSpPr>
        <p:sp>
          <p:nvSpPr>
            <p:cNvPr id="3" name="Rectangle 2"/>
            <p:cNvSpPr/>
            <p:nvPr/>
          </p:nvSpPr>
          <p:spPr>
            <a:xfrm>
              <a:off x="150125" y="150124"/>
              <a:ext cx="12501350" cy="6571397"/>
            </a:xfrm>
            <a:prstGeom prst="rect">
              <a:avLst/>
            </a:prstGeom>
            <a:noFill/>
            <a:ln w="2540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9575" y="6581001"/>
              <a:ext cx="393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ফারুক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নোয়াগা</a:t>
              </a:r>
              <a:r>
                <a:rPr lang="bn-IN" sz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ঁও উচ্চ বিদ্যালয়, নবীনগর, ব্রাহ্মণবাড়িয়া।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55540" y="887101"/>
            <a:ext cx="5459105" cy="54591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533010" y="545790"/>
            <a:ext cx="3064476" cy="721527"/>
            <a:chOff x="6533010" y="545790"/>
            <a:chExt cx="3064476" cy="721527"/>
          </a:xfrm>
        </p:grpSpPr>
        <p:sp>
          <p:nvSpPr>
            <p:cNvPr id="7" name="Rectangle 6"/>
            <p:cNvSpPr/>
            <p:nvPr/>
          </p:nvSpPr>
          <p:spPr>
            <a:xfrm>
              <a:off x="6533010" y="545790"/>
              <a:ext cx="3064476" cy="68262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8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71872" y="559431"/>
              <a:ext cx="218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প্রচারপত্র  </a:t>
              </a:r>
              <a:endParaRPr lang="en-US" sz="40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66607" y="2066199"/>
            <a:ext cx="4447205" cy="3069178"/>
            <a:chOff x="7366607" y="2066199"/>
            <a:chExt cx="4447205" cy="3069178"/>
          </a:xfrm>
        </p:grpSpPr>
        <p:sp>
          <p:nvSpPr>
            <p:cNvPr id="11" name="TextBox 10"/>
            <p:cNvSpPr txBox="1"/>
            <p:nvPr/>
          </p:nvSpPr>
          <p:spPr>
            <a:xfrm>
              <a:off x="7921671" y="2615887"/>
              <a:ext cx="338677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পণ্য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সামগ্রীর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গুণাগুণ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মুল্য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প্রাপ্তিস্থান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উল্লেখপূর্বক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মুদ্রিত</a:t>
              </a:r>
              <a:r>
                <a:rPr lang="en-US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প্রচারপত্র</a:t>
              </a:r>
              <a:endParaRPr lang="en-US" sz="32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 rot="4527825">
              <a:off x="8055621" y="1377185"/>
              <a:ext cx="3069178" cy="4447205"/>
            </a:xfrm>
            <a:prstGeom prst="wedgeEllipseCallou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72750953"/>
      </p:ext>
    </p:extLst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700</Words>
  <Application>Microsoft Office PowerPoint</Application>
  <PresentationFormat>Custom</PresentationFormat>
  <Paragraphs>91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Faruk</cp:lastModifiedBy>
  <cp:revision>111</cp:revision>
  <dcterms:created xsi:type="dcterms:W3CDTF">2018-03-17T05:01:51Z</dcterms:created>
  <dcterms:modified xsi:type="dcterms:W3CDTF">2019-06-03T15:56:36Z</dcterms:modified>
</cp:coreProperties>
</file>