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2" r:id="rId16"/>
    <p:sldId id="273" r:id="rId17"/>
    <p:sldId id="270" r:id="rId18"/>
    <p:sldId id="274" r:id="rId19"/>
    <p:sldId id="275" r:id="rId20"/>
  </p:sldIdLst>
  <p:sldSz cx="22310725" cy="13258800"/>
  <p:notesSz cx="6858000" cy="9144000"/>
  <p:defaultTextStyle>
    <a:defPPr>
      <a:defRPr lang="en-US"/>
    </a:defPPr>
    <a:lvl1pPr marL="0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729982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459965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189947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919931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649914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379896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5109877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839862" algn="l" defTabSz="14599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038" y="-186"/>
      </p:cViewPr>
      <p:guideLst>
        <p:guide orient="horz" pos="4176"/>
        <p:guide pos="70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0762D-ADB7-4977-BF57-16C5CA0255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685800"/>
            <a:ext cx="5768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CAE5B-7030-438D-9833-81896943D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3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CAE5B-7030-438D-9833-81896943DD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84" y="10234138"/>
            <a:ext cx="22310953" cy="278987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>
              <a:lnSpc>
                <a:spcPct val="100000"/>
              </a:lnSpc>
            </a:pPr>
            <a:endParaRPr lang="en-US" sz="31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84" y="10234138"/>
            <a:ext cx="22310953" cy="278987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>
              <a:lnSpc>
                <a:spcPct val="100000"/>
              </a:lnSpc>
            </a:pPr>
            <a:endParaRPr lang="en-US" sz="31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" y="10722137"/>
            <a:ext cx="22316540" cy="254126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5363" y="3241043"/>
            <a:ext cx="9482058" cy="29464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5363" y="6193580"/>
            <a:ext cx="9482058" cy="3529542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2"/>
                </a:solidFill>
                <a:latin typeface="+mj-lt"/>
              </a:defRPr>
            </a:lvl1pPr>
            <a:lvl2pPr marL="792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8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7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6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6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5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4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37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" y="10174099"/>
            <a:ext cx="22310725" cy="1443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7" y="10638497"/>
            <a:ext cx="22310886" cy="2457556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" y="10551799"/>
            <a:ext cx="17662656" cy="270700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09909" y="11886221"/>
            <a:ext cx="17906627" cy="13765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76" y="10463852"/>
            <a:ext cx="18557057" cy="179396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00856" y="11825248"/>
            <a:ext cx="18215683" cy="1433554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" y="10551799"/>
            <a:ext cx="17662656" cy="270700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09909" y="11886221"/>
            <a:ext cx="17906627" cy="13765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76" y="10463852"/>
            <a:ext cx="18557057" cy="179396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00856" y="11825248"/>
            <a:ext cx="18215683" cy="1433554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75279" y="530967"/>
            <a:ext cx="5019913" cy="113129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535" y="530967"/>
            <a:ext cx="14687894" cy="113129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" y="10551799"/>
            <a:ext cx="17662656" cy="270700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09909" y="11886221"/>
            <a:ext cx="17906627" cy="13765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07" y="3093722"/>
            <a:ext cx="18964115" cy="7218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76" y="10463852"/>
            <a:ext cx="18557057" cy="179396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00856" y="11825248"/>
            <a:ext cx="18215683" cy="1433554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" y="10722137"/>
            <a:ext cx="22316540" cy="254126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>
              <a:lnSpc>
                <a:spcPct val="100000"/>
              </a:lnSpc>
            </a:pPr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84" y="10234138"/>
            <a:ext cx="22310953" cy="278987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>
              <a:lnSpc>
                <a:spcPct val="100000"/>
              </a:lnSpc>
            </a:pPr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84" y="10234138"/>
            <a:ext cx="22310953" cy="278987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>
              <a:lnSpc>
                <a:spcPct val="100000"/>
              </a:lnSpc>
            </a:pPr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96" y="7025326"/>
            <a:ext cx="18964115" cy="2633345"/>
          </a:xfrm>
        </p:spPr>
        <p:txBody>
          <a:bodyPr anchor="t"/>
          <a:lstStyle>
            <a:lvl1pPr algn="l">
              <a:defRPr sz="69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396" y="4124964"/>
            <a:ext cx="18964115" cy="2900362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2"/>
                </a:solidFill>
                <a:latin typeface="+mj-lt"/>
              </a:defRPr>
            </a:lvl1pPr>
            <a:lvl2pPr marL="79222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8445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766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68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611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533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545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3378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10174099"/>
            <a:ext cx="22310725" cy="1443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7" y="10638497"/>
            <a:ext cx="22310886" cy="2457556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409909" y="11886221"/>
            <a:ext cx="17906627" cy="13765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" y="10551799"/>
            <a:ext cx="17662656" cy="270700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476" y="10463852"/>
            <a:ext cx="18557057" cy="179396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00856" y="11825248"/>
            <a:ext cx="18215683" cy="1433554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673304" y="2969974"/>
            <a:ext cx="8924290" cy="74956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11713131" y="2969974"/>
            <a:ext cx="8924290" cy="74956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409909" y="11886221"/>
            <a:ext cx="17906627" cy="13765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" y="10551799"/>
            <a:ext cx="17662656" cy="270700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04" y="2967889"/>
            <a:ext cx="8924290" cy="1236873"/>
          </a:xfrm>
        </p:spPr>
        <p:txBody>
          <a:bodyPr anchor="b">
            <a:normAutofit/>
          </a:bodyPr>
          <a:lstStyle>
            <a:lvl1pPr marL="0" indent="0">
              <a:buNone/>
              <a:defRPr sz="3400" b="0" baseline="0">
                <a:solidFill>
                  <a:schemeClr val="tx2"/>
                </a:solidFill>
                <a:latin typeface="+mj-lt"/>
              </a:defRPr>
            </a:lvl1pPr>
            <a:lvl2pPr marL="792228" indent="0">
              <a:buNone/>
              <a:defRPr sz="3400" b="1"/>
            </a:lvl2pPr>
            <a:lvl3pPr marL="1584457" indent="0">
              <a:buNone/>
              <a:defRPr sz="3100" b="1"/>
            </a:lvl3pPr>
            <a:lvl4pPr marL="2376685" indent="0">
              <a:buNone/>
              <a:defRPr sz="2700" b="1"/>
            </a:lvl4pPr>
            <a:lvl5pPr marL="3168914" indent="0">
              <a:buNone/>
              <a:defRPr sz="2700" b="1"/>
            </a:lvl5pPr>
            <a:lvl6pPr marL="3961143" indent="0">
              <a:buNone/>
              <a:defRPr sz="2700" b="1"/>
            </a:lvl6pPr>
            <a:lvl7pPr marL="4753372" indent="0">
              <a:buNone/>
              <a:defRPr sz="2700" b="1"/>
            </a:lvl7pPr>
            <a:lvl8pPr marL="5545600" indent="0">
              <a:buNone/>
              <a:defRPr sz="2700" b="1"/>
            </a:lvl8pPr>
            <a:lvl9pPr marL="633782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13131" y="2967889"/>
            <a:ext cx="8924290" cy="1236873"/>
          </a:xfrm>
        </p:spPr>
        <p:txBody>
          <a:bodyPr anchor="b">
            <a:normAutofit/>
          </a:bodyPr>
          <a:lstStyle>
            <a:lvl1pPr marL="0" indent="0">
              <a:buNone/>
              <a:defRPr sz="3400" b="0">
                <a:solidFill>
                  <a:schemeClr val="tx2"/>
                </a:solidFill>
                <a:latin typeface="+mj-lt"/>
              </a:defRPr>
            </a:lvl1pPr>
            <a:lvl2pPr marL="792228" indent="0">
              <a:buNone/>
              <a:defRPr sz="3400" b="1"/>
            </a:lvl2pPr>
            <a:lvl3pPr marL="1584457" indent="0">
              <a:buNone/>
              <a:defRPr sz="3100" b="1"/>
            </a:lvl3pPr>
            <a:lvl4pPr marL="2376685" indent="0">
              <a:buNone/>
              <a:defRPr sz="2700" b="1"/>
            </a:lvl4pPr>
            <a:lvl5pPr marL="3168914" indent="0">
              <a:buNone/>
              <a:defRPr sz="2700" b="1"/>
            </a:lvl5pPr>
            <a:lvl6pPr marL="3961143" indent="0">
              <a:buNone/>
              <a:defRPr sz="2700" b="1"/>
            </a:lvl6pPr>
            <a:lvl7pPr marL="4753372" indent="0">
              <a:buNone/>
              <a:defRPr sz="2700" b="1"/>
            </a:lvl7pPr>
            <a:lvl8pPr marL="5545600" indent="0">
              <a:buNone/>
              <a:defRPr sz="2700" b="1"/>
            </a:lvl8pPr>
            <a:lvl9pPr marL="633782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476" y="10463852"/>
            <a:ext cx="18557057" cy="179396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00856" y="11825248"/>
            <a:ext cx="18215683" cy="1433554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673304" y="4272280"/>
            <a:ext cx="8924290" cy="618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11713131" y="4272280"/>
            <a:ext cx="8924290" cy="618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" y="9686296"/>
            <a:ext cx="18150705" cy="30384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" y="11081227"/>
            <a:ext cx="22318478" cy="217757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" y="9615261"/>
            <a:ext cx="18726142" cy="1794712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5811" y="11012735"/>
            <a:ext cx="22316538" cy="1798568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" y="11081227"/>
            <a:ext cx="22318478" cy="217757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" y="10404482"/>
            <a:ext cx="8017914" cy="233410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5811" y="11012735"/>
            <a:ext cx="22316538" cy="1798568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5" y="10337572"/>
            <a:ext cx="8359766" cy="1826468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" y="9686296"/>
            <a:ext cx="18150705" cy="30384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" y="11081227"/>
            <a:ext cx="22318478" cy="217757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995" y="1178561"/>
            <a:ext cx="8254967" cy="1767841"/>
          </a:xfrm>
        </p:spPr>
        <p:txBody>
          <a:bodyPr anchor="b">
            <a:noAutofit/>
          </a:bodyPr>
          <a:lstStyle>
            <a:lvl1pPr algn="l">
              <a:defRPr sz="3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" y="9615261"/>
            <a:ext cx="18726142" cy="1794712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5811" y="11012735"/>
            <a:ext cx="22316538" cy="1798568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155363" y="1178560"/>
            <a:ext cx="9482058" cy="810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650063" y="2952293"/>
            <a:ext cx="8254967" cy="63642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409909" y="11886221"/>
            <a:ext cx="17906627" cy="13765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" y="10551799"/>
            <a:ext cx="17662656" cy="270700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marL="0" algn="ctr" defTabSz="1584457" rtl="0" eaLnBrk="1" latinLnBrk="0" hangingPunct="1"/>
            <a:endParaRPr lang="en-US" sz="3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55363" y="1178561"/>
            <a:ext cx="9482058" cy="8102597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4300"/>
            </a:lvl1pPr>
            <a:lvl2pPr marL="792228" indent="0">
              <a:buNone/>
              <a:defRPr sz="4900"/>
            </a:lvl2pPr>
            <a:lvl3pPr marL="1584457" indent="0">
              <a:buNone/>
              <a:defRPr sz="4200"/>
            </a:lvl3pPr>
            <a:lvl4pPr marL="2376685" indent="0">
              <a:buNone/>
              <a:defRPr sz="3400"/>
            </a:lvl4pPr>
            <a:lvl5pPr marL="3168914" indent="0">
              <a:buNone/>
              <a:defRPr sz="3400"/>
            </a:lvl5pPr>
            <a:lvl6pPr marL="3961143" indent="0">
              <a:buNone/>
              <a:defRPr sz="3400"/>
            </a:lvl6pPr>
            <a:lvl7pPr marL="4753372" indent="0">
              <a:buNone/>
              <a:defRPr sz="3400"/>
            </a:lvl7pPr>
            <a:lvl8pPr marL="5545600" indent="0">
              <a:buNone/>
              <a:defRPr sz="3400"/>
            </a:lvl8pPr>
            <a:lvl9pPr marL="6337828" indent="0">
              <a:buNone/>
              <a:defRPr sz="3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476" y="10463852"/>
            <a:ext cx="18557057" cy="179396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00856" y="11825248"/>
            <a:ext cx="18215683" cy="1433554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50995" y="1178561"/>
            <a:ext cx="8254967" cy="1767841"/>
          </a:xfrm>
        </p:spPr>
        <p:txBody>
          <a:bodyPr anchor="b">
            <a:noAutofit/>
          </a:bodyPr>
          <a:lstStyle>
            <a:lvl1pPr algn="l">
              <a:defRPr sz="3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650997" y="2946403"/>
            <a:ext cx="8250322" cy="63715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3"/>
            <a:ext cx="22310725" cy="132588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445" tIns="79223" rIns="158445" bIns="79223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07" y="530967"/>
            <a:ext cx="18964115" cy="2209800"/>
          </a:xfrm>
          <a:prstGeom prst="rect">
            <a:avLst/>
          </a:prstGeom>
        </p:spPr>
        <p:txBody>
          <a:bodyPr vert="horz" lIns="0" tIns="79223" rIns="0" bIns="792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07" y="3093722"/>
            <a:ext cx="18964115" cy="8750195"/>
          </a:xfrm>
          <a:prstGeom prst="rect">
            <a:avLst/>
          </a:prstGeom>
        </p:spPr>
        <p:txBody>
          <a:bodyPr vert="horz" lIns="0" tIns="79223" rIns="0" bIns="79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17509" y="12405574"/>
            <a:ext cx="4833990" cy="705908"/>
          </a:xfrm>
          <a:prstGeom prst="rect">
            <a:avLst/>
          </a:prstGeom>
        </p:spPr>
        <p:txBody>
          <a:bodyPr vert="horz" lIns="0" tIns="79223" rIns="0" bIns="0" rtlCol="0" anchor="b" anchorCtr="0"/>
          <a:lstStyle>
            <a:lvl1pPr algn="r">
              <a:defRPr lang="en-US" sz="1500" kern="1200" cap="all" spc="19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72" y="12405574"/>
            <a:ext cx="7065063" cy="705908"/>
          </a:xfrm>
          <a:prstGeom prst="rect">
            <a:avLst/>
          </a:prstGeom>
        </p:spPr>
        <p:txBody>
          <a:bodyPr vert="horz" lIns="0" tIns="79223" rIns="0" bIns="0" rtlCol="0" anchor="b" anchorCtr="0"/>
          <a:lstStyle>
            <a:lvl1pPr algn="l">
              <a:defRPr sz="1500" cap="all" spc="19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7423" y="12405574"/>
            <a:ext cx="1115535" cy="705908"/>
          </a:xfrm>
          <a:prstGeom prst="rect">
            <a:avLst/>
          </a:prstGeom>
        </p:spPr>
        <p:txBody>
          <a:bodyPr vert="horz" lIns="0" tIns="79223" rIns="0" bIns="0" rtlCol="0" anchor="b" anchorCtr="0"/>
          <a:lstStyle>
            <a:lvl1pPr algn="r">
              <a:defRPr sz="1900" b="1" baseline="0">
                <a:solidFill>
                  <a:srgbClr val="4D4D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584457" rtl="0" eaLnBrk="1" latinLnBrk="0" hangingPunct="1">
        <a:spcBef>
          <a:spcPct val="0"/>
        </a:spcBef>
        <a:buNone/>
        <a:defRPr sz="6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94172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87371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980571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772799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565029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4357257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5149486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5941714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6733943" indent="-475338" algn="l" defTabSz="1584457" rtl="0" eaLnBrk="1" latinLnBrk="0" hangingPunct="1">
        <a:lnSpc>
          <a:spcPct val="100000"/>
        </a:lnSpc>
        <a:spcBef>
          <a:spcPts val="1213"/>
        </a:spcBef>
        <a:buClr>
          <a:schemeClr val="accent1"/>
        </a:buClr>
        <a:buSzPct val="85000"/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92228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84457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76685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68914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61143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3372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545600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337828" algn="l" defTabSz="15844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ca84fdca17a328df32a31a62d6bb54f5--green-rose-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5" y="88778"/>
            <a:ext cx="21244870" cy="75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-227257" y="7999032"/>
            <a:ext cx="22344303" cy="4839367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14264" tIns="107133" rIns="214264" bIns="107133" spcCol="0" rtlCol="0" anchor="ctr"/>
          <a:lstStyle/>
          <a:p>
            <a:pPr algn="ctr"/>
            <a:r>
              <a:rPr lang="bn-BD" sz="2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2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8762" y="304800"/>
            <a:ext cx="5715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362" y="3352800"/>
            <a:ext cx="4724400" cy="1371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প্রাচীর ঘেরা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78462" y="3429000"/>
            <a:ext cx="2095500" cy="1143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71992-b13-12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2" y="2133600"/>
            <a:ext cx="708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4965362" y="3886200"/>
            <a:ext cx="2095500" cy="1143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098962" y="3543300"/>
            <a:ext cx="5059363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চারদিকে উচু দেয়ালে ঘেরা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362" y="6629400"/>
            <a:ext cx="4724400" cy="16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ভজন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16562" y="7010400"/>
            <a:ext cx="2095500" cy="1143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1" y="5791200"/>
            <a:ext cx="716280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14889162" y="7010400"/>
            <a:ext cx="2095500" cy="1143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251362" y="6858000"/>
            <a:ext cx="4830763" cy="15621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প্রার্থনামূলক গান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962" y="10363200"/>
            <a:ext cx="489585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</a:rPr>
              <a:t>বেনে-বৌ পাখি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516562" y="10591800"/>
            <a:ext cx="2095500" cy="1143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E: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9677400"/>
            <a:ext cx="7086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15003462" y="10744200"/>
            <a:ext cx="2095500" cy="1143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79962" y="10515600"/>
            <a:ext cx="4602163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হলদে রঙের পাখি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  <p:bldP spid="11" grpId="0" animBg="1"/>
      <p:bldP spid="13" grpId="0" animBg="1"/>
      <p:bldP spid="15" grpId="0" animBg="1"/>
      <p:bldP spid="17" grpId="0" animBg="1"/>
      <p:bldP spid="14" grpId="0" animBg="1"/>
      <p:bldP spid="16" grpId="0" animBg="1"/>
      <p:bldP spid="20" grpId="0" animBg="1"/>
      <p:bldP spid="2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31162" y="457200"/>
            <a:ext cx="5715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962" y="2590800"/>
            <a:ext cx="5181600" cy="1981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বেরিবেরি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73762" y="3276600"/>
            <a:ext cx="2057400" cy="1219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669962" y="32004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32162" y="2819400"/>
            <a:ext cx="5943600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শোত জাতীয় রোগ,যাতে হাত ,পা ফুলে যায়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562" y="6096000"/>
            <a:ext cx="4953000" cy="1981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162" y="9601200"/>
            <a:ext cx="4953000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পান্ডুর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45162" y="6238875"/>
            <a:ext cx="2057400" cy="1219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54762" y="9982200"/>
            <a:ext cx="2057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4203362" y="9601200"/>
            <a:ext cx="2057400" cy="1219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974762" y="6477000"/>
            <a:ext cx="2057400" cy="12192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6" y="8467725"/>
            <a:ext cx="5029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260762" y="6324600"/>
            <a:ext cx="5943600" cy="167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মেহমান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60762" y="9448800"/>
            <a:ext cx="5715000" cy="1752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ফ্যাকাশে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99" y="51339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62" y="2512636"/>
            <a:ext cx="3429000" cy="2059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0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8299" y="1038225"/>
            <a:ext cx="80772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4762" y="8610600"/>
            <a:ext cx="164592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অথিতি,বেরিবেরি,  ভজন, বেনে-বৌ শব্দগুলো দিয়ে বাক্য তৈরি কর।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73961" y="3905250"/>
            <a:ext cx="7221537" cy="424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14" y="1752600"/>
            <a:ext cx="7753048" cy="4535753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loud Callout 2"/>
          <p:cNvSpPr/>
          <p:nvPr/>
        </p:nvSpPr>
        <p:spPr>
          <a:xfrm>
            <a:off x="9936162" y="2286000"/>
            <a:ext cx="4038600" cy="3429000"/>
          </a:xfrm>
          <a:prstGeom prst="cloudCallout">
            <a:avLst>
              <a:gd name="adj1" fmla="val -61136"/>
              <a:gd name="adj2" fmla="val 27436"/>
            </a:avLst>
          </a:prstGeom>
          <a:solidFill>
            <a:srgbClr val="16963E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7762" y="7315200"/>
            <a:ext cx="14249400" cy="274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চিকিৎসকের 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আদেশে............কি ক্লান্তই না মেয়েটির 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চাহনি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rot="20888343">
            <a:off x="10776358" y="4151106"/>
            <a:ext cx="5190841" cy="2874307"/>
          </a:xfrm>
          <a:prstGeom prst="cloudCallout">
            <a:avLst>
              <a:gd name="adj1" fmla="val -65628"/>
              <a:gd name="adj2" fmla="val 24487"/>
            </a:avLst>
          </a:prstGeom>
          <a:solidFill>
            <a:srgbClr val="FF0000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16963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800" dirty="0">
              <a:solidFill>
                <a:srgbClr val="16963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25" y="3178734"/>
            <a:ext cx="8531716" cy="48984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011362" y="9067800"/>
            <a:ext cx="158496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সেদিন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সন্ধ্যার ............খুজে দেখবে আমার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ঘরটা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পর্যন্ত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4" y="1752600"/>
            <a:ext cx="13021108" cy="754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62017" y="9753600"/>
            <a:ext cx="13041745" cy="2514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চিকিৎসকের আদেশে বায়ু পরিবর্তনের জন্য দেওঘরে এসেছিলেন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54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0058400"/>
            <a:ext cx="2007076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লেখকের 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দেওঘরটি প্রাচীর ঘেরা, সেখানে প্রতিদিন ভোরে  সবচেয়ে ভোরে উঠত দোয়েল ,তারপর একটি দুটি করে আসত বুলবুলি,শ্যামা-শালিক,টুনটুনি।ভোর না হতেই তারা গান শুরু করত।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544036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62" y="2057400"/>
            <a:ext cx="6172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62" y="2057400"/>
            <a:ext cx="5181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629400"/>
            <a:ext cx="5440362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62" y="6544321"/>
            <a:ext cx="6172200" cy="3133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5101" r="3243" b="5389"/>
          <a:stretch/>
        </p:blipFill>
        <p:spPr>
          <a:xfrm>
            <a:off x="15651162" y="6629400"/>
            <a:ext cx="5486399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7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183562" y="-228600"/>
            <a:ext cx="7010400" cy="3352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174" y="3095625"/>
            <a:ext cx="19735800" cy="883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bn-BD" sz="60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১।শরৎচন্দ্র চট্টোপাধ্যায় কোথায় এবং কখন জনগ্রহণ করেন?</a:t>
            </a:r>
          </a:p>
          <a:p>
            <a:pPr algn="ctr"/>
            <a:r>
              <a:rPr lang="bn-BD" sz="60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           ২।</a:t>
            </a:r>
            <a:r>
              <a:rPr lang="bn-BD" sz="5400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শরৎচন্দ্র </a:t>
            </a:r>
            <a:r>
              <a:rPr lang="bn-BD" sz="54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চট্টোপাধ্যায়ের দুইটি উপন্যাসের নাম লিখ।</a:t>
            </a:r>
          </a:p>
          <a:p>
            <a:pPr algn="ctr"/>
            <a:r>
              <a:rPr lang="bn-BD" sz="54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৩।পাণ্ডুর শব্দের অর্থ লিখ?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</a:rPr>
              <a:t>             </a:t>
            </a:r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৪।’অথিতির স্মৃতি’ গল্পের মূল নাম লিখ?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8762" y="381000"/>
            <a:ext cx="71628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2" y="2438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0562" y="9753600"/>
            <a:ext cx="15773400" cy="2743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দেখা একটি পোষা প্রাণী সর্ম্পকে ১০ টি বাক্য লিখ?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2" y="1041859"/>
            <a:ext cx="19126200" cy="10540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5232" y="6051097"/>
            <a:ext cx="7132930" cy="3778703"/>
          </a:xfrm>
          <a:prstGeom prst="rect">
            <a:avLst/>
          </a:prstGeom>
          <a:noFill/>
        </p:spPr>
        <p:txBody>
          <a:bodyPr wrap="none" lIns="99798" tIns="49899" rIns="99798" bIns="49899" rtlCol="0">
            <a:spAutoFit/>
          </a:bodyPr>
          <a:lstStyle/>
          <a:p>
            <a:r>
              <a:rPr lang="bn-IN" sz="23900" b="1" dirty="0">
                <a:solidFill>
                  <a:srgbClr val="070CE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070CE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liteBook\Desktop\monir\BTT Offline April 18 (1st Draft)\93414267_224196305501948_13895578302011146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86" y="1150872"/>
            <a:ext cx="13659144" cy="93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9266" y="1698723"/>
            <a:ext cx="18591612" cy="9861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0" tIns="54370" rIns="108740" bIns="54370" rtlCol="0" anchor="ctr"/>
          <a:lstStyle/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 মনির আহমদ</a:t>
            </a:r>
          </a:p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বখতিয়ার পাড়া চারপীর আউলিয়া আলিম মাদরাসা । </a:t>
            </a:r>
          </a:p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আনোয়ারা,চট্রগ্রাম</a:t>
            </a:r>
            <a:r>
              <a:rPr lang="bn-BD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C:\Users\EliteBook\Desktop\89658554_2624039954494861_789386649092594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562" y="1698723"/>
            <a:ext cx="5311593" cy="47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4136080" y="1698725"/>
            <a:ext cx="17168785" cy="9678733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740" tIns="54370" rIns="108740" bIns="54370" rtlCol="0" anchor="ctr"/>
          <a:lstStyle/>
          <a:p>
            <a:pPr algn="ctr"/>
            <a:r>
              <a:rPr lang="bn-BD" sz="5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5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শ্রেণি-৮ম</a:t>
            </a:r>
          </a:p>
          <a:p>
            <a:pPr algn="ctr"/>
            <a:r>
              <a:rPr lang="bn-BD" sz="5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বিষয়ঃবাংলা ১ম(সাহিত্য কণিকা )</a:t>
            </a:r>
          </a:p>
          <a:p>
            <a:pPr algn="ctr"/>
            <a:r>
              <a:rPr lang="bn-BD" sz="5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গদ্য-অথিতির স্মৃতি</a:t>
            </a:r>
            <a:endParaRPr lang="en-US" sz="5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35825" y="329091"/>
            <a:ext cx="7208598" cy="5387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7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অথিতির স্মৃতি</a:t>
            </a:r>
            <a:endParaRPr lang="en-US" sz="7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04" y="5625003"/>
            <a:ext cx="10908344" cy="71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5790" y="420400"/>
            <a:ext cx="14607695" cy="19174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9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চিত্র গুলো লক্ষ্য করঃ</a:t>
            </a:r>
            <a:endParaRPr lang="en-US" sz="9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4" y="2609850"/>
            <a:ext cx="5570538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5162" y="8915400"/>
            <a:ext cx="5715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অসুস্থ  ব্যক্তি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amal-dog-1555842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62" y="2590800"/>
            <a:ext cx="6096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64962" y="8915400"/>
            <a:ext cx="609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ইতর প্রাণীর প্রতি মমতা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3542" y="876945"/>
            <a:ext cx="19299820" cy="10865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শিক্ষার্থিরা.........</a:t>
            </a:r>
          </a:p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১।লেখক সর্ম্পকে বলতে পারবে।</a:t>
            </a:r>
          </a:p>
          <a:p>
            <a:pPr algn="ctr"/>
            <a:r>
              <a:rPr lang="bn-BD" sz="6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২।নতুন শব্দের অর্থ জানতে পারবে</a:t>
            </a:r>
            <a:r>
              <a:rPr lang="bn-BD" sz="6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64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6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।ইতর প্রাণীর প্রতি মানুষের মমত্ববোধ সর্ম্পকে জানতে পারবে</a:t>
            </a:r>
            <a:r>
              <a:rPr lang="bn-BD" sz="6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6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‘অথিতির স্মৃতি’ গল্পটি শুদ্ধ উচ্চারণে পড়তে পারবে।</a:t>
            </a:r>
            <a:endParaRPr lang="bn-BD" sz="6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2" y="4724400"/>
            <a:ext cx="4647902" cy="35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58962" y="381000"/>
            <a:ext cx="4268482" cy="47480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 সাধনা-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জীবীকার সন্ধানে রেঙুন গমনকালে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878913" y="8959734"/>
            <a:ext cx="4268482" cy="47480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মৃত্যু-১৯৩৮ সালের ১৬ই জানুয়ারী</a:t>
            </a:r>
            <a:endParaRPr lang="bn-BD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স্থান-কলকাতা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794162" y="437819"/>
            <a:ext cx="4268482" cy="474805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শিক্ষা – দ্রারিদ্রের কারণে কলেজ শিক্ষা  অসমাপ্ত থাকে।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15521" y="7310592"/>
            <a:ext cx="4268482" cy="47480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উপন্যাস-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বড়দিদি,পল্লিসমাজ,শ্রিকান্ত,দেবদাস,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 প্রশ্ন ইত্যাদি ।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6049962" y="2895600"/>
            <a:ext cx="3561167" cy="12139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6375293" y="10063648"/>
            <a:ext cx="3561167" cy="12139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13232995" y="2286000"/>
            <a:ext cx="3561167" cy="12139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14147395" y="9454048"/>
            <a:ext cx="3561167" cy="12139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3535362" y="4876800"/>
            <a:ext cx="1828800" cy="25671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18470562" y="5029200"/>
            <a:ext cx="1828800" cy="25671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325280" y="204942"/>
            <a:ext cx="4268482" cy="47480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জন্ম-১৮৭৬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স্থান-পশ্চিম্ববঙ্গের হুগলী জেলায়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165121" y="7686995"/>
            <a:ext cx="4268482" cy="47480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740" tIns="54370" rIns="108740" bIns="54370" spcCol="0"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অতিবাহিত সময়ঃ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কৈশোর ও যৌবনের অধিকাংশ সময় ভাগলপুরের মাতুতালয়ে।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7962" y="8458200"/>
            <a:ext cx="4495800" cy="1150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শরৎচন্দ্র </a:t>
            </a:r>
            <a:r>
              <a:rPr lang="bn-BD" sz="44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6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16" grpId="0" animBg="1"/>
      <p:bldP spid="18" grpId="0" animBg="1"/>
      <p:bldP spid="19" grpId="0" animBg="1"/>
      <p:bldP spid="20" grpId="0" animBg="1"/>
      <p:bldP spid="17" grpId="0" animBg="1"/>
      <p:bldP spid="22" grpId="0" animBg="1"/>
      <p:bldP spid="24" grpId="0" animBg="1"/>
      <p:bldP spid="2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6762" y="685800"/>
            <a:ext cx="93726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62" y="32766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44762" y="8458200"/>
            <a:ext cx="18821400" cy="2362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শরৎচন্দ্র </a:t>
            </a:r>
            <a:r>
              <a:rPr lang="bn-BD" sz="66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চট্টোপাধ্যায় এর জীবনী সর্ম্পকে নিজের ভাষায় ৫টি বাক্য লিখ।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686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489</TotalTime>
  <Words>300</Words>
  <Application>Microsoft Office PowerPoint</Application>
  <PresentationFormat>Custom</PresentationFormat>
  <Paragraphs>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 Pop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43</cp:revision>
  <dcterms:created xsi:type="dcterms:W3CDTF">2006-08-16T00:00:00Z</dcterms:created>
  <dcterms:modified xsi:type="dcterms:W3CDTF">2020-05-05T11:19:04Z</dcterms:modified>
</cp:coreProperties>
</file>