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4" r:id="rId2"/>
    <p:sldId id="438" r:id="rId3"/>
    <p:sldId id="382" r:id="rId4"/>
    <p:sldId id="435" r:id="rId5"/>
    <p:sldId id="449" r:id="rId6"/>
    <p:sldId id="410" r:id="rId7"/>
    <p:sldId id="411" r:id="rId8"/>
    <p:sldId id="408" r:id="rId9"/>
    <p:sldId id="429" r:id="rId10"/>
    <p:sldId id="443" r:id="rId11"/>
    <p:sldId id="446" r:id="rId12"/>
    <p:sldId id="445" r:id="rId13"/>
    <p:sldId id="444" r:id="rId14"/>
    <p:sldId id="447" r:id="rId15"/>
    <p:sldId id="452" r:id="rId16"/>
    <p:sldId id="430" r:id="rId17"/>
    <p:sldId id="426" r:id="rId18"/>
    <p:sldId id="439" r:id="rId19"/>
    <p:sldId id="433" r:id="rId20"/>
    <p:sldId id="302" r:id="rId21"/>
    <p:sldId id="434" r:id="rId22"/>
    <p:sldId id="431" r:id="rId23"/>
    <p:sldId id="271" r:id="rId24"/>
    <p:sldId id="42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106" d="100"/>
          <a:sy n="106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FEC2-72B3-3A42-A3BA-3886039F8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B3DEA-3C25-644F-BC1D-02E5431F1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BAC85-FBD1-6646-BC1E-D68DF9B0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71E11-E82F-4F49-B910-578D0467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2605-78A6-0242-94FD-A0E8415D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6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B614-AC12-ED46-898A-24EE9EF8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A957A-78EB-204D-B432-B7745BCD0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560AF-A41F-E645-B3E8-003039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98FB6-8FB2-224E-A5A3-0235496A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ED3C3-5B23-6644-95F8-DF5661F2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5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D9FCE5-1571-FB43-8B82-B3136BE02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87271-DE8F-0A43-BD3C-1913389DC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76F1-54DA-C040-8677-EE4D031C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FAE5-4544-9347-9184-14B80E0F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ACA46-0B7E-6F48-89A7-57A9FA75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A0BB-8FD5-494E-85C1-0E219E92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FE16-A5C9-B340-9A04-07B5A49F3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6AB99-1379-F842-AD0C-E97974DE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DF8BD-B169-F84E-822D-E8EBF030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D94B-28A7-C24A-A321-F461E7F3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2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BDF9-17CD-7044-8FE8-33A8B8A9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C84D5-7F7A-1843-8011-14B6B6D59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9FCEE-7967-8544-8D1F-C356220E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94138-E276-CC4E-AF11-FFEBF4AF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BFBB-A2EE-9844-B527-ADD42360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8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797D-57F0-E849-8AB2-95C44697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E128-202D-0B4C-BC97-894AFF80C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8D431-60A5-7D47-99FC-8C927CDEC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8E947-687B-7A4F-9E43-D22D3BE9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E26CA-8E5C-0F47-9A57-059B4A72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2B6C5-CCB1-7F4F-9383-F472F360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53E4-AA65-F84B-83AF-72C6F8D8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3B3F0-8604-E747-A8E2-5B115C04E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1DBA0-24C7-7D40-A8C7-84224504F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4F559-CFBF-4249-B251-DE9BD55F7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68F68-88DE-2740-B0ED-3142F83D2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404F5-F032-EE4A-81A1-ED9EFE64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5/5/20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9C107-AD14-EC4D-8783-6EC34920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55199-0972-6C47-B4B6-4BD8151E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2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3AFE-AD31-0041-8F36-D5D03D7D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3A759-A526-674A-97CD-DBE2403D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96D56-7E38-604D-8DC7-1C904C8D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094D-8A0B-DC40-AE1E-AE8345A7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2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45C7D-6A6D-AA46-A1D7-FBE7CE1E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5/5/20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4CED6-9932-C445-8F6D-74E47446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FAE0D-6D1A-FA47-88D3-E2189ABC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E961-26BE-1E4E-A363-28866BC5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9945-DC90-A042-80CE-215093B17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5F756-70FF-8D42-93FE-7F26AB19A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DC36C-E4D3-7841-8D58-0C21B8E1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D1C4D-C9F4-FE40-81AB-EFC34EE0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8C508-16E5-5646-841C-DA6DEB36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6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65A1-1622-234C-B046-1457D39A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12C166-74F1-BC49-9324-B1F7EE2F9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32674-C578-6F4E-B28B-2F73E744F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62578-E6C1-404B-AC92-165FD8BB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10031-071A-5749-9660-73D2DF76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A2AE5-CD17-D04C-A601-2B24A99E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84955-F111-364B-A0CD-B37B33A7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E7809-F57F-3440-A153-06C177E62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F8A39-4B79-5E43-B8D2-9EBCD5F8F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9D5F-8014-D947-AEF5-8A0FD8BB0D7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A067-256E-694B-A84A-4F4E5F3C4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F8DD-8F6B-6049-BE49-136D53D92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7mmxsFheKS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04E1C-839C-1447-A54F-D35884A1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7" y="195706"/>
            <a:ext cx="11815009" cy="6385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BC0397-EC7E-D14D-A5B2-AE70008E9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42" t="18645" r="19566" b="40893"/>
          <a:stretch/>
        </p:blipFill>
        <p:spPr>
          <a:xfrm>
            <a:off x="1792705" y="832265"/>
            <a:ext cx="4808621" cy="1164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0C9E18-E3AE-F348-97CF-1F3F7EC0A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0" t="22680" r="15978" b="42731"/>
          <a:stretch/>
        </p:blipFill>
        <p:spPr>
          <a:xfrm>
            <a:off x="5474369" y="4259178"/>
            <a:ext cx="6196263" cy="18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8C0C8-BB94-7646-B7D5-D8F1A7EF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39" y="204537"/>
            <a:ext cx="11745900" cy="64489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AE6F81-C466-344F-B935-5A16CE3A28CB}"/>
              </a:ext>
            </a:extLst>
          </p:cNvPr>
          <p:cNvSpPr txBox="1"/>
          <p:nvPr/>
        </p:nvSpPr>
        <p:spPr>
          <a:xfrm>
            <a:off x="7388133" y="1263316"/>
            <a:ext cx="18605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স্থলভাগ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F3B49-02A6-884F-8019-9F1221EA7A1C}"/>
              </a:ext>
            </a:extLst>
          </p:cNvPr>
          <p:cNvSpPr txBox="1"/>
          <p:nvPr/>
        </p:nvSpPr>
        <p:spPr>
          <a:xfrm>
            <a:off x="399100" y="2000490"/>
            <a:ext cx="19621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0764A6-7D46-9F42-AC44-DAA05D2FA046}"/>
              </a:ext>
            </a:extLst>
          </p:cNvPr>
          <p:cNvSpPr txBox="1"/>
          <p:nvPr/>
        </p:nvSpPr>
        <p:spPr>
          <a:xfrm>
            <a:off x="723952" y="5666885"/>
            <a:ext cx="879111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উপরিভাগে আছে স্থলভাগ ও জলভাগ।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2B797-A8A5-7C44-9D07-47221814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85" y="281147"/>
            <a:ext cx="5278532" cy="2892238"/>
          </a:xfrm>
          <a:prstGeom prst="flowChartAlternateProcess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C4134AD-712E-6B41-92D3-7444B55A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902" y="350941"/>
            <a:ext cx="5244613" cy="289223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B796174-7723-984A-B4D1-7156C2356905}"/>
              </a:ext>
            </a:extLst>
          </p:cNvPr>
          <p:cNvSpPr txBox="1"/>
          <p:nvPr/>
        </p:nvSpPr>
        <p:spPr>
          <a:xfrm>
            <a:off x="2244888" y="5676062"/>
            <a:ext cx="798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জলভাগে রয়েছে নদী, সাগর ও মহাসাগর।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AA21E04-CC98-7348-AEE8-56C5107C2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256" y="2639550"/>
            <a:ext cx="5278532" cy="2892239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E4DA40-EB74-164D-A68D-2003EACDF315}"/>
              </a:ext>
            </a:extLst>
          </p:cNvPr>
          <p:cNvSpPr txBox="1"/>
          <p:nvPr/>
        </p:nvSpPr>
        <p:spPr>
          <a:xfrm>
            <a:off x="4588313" y="1951254"/>
            <a:ext cx="1173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7E804-7568-0C4C-BC01-BBD530DCFC14}"/>
              </a:ext>
            </a:extLst>
          </p:cNvPr>
          <p:cNvSpPr txBox="1"/>
          <p:nvPr/>
        </p:nvSpPr>
        <p:spPr>
          <a:xfrm>
            <a:off x="6496381" y="1937663"/>
            <a:ext cx="14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4960A-F96D-4341-9C30-A89AAFC8868A}"/>
              </a:ext>
            </a:extLst>
          </p:cNvPr>
          <p:cNvSpPr txBox="1"/>
          <p:nvPr/>
        </p:nvSpPr>
        <p:spPr>
          <a:xfrm>
            <a:off x="5174926" y="2694731"/>
            <a:ext cx="2094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55A3DD-B61A-EF46-A39F-624C07576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5694" l="78" r="98750">
                        <a14:foregroundMark x1="31953" y1="15972" x2="33672" y2="53333"/>
                        <a14:foregroundMark x1="33672" y1="53333" x2="65469" y2="64444"/>
                        <a14:foregroundMark x1="65469" y1="64444" x2="94844" y2="67778"/>
                        <a14:foregroundMark x1="4297" y1="25833" x2="14297" y2="77778"/>
                        <a14:foregroundMark x1="14297" y1="77778" x2="14609" y2="88194"/>
                        <a14:foregroundMark x1="5234" y1="24306" x2="6563" y2="64722"/>
                        <a14:foregroundMark x1="6563" y1="64722" x2="11016" y2="82917"/>
                        <a14:foregroundMark x1="11016" y1="82917" x2="19063" y2="83333"/>
                        <a14:foregroundMark x1="19063" y1="83333" x2="33828" y2="73333"/>
                        <a14:foregroundMark x1="33828" y1="73333" x2="53438" y2="48333"/>
                        <a14:foregroundMark x1="53438" y1="48333" x2="54141" y2="47917"/>
                        <a14:foregroundMark x1="80078" y1="7917" x2="71406" y2="37222"/>
                        <a14:foregroundMark x1="71406" y1="37222" x2="71250" y2="39583"/>
                        <a14:foregroundMark x1="94844" y1="26111" x2="60391" y2="51528"/>
                        <a14:foregroundMark x1="90078" y1="82222" x2="75000" y2="31806"/>
                        <a14:foregroundMark x1="82734" y1="52222" x2="97422" y2="40556"/>
                        <a14:foregroundMark x1="97422" y1="40556" x2="98906" y2="38056"/>
                        <a14:foregroundMark x1="80078" y1="92917" x2="16094" y2="67778"/>
                        <a14:foregroundMark x1="19063" y1="7778" x2="28984" y2="41667"/>
                        <a14:foregroundMark x1="156" y1="42917" x2="26094" y2="46250"/>
                        <a14:foregroundMark x1="27813" y1="95694" x2="35859" y2="75694"/>
                        <a14:foregroundMark x1="35859" y1="75694" x2="40078" y2="69583"/>
                        <a14:foregroundMark x1="11953" y1="14722" x2="21875" y2="26667"/>
                        <a14:foregroundMark x1="13047" y1="13194" x2="19688" y2="30694"/>
                        <a14:foregroundMark x1="13828" y1="12917" x2="17969" y2="24583"/>
                      </a14:backgroundRemoval>
                    </a14:imgEffect>
                  </a14:imgLayer>
                </a14:imgProps>
              </a:ext>
            </a:extLst>
          </a:blip>
          <a:srcRect t="5291" b="4762"/>
          <a:stretch/>
        </p:blipFill>
        <p:spPr>
          <a:xfrm>
            <a:off x="493488" y="2112180"/>
            <a:ext cx="7620000" cy="41618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62DEFA-288D-AC49-BDFC-B85736945EB4}"/>
              </a:ext>
            </a:extLst>
          </p:cNvPr>
          <p:cNvSpPr txBox="1"/>
          <p:nvPr/>
        </p:nvSpPr>
        <p:spPr>
          <a:xfrm>
            <a:off x="493488" y="325235"/>
            <a:ext cx="1129211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 চারভাগের একভাগ স্থল এবং বাকি তিনভাগ পানি।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গ্লোবের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হালকা নীল অংশ দ্বারা পানি বোঝানো হয়েছে। 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C2FD3-EB8F-694C-9DF1-CDA34C1411E1}"/>
              </a:ext>
            </a:extLst>
          </p:cNvPr>
          <p:cNvSpPr txBox="1"/>
          <p:nvPr/>
        </p:nvSpPr>
        <p:spPr>
          <a:xfrm>
            <a:off x="9421820" y="2606446"/>
            <a:ext cx="18605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স্থলভাগ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68789-1433-7546-A290-9E4523D69B67}"/>
              </a:ext>
            </a:extLst>
          </p:cNvPr>
          <p:cNvSpPr txBox="1"/>
          <p:nvPr/>
        </p:nvSpPr>
        <p:spPr>
          <a:xfrm>
            <a:off x="9320220" y="4675640"/>
            <a:ext cx="19621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3F2BEA-A103-B444-9C2B-C009D64939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95694" l="78" r="98750">
                        <a14:foregroundMark x1="33506" y1="49716" x2="33672" y2="53333"/>
                        <a14:foregroundMark x1="32611" y1="30276" x2="32705" y2="32313"/>
                        <a14:foregroundMark x1="31953" y1="15972" x2="32371" y2="25058"/>
                        <a14:foregroundMark x1="62368" y1="63361" x2="62463" y2="63394"/>
                        <a14:foregroundMark x1="51622" y1="59605" x2="61709" y2="63130"/>
                        <a14:foregroundMark x1="48410" y1="58483" x2="48829" y2="58629"/>
                        <a14:foregroundMark x1="44888" y1="57252" x2="45636" y2="57513"/>
                        <a14:foregroundMark x1="41167" y1="55952" x2="41934" y2="56220"/>
                        <a14:foregroundMark x1="37239" y1="54580" x2="38331" y2="54961"/>
                        <a14:foregroundMark x1="33672" y1="53333" x2="34336" y2="53565"/>
                        <a14:foregroundMark x1="92051" y1="67461" x2="92299" y2="67489"/>
                        <a14:foregroundMark x1="79468" y1="66032" x2="88451" y2="67052"/>
                        <a14:foregroundMark x1="77491" y1="65808" x2="78376" y2="65909"/>
                        <a14:foregroundMark x1="70917" y1="65062" x2="71825" y2="65165"/>
                        <a14:foregroundMark x1="5330" y1="27231" x2="5390" y2="29055"/>
                        <a14:foregroundMark x1="8195" y1="71391" x2="8401" y2="72233"/>
                        <a14:foregroundMark x1="16315" y1="83191" x2="17361" y2="83245"/>
                        <a14:foregroundMark x1="30490" y1="75594" x2="32264" y2="74392"/>
                        <a14:foregroundMark x1="27307" y1="77750" x2="27946" y2="77317"/>
                        <a14:foregroundMark x1="21745" y1="81517" x2="22592" y2="80944"/>
                        <a14:foregroundMark x1="50840" y1="51645" x2="53438" y2="48333"/>
                        <a14:foregroundMark x1="48114" y1="55121" x2="48443" y2="54701"/>
                        <a14:foregroundMark x1="42531" y1="62239" x2="42886" y2="61786"/>
                        <a14:foregroundMark x1="42004" y1="62910" x2="42095" y2="62794"/>
                        <a14:foregroundMark x1="38277" y1="67661" x2="39147" y2="66552"/>
                        <a14:foregroundMark x1="35905" y1="70685" x2="35973" y2="70598"/>
                        <a14:foregroundMark x1="53438" y1="48333" x2="54141" y2="47917"/>
                        <a14:foregroundMark x1="78258" y1="14067" x2="71406" y2="37222"/>
                        <a14:foregroundMark x1="71406" y1="37222" x2="71250" y2="39583"/>
                        <a14:foregroundMark x1="63037" y1="49575" x2="62303" y2="50117"/>
                        <a14:foregroundMark x1="67946" y1="45954" x2="67099" y2="46579"/>
                        <a14:foregroundMark x1="77504" y1="38903" x2="72013" y2="42954"/>
                        <a14:foregroundMark x1="80575" y1="36637" x2="78284" y2="38327"/>
                        <a14:foregroundMark x1="83506" y1="34475" x2="80759" y2="36502"/>
                        <a14:foregroundMark x1="92634" y1="27742" x2="91653" y2="28465"/>
                        <a14:foregroundMark x1="77322" y1="39569" x2="75000" y2="31806"/>
                        <a14:foregroundMark x1="80068" y1="48750" x2="78866" y2="44731"/>
                        <a14:foregroundMark x1="86647" y1="70749" x2="82971" y2="58458"/>
                        <a14:foregroundMark x1="95168" y1="42346" x2="95375" y2="42181"/>
                        <a14:foregroundMark x1="92418" y1="44531" x2="92493" y2="44471"/>
                        <a14:foregroundMark x1="83364" y1="51721" x2="85147" y2="50305"/>
                        <a14:foregroundMark x1="98431" y1="38856" x2="98906" y2="38056"/>
                        <a14:foregroundMark x1="18222" y1="68615" x2="17781" y2="68442"/>
                        <a14:foregroundMark x1="25800" y1="71592" x2="25700" y2="71553"/>
                        <a14:foregroundMark x1="32316" y1="74153" x2="29540" y2="73062"/>
                        <a14:foregroundMark x1="41053" y1="77585" x2="40529" y2="77379"/>
                        <a14:foregroundMark x1="45916" y1="79495" x2="45422" y2="79301"/>
                        <a14:foregroundMark x1="61940" y1="85791" x2="61105" y2="85463"/>
                        <a14:foregroundMark x1="20436" y1="12469" x2="28984" y2="41667"/>
                        <a14:foregroundMark x1="19063" y1="7778" x2="19275" y2="8503"/>
                        <a14:foregroundMark x1="24449" y1="46038" x2="26094" y2="46250"/>
                        <a14:foregroundMark x1="19151" y1="45357" x2="19474" y2="45399"/>
                        <a14:foregroundMark x1="15490" y1="44887" x2="15800" y2="44927"/>
                        <a14:foregroundMark x1="13309" y1="44607" x2="13613" y2="44646"/>
                        <a14:foregroundMark x1="2652" y1="43238" x2="3172" y2="43305"/>
                        <a14:foregroundMark x1="30335" y1="89426" x2="30373" y2="89331"/>
                        <a14:foregroundMark x1="39814" y1="69966" x2="40078" y2="69583"/>
                        <a14:foregroundMark x1="16005" y1="19600" x2="21875" y2="26667"/>
                        <a14:foregroundMark x1="17744" y1="25571" x2="19688" y2="30694"/>
                        <a14:foregroundMark x1="16779" y1="23028" x2="16968" y2="23525"/>
                        <a14:foregroundMark x1="14257" y1="16383" x2="14700" y2="17551"/>
                        <a14:foregroundMark x1="17795" y1="24092" x2="17969" y2="24583"/>
                        <a14:foregroundMark x1="17195" y1="22402" x2="17618" y2="23595"/>
                        <a14:foregroundMark x1="14858" y1="15818" x2="16447" y2="20294"/>
                        <a14:backgroundMark x1="15156" y1="44583" x2="78" y2="92222"/>
                        <a14:backgroundMark x1="6016" y1="28889" x2="22188" y2="97639"/>
                        <a14:backgroundMark x1="18438" y1="51528" x2="21484" y2="97917"/>
                        <a14:backgroundMark x1="1484" y1="25694" x2="938" y2="85139"/>
                        <a14:backgroundMark x1="938" y1="85139" x2="4688" y2="98889"/>
                        <a14:backgroundMark x1="4688" y1="98889" x2="11484" y2="99028"/>
                        <a14:backgroundMark x1="11484" y1="99028" x2="18750" y2="90417"/>
                        <a14:backgroundMark x1="18750" y1="90417" x2="18984" y2="59583"/>
                        <a14:backgroundMark x1="18984" y1="59583" x2="14141" y2="36111"/>
                        <a14:backgroundMark x1="14141" y1="36111" x2="3516" y2="23611"/>
                        <a14:backgroundMark x1="3516" y1="23611" x2="469" y2="27917"/>
                        <a14:backgroundMark x1="7578" y1="33333" x2="78" y2="59028"/>
                        <a14:backgroundMark x1="14219" y1="62500" x2="11563" y2="93889"/>
                        <a14:backgroundMark x1="8672" y1="40139" x2="3359" y2="71528"/>
                        <a14:backgroundMark x1="19141" y1="89167" x2="26406" y2="89167"/>
                        <a14:backgroundMark x1="26406" y1="89167" x2="32813" y2="86528"/>
                        <a14:backgroundMark x1="32813" y1="86528" x2="39453" y2="66389"/>
                        <a14:backgroundMark x1="39453" y1="66389" x2="46094" y2="65694"/>
                        <a14:backgroundMark x1="46094" y1="65694" x2="48672" y2="76528"/>
                        <a14:backgroundMark x1="48672" y1="76528" x2="54844" y2="73750"/>
                        <a14:backgroundMark x1="54844" y1="73750" x2="60313" y2="67639"/>
                        <a14:backgroundMark x1="60313" y1="67639" x2="63750" y2="58889"/>
                        <a14:backgroundMark x1="63750" y1="58889" x2="70313" y2="56528"/>
                        <a14:backgroundMark x1="70313" y1="56528" x2="76250" y2="59722"/>
                        <a14:backgroundMark x1="76250" y1="59722" x2="76094" y2="70556"/>
                        <a14:backgroundMark x1="76094" y1="70556" x2="87031" y2="81528"/>
                        <a14:backgroundMark x1="87031" y1="81528" x2="84453" y2="90972"/>
                        <a14:backgroundMark x1="84453" y1="90972" x2="69688" y2="98750"/>
                        <a14:backgroundMark x1="69688" y1="98750" x2="22813" y2="95556"/>
                        <a14:backgroundMark x1="22813" y1="95556" x2="16953" y2="92083"/>
                        <a14:backgroundMark x1="16953" y1="92083" x2="23906" y2="93333"/>
                        <a14:backgroundMark x1="23906" y1="93333" x2="35703" y2="91528"/>
                        <a14:backgroundMark x1="35703" y1="91528" x2="38906" y2="78472"/>
                        <a14:backgroundMark x1="38906" y1="78472" x2="35000" y2="88750"/>
                        <a14:backgroundMark x1="35000" y1="88750" x2="46953" y2="91667"/>
                        <a14:backgroundMark x1="46953" y1="91667" x2="51484" y2="83472"/>
                        <a14:backgroundMark x1="51484" y1="83472" x2="45703" y2="91667"/>
                        <a14:backgroundMark x1="45703" y1="91667" x2="59297" y2="95139"/>
                        <a14:backgroundMark x1="59297" y1="95139" x2="62891" y2="83333"/>
                        <a14:backgroundMark x1="62891" y1="83333" x2="53594" y2="83889"/>
                        <a14:backgroundMark x1="53594" y1="83889" x2="58984" y2="90278"/>
                        <a14:backgroundMark x1="58984" y1="90278" x2="68828" y2="81250"/>
                        <a14:backgroundMark x1="68828" y1="81250" x2="58438" y2="81389"/>
                        <a14:backgroundMark x1="58438" y1="81389" x2="67500" y2="85694"/>
                        <a14:backgroundMark x1="67500" y1="85694" x2="68828" y2="69167"/>
                        <a14:backgroundMark x1="68828" y1="69167" x2="64766" y2="80278"/>
                        <a14:backgroundMark x1="64766" y1="80278" x2="68906" y2="71528"/>
                        <a14:backgroundMark x1="68906" y1="71528" x2="71250" y2="57500"/>
                        <a14:backgroundMark x1="71250" y1="57500" x2="79141" y2="87083"/>
                        <a14:backgroundMark x1="79141" y1="87083" x2="71563" y2="92500"/>
                        <a14:backgroundMark x1="71563" y1="92500" x2="77578" y2="86250"/>
                        <a14:backgroundMark x1="77578" y1="86250" x2="68984" y2="91389"/>
                        <a14:backgroundMark x1="68984" y1="91389" x2="52969" y2="84028"/>
                        <a14:backgroundMark x1="52969" y1="84028" x2="60234" y2="81111"/>
                        <a14:backgroundMark x1="60234" y1="81111" x2="46484" y2="72639"/>
                        <a14:backgroundMark x1="46484" y1="72639" x2="52578" y2="78472"/>
                        <a14:backgroundMark x1="52578" y1="78472" x2="60156" y2="73194"/>
                        <a14:backgroundMark x1="60156" y1="73194" x2="67188" y2="77361"/>
                        <a14:backgroundMark x1="67188" y1="77361" x2="66953" y2="79444"/>
                        <a14:backgroundMark x1="46563" y1="67500" x2="41250" y2="91944"/>
                        <a14:backgroundMark x1="67578" y1="59583" x2="63750" y2="83194"/>
                        <a14:backgroundMark x1="87578" y1="18194" x2="86250" y2="40000"/>
                        <a14:backgroundMark x1="86250" y1="40000" x2="90547" y2="60278"/>
                        <a14:backgroundMark x1="90547" y1="60278" x2="89375" y2="70972"/>
                        <a14:backgroundMark x1="89375" y1="70972" x2="77422" y2="80972"/>
                        <a14:backgroundMark x1="77422" y1="80972" x2="77422" y2="80972"/>
                        <a14:backgroundMark x1="93984" y1="25139" x2="93438" y2="90000"/>
                        <a14:backgroundMark x1="95938" y1="33889" x2="99922" y2="75972"/>
                        <a14:backgroundMark x1="38594" y1="24167" x2="37422" y2="36111"/>
                        <a14:backgroundMark x1="37422" y1="36111" x2="42969" y2="82222"/>
                        <a14:backgroundMark x1="16328" y1="42083" x2="36328" y2="95417"/>
                        <a14:backgroundMark x1="21641" y1="68472" x2="25859" y2="90833"/>
                        <a14:backgroundMark x1="25859" y1="90833" x2="26016" y2="91250"/>
                        <a14:backgroundMark x1="23516" y1="70000" x2="27891" y2="93194"/>
                        <a14:backgroundMark x1="23906" y1="70278" x2="29453" y2="91667"/>
                        <a14:backgroundMark x1="3516" y1="26111" x2="14609" y2="92917"/>
                        <a14:backgroundMark x1="8281" y1="48333" x2="14609" y2="93194"/>
                        <a14:backgroundMark x1="12109" y1="42361" x2="10547" y2="68056"/>
                        <a14:backgroundMark x1="10547" y1="68056" x2="6250" y2="91944"/>
                        <a14:backgroundMark x1="16719" y1="65556" x2="14219" y2="90694"/>
                        <a14:backgroundMark x1="9609" y1="72222" x2="11172" y2="87222"/>
                        <a14:backgroundMark x1="39922" y1="70000" x2="37813" y2="90972"/>
                        <a14:backgroundMark x1="49063" y1="77222" x2="47734" y2="89722"/>
                        <a14:backgroundMark x1="43516" y1="27361" x2="42422" y2="37639"/>
                        <a14:backgroundMark x1="42422" y1="37639" x2="43516" y2="47778"/>
                        <a14:backgroundMark x1="43516" y1="47778" x2="49453" y2="51250"/>
                        <a14:backgroundMark x1="49453" y1="51250" x2="51484" y2="71944"/>
                        <a14:backgroundMark x1="51484" y1="71944" x2="44531" y2="68611"/>
                        <a14:backgroundMark x1="44531" y1="68611" x2="41094" y2="59167"/>
                        <a14:backgroundMark x1="41094" y1="59167" x2="39531" y2="23611"/>
                        <a14:backgroundMark x1="39531" y1="23611" x2="43359" y2="30139"/>
                        <a14:backgroundMark x1="41641" y1="46389" x2="47344" y2="79722"/>
                        <a14:backgroundMark x1="46563" y1="52778" x2="49063" y2="81111"/>
                        <a14:backgroundMark x1="49063" y1="81111" x2="48906" y2="81250"/>
                        <a14:backgroundMark x1="50391" y1="80972" x2="50625" y2="86667"/>
                        <a14:backgroundMark x1="51328" y1="80972" x2="51719" y2="85694"/>
                        <a14:backgroundMark x1="64297" y1="61250" x2="62344" y2="71111"/>
                        <a14:backgroundMark x1="62344" y1="71111" x2="62578" y2="71250"/>
                        <a14:backgroundMark x1="69844" y1="63333" x2="68281" y2="71528"/>
                        <a14:backgroundMark x1="66797" y1="85000" x2="66953" y2="91250"/>
                        <a14:backgroundMark x1="88672" y1="26667" x2="88672" y2="45833"/>
                        <a14:backgroundMark x1="89844" y1="43333" x2="90234" y2="55833"/>
                        <a14:backgroundMark x1="90391" y1="70556" x2="88906" y2="85417"/>
                        <a14:backgroundMark x1="90234" y1="26667" x2="91563" y2="54583"/>
                        <a14:backgroundMark x1="42422" y1="29167" x2="39063" y2="20139"/>
                        <a14:backgroundMark x1="39063" y1="20139" x2="28516" y2="32222"/>
                        <a14:backgroundMark x1="28516" y1="32222" x2="35156" y2="49861"/>
                        <a14:backgroundMark x1="35156" y1="49861" x2="36719" y2="60278"/>
                        <a14:backgroundMark x1="36719" y1="60278" x2="32422" y2="80278"/>
                        <a14:backgroundMark x1="32422" y1="80278" x2="39531" y2="73889"/>
                        <a14:backgroundMark x1="39531" y1="73889" x2="41797" y2="28194"/>
                        <a14:backgroundMark x1="41797" y1="28194" x2="43359" y2="24167"/>
                        <a14:backgroundMark x1="45859" y1="18194" x2="51172" y2="12778"/>
                        <a14:backgroundMark x1="51172" y1="12778" x2="71641" y2="10417"/>
                        <a14:backgroundMark x1="71641" y1="10417" x2="84219" y2="13333"/>
                        <a14:backgroundMark x1="84219" y1="13333" x2="82578" y2="2917"/>
                        <a14:backgroundMark x1="82578" y1="2917" x2="45547" y2="139"/>
                        <a14:backgroundMark x1="45547" y1="139" x2="44297" y2="10278"/>
                        <a14:backgroundMark x1="44297" y1="10278" x2="46484" y2="20139"/>
                        <a14:backgroundMark x1="46484" y1="20139" x2="47578" y2="20139"/>
                        <a14:backgroundMark x1="43906" y1="5972" x2="17266" y2="10972"/>
                        <a14:backgroundMark x1="17266" y1="10972" x2="11797" y2="16111"/>
                        <a14:backgroundMark x1="11797" y1="16111" x2="16484" y2="23472"/>
                        <a14:backgroundMark x1="16484" y1="23472" x2="16094" y2="34861"/>
                        <a14:backgroundMark x1="16094" y1="24167" x2="11719" y2="32639"/>
                        <a14:backgroundMark x1="11719" y1="32639" x2="11719" y2="32639"/>
                        <a14:backgroundMark x1="12891" y1="18889" x2="14219" y2="24167"/>
                        <a14:backgroundMark x1="18438" y1="42083" x2="24141" y2="46667"/>
                        <a14:backgroundMark x1="24141" y1="46667" x2="23750" y2="58750"/>
                        <a14:backgroundMark x1="35156" y1="27917" x2="32109" y2="41111"/>
                        <a14:backgroundMark x1="37656" y1="65972" x2="32500" y2="84444"/>
                        <a14:backgroundMark x1="77266" y1="69306" x2="81406" y2="60972"/>
                        <a14:backgroundMark x1="81406" y1="60972" x2="76094" y2="55417"/>
                        <a14:backgroundMark x1="76094" y1="55417" x2="74531" y2="44861"/>
                        <a14:backgroundMark x1="74531" y1="44861" x2="68047" y2="45139"/>
                        <a14:backgroundMark x1="68047" y1="45139" x2="64375" y2="36667"/>
                        <a14:backgroundMark x1="64375" y1="36667" x2="61172" y2="45694"/>
                        <a14:backgroundMark x1="61172" y1="45694" x2="60703" y2="55972"/>
                        <a14:backgroundMark x1="60703" y1="55972" x2="62031" y2="61250"/>
                        <a14:backgroundMark x1="63906" y1="42639" x2="65625" y2="68056"/>
                        <a14:backgroundMark x1="65625" y1="68056" x2="65625" y2="68056"/>
                        <a14:backgroundMark x1="86953" y1="59306" x2="81094" y2="55556"/>
                        <a14:backgroundMark x1="81094" y1="55556" x2="83984" y2="46250"/>
                        <a14:backgroundMark x1="83984" y1="46250" x2="80703" y2="37222"/>
                        <a14:backgroundMark x1="80703" y1="37222" x2="80859" y2="26806"/>
                        <a14:backgroundMark x1="80859" y1="26806" x2="86953" y2="29167"/>
                        <a14:backgroundMark x1="86953" y1="29167" x2="87266" y2="51111"/>
                        <a14:backgroundMark x1="87266" y1="51111" x2="84688" y2="48611"/>
                        <a14:backgroundMark x1="78984" y1="38889" x2="76406" y2="48333"/>
                        <a14:backgroundMark x1="76406" y1="48333" x2="79844" y2="39444"/>
                        <a14:backgroundMark x1="79844" y1="39444" x2="82422" y2="54306"/>
                        <a14:backgroundMark x1="84141" y1="30833" x2="86406" y2="30833"/>
                        <a14:backgroundMark x1="82031" y1="26389" x2="84297" y2="25694"/>
                        <a14:backgroundMark x1="96094" y1="34167" x2="98047" y2="44028"/>
                        <a14:backgroundMark x1="98047" y1="44028" x2="96875" y2="42361"/>
                        <a14:backgroundMark x1="81797" y1="21389" x2="86016" y2="38889"/>
                        <a14:backgroundMark x1="81484" y1="18889" x2="85469" y2="35417"/>
                        <a14:backgroundMark x1="77813" y1="10000" x2="88281" y2="7917"/>
                        <a14:backgroundMark x1="5859" y1="61250" x2="6406" y2="73472"/>
                        <a14:backgroundMark x1="36875" y1="67500" x2="38984" y2="81250"/>
                        <a14:backgroundMark x1="44297" y1="58333" x2="45859" y2="68889"/>
                        <a14:backgroundMark x1="45859" y1="68889" x2="45859" y2="68750"/>
                        <a14:backgroundMark x1="64297" y1="44306" x2="69609" y2="55556"/>
                        <a14:backgroundMark x1="80703" y1="38333" x2="89609" y2="23889"/>
                        <a14:backgroundMark x1="67734" y1="85972" x2="68516" y2="92500"/>
                        <a14:backgroundMark x1="76875" y1="91250" x2="75156" y2="96944"/>
                        <a14:backgroundMark x1="65469" y1="85694" x2="62969" y2="90694"/>
                        <a14:backgroundMark x1="91172" y1="65278" x2="86797" y2="81250"/>
                      </a14:backgroundRemoval>
                    </a14:imgEffect>
                  </a14:imgLayer>
                </a14:imgProps>
              </a:ext>
            </a:extLst>
          </a:blip>
          <a:srcRect t="5291" b="4762"/>
          <a:stretch/>
        </p:blipFill>
        <p:spPr>
          <a:xfrm>
            <a:off x="426813" y="2112180"/>
            <a:ext cx="7620000" cy="4161861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524150C2-2AC6-5241-BC83-0298B1BACCE9}"/>
              </a:ext>
            </a:extLst>
          </p:cNvPr>
          <p:cNvSpPr/>
          <p:nvPr/>
        </p:nvSpPr>
        <p:spPr>
          <a:xfrm>
            <a:off x="6094412" y="2927999"/>
            <a:ext cx="3439884" cy="187889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AADD497-2C99-7A48-A0AE-5C7B261709C6}"/>
              </a:ext>
            </a:extLst>
          </p:cNvPr>
          <p:cNvSpPr/>
          <p:nvPr/>
        </p:nvSpPr>
        <p:spPr>
          <a:xfrm>
            <a:off x="5813661" y="4932229"/>
            <a:ext cx="3439884" cy="187889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6564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9" grpId="0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AD788-39F9-3144-BA13-E6718E5FB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19"/>
          <a:stretch/>
        </p:blipFill>
        <p:spPr>
          <a:xfrm>
            <a:off x="510563" y="184795"/>
            <a:ext cx="5059148" cy="29205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DFD826-D85E-6144-A941-AD6AB1041589}"/>
              </a:ext>
            </a:extLst>
          </p:cNvPr>
          <p:cNvSpPr txBox="1"/>
          <p:nvPr/>
        </p:nvSpPr>
        <p:spPr>
          <a:xfrm>
            <a:off x="6870032" y="2103973"/>
            <a:ext cx="463068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জলভাগকে পাঁচটি মহাসাগরে ভাগ করা হয়েছে।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54B66-595C-0F4A-8681-C6A3357F8F29}"/>
              </a:ext>
            </a:extLst>
          </p:cNvPr>
          <p:cNvGrpSpPr/>
          <p:nvPr/>
        </p:nvGrpSpPr>
        <p:grpSpPr>
          <a:xfrm>
            <a:off x="510564" y="3167743"/>
            <a:ext cx="5059148" cy="3026767"/>
            <a:chOff x="6347901" y="-2443391"/>
            <a:chExt cx="5295901" cy="3621649"/>
          </a:xfrm>
        </p:grpSpPr>
        <p:pic>
          <p:nvPicPr>
            <p:cNvPr id="11" name="Picture 1" descr="page53image36639616">
              <a:extLst>
                <a:ext uri="{FF2B5EF4-FFF2-40B4-BE49-F238E27FC236}">
                  <a16:creationId xmlns:a16="http://schemas.microsoft.com/office/drawing/2014/main" id="{949D1E29-B9F8-8C46-A733-D1185DC67A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98"/>
            <a:stretch/>
          </p:blipFill>
          <p:spPr bwMode="auto">
            <a:xfrm>
              <a:off x="6347902" y="-2443391"/>
              <a:ext cx="5295900" cy="2745350"/>
            </a:xfrm>
            <a:prstGeom prst="round2Same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page53image36639408">
              <a:extLst>
                <a:ext uri="{FF2B5EF4-FFF2-40B4-BE49-F238E27FC236}">
                  <a16:creationId xmlns:a16="http://schemas.microsoft.com/office/drawing/2014/main" id="{D772430B-FD6A-B54A-B0A5-E565761B61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" r="3768"/>
            <a:stretch/>
          </p:blipFill>
          <p:spPr bwMode="auto">
            <a:xfrm>
              <a:off x="6347901" y="301959"/>
              <a:ext cx="5295901" cy="876299"/>
            </a:xfrm>
            <a:prstGeom prst="round2Same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95531C-E50E-D84C-97BA-0EBABBFDE5C0}"/>
              </a:ext>
            </a:extLst>
          </p:cNvPr>
          <p:cNvCxnSpPr/>
          <p:nvPr/>
        </p:nvCxnSpPr>
        <p:spPr>
          <a:xfrm>
            <a:off x="4367463" y="1491916"/>
            <a:ext cx="2394284" cy="120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BF4377-8E0F-724D-AB2A-47A37904F821}"/>
              </a:ext>
            </a:extLst>
          </p:cNvPr>
          <p:cNvCxnSpPr/>
          <p:nvPr/>
        </p:nvCxnSpPr>
        <p:spPr>
          <a:xfrm flipV="1">
            <a:off x="3970421" y="2765692"/>
            <a:ext cx="2743200" cy="2074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66F6C9-E791-8649-B201-E80467569655}"/>
              </a:ext>
            </a:extLst>
          </p:cNvPr>
          <p:cNvSpPr/>
          <p:nvPr/>
        </p:nvSpPr>
        <p:spPr>
          <a:xfrm>
            <a:off x="636133" y="5435350"/>
            <a:ext cx="10916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প্রশান্ত মহাসাগর সবচেয়ে বড় মহাসাগর এবং আর্কটিক মহাসাগর সবচেয়ে ছোট মহাসাগর।</a:t>
            </a:r>
            <a:endParaRPr lang="en-BD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8080BF-1A83-C84B-B765-E7CBC9730467}"/>
              </a:ext>
            </a:extLst>
          </p:cNvPr>
          <p:cNvSpPr/>
          <p:nvPr/>
        </p:nvSpPr>
        <p:spPr>
          <a:xfrm>
            <a:off x="8802031" y="2028998"/>
            <a:ext cx="304442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 মহাসাগর</a:t>
            </a:r>
            <a:endParaRPr lang="en-BD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5B5E14-4C81-3B40-9373-CC8A49038E81}"/>
              </a:ext>
            </a:extLst>
          </p:cNvPr>
          <p:cNvSpPr/>
          <p:nvPr/>
        </p:nvSpPr>
        <p:spPr>
          <a:xfrm>
            <a:off x="8802031" y="3118070"/>
            <a:ext cx="304442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</a:t>
            </a:r>
            <a:endParaRPr lang="en-BD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7C2AE-E37E-4D48-ABF7-5DD29C07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34" y="489136"/>
            <a:ext cx="6698682" cy="4565028"/>
          </a:xfrm>
          <a:prstGeom prst="rect">
            <a:avLst/>
          </a:prstGeom>
        </p:spPr>
      </p:pic>
      <p:sp>
        <p:nvSpPr>
          <p:cNvPr id="10" name="Bent Arrow 9">
            <a:extLst>
              <a:ext uri="{FF2B5EF4-FFF2-40B4-BE49-F238E27FC236}">
                <a16:creationId xmlns:a16="http://schemas.microsoft.com/office/drawing/2014/main" id="{6C790726-F07C-6D4E-995F-9F7B0115C5AB}"/>
              </a:ext>
            </a:extLst>
          </p:cNvPr>
          <p:cNvSpPr/>
          <p:nvPr/>
        </p:nvSpPr>
        <p:spPr>
          <a:xfrm>
            <a:off x="1045032" y="2102270"/>
            <a:ext cx="7525754" cy="748590"/>
          </a:xfrm>
          <a:prstGeom prst="ben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>
              <a:solidFill>
                <a:schemeClr val="tx1"/>
              </a:solidFill>
            </a:endParaRPr>
          </a:p>
        </p:txBody>
      </p:sp>
      <p:sp>
        <p:nvSpPr>
          <p:cNvPr id="25" name="Bent Arrow 24">
            <a:extLst>
              <a:ext uri="{FF2B5EF4-FFF2-40B4-BE49-F238E27FC236}">
                <a16:creationId xmlns:a16="http://schemas.microsoft.com/office/drawing/2014/main" id="{D1335D04-5BD2-BB47-8AF5-4EEBA15E72CB}"/>
              </a:ext>
            </a:extLst>
          </p:cNvPr>
          <p:cNvSpPr/>
          <p:nvPr/>
        </p:nvSpPr>
        <p:spPr>
          <a:xfrm flipV="1">
            <a:off x="3389969" y="2876439"/>
            <a:ext cx="5180815" cy="707885"/>
          </a:xfrm>
          <a:prstGeom prst="ben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FD826-D85E-6144-A941-AD6AB1041589}"/>
              </a:ext>
            </a:extLst>
          </p:cNvPr>
          <p:cNvSpPr txBox="1"/>
          <p:nvPr/>
        </p:nvSpPr>
        <p:spPr>
          <a:xfrm>
            <a:off x="373395" y="5176626"/>
            <a:ext cx="1144203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উপরের দিককে উত্তর, নিচের দিককে দক্ষিণ, ডান দিককে পূর্ব এবং বাম দিককে দক্ষিণ দিক বোঝানো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623108-18CA-F74A-94F2-B14C7FEA7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50" y="357935"/>
            <a:ext cx="10261499" cy="45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9571A-F354-D146-B13C-C10EBD5CAFC5}"/>
              </a:ext>
            </a:extLst>
          </p:cNvPr>
          <p:cNvSpPr txBox="1"/>
          <p:nvPr/>
        </p:nvSpPr>
        <p:spPr>
          <a:xfrm>
            <a:off x="1730809" y="394987"/>
            <a:ext cx="5773077" cy="11079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শিক্ষার্থীদের দল গ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ঠন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639EF-E487-F542-982D-68448BCB62BD}"/>
              </a:ext>
            </a:extLst>
          </p:cNvPr>
          <p:cNvSpPr txBox="1"/>
          <p:nvPr/>
        </p:nvSpPr>
        <p:spPr>
          <a:xfrm>
            <a:off x="333829" y="2089205"/>
            <a:ext cx="7604811" cy="70788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শিক্ষার্থীরা নিচের রোল অনুসারে দল গঠন করবে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EF5C5-3DF6-5C40-8EDF-1345FC4D3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18" y="194097"/>
            <a:ext cx="3350299" cy="2300069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7FADD-7FF7-5D4B-91C6-02A470EBBF77}"/>
              </a:ext>
            </a:extLst>
          </p:cNvPr>
          <p:cNvSpPr txBox="1"/>
          <p:nvPr/>
        </p:nvSpPr>
        <p:spPr>
          <a:xfrm>
            <a:off x="4318345" y="3274030"/>
            <a:ext cx="5449770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1, 6, 7, 12, 13, 18-------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00DC4-CB60-8E49-9F0B-CCD8DCD0D015}"/>
              </a:ext>
            </a:extLst>
          </p:cNvPr>
          <p:cNvSpPr txBox="1"/>
          <p:nvPr/>
        </p:nvSpPr>
        <p:spPr>
          <a:xfrm>
            <a:off x="4318344" y="4491309"/>
            <a:ext cx="5449771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2, 5, 8, 11, 14, 17--------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C1F4F-1E13-624A-A025-DF02006325EB}"/>
              </a:ext>
            </a:extLst>
          </p:cNvPr>
          <p:cNvSpPr txBox="1"/>
          <p:nvPr/>
        </p:nvSpPr>
        <p:spPr>
          <a:xfrm>
            <a:off x="4318344" y="5657923"/>
            <a:ext cx="5449771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৩, ৪ , 9, ১0, 15, 16-------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B4BCF675-763E-5D45-9DDE-7D0D33993A7F}"/>
              </a:ext>
            </a:extLst>
          </p:cNvPr>
          <p:cNvSpPr/>
          <p:nvPr/>
        </p:nvSpPr>
        <p:spPr>
          <a:xfrm>
            <a:off x="1280867" y="3184371"/>
            <a:ext cx="2681533" cy="971520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E8A6CA-C07E-F940-BA04-BC27474F60FB}"/>
              </a:ext>
            </a:extLst>
          </p:cNvPr>
          <p:cNvSpPr/>
          <p:nvPr/>
        </p:nvSpPr>
        <p:spPr>
          <a:xfrm>
            <a:off x="1384830" y="3217214"/>
            <a:ext cx="185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দল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915F3FBA-8463-164F-ADBF-8E32FA1BDDDF}"/>
              </a:ext>
            </a:extLst>
          </p:cNvPr>
          <p:cNvSpPr/>
          <p:nvPr/>
        </p:nvSpPr>
        <p:spPr>
          <a:xfrm>
            <a:off x="1266352" y="4386022"/>
            <a:ext cx="2681533" cy="97152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9C20CF25-B47A-FD49-B2CC-F6055FFA94FB}"/>
              </a:ext>
            </a:extLst>
          </p:cNvPr>
          <p:cNvSpPr/>
          <p:nvPr/>
        </p:nvSpPr>
        <p:spPr>
          <a:xfrm>
            <a:off x="1280866" y="5556884"/>
            <a:ext cx="2681533" cy="971520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17724A-CCDF-6144-A1CB-CA86423CC3A8}"/>
              </a:ext>
            </a:extLst>
          </p:cNvPr>
          <p:cNvSpPr/>
          <p:nvPr/>
        </p:nvSpPr>
        <p:spPr>
          <a:xfrm>
            <a:off x="1384830" y="4428415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4B60DC-4D45-5C4C-B73D-0A73DECCF9EE}"/>
              </a:ext>
            </a:extLst>
          </p:cNvPr>
          <p:cNvSpPr/>
          <p:nvPr/>
        </p:nvSpPr>
        <p:spPr>
          <a:xfrm>
            <a:off x="1471391" y="5678139"/>
            <a:ext cx="1949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4" grpId="0" animBg="1"/>
      <p:bldP spid="23" grpId="0"/>
      <p:bldP spid="25" grpId="0" animBg="1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3DAAE5C5-EA1C-0146-9941-59BEC8EA1488}"/>
              </a:ext>
            </a:extLst>
          </p:cNvPr>
          <p:cNvSpPr/>
          <p:nvPr/>
        </p:nvSpPr>
        <p:spPr>
          <a:xfrm>
            <a:off x="3200400" y="304800"/>
            <a:ext cx="5791200" cy="12954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C52BF-F897-7145-8290-7AA2219C9A09}"/>
              </a:ext>
            </a:extLst>
          </p:cNvPr>
          <p:cNvSpPr txBox="1"/>
          <p:nvPr/>
        </p:nvSpPr>
        <p:spPr>
          <a:xfrm>
            <a:off x="4959096" y="249770"/>
            <a:ext cx="28956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16CDAF38-1EC8-DD4B-8DAB-5E4AB511F042}"/>
              </a:ext>
            </a:extLst>
          </p:cNvPr>
          <p:cNvSpPr/>
          <p:nvPr/>
        </p:nvSpPr>
        <p:spPr>
          <a:xfrm>
            <a:off x="4131643" y="2167883"/>
            <a:ext cx="6812128" cy="145489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8A39690A-8EB9-D942-BE77-AF89CCCB56B3}"/>
              </a:ext>
            </a:extLst>
          </p:cNvPr>
          <p:cNvSpPr/>
          <p:nvPr/>
        </p:nvSpPr>
        <p:spPr>
          <a:xfrm>
            <a:off x="4131642" y="3841332"/>
            <a:ext cx="6812128" cy="138864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C4A4DC94-8783-A04B-A715-A2C26D587742}"/>
              </a:ext>
            </a:extLst>
          </p:cNvPr>
          <p:cNvSpPr/>
          <p:nvPr/>
        </p:nvSpPr>
        <p:spPr>
          <a:xfrm>
            <a:off x="4087527" y="5463106"/>
            <a:ext cx="6856244" cy="105063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9817AAC8-69ED-0D4C-95CE-74D87EED98F8}"/>
              </a:ext>
            </a:extLst>
          </p:cNvPr>
          <p:cNvSpPr/>
          <p:nvPr/>
        </p:nvSpPr>
        <p:spPr>
          <a:xfrm>
            <a:off x="1072896" y="2526102"/>
            <a:ext cx="2900331" cy="971520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5F648-C1AB-0544-8453-B2826608AA0A}"/>
              </a:ext>
            </a:extLst>
          </p:cNvPr>
          <p:cNvSpPr/>
          <p:nvPr/>
        </p:nvSpPr>
        <p:spPr>
          <a:xfrm>
            <a:off x="1523609" y="2596363"/>
            <a:ext cx="185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দল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14FD3BC-8481-7948-A647-FC3CF8A81106}"/>
              </a:ext>
            </a:extLst>
          </p:cNvPr>
          <p:cNvSpPr/>
          <p:nvPr/>
        </p:nvSpPr>
        <p:spPr>
          <a:xfrm>
            <a:off x="1072897" y="3991683"/>
            <a:ext cx="2894820" cy="97152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3DADCB7F-7D95-7E48-A21B-E1B2890164B1}"/>
              </a:ext>
            </a:extLst>
          </p:cNvPr>
          <p:cNvSpPr/>
          <p:nvPr/>
        </p:nvSpPr>
        <p:spPr>
          <a:xfrm>
            <a:off x="1072897" y="5480432"/>
            <a:ext cx="2894820" cy="971520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595766-0979-E548-80F0-0B306776406C}"/>
              </a:ext>
            </a:extLst>
          </p:cNvPr>
          <p:cNvSpPr/>
          <p:nvPr/>
        </p:nvSpPr>
        <p:spPr>
          <a:xfrm>
            <a:off x="1484120" y="4073528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E55D2C-AF3E-2E43-B657-D24A1E29D3C5}"/>
              </a:ext>
            </a:extLst>
          </p:cNvPr>
          <p:cNvSpPr/>
          <p:nvPr/>
        </p:nvSpPr>
        <p:spPr>
          <a:xfrm>
            <a:off x="1520491" y="5573473"/>
            <a:ext cx="1949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396533-D92A-E443-BDBF-8434989D7129}"/>
              </a:ext>
            </a:extLst>
          </p:cNvPr>
          <p:cNvSpPr/>
          <p:nvPr/>
        </p:nvSpPr>
        <p:spPr>
          <a:xfrm>
            <a:off x="219036" y="1340282"/>
            <a:ext cx="4602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প্রশ্নগুলোর উত্তর বলঃ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F96A6F-A8BF-5546-A8E3-C3185AB6000B}"/>
              </a:ext>
            </a:extLst>
          </p:cNvPr>
          <p:cNvSpPr/>
          <p:nvPr/>
        </p:nvSpPr>
        <p:spPr>
          <a:xfrm>
            <a:off x="4480559" y="2204023"/>
            <a:ext cx="6300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 মহাসাগর কাকে বলে ?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 পৃথিবীতে মোট মহাসাগর কয়টি?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 মহাসাগরগুলোর নাম লেখ।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B8770A-DD8C-FC45-AB6E-F0FC54E0EA17}"/>
              </a:ext>
            </a:extLst>
          </p:cNvPr>
          <p:cNvSpPr/>
          <p:nvPr/>
        </p:nvSpPr>
        <p:spPr>
          <a:xfrm>
            <a:off x="4480560" y="3890061"/>
            <a:ext cx="629531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মানচিত্রে উপরের দিককে কোন দিক বোঝানো হয়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2. স্থলভাগের তুলনায় জলভাগ কতগুণ বেশি?</a:t>
            </a:r>
          </a:p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বড় ও সবচেয়ে ছোট মহাসাগরের নাম লেখ। </a:t>
            </a:r>
            <a:endParaRPr lang="bn-IN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2BC4B9-DF8B-0B41-B847-9C55EA9EDF1D}"/>
              </a:ext>
            </a:extLst>
          </p:cNvPr>
          <p:cNvSpPr/>
          <p:nvPr/>
        </p:nvSpPr>
        <p:spPr>
          <a:xfrm>
            <a:off x="4480560" y="5559634"/>
            <a:ext cx="6300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ছোট মহাসাগরের  নাম কী? </a:t>
            </a:r>
          </a:p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পৃথিবীর মোট মহাসাগর কয়টি ? </a:t>
            </a:r>
          </a:p>
        </p:txBody>
      </p:sp>
    </p:spTree>
    <p:extLst>
      <p:ext uri="{BB962C8B-B14F-4D97-AF65-F5344CB8AC3E}">
        <p14:creationId xmlns:p14="http://schemas.microsoft.com/office/powerpoint/2010/main" val="25930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22" grpId="0"/>
      <p:bldP spid="23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3DAAE5C5-EA1C-0146-9941-59BEC8EA1488}"/>
              </a:ext>
            </a:extLst>
          </p:cNvPr>
          <p:cNvSpPr/>
          <p:nvPr/>
        </p:nvSpPr>
        <p:spPr>
          <a:xfrm>
            <a:off x="3200400" y="304800"/>
            <a:ext cx="5791200" cy="12954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000CA-0F99-E64A-893C-DC38E2B261FF}"/>
              </a:ext>
            </a:extLst>
          </p:cNvPr>
          <p:cNvGrpSpPr/>
          <p:nvPr/>
        </p:nvGrpSpPr>
        <p:grpSpPr>
          <a:xfrm>
            <a:off x="5095240" y="256029"/>
            <a:ext cx="1998344" cy="707887"/>
            <a:chOff x="5376672" y="468284"/>
            <a:chExt cx="1998344" cy="7078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396533-D92A-E443-BDBF-8434989D7129}"/>
                </a:ext>
              </a:extLst>
            </p:cNvPr>
            <p:cNvSpPr/>
            <p:nvPr/>
          </p:nvSpPr>
          <p:spPr>
            <a:xfrm>
              <a:off x="5637040" y="468285"/>
              <a:ext cx="173797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ফলাবর্তন </a:t>
              </a:r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Plaque 20">
              <a:extLst>
                <a:ext uri="{FF2B5EF4-FFF2-40B4-BE49-F238E27FC236}">
                  <a16:creationId xmlns:a16="http://schemas.microsoft.com/office/drawing/2014/main" id="{839C69D4-9052-2C4A-A5B4-3119C7443CEB}"/>
                </a:ext>
              </a:extLst>
            </p:cNvPr>
            <p:cNvSpPr/>
            <p:nvPr/>
          </p:nvSpPr>
          <p:spPr>
            <a:xfrm>
              <a:off x="5376672" y="468284"/>
              <a:ext cx="1998344" cy="707887"/>
            </a:xfrm>
            <a:prstGeom prst="plaqu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990681-9795-7C4E-A138-D781C5B9A8C3}"/>
              </a:ext>
            </a:extLst>
          </p:cNvPr>
          <p:cNvSpPr txBox="1"/>
          <p:nvPr/>
        </p:nvSpPr>
        <p:spPr>
          <a:xfrm>
            <a:off x="304800" y="1268161"/>
            <a:ext cx="1139371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সাগরের চেয়ে বড় লবণাক্ত বিশাল জলরাশিকে মহাসাগর বলে। 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 পৃথিবীতে মোট মহাসাগর পাঁচটি। 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 প্রশান্ত মহাসাগর, আটলান্টিক মহাসাগর, ভারত মহাসাগর, আর্কটিক মহাসাগর ও দক্ষিণ মহাসাগর।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9C250F-C311-8A40-A5DF-8F20C2691A43}"/>
              </a:ext>
            </a:extLst>
          </p:cNvPr>
          <p:cNvSpPr txBox="1"/>
          <p:nvPr/>
        </p:nvSpPr>
        <p:spPr>
          <a:xfrm>
            <a:off x="1030514" y="3427635"/>
            <a:ext cx="106680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উপরের দিককে উত্তর দিক বোঝানো হয়।  </a:t>
            </a:r>
            <a:endParaRPr lang="bn-IN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2. স্থলভাগের তুলনায় জলভাগ তিনগুণ বেশি। </a:t>
            </a:r>
          </a:p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বড় মহাসাগর প্রশান্ত মহাসাগর ও সবচেয়ে ছোট মহাসাগর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আটলান্টিক মহাসাগর। </a:t>
            </a:r>
            <a:endParaRPr lang="bn-IN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D0DF9C-63AC-624E-9621-964ECDC87A65}"/>
              </a:ext>
            </a:extLst>
          </p:cNvPr>
          <p:cNvSpPr txBox="1"/>
          <p:nvPr/>
        </p:nvSpPr>
        <p:spPr>
          <a:xfrm>
            <a:off x="1012516" y="5283171"/>
            <a:ext cx="920321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সবচেয়ে ছোট মহাসাগর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আটলান্টিক মহাসাগর। </a:t>
            </a:r>
          </a:p>
          <a:p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পৃথিবীতে মোট মহাসাগর পাঁচটি।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CECB64-DFAF-1648-9466-7C7E88EB8691}"/>
              </a:ext>
            </a:extLst>
          </p:cNvPr>
          <p:cNvSpPr/>
          <p:nvPr/>
        </p:nvSpPr>
        <p:spPr>
          <a:xfrm>
            <a:off x="6822926" y="6825880"/>
            <a:ext cx="6300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ছোট মহাসাগরের  নাম কী? </a:t>
            </a:r>
          </a:p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পৃথিবীর মোট মহাসাগর কয়টি ? </a:t>
            </a:r>
          </a:p>
        </p:txBody>
      </p:sp>
    </p:spTree>
    <p:extLst>
      <p:ext uri="{BB962C8B-B14F-4D97-AF65-F5344CB8AC3E}">
        <p14:creationId xmlns:p14="http://schemas.microsoft.com/office/powerpoint/2010/main" val="2652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35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DA53B211-C98A-F74D-A70C-4853AA044113}"/>
              </a:ext>
            </a:extLst>
          </p:cNvPr>
          <p:cNvSpPr/>
          <p:nvPr/>
        </p:nvSpPr>
        <p:spPr>
          <a:xfrm>
            <a:off x="1034716" y="3854362"/>
            <a:ext cx="9308608" cy="2298051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 নামের প্রথম অক্ষর  ব্যঞ্জনবর্ণ দ্বারা শুরু হয়েছে সেই মহাদেশগুলোর নাম লেখ।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40899C-2001-A345-B315-90BF0BFE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34" y="268352"/>
            <a:ext cx="5601462" cy="27352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35DAF3-A5D8-7E49-96DA-9469AB28317A}"/>
              </a:ext>
            </a:extLst>
          </p:cNvPr>
          <p:cNvSpPr/>
          <p:nvPr/>
        </p:nvSpPr>
        <p:spPr>
          <a:xfrm>
            <a:off x="5515426" y="817787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AF1E3-3126-AC4E-B0F2-189F5E72D295}"/>
              </a:ext>
            </a:extLst>
          </p:cNvPr>
          <p:cNvSpPr/>
          <p:nvPr/>
        </p:nvSpPr>
        <p:spPr>
          <a:xfrm>
            <a:off x="981284" y="837470"/>
            <a:ext cx="428675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3A8AA2-BFBA-7D49-B32A-6F968556EED9}"/>
              </a:ext>
            </a:extLst>
          </p:cNvPr>
          <p:cNvSpPr/>
          <p:nvPr/>
        </p:nvSpPr>
        <p:spPr>
          <a:xfrm>
            <a:off x="7307131" y="837469"/>
            <a:ext cx="360547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5B143-5211-5240-9998-D0A0544A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8" y="2623927"/>
            <a:ext cx="5939504" cy="3103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9B36F0-2EC4-664C-9F58-9328B240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99" y="2784193"/>
            <a:ext cx="5586538" cy="269507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1" descr="page53image36639616">
            <a:extLst>
              <a:ext uri="{FF2B5EF4-FFF2-40B4-BE49-F238E27FC236}">
                <a16:creationId xmlns:a16="http://schemas.microsoft.com/office/drawing/2014/main" id="{EF1AD41F-2577-AD4A-AF9C-017CF99C3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3348" r="33786" b="83340"/>
          <a:stretch/>
        </p:blipFill>
        <p:spPr bwMode="auto">
          <a:xfrm>
            <a:off x="9390743" y="4825402"/>
            <a:ext cx="2191656" cy="52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0B0721-6466-BF44-88CF-7BA7A19982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58A65-A948-DD4D-8C93-322F1CB71904}"/>
              </a:ext>
            </a:extLst>
          </p:cNvPr>
          <p:cNvSpPr txBox="1"/>
          <p:nvPr/>
        </p:nvSpPr>
        <p:spPr>
          <a:xfrm>
            <a:off x="805971" y="365616"/>
            <a:ext cx="428715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 বই সংযোগ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ED9471-B846-D845-9513-C3F5DF3E71D1}"/>
              </a:ext>
            </a:extLst>
          </p:cNvPr>
          <p:cNvGrpSpPr/>
          <p:nvPr/>
        </p:nvGrpSpPr>
        <p:grpSpPr>
          <a:xfrm>
            <a:off x="1249310" y="1746895"/>
            <a:ext cx="3400482" cy="4398782"/>
            <a:chOff x="476574" y="2036372"/>
            <a:chExt cx="3400482" cy="4398782"/>
          </a:xfrm>
        </p:grpSpPr>
        <p:pic>
          <p:nvPicPr>
            <p:cNvPr id="6145" name="Picture 1" descr="page1image30837808">
              <a:extLst>
                <a:ext uri="{FF2B5EF4-FFF2-40B4-BE49-F238E27FC236}">
                  <a16:creationId xmlns:a16="http://schemas.microsoft.com/office/drawing/2014/main" id="{16BDD1AC-6B57-D849-A32D-C527986F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75" y="2036372"/>
              <a:ext cx="3400481" cy="2604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page1image30838016">
              <a:extLst>
                <a:ext uri="{FF2B5EF4-FFF2-40B4-BE49-F238E27FC236}">
                  <a16:creationId xmlns:a16="http://schemas.microsoft.com/office/drawing/2014/main" id="{1C470E79-672E-6344-8C7B-217808587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74" y="4640579"/>
              <a:ext cx="3400481" cy="179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45E5C8-BC48-B540-8698-557FEE3A1110}"/>
              </a:ext>
            </a:extLst>
          </p:cNvPr>
          <p:cNvGrpSpPr/>
          <p:nvPr/>
        </p:nvGrpSpPr>
        <p:grpSpPr>
          <a:xfrm>
            <a:off x="5724857" y="493445"/>
            <a:ext cx="5827392" cy="6135955"/>
            <a:chOff x="3731985" y="-3962400"/>
            <a:chExt cx="5727700" cy="7988300"/>
          </a:xfrm>
        </p:grpSpPr>
        <p:pic>
          <p:nvPicPr>
            <p:cNvPr id="11" name="Picture 1" descr="page53image36639616">
              <a:extLst>
                <a:ext uri="{FF2B5EF4-FFF2-40B4-BE49-F238E27FC236}">
                  <a16:creationId xmlns:a16="http://schemas.microsoft.com/office/drawing/2014/main" id="{E9D62B91-B76A-094D-A1A4-2F48158FB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885" y="-3962400"/>
              <a:ext cx="5295900" cy="71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page53image36639408">
              <a:extLst>
                <a:ext uri="{FF2B5EF4-FFF2-40B4-BE49-F238E27FC236}">
                  <a16:creationId xmlns:a16="http://schemas.microsoft.com/office/drawing/2014/main" id="{071C0F83-6B3A-0046-9B2D-4E9418D67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985" y="3149600"/>
              <a:ext cx="57277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44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5E6CF-D7C2-9D43-A83D-25E6D9B4DB50}"/>
              </a:ext>
            </a:extLst>
          </p:cNvPr>
          <p:cNvSpPr txBox="1"/>
          <p:nvPr/>
        </p:nvSpPr>
        <p:spPr>
          <a:xfrm>
            <a:off x="4640081" y="2151935"/>
            <a:ext cx="6937248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পাঠের অংশটুকু সম্পর্কে শিক্ষার্থীরা যা যা জেনেছে তার সারসংক্ষেপ পুনরায় সংক্ষেপে  আলোচনা করব।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0324C-7479-3C46-8741-574680DB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0" y="1409194"/>
            <a:ext cx="3429000" cy="428625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9F0CF-956B-7B45-9D74-2905BDE6A0F6}"/>
              </a:ext>
            </a:extLst>
          </p:cNvPr>
          <p:cNvSpPr txBox="1"/>
          <p:nvPr/>
        </p:nvSpPr>
        <p:spPr>
          <a:xfrm>
            <a:off x="4736120" y="357762"/>
            <a:ext cx="637882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   আলোচনা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4BC7E9-7862-134F-9975-E6ADC243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90" y="256740"/>
            <a:ext cx="5210048" cy="2238248"/>
          </a:xfrm>
          <a:prstGeom prst="ellipse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388FC1-98BB-3B4D-91C9-977AB3648144}"/>
              </a:ext>
            </a:extLst>
          </p:cNvPr>
          <p:cNvSpPr/>
          <p:nvPr/>
        </p:nvSpPr>
        <p:spPr>
          <a:xfrm>
            <a:off x="3725834" y="844351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B6069-B369-F341-AF69-9731A6BA101A}"/>
              </a:ext>
            </a:extLst>
          </p:cNvPr>
          <p:cNvSpPr/>
          <p:nvPr/>
        </p:nvSpPr>
        <p:spPr>
          <a:xfrm>
            <a:off x="1390910" y="3028216"/>
            <a:ext cx="87396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 মহাসাগর কাকে বলে ?</a:t>
            </a:r>
          </a:p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 পৃথিবীতে মোট মহাসাগর কয়টি?</a:t>
            </a:r>
          </a:p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 পৃথিবীতে মোট মহাসাগর কয়টি?</a:t>
            </a:r>
          </a:p>
          <a:p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বড় ও সবচেয়ে ছোট মহাসাগরের নাম লেখ। </a:t>
            </a:r>
            <a:endParaRPr lang="bn-IN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7CB25A-4E3A-004F-BEB0-F358157CB4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23B8D-A1BD-AB49-9037-E1BF62313592}"/>
              </a:ext>
            </a:extLst>
          </p:cNvPr>
          <p:cNvSpPr txBox="1"/>
          <p:nvPr/>
        </p:nvSpPr>
        <p:spPr>
          <a:xfrm>
            <a:off x="2863516" y="4275233"/>
            <a:ext cx="75160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মহাসাগরগুলোর নাম সুন্দর করে লিখে আনবে।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0375A-998A-3943-ABB9-11B56C33C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6" y="223475"/>
            <a:ext cx="4031323" cy="26491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A478E9-A022-764A-9344-0C6FE7B9C8E8}"/>
              </a:ext>
            </a:extLst>
          </p:cNvPr>
          <p:cNvSpPr/>
          <p:nvPr/>
        </p:nvSpPr>
        <p:spPr>
          <a:xfrm>
            <a:off x="4858062" y="1474771"/>
            <a:ext cx="3526928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</p:txBody>
      </p:sp>
    </p:spTree>
    <p:extLst>
      <p:ext uri="{BB962C8B-B14F-4D97-AF65-F5344CB8AC3E}">
        <p14:creationId xmlns:p14="http://schemas.microsoft.com/office/powerpoint/2010/main" val="14120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E3916-2000-2845-884E-439FE93CC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7" y="161019"/>
            <a:ext cx="11898855" cy="6542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55090-8030-934F-B6C5-4A7493D33E44}"/>
              </a:ext>
            </a:extLst>
          </p:cNvPr>
          <p:cNvSpPr txBox="1"/>
          <p:nvPr/>
        </p:nvSpPr>
        <p:spPr>
          <a:xfrm>
            <a:off x="149818" y="299865"/>
            <a:ext cx="11572405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40FC6-4BBC-3541-9AB6-808DDB3D6A0B}"/>
              </a:ext>
            </a:extLst>
          </p:cNvPr>
          <p:cNvSpPr txBox="1"/>
          <p:nvPr/>
        </p:nvSpPr>
        <p:spPr>
          <a:xfrm>
            <a:off x="3806083" y="329707"/>
            <a:ext cx="5072636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spc="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bn-IN" sz="8000" b="1" spc="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সৃষ্টি </a:t>
            </a:r>
            <a:endParaRPr lang="en-US" sz="8000" b="1" spc="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7AB51-0E55-9B4C-9506-483F62DEA634}"/>
              </a:ext>
            </a:extLst>
          </p:cNvPr>
          <p:cNvSpPr txBox="1"/>
          <p:nvPr/>
        </p:nvSpPr>
        <p:spPr>
          <a:xfrm>
            <a:off x="2456201" y="3241312"/>
            <a:ext cx="77724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লিঙ্কঃ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93F8E-DC31-B14A-A38E-319633970D59}"/>
              </a:ext>
            </a:extLst>
          </p:cNvPr>
          <p:cNvSpPr txBox="1"/>
          <p:nvPr/>
        </p:nvSpPr>
        <p:spPr>
          <a:xfrm>
            <a:off x="2734238" y="2004470"/>
            <a:ext cx="7360672" cy="76944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উপভোগ করি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01739E86-7009-A145-9339-07B984990869}"/>
              </a:ext>
            </a:extLst>
          </p:cNvPr>
          <p:cNvSpPr/>
          <p:nvPr/>
        </p:nvSpPr>
        <p:spPr>
          <a:xfrm>
            <a:off x="5404757" y="4261757"/>
            <a:ext cx="1877786" cy="832757"/>
          </a:xfrm>
          <a:prstGeom prst="down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9E7E0DDA-B5C3-2F48-86B0-305A3607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239" y="5283897"/>
            <a:ext cx="1322324" cy="13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9446FD-6FC5-4947-8024-16C4C74F8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0" y="238938"/>
            <a:ext cx="11667744" cy="63769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DEE2F9-AFC6-7C4C-B79A-BC5E83C7F451}"/>
              </a:ext>
            </a:extLst>
          </p:cNvPr>
          <p:cNvSpPr/>
          <p:nvPr/>
        </p:nvSpPr>
        <p:spPr>
          <a:xfrm>
            <a:off x="1361066" y="956569"/>
            <a:ext cx="3858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এখন মনোযোগ দিয়ে একটি ছবি দেখি এবং প্রশ্নগুলোর উত্তর দিতে চেষ্ঠা করি-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70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3C61C-A60C-9C4A-9EBA-509F73E98DE1}"/>
              </a:ext>
            </a:extLst>
          </p:cNvPr>
          <p:cNvSpPr txBox="1"/>
          <p:nvPr/>
        </p:nvSpPr>
        <p:spPr>
          <a:xfrm>
            <a:off x="2795998" y="210438"/>
            <a:ext cx="631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স্ক্রিনে কী দেখতে পাচ্ছ?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B7EAB-BD53-8440-B3DC-910BB7CCCA38}"/>
              </a:ext>
            </a:extLst>
          </p:cNvPr>
          <p:cNvSpPr txBox="1"/>
          <p:nvPr/>
        </p:nvSpPr>
        <p:spPr>
          <a:xfrm>
            <a:off x="2353162" y="937758"/>
            <a:ext cx="7202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গ্লোব নিজ অক্ষের উপর ঘুরছে।  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BDE4D-5FBF-1046-A40C-1CF89878B6A0}"/>
              </a:ext>
            </a:extLst>
          </p:cNvPr>
          <p:cNvSpPr txBox="1"/>
          <p:nvPr/>
        </p:nvSpPr>
        <p:spPr>
          <a:xfrm>
            <a:off x="2795998" y="210677"/>
            <a:ext cx="6099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গ্লোব দ্বারা কা’কে বোঝানো হয়?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AF145-9770-774A-964D-5D7EBB4C77D3}"/>
              </a:ext>
            </a:extLst>
          </p:cNvPr>
          <p:cNvSpPr txBox="1"/>
          <p:nvPr/>
        </p:nvSpPr>
        <p:spPr>
          <a:xfrm>
            <a:off x="3764980" y="925707"/>
            <a:ext cx="388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পৃথিবীকে।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E6E4B8-E558-3F42-9F71-05D106C2CB1D}"/>
              </a:ext>
            </a:extLst>
          </p:cNvPr>
          <p:cNvSpPr txBox="1"/>
          <p:nvPr/>
        </p:nvSpPr>
        <p:spPr>
          <a:xfrm>
            <a:off x="3534799" y="968535"/>
            <a:ext cx="5119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জলভাগকে</a:t>
            </a:r>
            <a:r>
              <a:rPr lang="bn-IN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বোঝানো হয়েছে।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222EE7-647E-F743-A5E4-A4D4FD27D708}"/>
              </a:ext>
            </a:extLst>
          </p:cNvPr>
          <p:cNvSpPr txBox="1"/>
          <p:nvPr/>
        </p:nvSpPr>
        <p:spPr>
          <a:xfrm>
            <a:off x="1278303" y="208693"/>
            <a:ext cx="9189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গ্লোবে নীল অংশগুলো দ্বারা কী বোঝানো হয়?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FE6530-5FAA-DB43-84B2-FB9A841BA680}"/>
              </a:ext>
            </a:extLst>
          </p:cNvPr>
          <p:cNvSpPr txBox="1"/>
          <p:nvPr/>
        </p:nvSpPr>
        <p:spPr>
          <a:xfrm>
            <a:off x="856905" y="243572"/>
            <a:ext cx="10774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কাছে জলভাগ না স্থলভাগের পরিমাণ বেশি মনে হচ্ছে?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6FF93A-A424-7F49-8F4B-4E795104BCD8}"/>
              </a:ext>
            </a:extLst>
          </p:cNvPr>
          <p:cNvSpPr txBox="1"/>
          <p:nvPr/>
        </p:nvSpPr>
        <p:spPr>
          <a:xfrm>
            <a:off x="3995850" y="937758"/>
            <a:ext cx="301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জলভাগের।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328DA6-DBE9-194D-B579-BB65299527CE}"/>
              </a:ext>
            </a:extLst>
          </p:cNvPr>
          <p:cNvSpPr txBox="1"/>
          <p:nvPr/>
        </p:nvSpPr>
        <p:spPr>
          <a:xfrm>
            <a:off x="3267329" y="270249"/>
            <a:ext cx="6068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বিশাল জলরাশিকে কী হলে?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33CB79-E48E-344D-8A46-8CCB83B580F4}"/>
              </a:ext>
            </a:extLst>
          </p:cNvPr>
          <p:cNvSpPr txBox="1"/>
          <p:nvPr/>
        </p:nvSpPr>
        <p:spPr>
          <a:xfrm>
            <a:off x="134149" y="5075615"/>
            <a:ext cx="11640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সবাইকে। একটু চিন্তা করে বলতো আজকে আমাদের পাঠের বিষয় কী হতে পারে?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AD31F2-48F2-F147-94A7-2E0332398C2B}"/>
              </a:ext>
            </a:extLst>
          </p:cNvPr>
          <p:cNvSpPr txBox="1"/>
          <p:nvPr/>
        </p:nvSpPr>
        <p:spPr>
          <a:xfrm>
            <a:off x="4288404" y="968534"/>
            <a:ext cx="295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মহাসাগর।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B7B4828-8DF0-D442-9584-9EAE2725F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329" y="1013013"/>
            <a:ext cx="5149122" cy="471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 tmFilter="0,0; .5, 0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 tmFilter="0,0; .5, 0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 tmFilter="0,0; .5, 0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 tmFilter="0,0; .5, 0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 tmFilter="0,0; .5, 0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2" grpId="1"/>
      <p:bldP spid="13" grpId="0"/>
      <p:bldP spid="13" grpId="1"/>
      <p:bldP spid="16" grpId="0"/>
      <p:bldP spid="16" grpId="1"/>
      <p:bldP spid="20" grpId="0"/>
      <p:bldP spid="20" grpId="1"/>
      <p:bldP spid="22" grpId="0"/>
      <p:bldP spid="22" grpId="1"/>
      <p:bldP spid="23" grpId="0"/>
      <p:bldP spid="23" grpId="1"/>
      <p:bldP spid="27" grpId="0"/>
      <p:bldP spid="27" grpId="1"/>
      <p:bldP spid="28" grpId="0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23D73-A9D4-4F46-A34E-4A668B7AA258}"/>
              </a:ext>
            </a:extLst>
          </p:cNvPr>
          <p:cNvSpPr/>
          <p:nvPr/>
        </p:nvSpPr>
        <p:spPr>
          <a:xfrm>
            <a:off x="4374247" y="359975"/>
            <a:ext cx="4001415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bn-BD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ED06C-1B0B-ED45-A65D-6777E40E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028" y="2196176"/>
            <a:ext cx="3204767" cy="182184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B6D491-AFA0-064C-A048-4B473FB2F198}"/>
              </a:ext>
            </a:extLst>
          </p:cNvPr>
          <p:cNvSpPr txBox="1"/>
          <p:nvPr/>
        </p:nvSpPr>
        <p:spPr>
          <a:xfrm>
            <a:off x="830179" y="4530778"/>
            <a:ext cx="1087654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আজকে আমরা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পড়ব।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 descr="page157image8294672">
            <a:extLst>
              <a:ext uri="{FF2B5EF4-FFF2-40B4-BE49-F238E27FC236}">
                <a16:creationId xmlns:a16="http://schemas.microsoft.com/office/drawing/2014/main" id="{27E81C6B-A2B9-6C41-A9A8-8E38FA2D2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15558" r="80362" b="81255"/>
          <a:stretch/>
        </p:blipFill>
        <p:spPr bwMode="auto">
          <a:xfrm>
            <a:off x="4459078" y="733926"/>
            <a:ext cx="3581835" cy="14725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360C5D-5368-C245-BDDF-0AC1445B42D7}"/>
              </a:ext>
            </a:extLst>
          </p:cNvPr>
          <p:cNvSpPr txBox="1"/>
          <p:nvPr/>
        </p:nvSpPr>
        <p:spPr>
          <a:xfrm>
            <a:off x="656138" y="3307328"/>
            <a:ext cx="108765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১৩.১.২- মহাসাগরগুলোর নাম উল্লেখ করতে পারবে।  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C7477-763D-F540-B4EC-168FDFB0E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10820" r="6329" b="17139"/>
          <a:stretch/>
        </p:blipFill>
        <p:spPr>
          <a:xfrm>
            <a:off x="2133600" y="753718"/>
            <a:ext cx="8077200" cy="5350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C0E2F7-9301-4143-9D8E-F5BB66868BE7}"/>
              </a:ext>
            </a:extLst>
          </p:cNvPr>
          <p:cNvSpPr txBox="1"/>
          <p:nvPr/>
        </p:nvSpPr>
        <p:spPr>
          <a:xfrm>
            <a:off x="3505200" y="2921168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20D64C-C3D1-634F-8232-C53425A10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4" y="250371"/>
            <a:ext cx="11685016" cy="6310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EEAB67-6591-2541-A4E0-936F40ECF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903" y="4526590"/>
            <a:ext cx="675469" cy="6754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7428F16-ADA9-0849-B1BC-10973FAC06CC}"/>
              </a:ext>
            </a:extLst>
          </p:cNvPr>
          <p:cNvSpPr txBox="1"/>
          <p:nvPr/>
        </p:nvSpPr>
        <p:spPr>
          <a:xfrm>
            <a:off x="637041" y="442686"/>
            <a:ext cx="10914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ছবিটি আমাদের সৌরজগতের । আমাদের এই পৃথিবী সৌরজগতের প্রায় গোলাকার একটি গ্রহ। পৃথিবী দেখতে অনেকটা কমলা লেবুর মতো। এর উপর ও নিচে কিছুটা চাঁপা।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533</Words>
  <Application>Microsoft Macintosh PowerPoint</Application>
  <PresentationFormat>Widescreen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112</cp:revision>
  <dcterms:created xsi:type="dcterms:W3CDTF">2020-03-23T05:02:40Z</dcterms:created>
  <dcterms:modified xsi:type="dcterms:W3CDTF">2020-05-05T03:29:04Z</dcterms:modified>
</cp:coreProperties>
</file>