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45"/>
  </p:notesMasterIdLst>
  <p:sldIdLst>
    <p:sldId id="326" r:id="rId2"/>
    <p:sldId id="276" r:id="rId3"/>
    <p:sldId id="286" r:id="rId4"/>
    <p:sldId id="287" r:id="rId5"/>
    <p:sldId id="259" r:id="rId6"/>
    <p:sldId id="288" r:id="rId7"/>
    <p:sldId id="289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1" r:id="rId39"/>
    <p:sldId id="320" r:id="rId40"/>
    <p:sldId id="322" r:id="rId41"/>
    <p:sldId id="323" r:id="rId42"/>
    <p:sldId id="324" r:id="rId43"/>
    <p:sldId id="32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35-DE92-4F8A-BF8D-6D8A19D93B2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301F-8039-4E70-9A8F-683AEA3E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5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ADD9B9-5420-44EF-AD20-B35FB833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yenalhaque.bsc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234462"/>
            <a:ext cx="6729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b="1" dirty="0" smtClean="0"/>
              <a:t>সাধারণ গণিত </a:t>
            </a:r>
            <a:endParaRPr lang="en-US" sz="5000" b="1" dirty="0"/>
          </a:p>
          <a:p>
            <a:pPr algn="ctr"/>
            <a:r>
              <a:rPr lang="bn-IN" sz="2500" dirty="0" smtClean="0"/>
              <a:t>৯ম ও ১০ম শ্রেণী</a:t>
            </a:r>
            <a:r>
              <a:rPr lang="bn-IN" sz="5000" dirty="0" smtClean="0"/>
              <a:t> 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5" y="1830217"/>
            <a:ext cx="4056135" cy="47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1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2743200"/>
                <a:ext cx="9875520" cy="1356360"/>
              </a:xfrm>
            </p:spPr>
            <p:txBody>
              <a:bodyPr>
                <a:normAutofit fontScale="90000"/>
              </a:bodyPr>
              <a:lstStyle/>
              <a:p>
                <a:r>
                  <a:rPr lang="bn-IN" dirty="0" smtClean="0"/>
                  <a:t>প্রমান করঃ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bn-IN" b="0" i="1" smtClean="0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bn-IN" b="0" i="1" smtClean="0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bn-IN" b="0" i="1" smtClean="0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bn-IN" b="0" i="1" smtClean="0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bn-IN" dirty="0" smtClean="0"/>
                  <a:t>...</a:t>
                </a:r>
                <a:r>
                  <a:rPr lang="en-US" dirty="0" smtClean="0"/>
                  <a:t> একটি </a:t>
                </a:r>
                <a:r>
                  <a:rPr lang="en-US" dirty="0" err="1" smtClean="0"/>
                  <a:t>অমুলদ</a:t>
                </a:r>
                <a:r>
                  <a:rPr lang="en-US" dirty="0" smtClean="0"/>
                  <a:t> সংখ্যা ।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2743200"/>
                <a:ext cx="9875520" cy="1356360"/>
              </a:xfrm>
              <a:blipFill rotWithShape="0">
                <a:blip r:embed="rId2"/>
                <a:stretch>
                  <a:fillRect l="-2222" t="-4933" b="-18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9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7" y="281354"/>
            <a:ext cx="9875520" cy="1356360"/>
          </a:xfrm>
        </p:spPr>
        <p:txBody>
          <a:bodyPr>
            <a:normAutofit/>
          </a:bodyPr>
          <a:lstStyle/>
          <a:p>
            <a:r>
              <a:rPr lang="bn-IN" sz="2500" dirty="0" smtClean="0"/>
              <a:t>প্রমান কর যে চারটি ক্রমিক স্বাভাবিক সংখ্যার গুনফলের সাথে 1</a:t>
            </a:r>
            <a:r>
              <a:rPr lang="en-US" sz="2500" dirty="0" smtClean="0"/>
              <a:t> </a:t>
            </a:r>
            <a:r>
              <a:rPr lang="en-US" sz="2500" dirty="0" err="1" smtClean="0"/>
              <a:t>যোগ</a:t>
            </a:r>
            <a:r>
              <a:rPr lang="en-US" sz="2500" dirty="0" smtClean="0"/>
              <a:t> </a:t>
            </a:r>
            <a:r>
              <a:rPr lang="en-US" sz="2500" dirty="0" err="1" smtClean="0"/>
              <a:t>করলে</a:t>
            </a:r>
            <a:r>
              <a:rPr lang="en-US" sz="2500" dirty="0" smtClean="0"/>
              <a:t> </a:t>
            </a:r>
            <a:r>
              <a:rPr lang="en-US" sz="2500" dirty="0" err="1" smtClean="0"/>
              <a:t>যোগফল</a:t>
            </a:r>
            <a:r>
              <a:rPr lang="en-US" sz="2500" dirty="0" smtClean="0"/>
              <a:t> একটি </a:t>
            </a:r>
            <a:r>
              <a:rPr lang="en-US" sz="2500" dirty="0" err="1" smtClean="0"/>
              <a:t>পূর্ণবর্গ</a:t>
            </a:r>
            <a:r>
              <a:rPr lang="en-US" sz="2500" dirty="0" smtClean="0"/>
              <a:t> সংখ্যা </a:t>
            </a:r>
            <a:r>
              <a:rPr lang="en-US" sz="2500" dirty="0" err="1" smtClean="0"/>
              <a:t>হবে</a:t>
            </a:r>
            <a:r>
              <a:rPr lang="en-US" sz="2500" dirty="0" smtClean="0"/>
              <a:t>।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77" y="1424354"/>
            <a:ext cx="10193215" cy="51288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n-IN" dirty="0" smtClean="0"/>
              <a:t>সমাধানঃ </a:t>
            </a:r>
          </a:p>
          <a:p>
            <a:pPr marL="45720" indent="0">
              <a:buNone/>
            </a:pPr>
            <a:r>
              <a:rPr lang="bn-IN" dirty="0" smtClean="0"/>
              <a:t>মনেকরি চারটি ক্রমিক স্বাভাবিক সংখ্যা যথাক্রমে </a:t>
            </a:r>
            <a:r>
              <a:rPr lang="en-US" dirty="0" smtClean="0"/>
              <a:t>x, x+1, x+2, x+3  </a:t>
            </a:r>
            <a:r>
              <a:rPr lang="en-US" dirty="0" err="1" smtClean="0"/>
              <a:t>ক্রমিক</a:t>
            </a:r>
            <a:r>
              <a:rPr lang="en-US" dirty="0" smtClean="0"/>
              <a:t> সংখ্যা </a:t>
            </a:r>
            <a:r>
              <a:rPr lang="en-US" dirty="0" err="1" smtClean="0"/>
              <a:t>চারতির</a:t>
            </a:r>
            <a:r>
              <a:rPr lang="en-US" dirty="0" smtClean="0"/>
              <a:t> </a:t>
            </a:r>
            <a:r>
              <a:rPr lang="en-US" dirty="0" err="1" smtClean="0"/>
              <a:t>গুণফলের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1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, </a:t>
            </a:r>
          </a:p>
          <a:p>
            <a:pPr marL="45720" indent="0">
              <a:buNone/>
            </a:pPr>
            <a:r>
              <a:rPr lang="en-US" dirty="0" smtClean="0"/>
              <a:t>x(x+1)(x+2)(x+3)+1</a:t>
            </a:r>
          </a:p>
          <a:p>
            <a:pPr marL="45720" indent="0">
              <a:buNone/>
            </a:pPr>
            <a:r>
              <a:rPr lang="en-US" dirty="0" smtClean="0"/>
              <a:t>=x(x+3)(x+1)(x+2)+1</a:t>
            </a:r>
          </a:p>
          <a:p>
            <a:pPr marL="45720" indent="0">
              <a:buNone/>
            </a:pPr>
            <a:r>
              <a:rPr lang="en-US" dirty="0" smtClean="0"/>
              <a:t>=</a:t>
            </a:r>
            <a:r>
              <a:rPr lang="en-US" dirty="0"/>
              <a:t>(X</a:t>
            </a:r>
            <a:r>
              <a:rPr lang="en-US" baseline="30000" dirty="0"/>
              <a:t>2 </a:t>
            </a:r>
            <a:r>
              <a:rPr lang="bn-IN" dirty="0"/>
              <a:t>+3x)</a:t>
            </a:r>
            <a:r>
              <a:rPr lang="en-US" dirty="0"/>
              <a:t>( X</a:t>
            </a:r>
            <a:r>
              <a:rPr lang="en-US" baseline="30000" dirty="0"/>
              <a:t>2 </a:t>
            </a:r>
            <a:r>
              <a:rPr lang="bn-IN" dirty="0"/>
              <a:t>+3x</a:t>
            </a:r>
            <a:r>
              <a:rPr lang="en-US" dirty="0"/>
              <a:t>+2)+1</a:t>
            </a:r>
          </a:p>
          <a:p>
            <a:pPr marL="45720" indent="0">
              <a:buNone/>
            </a:pPr>
            <a:r>
              <a:rPr lang="en-US" dirty="0" smtClean="0"/>
              <a:t>=a(a+2</a:t>
            </a:r>
            <a:r>
              <a:rPr lang="en-US" dirty="0"/>
              <a:t>)+1 </a:t>
            </a:r>
            <a:r>
              <a:rPr lang="en-US" dirty="0" smtClean="0"/>
              <a:t>         [ </a:t>
            </a:r>
            <a:r>
              <a:rPr lang="en-US" dirty="0"/>
              <a:t>X</a:t>
            </a:r>
            <a:r>
              <a:rPr lang="en-US" baseline="30000" dirty="0"/>
              <a:t>2 </a:t>
            </a:r>
            <a:r>
              <a:rPr lang="bn-IN" dirty="0"/>
              <a:t>+3x</a:t>
            </a:r>
            <a:r>
              <a:rPr lang="en-US" dirty="0"/>
              <a:t> = a]</a:t>
            </a:r>
          </a:p>
          <a:p>
            <a:pPr marL="45720" indent="0">
              <a:buNone/>
            </a:pPr>
            <a:r>
              <a:rPr lang="en-US" dirty="0" smtClean="0"/>
              <a:t>=a</a:t>
            </a:r>
            <a:r>
              <a:rPr lang="en-US" baseline="30000" dirty="0" smtClean="0"/>
              <a:t>2 </a:t>
            </a:r>
            <a:r>
              <a:rPr lang="bn-IN" dirty="0"/>
              <a:t>+</a:t>
            </a:r>
            <a:r>
              <a:rPr lang="en-US" dirty="0"/>
              <a:t>2a+1</a:t>
            </a:r>
          </a:p>
          <a:p>
            <a:pPr marL="45720" indent="0">
              <a:buNone/>
            </a:pPr>
            <a:r>
              <a:rPr lang="en-US" dirty="0" smtClean="0"/>
              <a:t>=(a+1)</a:t>
            </a:r>
            <a:r>
              <a:rPr lang="en-US" baseline="30000" dirty="0" smtClean="0"/>
              <a:t>2</a:t>
            </a:r>
          </a:p>
          <a:p>
            <a:pPr marL="45720" indent="0">
              <a:buNone/>
            </a:pPr>
            <a:r>
              <a:rPr lang="en-US" dirty="0" smtClean="0"/>
              <a:t>=(</a:t>
            </a:r>
            <a:r>
              <a:rPr lang="en-US" dirty="0"/>
              <a:t>X</a:t>
            </a:r>
            <a:r>
              <a:rPr lang="en-US" baseline="30000" dirty="0"/>
              <a:t>2 </a:t>
            </a:r>
            <a:r>
              <a:rPr lang="bn-IN" dirty="0"/>
              <a:t>+3x</a:t>
            </a:r>
            <a:r>
              <a:rPr lang="en-US" dirty="0" smtClean="0"/>
              <a:t>+1)</a:t>
            </a:r>
            <a:r>
              <a:rPr lang="en-US" baseline="30000" dirty="0" smtClean="0"/>
              <a:t>2 </a:t>
            </a:r>
          </a:p>
          <a:p>
            <a:pPr marL="45720" indent="0">
              <a:buNone/>
            </a:pPr>
            <a:r>
              <a:rPr lang="en-US" baseline="30000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একটি </a:t>
            </a:r>
            <a:r>
              <a:rPr lang="en-US" dirty="0" err="1" smtClean="0"/>
              <a:t>পূর্ণবর্গ</a:t>
            </a:r>
            <a:r>
              <a:rPr lang="en-US" dirty="0" smtClean="0"/>
              <a:t> সংখ্যা।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5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794631" cy="703385"/>
          </a:xfrm>
        </p:spPr>
        <p:txBody>
          <a:bodyPr>
            <a:normAutofit/>
          </a:bodyPr>
          <a:lstStyle/>
          <a:p>
            <a:r>
              <a:rPr lang="bn-IN" sz="2500" dirty="0" smtClean="0"/>
              <a:t>0.31 এবং 0.12 এর মধ্যে দুইটি অমুলদ সংখ্যা নির্ণয় কর। </a:t>
            </a: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1553308"/>
            <a:ext cx="10707835" cy="4402323"/>
          </a:xfrm>
        </p:spPr>
      </p:pic>
    </p:spTree>
    <p:extLst>
      <p:ext uri="{BB962C8B-B14F-4D97-AF65-F5344CB8AC3E}">
        <p14:creationId xmlns:p14="http://schemas.microsoft.com/office/powerpoint/2010/main" val="322434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31275" y="304800"/>
                <a:ext cx="9947031" cy="832338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bn-IN" sz="2500" dirty="0"/>
                  <a:t> 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2500" dirty="0"/>
                  <a:t> এর </a:t>
                </a:r>
                <a:r>
                  <a:rPr lang="bn-IN" sz="2500" dirty="0" smtClean="0"/>
                  <a:t>মধ্যে </a:t>
                </a:r>
                <a:r>
                  <a:rPr lang="en-US" sz="2500" dirty="0" smtClean="0"/>
                  <a:t>একটি মুলদ ও একটি </a:t>
                </a:r>
                <a:r>
                  <a:rPr lang="bn-IN" sz="2500" dirty="0" smtClean="0"/>
                  <a:t>অমুলদ </a:t>
                </a:r>
                <a:r>
                  <a:rPr lang="bn-IN" sz="2500" dirty="0"/>
                  <a:t>সংখ্যা নির্ণয় কর। </a:t>
                </a:r>
                <a:endParaRPr lang="en-US" sz="25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31275" y="304800"/>
                <a:ext cx="9947031" cy="832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2" y="1019611"/>
            <a:ext cx="6635262" cy="5596410"/>
          </a:xfrm>
        </p:spPr>
      </p:pic>
    </p:spTree>
    <p:extLst>
      <p:ext uri="{BB962C8B-B14F-4D97-AF65-F5344CB8AC3E}">
        <p14:creationId xmlns:p14="http://schemas.microsoft.com/office/powerpoint/2010/main" val="327246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90" y="234462"/>
            <a:ext cx="9230409" cy="6387342"/>
          </a:xfrm>
        </p:spPr>
      </p:pic>
    </p:spTree>
    <p:extLst>
      <p:ext uri="{BB962C8B-B14F-4D97-AF65-F5344CB8AC3E}">
        <p14:creationId xmlns:p14="http://schemas.microsoft.com/office/powerpoint/2010/main" val="165392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375138"/>
            <a:ext cx="9875520" cy="762000"/>
          </a:xfrm>
        </p:spPr>
        <p:txBody>
          <a:bodyPr>
            <a:normAutofit/>
          </a:bodyPr>
          <a:lstStyle/>
          <a:p>
            <a:r>
              <a:rPr lang="bn-IN" sz="3000" dirty="0" smtClean="0"/>
              <a:t>১২। </a:t>
            </a:r>
            <a:r>
              <a:rPr lang="en-US" sz="3000" dirty="0" smtClean="0"/>
              <a:t>আবৃত দশমিক ভগ্নাংশে প্রকাশ করঃ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370" y="1137138"/>
            <a:ext cx="5251877" cy="52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8" y="351692"/>
            <a:ext cx="9875520" cy="1356360"/>
          </a:xfrm>
        </p:spPr>
        <p:txBody>
          <a:bodyPr>
            <a:normAutofit/>
          </a:bodyPr>
          <a:lstStyle/>
          <a:p>
            <a:r>
              <a:rPr lang="bn-IN" sz="3000" dirty="0"/>
              <a:t>১২। </a:t>
            </a:r>
            <a:r>
              <a:rPr lang="en-US" sz="3000" dirty="0"/>
              <a:t>আবৃত দশমিক ভগ্নাংশে প্রকাশ করঃ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93" y="1160585"/>
            <a:ext cx="5087815" cy="50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১২। </a:t>
            </a:r>
            <a:r>
              <a:rPr lang="en-US" dirty="0"/>
              <a:t>আবৃত দশমিক ভগ্নাংশে প্রকাশ করঃ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294" y="1647091"/>
            <a:ext cx="4776956" cy="49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১২। </a:t>
            </a:r>
            <a:r>
              <a:rPr lang="en-US" dirty="0"/>
              <a:t>আবৃত দশমিক ভগ্নাংশে প্রকাশ করঃ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04" y="1611922"/>
            <a:ext cx="5010708" cy="4941277"/>
          </a:xfrm>
        </p:spPr>
      </p:pic>
    </p:spTree>
    <p:extLst>
      <p:ext uri="{BB962C8B-B14F-4D97-AF65-F5344CB8AC3E}">
        <p14:creationId xmlns:p14="http://schemas.microsoft.com/office/powerpoint/2010/main" val="314075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46" y="257908"/>
            <a:ext cx="9875520" cy="1356360"/>
          </a:xfrm>
        </p:spPr>
        <p:txBody>
          <a:bodyPr/>
          <a:lstStyle/>
          <a:p>
            <a:r>
              <a:rPr lang="bn-IN" dirty="0" smtClean="0"/>
              <a:t>১৩। সাধারণ ভগ্নাংশে প্রকাশ করঃ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195" y="2528887"/>
            <a:ext cx="6082105" cy="1621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46" y="1501654"/>
            <a:ext cx="4715754" cy="51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3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320A93-0A2C-43D5-BE63-EC6418AA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49" y="241495"/>
            <a:ext cx="5421554" cy="63304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1414" y="4540443"/>
            <a:ext cx="4431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সাধারণ গণিত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8" y="1864047"/>
            <a:ext cx="5603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Welcome..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81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46" y="363416"/>
            <a:ext cx="9875520" cy="1356360"/>
          </a:xfrm>
        </p:spPr>
        <p:txBody>
          <a:bodyPr/>
          <a:lstStyle/>
          <a:p>
            <a:pPr algn="ctr"/>
            <a:r>
              <a:rPr lang="bn-IN" dirty="0" smtClean="0"/>
              <a:t>১৪। সদৃশ আবৃত দশমিক ভগ্নাংশে প্রকাশ করঃ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88" y="1543930"/>
            <a:ext cx="7759745" cy="49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571" y="293077"/>
            <a:ext cx="9875520" cy="1356360"/>
          </a:xfrm>
        </p:spPr>
        <p:txBody>
          <a:bodyPr/>
          <a:lstStyle/>
          <a:p>
            <a:r>
              <a:rPr lang="bn-IN" dirty="0"/>
              <a:t>১৪। সদৃশ আবৃত দশমিক ভগ্নাংশে প্রকাশ করঃ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223" y="1377461"/>
            <a:ext cx="6669608" cy="51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১৫। যোগ করঃ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3236" y="1740877"/>
            <a:ext cx="6104902" cy="3909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06" y="1740877"/>
            <a:ext cx="5459930" cy="47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19" y="267286"/>
            <a:ext cx="9875520" cy="1356360"/>
          </a:xfrm>
        </p:spPr>
        <p:txBody>
          <a:bodyPr/>
          <a:lstStyle/>
          <a:p>
            <a:r>
              <a:rPr lang="bn-IN" dirty="0" smtClean="0"/>
              <a:t>১৬। বিয়োগ করঃ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129" y="1623646"/>
            <a:ext cx="7149901" cy="49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281354"/>
            <a:ext cx="9875520" cy="1356360"/>
          </a:xfrm>
        </p:spPr>
        <p:txBody>
          <a:bodyPr/>
          <a:lstStyle/>
          <a:p>
            <a:r>
              <a:rPr lang="bn-IN" dirty="0"/>
              <a:t>১৬। বিয়োগ করঃ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388" y="1260230"/>
            <a:ext cx="7601755" cy="52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১৭। গুণ করঃ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5734" y="445476"/>
            <a:ext cx="3309527" cy="61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১৭। গুণ করঃ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0637" y="322383"/>
            <a:ext cx="4200378" cy="62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১৮। ভাগ করঃ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636" y="521678"/>
            <a:ext cx="3670641" cy="56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১৮। ভাগ করঃ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529" y="720968"/>
            <a:ext cx="5851864" cy="53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9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9" y="363415"/>
            <a:ext cx="9875520" cy="1055077"/>
          </a:xfrm>
        </p:spPr>
        <p:txBody>
          <a:bodyPr>
            <a:normAutofit/>
          </a:bodyPr>
          <a:lstStyle/>
          <a:p>
            <a:pPr algn="ctr"/>
            <a:r>
              <a:rPr lang="bn-IN" sz="3000" dirty="0" smtClean="0"/>
              <a:t>১৯। চার দশমিক স্থান পর্যন্ত বর্গমূল ও তিন দশমিক স্থান পর্যন্ত আসন্ন মান লিখঃ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599" y="1418491"/>
            <a:ext cx="4572586" cy="50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1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907" y="257908"/>
            <a:ext cx="11664461" cy="192258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প্রথম </a:t>
            </a:r>
            <a:r>
              <a:rPr lang="en-US" sz="6000" dirty="0"/>
              <a:t>অধ্যায়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বাস্তব সংখ্যা (Real </a:t>
            </a:r>
            <a:r>
              <a:rPr lang="en-US" sz="4000" dirty="0" smtClean="0"/>
              <a:t>Numbers) 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7907" y="2180491"/>
            <a:ext cx="11664461" cy="4407877"/>
          </a:xfrm>
        </p:spPr>
        <p:txBody>
          <a:bodyPr/>
          <a:lstStyle/>
          <a:p>
            <a:pPr marL="45720" indent="0">
              <a:buNone/>
            </a:pPr>
            <a:r>
              <a:rPr lang="bn-IN" dirty="0" smtClean="0"/>
              <a:t>পাঠ পরিছিতিঃ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</a:t>
            </a:r>
            <a:r>
              <a:rPr lang="bn-IN" dirty="0" smtClean="0"/>
              <a:t>বাস্তব সংখ্যা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</a:t>
            </a:r>
            <a:r>
              <a:rPr lang="bn-IN" dirty="0" smtClean="0"/>
              <a:t>বাস্তব সংখ্যাকে দশমিক ভগ্নাংশে প্রকাশ করে তার মান নির্ণয় করা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 smtClean="0"/>
              <a:t> </a:t>
            </a:r>
            <a:r>
              <a:rPr lang="bn-IN" dirty="0"/>
              <a:t>দশমিক </a:t>
            </a:r>
            <a:r>
              <a:rPr lang="bn-IN" dirty="0" smtClean="0"/>
              <a:t>ভগ্নাংশের শ্রেণিবিন্যাস করা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</a:t>
            </a:r>
            <a:r>
              <a:rPr lang="bn-IN" dirty="0" smtClean="0"/>
              <a:t>আবৃত </a:t>
            </a:r>
            <a:r>
              <a:rPr lang="bn-IN" dirty="0"/>
              <a:t>দশমিক </a:t>
            </a:r>
            <a:r>
              <a:rPr lang="bn-IN" dirty="0" smtClean="0"/>
              <a:t>ভগ্নাংশে প্রকাশ করা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</a:t>
            </a:r>
            <a:r>
              <a:rPr lang="bn-IN" dirty="0" smtClean="0"/>
              <a:t>সাধারণ ভগ্নাংশে প্রকাশ করা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অসীম অনাবৃত দশমিক </a:t>
            </a:r>
            <a:r>
              <a:rPr lang="bn-IN" dirty="0" smtClean="0"/>
              <a:t>ভগ্নাংশ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সদৃশ ও বিসদৃশ দশমিক ভগ্নাংশ </a:t>
            </a:r>
            <a:endParaRPr lang="bn-I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bn-IN" dirty="0"/>
              <a:t> আবৃত দশমিক ভগ্নাংশের যোগ, বিয়োগ, গুণ, </a:t>
            </a:r>
            <a:r>
              <a:rPr lang="bn-IN" dirty="0" smtClean="0"/>
              <a:t>ভাগ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23" y="269631"/>
            <a:ext cx="9875520" cy="949569"/>
          </a:xfrm>
        </p:spPr>
        <p:txBody>
          <a:bodyPr>
            <a:normAutofit/>
          </a:bodyPr>
          <a:lstStyle/>
          <a:p>
            <a:pPr algn="ctr"/>
            <a:r>
              <a:rPr lang="bn-IN" sz="3000" dirty="0"/>
              <a:t>১৯। চার দশমিক স্থান পর্যন্ত বর্গমূল ও তিন দশমিক স্থান পর্যন্ত আসন্ন মান লিখঃ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630" y="1219200"/>
            <a:ext cx="5656029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3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46" y="26963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bn-IN" sz="3000" dirty="0"/>
              <a:t>১৯। চার দশমিক স্থান পর্যন্ত বর্গমূল ও তিন দশমিক স্থান পর্যন্ত আসন্ন মান লিখঃ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298" y="1354016"/>
            <a:ext cx="801779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6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963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bn-IN" sz="3000" dirty="0"/>
              <a:t>১৯। চার দশমিক স্থান পর্যন্ত বর্গমূল ও তিন দশমিক স্থান পর্যন্ত আসন্ন মান লিখঃ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525" y="1471245"/>
            <a:ext cx="7336340" cy="51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4" y="1043353"/>
            <a:ext cx="10361567" cy="3341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6831" y="5662245"/>
            <a:ext cx="35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নিজে করো...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61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8" y="613879"/>
            <a:ext cx="10456303" cy="67812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5" y="1491299"/>
            <a:ext cx="7873619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91" y="1981201"/>
            <a:ext cx="6083859" cy="2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2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70" y="1825766"/>
            <a:ext cx="5736614" cy="31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6" y="717076"/>
            <a:ext cx="10034954" cy="52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939" y="2356339"/>
            <a:ext cx="9875520" cy="1356360"/>
          </a:xfrm>
        </p:spPr>
        <p:txBody>
          <a:bodyPr/>
          <a:lstStyle/>
          <a:p>
            <a:r>
              <a:rPr lang="bn-IN" dirty="0" smtClean="0"/>
              <a:t>(গ) নং নিজে করো...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1" y="2086708"/>
            <a:ext cx="9779858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এ অধ্যায় শেষে শিক্ষার্থীরা 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বাস্তব সংখ্যার শ্রেণীবিন্যাস </a:t>
            </a:r>
            <a:r>
              <a:rPr lang="en-US" dirty="0" smtClean="0">
                <a:latin typeface="+mj-lt"/>
              </a:rPr>
              <a:t>করতে পারবে</a:t>
            </a:r>
            <a:r>
              <a:rPr lang="bn-IN" dirty="0" smtClean="0">
                <a:latin typeface="+mj-lt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/>
              <a:t> </a:t>
            </a:r>
            <a:r>
              <a:rPr lang="en-US" dirty="0"/>
              <a:t>বাস্তব </a:t>
            </a:r>
            <a:r>
              <a:rPr lang="en-US" dirty="0" smtClean="0"/>
              <a:t>সংখ্যাকে দশমিক ভগ্নাংশে প্রকাশ করে আসন্ন</a:t>
            </a:r>
            <a:r>
              <a:rPr lang="en-US" dirty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দশমিক </a:t>
            </a:r>
            <a:r>
              <a:rPr lang="en-US" dirty="0" err="1" smtClean="0"/>
              <a:t>ভগ্নাংশের</a:t>
            </a:r>
            <a:r>
              <a:rPr lang="en-US" dirty="0" smtClean="0"/>
              <a:t> </a:t>
            </a:r>
            <a:r>
              <a:rPr lang="en-US" dirty="0" err="1" smtClean="0"/>
              <a:t>শ্রেণী</a:t>
            </a:r>
            <a:r>
              <a:rPr lang="en-US" dirty="0" smtClean="0"/>
              <a:t> </a:t>
            </a:r>
            <a:r>
              <a:rPr lang="en-US" dirty="0" err="1" smtClean="0"/>
              <a:t>বিন্যাস</a:t>
            </a:r>
            <a:r>
              <a:rPr lang="en-US" dirty="0" smtClean="0"/>
              <a:t>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আবৃত দশমিক </a:t>
            </a:r>
            <a:r>
              <a:rPr lang="en-US" dirty="0" err="1" smtClean="0"/>
              <a:t>ভগ্নাংশ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করতে পারবে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ভগ্নাংশকে</a:t>
            </a:r>
            <a:r>
              <a:rPr lang="en-US" dirty="0" smtClean="0"/>
              <a:t> আবৃত </a:t>
            </a:r>
            <a:r>
              <a:rPr lang="en-US" dirty="0" err="1" smtClean="0"/>
              <a:t>দশমিকে</a:t>
            </a:r>
            <a:r>
              <a:rPr lang="en-US" dirty="0" smtClean="0"/>
              <a:t> প্রকাশ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আবৃত দশমিক </a:t>
            </a:r>
            <a:r>
              <a:rPr lang="en-US" dirty="0" err="1" smtClean="0"/>
              <a:t>ভগ্নাংশকে</a:t>
            </a:r>
            <a:r>
              <a:rPr lang="en-US" dirty="0" smtClean="0"/>
              <a:t> সাধারণ </a:t>
            </a:r>
            <a:r>
              <a:rPr lang="en-US" dirty="0" err="1" smtClean="0"/>
              <a:t>ভগ্নাংশকে</a:t>
            </a:r>
            <a:r>
              <a:rPr lang="en-US" dirty="0" smtClean="0"/>
              <a:t>  </a:t>
            </a:r>
            <a:r>
              <a:rPr lang="en-US" dirty="0" err="1" smtClean="0"/>
              <a:t>রূপান্তর</a:t>
            </a:r>
            <a:r>
              <a:rPr lang="en-US" dirty="0" smtClean="0"/>
              <a:t>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অসীম</a:t>
            </a:r>
            <a:r>
              <a:rPr lang="en-US" dirty="0" smtClean="0"/>
              <a:t> </a:t>
            </a:r>
            <a:r>
              <a:rPr lang="en-US" dirty="0" err="1" smtClean="0"/>
              <a:t>অনাবৃত</a:t>
            </a:r>
            <a:r>
              <a:rPr lang="en-US" dirty="0" smtClean="0"/>
              <a:t> দশমিক </a:t>
            </a:r>
            <a:r>
              <a:rPr lang="en-US" dirty="0" err="1" smtClean="0"/>
              <a:t>ভগ্নাংশ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সদৃশ</a:t>
            </a:r>
            <a:r>
              <a:rPr lang="en-US" dirty="0" smtClean="0"/>
              <a:t> ও </a:t>
            </a:r>
            <a:r>
              <a:rPr lang="en-US" dirty="0" err="1" smtClean="0"/>
              <a:t>বিসদৃশ</a:t>
            </a:r>
            <a:r>
              <a:rPr lang="en-US" dirty="0" smtClean="0"/>
              <a:t> দশমিক </a:t>
            </a:r>
            <a:r>
              <a:rPr lang="en-US" dirty="0" err="1" smtClean="0"/>
              <a:t>ভগ্নাংশ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আবৃত দশমিক </a:t>
            </a:r>
            <a:r>
              <a:rPr lang="en-US" dirty="0" err="1" smtClean="0"/>
              <a:t>ভগ্নাংশের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r>
              <a:rPr lang="en-US" dirty="0" smtClean="0"/>
              <a:t>, </a:t>
            </a:r>
            <a:r>
              <a:rPr lang="en-US" dirty="0" err="1" smtClean="0"/>
              <a:t>বিয়োগ</a:t>
            </a:r>
            <a:r>
              <a:rPr lang="en-US" dirty="0" smtClean="0"/>
              <a:t>, </a:t>
            </a:r>
            <a:r>
              <a:rPr lang="en-US" dirty="0" err="1" smtClean="0"/>
              <a:t>গুণ</a:t>
            </a:r>
            <a:r>
              <a:rPr lang="en-US" dirty="0" smtClean="0"/>
              <a:t>, </a:t>
            </a:r>
            <a:r>
              <a:rPr lang="en-US" dirty="0" err="1" smtClean="0"/>
              <a:t>ভাগ</a:t>
            </a:r>
            <a:r>
              <a:rPr lang="en-US" dirty="0" smtClean="0"/>
              <a:t> করতে পারবে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এতদসংক্রান্ত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সমস্যার</a:t>
            </a:r>
            <a:r>
              <a:rPr lang="en-US" dirty="0" smtClean="0"/>
              <a:t> </a:t>
            </a:r>
            <a:r>
              <a:rPr lang="en-US" dirty="0" err="1" smtClean="0"/>
              <a:t>সমাধান</a:t>
            </a:r>
            <a:r>
              <a:rPr lang="en-US" dirty="0" smtClean="0"/>
              <a:t> করতে পারবে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2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26" y="2499485"/>
            <a:ext cx="9726363" cy="12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77" y="366765"/>
            <a:ext cx="9214338" cy="61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3" y="269997"/>
            <a:ext cx="5075726" cy="3863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3" y="4133609"/>
            <a:ext cx="6037018" cy="24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8000" dirty="0" smtClean="0"/>
              <a:t>ধন্যবাদ... </a:t>
            </a:r>
            <a:endParaRPr lang="en-US" sz="8000" dirty="0"/>
          </a:p>
        </p:txBody>
      </p:sp>
      <p:pic>
        <p:nvPicPr>
          <p:cNvPr id="1030" name="Picture 6" descr="Duluth Harbor Cam: Thanks You! Thank You! - Camera Fundrai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59" y="2147398"/>
            <a:ext cx="6828923" cy="35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8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263767"/>
            <a:ext cx="3505198" cy="467359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903784" y="2131645"/>
            <a:ext cx="6435969" cy="41519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 </a:t>
            </a:r>
          </a:p>
          <a:p>
            <a:pPr marL="45720" indent="0" algn="ctr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আয়নাল হক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</a:t>
            </a: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জি কে ইউনাইটেড মাধ্যমিক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ঝিনাইদাহ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মোবাইলঃ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০১৭১৮-২২১৯০৪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ইমেইলঃ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ayenalhaque.bsc@gmail.com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7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0323" y="252046"/>
            <a:ext cx="11705492" cy="6348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স্বাভাবিক সংখ্যা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পূর্ণসংখ্যা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ভগ্নাংশ সংখ্যা</a:t>
            </a:r>
            <a:r>
              <a:rPr lang="en-US" dirty="0" smtClean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মুলদ সংখ্যা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অমুলদ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দশমিক ভগ্নাংশ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সসীম দশমিক ভগ্নাংশ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অসীম দশমিক ভগ্নাংশ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বাস্তব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ধনাত্মক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ঋণাত্মক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dirty="0" smtClean="0"/>
              <a:t>অঋণাত্মক সংখ্যা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19" y="1101969"/>
            <a:ext cx="8625253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77814" y="1641230"/>
                <a:ext cx="9870832" cy="2145324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bn-IN" dirty="0" smtClean="0"/>
                  <a:t>কাজঃ বাস্তব সংখ্যার শ্রেণীবিন্যাসে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1234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̇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সংখ্যাগুলোর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অবস্থান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দেখাও</a:t>
                </a:r>
                <a:r>
                  <a:rPr lang="en-US" dirty="0" smtClean="0"/>
                  <a:t> ।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77814" y="1641230"/>
                <a:ext cx="9870832" cy="2145324"/>
              </a:xfrm>
              <a:blipFill rotWithShape="0">
                <a:blip r:embed="rId2"/>
                <a:stretch>
                  <a:fillRect t="-2841" b="-10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08538" y="293077"/>
                <a:ext cx="9875520" cy="1356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/>
                        </m:ctrlPr>
                      </m:radPr>
                      <m:deg/>
                      <m:e>
                        <m:r>
                          <a:rPr lang="en-US" i="1"/>
                          <m:t>3</m:t>
                        </m:r>
                      </m:e>
                    </m:rad>
                    <m:r>
                      <a:rPr lang="en-US" i="1"/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/>
                      <m:t>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মধ্যে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দুইটি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অমুলদ</a:t>
                </a:r>
                <a:r>
                  <a:rPr lang="en-US" dirty="0" smtClean="0"/>
                  <a:t> সংখ্যা </a:t>
                </a:r>
                <a:r>
                  <a:rPr lang="en-US" dirty="0" err="1" smtClean="0"/>
                  <a:t>নির্ণয়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</a:t>
                </a:r>
                <a:r>
                  <a:rPr lang="en-US" dirty="0" smtClean="0"/>
                  <a:t> ।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8538" y="293077"/>
                <a:ext cx="9875520" cy="1356360"/>
              </a:xfrm>
              <a:blipFill rotWithShape="0">
                <a:blip r:embed="rId2"/>
                <a:stretch>
                  <a:fillRect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216" y="1649436"/>
                <a:ext cx="11646876" cy="492720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dirty="0" smtClean="0"/>
                  <a:t>সমাধানঃ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এখানে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= 1.7320508…..</a:t>
                </a:r>
              </a:p>
              <a:p>
                <a:pPr marL="45720" indent="0">
                  <a:buNone/>
                </a:pPr>
                <a:r>
                  <a:rPr lang="en-US" dirty="0" err="1" smtClean="0"/>
                  <a:t>মনেকরি</a:t>
                </a:r>
                <a:r>
                  <a:rPr lang="en-US" dirty="0" smtClean="0"/>
                  <a:t>,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866</m:t>
                    </m:r>
                  </m:oMath>
                </a14:m>
                <a:r>
                  <a:rPr lang="en-US" dirty="0" smtClean="0"/>
                  <a:t> এবং</a:t>
                </a:r>
                <a:r>
                  <a:rPr lang="bn-IN" dirty="0" smtClean="0"/>
                  <a:t> </a:t>
                </a:r>
                <a:r>
                  <a:rPr lang="en-US" dirty="0" smtClean="0"/>
                  <a:t> 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244</m:t>
                    </m:r>
                  </m:oMath>
                </a14:m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 err="1" smtClean="0"/>
                  <a:t>স্পষ্টত</a:t>
                </a:r>
                <a:r>
                  <a:rPr lang="en-US" dirty="0" smtClean="0"/>
                  <a:t> a ও b </a:t>
                </a:r>
                <a:r>
                  <a:rPr lang="en-US" dirty="0" err="1" smtClean="0"/>
                  <a:t>উভয়</a:t>
                </a:r>
                <a:r>
                  <a:rPr lang="en-US" dirty="0" smtClean="0"/>
                  <a:t> বাস্তব সংখ্যা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উভয়ই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অপেক্ষা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বড়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 smtClean="0"/>
                  <a:t> অপেক্ষা ছোট ।</a:t>
                </a:r>
              </a:p>
              <a:p>
                <a:pPr marL="45720" indent="0">
                  <a:buNone/>
                </a:pPr>
                <a:r>
                  <a:rPr lang="bn-IN" dirty="0" smtClean="0"/>
                  <a:t>কারন </a:t>
                </a:r>
                <a:r>
                  <a:rPr lang="en-US" dirty="0" smtClean="0"/>
                  <a:t>a</a:t>
                </a:r>
                <a:r>
                  <a:rPr lang="bn-IN" dirty="0" smtClean="0"/>
                  <a:t> হলো অসমান সংখ্যা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এবং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 smtClean="0"/>
                  <a:t>এর গড়, </a:t>
                </a:r>
                <a:r>
                  <a:rPr lang="en-US" dirty="0" smtClean="0"/>
                  <a:t>b</a:t>
                </a:r>
                <a:r>
                  <a:rPr lang="bn-IN" dirty="0" smtClean="0"/>
                  <a:t> হলো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এবং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 smtClean="0"/>
                  <a:t> এর গড় ।</a:t>
                </a:r>
              </a:p>
              <a:p>
                <a:pPr marL="45720" indent="0">
                  <a:buNone/>
                </a:pPr>
                <a:r>
                  <a:rPr lang="bn-IN" dirty="0" smtClean="0"/>
                  <a:t>অর্থাৎ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dirty="0" smtClean="0"/>
                  <a:t>&lt;</a:t>
                </a:r>
                <a:r>
                  <a:rPr lang="en-US" dirty="0"/>
                  <a:t> </a:t>
                </a:r>
                <a:r>
                  <a:rPr lang="en-US" dirty="0" smtClean="0"/>
                  <a:t>a</a:t>
                </a:r>
                <a:r>
                  <a:rPr lang="bn-IN" dirty="0" smtClean="0"/>
                  <a:t>&lt;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 smtClean="0"/>
                  <a:t> 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dirty="0" smtClean="0"/>
                  <a:t>&lt;</a:t>
                </a:r>
                <a:r>
                  <a:rPr lang="en-US" dirty="0"/>
                  <a:t> b</a:t>
                </a:r>
                <a:r>
                  <a:rPr lang="en-US" dirty="0" smtClean="0"/>
                  <a:t> </a:t>
                </a:r>
                <a:r>
                  <a:rPr lang="bn-IN" dirty="0" smtClean="0"/>
                  <a:t>&lt;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bn-IN" dirty="0"/>
                  <a:t> </a:t>
                </a:r>
                <a:r>
                  <a:rPr lang="bn-IN" dirty="0" smtClean="0"/>
                  <a:t> </a:t>
                </a:r>
              </a:p>
              <a:p>
                <a:pPr marL="45720" indent="0">
                  <a:buNone/>
                </a:pPr>
                <a:r>
                  <a:rPr lang="bn-IN" dirty="0" smtClean="0"/>
                  <a:t>আবার, </a:t>
                </a:r>
                <a:r>
                  <a:rPr lang="en-US" dirty="0"/>
                  <a:t>a ও b </a:t>
                </a:r>
                <a:r>
                  <a:rPr lang="bn-IN" dirty="0" smtClean="0"/>
                  <a:t>কে ভগ্নাংশ আকারে প্রকাশ করা যাই না ।</a:t>
                </a:r>
              </a:p>
              <a:p>
                <a:pPr marL="45720" indent="0">
                  <a:buNone/>
                </a:pPr>
                <a:r>
                  <a:rPr lang="bn-IN" dirty="0" smtClean="0"/>
                  <a:t>অতএব </a:t>
                </a:r>
                <a:r>
                  <a:rPr lang="en-US" dirty="0"/>
                  <a:t>a ও b </a:t>
                </a:r>
                <a:r>
                  <a:rPr lang="bn-IN" dirty="0" smtClean="0"/>
                  <a:t> দুইটি নির্ণেয় অমুলদ সংখ্যা ।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216" y="1649436"/>
                <a:ext cx="11646876" cy="4927209"/>
              </a:xfrm>
              <a:blipFill rotWithShape="0">
                <a:blip r:embed="rId3"/>
                <a:stretch>
                  <a:fillRect l="-262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61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26123" y="257908"/>
                <a:ext cx="9875520" cy="562707"/>
              </a:xfrm>
            </p:spPr>
            <p:txBody>
              <a:bodyPr>
                <a:normAutofit/>
              </a:bodyPr>
              <a:lstStyle/>
              <a:p>
                <a:r>
                  <a:rPr lang="bn-IN" sz="2500" dirty="0"/>
                  <a:t>প্রমান </a:t>
                </a:r>
                <a:r>
                  <a:rPr lang="bn-IN" sz="2500" dirty="0" smtClean="0"/>
                  <a:t>কর যে,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5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একটি </a:t>
                </a:r>
                <a:r>
                  <a:rPr lang="en-US" sz="2500" dirty="0" err="1"/>
                  <a:t>অমুলদ</a:t>
                </a:r>
                <a:r>
                  <a:rPr lang="en-US" sz="2500" dirty="0"/>
                  <a:t> সংখ্যা ।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6123" y="257908"/>
                <a:ext cx="9875520" cy="562707"/>
              </a:xfrm>
              <a:blipFill rotWithShape="0">
                <a:blip r:embed="rId2"/>
                <a:stretch>
                  <a:fillRect l="-1049" t="-7527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3" y="820615"/>
            <a:ext cx="9167445" cy="5720862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bn-BD" sz="3700" dirty="0"/>
              <a:t>সমাধানঃ</a:t>
            </a:r>
          </a:p>
          <a:p>
            <a:pPr marL="45720" indent="0">
              <a:buNone/>
            </a:pPr>
            <a:r>
              <a:rPr lang="bn-BD" sz="3700" dirty="0"/>
              <a:t>আমরা জানি, 1 &lt; 2 &lt; 4</a:t>
            </a:r>
          </a:p>
          <a:p>
            <a:pPr marL="45720" indent="0">
              <a:buNone/>
            </a:pPr>
            <a:r>
              <a:rPr lang="bn-BD" sz="3700" dirty="0"/>
              <a:t>                 বা,  √1 &lt; √2 &lt; √4</a:t>
            </a:r>
          </a:p>
          <a:p>
            <a:pPr marL="45720" indent="0">
              <a:buNone/>
            </a:pPr>
            <a:r>
              <a:rPr lang="bn-BD" sz="3700" dirty="0"/>
              <a:t>                 বা,  1 &lt; √2 &lt; 2</a:t>
            </a:r>
          </a:p>
          <a:p>
            <a:pPr marL="45720" indent="0">
              <a:buNone/>
            </a:pPr>
            <a:r>
              <a:rPr lang="bn-BD" sz="3700" dirty="0"/>
              <a:t>সুতরাং, √2 এর মান 1 অপেক্ষা বড় এবং 2 অপেক্ষা ছোট।</a:t>
            </a:r>
          </a:p>
          <a:p>
            <a:pPr marL="45720" indent="0">
              <a:buNone/>
            </a:pPr>
            <a:r>
              <a:rPr lang="bn-BD" sz="3700" dirty="0"/>
              <a:t>অতএব, √2 পূর্ণ সংখ্যা নয়।</a:t>
            </a:r>
          </a:p>
          <a:p>
            <a:pPr marL="45720" indent="0">
              <a:buNone/>
            </a:pPr>
            <a:r>
              <a:rPr lang="bn-BD" sz="3700" dirty="0"/>
              <a:t> সুতরাং, √2 মূলদ সংখ্যা অথবা অমূলদ সংখ্যা।</a:t>
            </a:r>
          </a:p>
          <a:p>
            <a:pPr marL="45720" indent="0">
              <a:buNone/>
            </a:pPr>
            <a:r>
              <a:rPr lang="bn-BD" sz="3700" dirty="0"/>
              <a:t>যদি, √2 মূলদ সংখ্যা হয় তবে,</a:t>
            </a:r>
          </a:p>
          <a:p>
            <a:pPr marL="45720" indent="0">
              <a:buNone/>
            </a:pPr>
            <a:r>
              <a:rPr lang="bn-BD" sz="3700" dirty="0"/>
              <a:t>ধরি, √2 =   ; যেখানে </a:t>
            </a:r>
            <a:r>
              <a:rPr lang="en-US" sz="3700" dirty="0"/>
              <a:t>p </a:t>
            </a:r>
            <a:r>
              <a:rPr lang="bn-BD" sz="3700" dirty="0"/>
              <a:t>ও </a:t>
            </a:r>
            <a:r>
              <a:rPr lang="en-US" sz="3700" dirty="0"/>
              <a:t>q </a:t>
            </a:r>
            <a:r>
              <a:rPr lang="bn-BD" sz="3700" dirty="0"/>
              <a:t>উভয়ই স্বাভাবিক সংখ্যা ও পরস্পর সহমৌলিক এবং </a:t>
            </a:r>
            <a:r>
              <a:rPr lang="en-US" sz="3700" dirty="0"/>
              <a:t>q &gt; 1</a:t>
            </a:r>
          </a:p>
          <a:p>
            <a:pPr marL="45720" indent="0">
              <a:buNone/>
            </a:pPr>
            <a:r>
              <a:rPr lang="en-US" sz="3700" dirty="0"/>
              <a:t>                </a:t>
            </a:r>
            <a:r>
              <a:rPr lang="bn-BD" sz="3700" dirty="0"/>
              <a:t>বা, 2 =    [বর্গ করে]</a:t>
            </a:r>
          </a:p>
          <a:p>
            <a:pPr marL="45720" indent="0">
              <a:buNone/>
            </a:pPr>
            <a:r>
              <a:rPr lang="bn-BD" sz="3700" dirty="0"/>
              <a:t>       বা, 2 </a:t>
            </a:r>
            <a:r>
              <a:rPr lang="en-US" sz="3700" dirty="0"/>
              <a:t>q =    [</a:t>
            </a:r>
            <a:r>
              <a:rPr lang="bn-BD" sz="3700" dirty="0"/>
              <a:t>উভয়পক্ষকে </a:t>
            </a:r>
            <a:r>
              <a:rPr lang="en-US" sz="3700" dirty="0"/>
              <a:t>q </a:t>
            </a:r>
            <a:r>
              <a:rPr lang="bn-BD" sz="3700" dirty="0"/>
              <a:t>দ্বারা গুন করে]</a:t>
            </a:r>
          </a:p>
          <a:p>
            <a:pPr marL="45720" indent="0">
              <a:buNone/>
            </a:pPr>
            <a:r>
              <a:rPr lang="bn-BD" sz="3700" dirty="0"/>
              <a:t>স্পষ্টত, 2 </a:t>
            </a:r>
            <a:r>
              <a:rPr lang="en-US" sz="3700" dirty="0"/>
              <a:t>q </a:t>
            </a:r>
            <a:r>
              <a:rPr lang="bn-BD" sz="3700" dirty="0"/>
              <a:t>পূর্ণ সংখ্যা। কিন্তু,    পূর্ণ সংখ্যা নয় কারণ, </a:t>
            </a:r>
            <a:r>
              <a:rPr lang="en-US" sz="3700" dirty="0"/>
              <a:t>p </a:t>
            </a:r>
            <a:r>
              <a:rPr lang="bn-BD" sz="3700" dirty="0"/>
              <a:t>ও </a:t>
            </a:r>
            <a:r>
              <a:rPr lang="en-US" sz="3700" dirty="0"/>
              <a:t>q </a:t>
            </a:r>
            <a:r>
              <a:rPr lang="bn-BD" sz="3700" dirty="0"/>
              <a:t>উভয়ই স্বাভাবিক সংখ্যা ও এরা পরস্পর সহমৌলিক এবং </a:t>
            </a:r>
            <a:r>
              <a:rPr lang="en-US" sz="3700" dirty="0"/>
              <a:t>q &gt; 1</a:t>
            </a:r>
          </a:p>
          <a:p>
            <a:pPr marL="45720" indent="0">
              <a:buNone/>
            </a:pPr>
            <a:r>
              <a:rPr lang="bn-BD" sz="3700" dirty="0"/>
              <a:t>সুতরাং, 2 </a:t>
            </a:r>
            <a:r>
              <a:rPr lang="en-US" sz="3700" dirty="0"/>
              <a:t>q </a:t>
            </a:r>
            <a:r>
              <a:rPr lang="bn-BD" sz="3700" dirty="0"/>
              <a:t>এবং    সমান হতে পারে না, অর্থাৎ, 2 </a:t>
            </a:r>
            <a:r>
              <a:rPr lang="en-US" sz="3700" dirty="0"/>
              <a:t>q ≠    .</a:t>
            </a:r>
          </a:p>
          <a:p>
            <a:pPr marL="45720" indent="0">
              <a:buNone/>
            </a:pPr>
            <a:r>
              <a:rPr lang="bn-BD" sz="3700" dirty="0"/>
              <a:t>সুতরাং, √2 এর মান   আকারের কোনও সংখ্যাই হতে পারে না।</a:t>
            </a:r>
          </a:p>
          <a:p>
            <a:pPr marL="45720" indent="0">
              <a:buNone/>
            </a:pPr>
            <a:r>
              <a:rPr lang="bn-BD" sz="3700" dirty="0"/>
              <a:t>অর্থাৎ, √2 ≠    .</a:t>
            </a:r>
          </a:p>
          <a:p>
            <a:pPr marL="45720" indent="0">
              <a:buNone/>
            </a:pPr>
            <a:r>
              <a:rPr lang="bn-BD" sz="3700" dirty="0"/>
              <a:t>সুতরাং, √2 মূলদ সংখ্যা নয়।</a:t>
            </a:r>
          </a:p>
          <a:p>
            <a:pPr marL="45720" indent="0">
              <a:buNone/>
            </a:pPr>
            <a:r>
              <a:rPr lang="bn-BD" sz="3700" dirty="0"/>
              <a:t>  √2 অমূলদ সংখ্যা। (প্রমাণিত)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1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913</TotalTime>
  <Words>683</Words>
  <Application>Microsoft Office PowerPoint</Application>
  <PresentationFormat>Widescreen</PresentationFormat>
  <Paragraphs>105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Corbel</vt:lpstr>
      <vt:lpstr>NikoshBAN</vt:lpstr>
      <vt:lpstr>Times New Roman</vt:lpstr>
      <vt:lpstr>Vrinda</vt:lpstr>
      <vt:lpstr>Wingdings</vt:lpstr>
      <vt:lpstr>Basis</vt:lpstr>
      <vt:lpstr>PowerPoint Presentation</vt:lpstr>
      <vt:lpstr>PowerPoint Presentation</vt:lpstr>
      <vt:lpstr>প্রথম অধ্যায়  বাস্তব সংখ্যা (Real Numbers)  </vt:lpstr>
      <vt:lpstr>এ অধ্যায় শেষে শিক্ষার্থীরা .. </vt:lpstr>
      <vt:lpstr>PowerPoint Presentation</vt:lpstr>
      <vt:lpstr>PowerPoint Presentation</vt:lpstr>
      <vt:lpstr>কাজঃ বাস্তব সংখ্যার শ্রেণীবিন্যাসে 3/4,5, -7,√13,0, 1, 9/7  ,12, 2 4/5  ,1.1234, 0.32 ̇3 ̇  সংখ্যাগুলোর অবস্থান দেখাও ।</vt:lpstr>
      <vt:lpstr>√3  এবং 4 এর মধ্যে দুইটি অমুলদ সংখ্যা নির্ণয় কর ।</vt:lpstr>
      <vt:lpstr>প্রমান কর যে, √2  একটি অমুলদ সংখ্যা । </vt:lpstr>
      <vt:lpstr>প্রমান করঃ √2,√(3,) √5,√7,√8,√11... একটি অমুলদ সংখ্যা । </vt:lpstr>
      <vt:lpstr>প্রমান কর যে চারটি ক্রমিক স্বাভাবিক সংখ্যার গুনফলের সাথে 1 যোগ করলে যোগফল একটি পূর্ণবর্গ সংখ্যা হবে।</vt:lpstr>
      <vt:lpstr>0.31 এবং 0.12 এর মধ্যে দুইটি অমুলদ সংখ্যা নির্ণয় কর। </vt:lpstr>
      <vt:lpstr>1/√2 এবং √2 এর মধ্যে একটি মুলদ ও একটি অমুলদ সংখ্যা নির্ণয় কর। </vt:lpstr>
      <vt:lpstr>PowerPoint Presentation</vt:lpstr>
      <vt:lpstr>১২। আবৃত দশমিক ভগ্নাংশে প্রকাশ করঃ </vt:lpstr>
      <vt:lpstr>১২। আবৃত দশমিক ভগ্নাংশে প্রকাশ করঃ </vt:lpstr>
      <vt:lpstr>১২। আবৃত দশমিক ভগ্নাংশে প্রকাশ করঃ  </vt:lpstr>
      <vt:lpstr>১২। আবৃত দশমিক ভগ্নাংশে প্রকাশ করঃ  </vt:lpstr>
      <vt:lpstr>১৩। সাধারণ ভগ্নাংশে প্রকাশ করঃ </vt:lpstr>
      <vt:lpstr>১৪। সদৃশ আবৃত দশমিক ভগ্নাংশে প্রকাশ করঃ </vt:lpstr>
      <vt:lpstr>১৪। সদৃশ আবৃত দশমিক ভগ্নাংশে প্রকাশ করঃ </vt:lpstr>
      <vt:lpstr>১৫। যোগ করঃ </vt:lpstr>
      <vt:lpstr>১৬। বিয়োগ করঃ </vt:lpstr>
      <vt:lpstr>১৬। বিয়োগ করঃ </vt:lpstr>
      <vt:lpstr>১৭। গুণ করঃ </vt:lpstr>
      <vt:lpstr>১৭। গুণ করঃ </vt:lpstr>
      <vt:lpstr>১৮। ভাগ করঃ </vt:lpstr>
      <vt:lpstr>১৮। ভাগ করঃ </vt:lpstr>
      <vt:lpstr>১৯। চার দশমিক স্থান পর্যন্ত বর্গমূল ও তিন দশমিক স্থান পর্যন্ত আসন্ন মান লিখঃ </vt:lpstr>
      <vt:lpstr>১৯। চার দশমিক স্থান পর্যন্ত বর্গমূল ও তিন দশমিক স্থান পর্যন্ত আসন্ন মান লিখঃ </vt:lpstr>
      <vt:lpstr>১৯। চার দশমিক স্থান পর্যন্ত বর্গমূল ও তিন দশমিক স্থান পর্যন্ত আসন্ন মান লিখঃ </vt:lpstr>
      <vt:lpstr>১৯। চার দশমিক স্থান পর্যন্ত বর্গমূল ও তিন দশমিক স্থান পর্যন্ত আসন্ন মান লিখঃ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(গ) নং নিজে করো... </vt:lpstr>
      <vt:lpstr>PowerPoint Presentation</vt:lpstr>
      <vt:lpstr>PowerPoint Presentation</vt:lpstr>
      <vt:lpstr>PowerPoint Presentation</vt:lpstr>
      <vt:lpstr>PowerPoint Presentation</vt:lpstr>
      <vt:lpstr>ধন্যবাদ...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Razaul Haque</dc:creator>
  <cp:lastModifiedBy>User</cp:lastModifiedBy>
  <cp:revision>204</cp:revision>
  <dcterms:created xsi:type="dcterms:W3CDTF">2019-05-17T14:49:48Z</dcterms:created>
  <dcterms:modified xsi:type="dcterms:W3CDTF">2020-04-29T22:30:37Z</dcterms:modified>
</cp:coreProperties>
</file>