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6"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2"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376016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48966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9099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1073055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7915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4007925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3077479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348260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305635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2A57-FBA1-433B-AB29-D9DE540DD8E2}"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284492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C2A57-FBA1-433B-AB29-D9DE540DD8E2}"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1450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7C2A57-FBA1-433B-AB29-D9DE540DD8E2}"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409479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7C2A57-FBA1-433B-AB29-D9DE540DD8E2}"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142350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2A57-FBA1-433B-AB29-D9DE540DD8E2}"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35566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2A57-FBA1-433B-AB29-D9DE540DD8E2}"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68534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2A57-FBA1-433B-AB29-D9DE540DD8E2}"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6A29-2CB9-4FCA-8B79-C0619BE34A85}" type="slidenum">
              <a:rPr lang="en-US" smtClean="0"/>
              <a:t>‹#›</a:t>
            </a:fld>
            <a:endParaRPr lang="en-US"/>
          </a:p>
        </p:txBody>
      </p:sp>
    </p:spTree>
    <p:extLst>
      <p:ext uri="{BB962C8B-B14F-4D97-AF65-F5344CB8AC3E}">
        <p14:creationId xmlns:p14="http://schemas.microsoft.com/office/powerpoint/2010/main" val="195508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7C2A57-FBA1-433B-AB29-D9DE540DD8E2}" type="datetimeFigureOut">
              <a:rPr lang="en-US" smtClean="0"/>
              <a:t>5/5/2020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B666A29-2CB9-4FCA-8B79-C0619BE34A85}" type="slidenum">
              <a:rPr lang="en-US" smtClean="0"/>
              <a:t>‹#›</a:t>
            </a:fld>
            <a:endParaRPr lang="en-US"/>
          </a:p>
        </p:txBody>
      </p:sp>
    </p:spTree>
    <p:extLst>
      <p:ext uri="{BB962C8B-B14F-4D97-AF65-F5344CB8AC3E}">
        <p14:creationId xmlns:p14="http://schemas.microsoft.com/office/powerpoint/2010/main" val="43780274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pic>
        <p:nvPicPr>
          <p:cNvPr id="1026" name="Picture 2" descr="Image result for Image for VaSha Ando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99" y="557850"/>
            <a:ext cx="11267601" cy="50513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4025" y="5568287"/>
            <a:ext cx="11265776" cy="923330"/>
          </a:xfrm>
          <a:prstGeom prst="rect">
            <a:avLst/>
          </a:prstGeom>
          <a:noFill/>
        </p:spPr>
        <p:txBody>
          <a:bodyPr wrap="square" rtlCol="0">
            <a:prstTxWarp prst="textPlain">
              <a:avLst/>
            </a:prstTxWarp>
            <a:spAutoFit/>
          </a:bodyPr>
          <a:lstStyle/>
          <a:p>
            <a:r>
              <a:rPr lang="bn-IN" sz="5400" dirty="0" smtClean="0">
                <a:effectLst>
                  <a:glow rad="101600">
                    <a:schemeClr val="accent1">
                      <a:satMod val="175000"/>
                      <a:alpha val="40000"/>
                    </a:schemeClr>
                  </a:glow>
                </a:effectLst>
                <a:latin typeface="NikoshBAN" panose="02000000000000000000" pitchFamily="2" charset="0"/>
                <a:cs typeface="NikoshBAN" panose="02000000000000000000" pitchFamily="2" charset="0"/>
              </a:rPr>
              <a:t>সবাইকে স্বাগতম </a:t>
            </a:r>
            <a:endParaRPr lang="en-US" sz="5400" dirty="0">
              <a:effectLst>
                <a:glow rad="101600">
                  <a:schemeClr val="accent1">
                    <a:satMod val="175000"/>
                    <a:alpha val="40000"/>
                  </a:schemeClr>
                </a:glo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0991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solidFill>
                  <a:schemeClr val="tx1"/>
                </a:solidFill>
                <a:latin typeface="NikoshBAN" panose="02000000000000000000" pitchFamily="2" charset="0"/>
                <a:cs typeface="NikoshBAN" panose="02000000000000000000" pitchFamily="2" charset="0"/>
              </a:rPr>
              <a:t>০১. তৎসম শব্দ</a:t>
            </a:r>
            <a:endParaRPr lang="en-US" sz="4400"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1050878" y="2033518"/>
            <a:ext cx="10263116" cy="2554545"/>
          </a:xfrm>
          <a:prstGeom prst="rect">
            <a:avLst/>
          </a:prstGeom>
          <a:noFill/>
        </p:spPr>
        <p:txBody>
          <a:bodyPr wrap="square" rtlCol="0">
            <a:spAutoFit/>
          </a:bodyPr>
          <a:lstStyle/>
          <a:p>
            <a:r>
              <a:rPr lang="bn-IN" sz="4000" dirty="0" smtClean="0">
                <a:latin typeface="NikoshBAN" panose="02000000000000000000" pitchFamily="2" charset="0"/>
                <a:cs typeface="NikoshBAN" panose="02000000000000000000" pitchFamily="2" charset="0"/>
              </a:rPr>
              <a:t>তৎ অর্থ তার সম অর্থ সমান তৎসম শব্দের অর্থ তার সমান অর্থাৎ  সংস্কৃতের সমান, যে সকল শব্দ সংস্কৃত ভাষা থেকে  সরাসরি বাংলা ভাষায় প্রবেশ করেছে  সে সকল শব্দকে তৎসম শব্দ বলে। যেমন : চন্দ্র, সূর্য, গ্রহ, নক্ষত্র, ভবন, ধর্ম, পাত্র, মনুষ্য ইত্যাদি।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8406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০২. অর্ধতৎসম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955343" y="1869747"/>
            <a:ext cx="10358651" cy="3970318"/>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যে সকল শব্দ সংস্কৃত ভাষা থেকে কিঞ্চিত পরিবর্তন হয়ে বাংলা ভাষায় প্রবেশ করেছে সে সকল শব্দকে অর্ধতৎসম শব্দ বলে। যেমন :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চন্দ্র &gt; চন্দ</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চর্মকার &gt; চম্মআর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অলাবু &gt; লাবু   ইত্যাদি।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a:t>
            </a:r>
            <a:endParaRPr lang="en-US" sz="3600" dirty="0"/>
          </a:p>
        </p:txBody>
      </p:sp>
    </p:spTree>
    <p:extLst>
      <p:ext uri="{BB962C8B-B14F-4D97-AF65-F5344CB8AC3E}">
        <p14:creationId xmlns:p14="http://schemas.microsoft.com/office/powerpoint/2010/main" val="109597941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০৩. তদ্ভব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7" name="TextBox 6"/>
          <p:cNvSpPr txBox="1"/>
          <p:nvPr/>
        </p:nvSpPr>
        <p:spPr>
          <a:xfrm>
            <a:off x="955343" y="1828800"/>
            <a:ext cx="10358651" cy="4401205"/>
          </a:xfrm>
          <a:prstGeom prst="rect">
            <a:avLst/>
          </a:prstGeom>
          <a:noFill/>
        </p:spPr>
        <p:txBody>
          <a:bodyPr wrap="square" rtlCol="0">
            <a:spAutoFit/>
          </a:bodyPr>
          <a:lstStyle/>
          <a:p>
            <a:r>
              <a:rPr lang="bn-IN" sz="4000" dirty="0" smtClean="0">
                <a:latin typeface="NikoshBAN" panose="02000000000000000000" pitchFamily="2" charset="0"/>
                <a:cs typeface="NikoshBAN" panose="02000000000000000000" pitchFamily="2" charset="0"/>
              </a:rPr>
              <a:t>যে সকল শব্দ সংস্কৃত ভাষা থেকে প্রাকৃতের মধ্য দিয়ে বাংলা ভাষায় প্রবেশ করেছে সে সকল শব্দকে তদ্ভব শব্দ বলে। যেমন : </a:t>
            </a:r>
          </a:p>
          <a:p>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                             চন্দ্র </a:t>
            </a:r>
            <a:r>
              <a:rPr lang="bn-IN" sz="4000" dirty="0">
                <a:latin typeface="NikoshBAN" panose="02000000000000000000" pitchFamily="2" charset="0"/>
                <a:cs typeface="NikoshBAN" panose="02000000000000000000" pitchFamily="2" charset="0"/>
              </a:rPr>
              <a:t>&gt; </a:t>
            </a:r>
            <a:r>
              <a:rPr lang="bn-IN" sz="4000" dirty="0" smtClean="0">
                <a:latin typeface="NikoshBAN" panose="02000000000000000000" pitchFamily="2" charset="0"/>
                <a:cs typeface="NikoshBAN" panose="02000000000000000000" pitchFamily="2" charset="0"/>
              </a:rPr>
              <a:t>চন্দ &gt; চাঁদ </a:t>
            </a:r>
            <a:endParaRPr lang="bn-IN" sz="4000" dirty="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চর্মকার &gt; চম্মআর  </a:t>
            </a:r>
            <a:r>
              <a:rPr lang="bn-IN" sz="4000" dirty="0" smtClean="0">
                <a:latin typeface="NikoshBAN" panose="02000000000000000000" pitchFamily="2" charset="0"/>
                <a:cs typeface="NikoshBAN" panose="02000000000000000000" pitchFamily="2" charset="0"/>
              </a:rPr>
              <a:t>&gt; চামার </a:t>
            </a:r>
            <a:endParaRPr lang="bn-IN" sz="4000" dirty="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অলাবু &gt; লাবু  </a:t>
            </a:r>
            <a:r>
              <a:rPr lang="bn-IN" sz="4000" dirty="0" smtClean="0">
                <a:latin typeface="NikoshBAN" panose="02000000000000000000" pitchFamily="2" charset="0"/>
                <a:cs typeface="NikoshBAN" panose="02000000000000000000" pitchFamily="2" charset="0"/>
              </a:rPr>
              <a:t>&gt; লাউ  </a:t>
            </a:r>
            <a:r>
              <a:rPr lang="bn-IN" sz="4000" dirty="0">
                <a:latin typeface="NikoshBAN" panose="02000000000000000000" pitchFamily="2" charset="0"/>
                <a:cs typeface="NikoshBAN" panose="02000000000000000000" pitchFamily="2" charset="0"/>
              </a:rPr>
              <a:t>ইত্যাদি। </a:t>
            </a:r>
          </a:p>
          <a:p>
            <a:endParaRPr lang="bn-IN" sz="4000" dirty="0" smtClean="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                                        </a:t>
            </a:r>
            <a:endParaRPr lang="en-US" sz="4000" dirty="0"/>
          </a:p>
        </p:txBody>
      </p:sp>
    </p:spTree>
    <p:extLst>
      <p:ext uri="{BB962C8B-B14F-4D97-AF65-F5344CB8AC3E}">
        <p14:creationId xmlns:p14="http://schemas.microsoft.com/office/powerpoint/2010/main" val="33584975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০৪. দেশি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955343" y="1937982"/>
            <a:ext cx="10358651" cy="2554545"/>
          </a:xfrm>
          <a:prstGeom prst="rect">
            <a:avLst/>
          </a:prstGeom>
          <a:noFill/>
        </p:spPr>
        <p:txBody>
          <a:bodyPr wrap="square" rtlCol="0">
            <a:spAutoFit/>
          </a:bodyPr>
          <a:lstStyle/>
          <a:p>
            <a:pPr algn="just"/>
            <a:r>
              <a:rPr lang="bn-IN" sz="4000" dirty="0" smtClean="0">
                <a:latin typeface="NikoshBAN" panose="02000000000000000000" pitchFamily="2" charset="0"/>
                <a:cs typeface="NikoshBAN" panose="02000000000000000000" pitchFamily="2" charset="0"/>
              </a:rPr>
              <a:t>বাংলাদেশের আদিম অধিবাসীদের (যেমন : কোল, মুণ্ডা প্রভৃতি ) ভাষা ও সংস্কৃতির কিছু কিছু উপাদান বাংলায় রক্ষিত রয়েছে। এসব শব্দকে দেশি শব্দ বলে । যেমন : কুলা, গঞ্জ, চোঙ্গা, টোপর, ডাব, ডাগর,ঢেঁকি ইত্যাদি।  </a:t>
            </a:r>
            <a:endParaRPr lang="en-US" sz="4000" dirty="0"/>
          </a:p>
        </p:txBody>
      </p:sp>
    </p:spTree>
    <p:extLst>
      <p:ext uri="{BB962C8B-B14F-4D97-AF65-F5344CB8AC3E}">
        <p14:creationId xmlns:p14="http://schemas.microsoft.com/office/powerpoint/2010/main" val="2988534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০৫. বিদেশি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955343" y="2101758"/>
            <a:ext cx="10358651" cy="452431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রাজনৈতিক, ধর্মীয়, সাংস্কৃতিক, ও বাণিজ্যিক কারণে বাংলাদেশে আগত বিভিন্ন ভাষাভাষী মানুষের বহু শব্দ বাংলা ভাষায় স্থান করে নিয়েছে। এসব শব্দকে বলা হয় বিদেশি শব্দ।  যেমন : </a:t>
            </a:r>
          </a:p>
          <a:p>
            <a:endParaRPr lang="bn-IN" sz="3200" dirty="0" smtClean="0">
              <a:latin typeface="NikoshBAN" panose="02000000000000000000" pitchFamily="2" charset="0"/>
              <a:cs typeface="NikoshBAN" panose="02000000000000000000" pitchFamily="2" charset="0"/>
            </a:endParaRPr>
          </a:p>
          <a:p>
            <a:r>
              <a:rPr lang="bn-IN" sz="3200" dirty="0" smtClean="0">
                <a:latin typeface="NikoshBAN" panose="02000000000000000000" pitchFamily="2" charset="0"/>
                <a:cs typeface="NikoshBAN" panose="02000000000000000000" pitchFamily="2" charset="0"/>
              </a:rPr>
              <a:t>আরবি শব্দ : আল্লাহ, ইসলাম, ইমান ইত্যাদি। </a:t>
            </a:r>
          </a:p>
          <a:p>
            <a:r>
              <a:rPr lang="bn-IN" sz="3200" dirty="0" smtClean="0">
                <a:latin typeface="NikoshBAN" panose="02000000000000000000" pitchFamily="2" charset="0"/>
                <a:cs typeface="NikoshBAN" panose="02000000000000000000" pitchFamily="2" charset="0"/>
              </a:rPr>
              <a:t>ফারসি শব্দ : আদমি, আমদানি, জানোয়ার </a:t>
            </a:r>
            <a:r>
              <a:rPr lang="bn-IN" sz="3200" dirty="0">
                <a:latin typeface="NikoshBAN" panose="02000000000000000000" pitchFamily="2" charset="0"/>
                <a:cs typeface="NikoshBAN" panose="02000000000000000000" pitchFamily="2" charset="0"/>
              </a:rPr>
              <a:t>ইত্যাদি </a:t>
            </a:r>
            <a:r>
              <a:rPr lang="bn-IN" sz="3200" dirty="0" smtClean="0">
                <a:latin typeface="NikoshBAN" panose="02000000000000000000" pitchFamily="2" charset="0"/>
                <a:cs typeface="NikoshBAN" panose="02000000000000000000" pitchFamily="2" charset="0"/>
              </a:rPr>
              <a:t>।</a:t>
            </a:r>
          </a:p>
          <a:p>
            <a:r>
              <a:rPr lang="bn-IN" sz="3200" dirty="0" smtClean="0">
                <a:latin typeface="NikoshBAN" panose="02000000000000000000" pitchFamily="2" charset="0"/>
                <a:cs typeface="NikoshBAN" panose="02000000000000000000" pitchFamily="2" charset="0"/>
              </a:rPr>
              <a:t>ইংরেজি শব্দ : ইউনিভার্সিটি, কলেজ, স্কুল </a:t>
            </a:r>
            <a:r>
              <a:rPr lang="bn-IN" sz="3200" dirty="0">
                <a:latin typeface="NikoshBAN" panose="02000000000000000000" pitchFamily="2" charset="0"/>
                <a:cs typeface="NikoshBAN" panose="02000000000000000000" pitchFamily="2" charset="0"/>
              </a:rPr>
              <a:t>ইত্যাদি </a:t>
            </a:r>
            <a:r>
              <a:rPr lang="bn-IN" sz="3200" dirty="0" smtClean="0">
                <a:latin typeface="NikoshBAN" panose="02000000000000000000" pitchFamily="2" charset="0"/>
                <a:cs typeface="NikoshBAN" panose="02000000000000000000" pitchFamily="2" charset="0"/>
              </a:rPr>
              <a:t>। </a:t>
            </a:r>
          </a:p>
          <a:p>
            <a:r>
              <a:rPr lang="bn-IN" sz="3200" dirty="0" smtClean="0">
                <a:latin typeface="NikoshBAN" panose="02000000000000000000" pitchFamily="2" charset="0"/>
                <a:cs typeface="NikoshBAN" panose="02000000000000000000" pitchFamily="2" charset="0"/>
              </a:rPr>
              <a:t>পর্তুগিজ : আনারস, আলপিন, আলমারি </a:t>
            </a:r>
            <a:r>
              <a:rPr lang="bn-IN" sz="3200" dirty="0">
                <a:latin typeface="NikoshBAN" panose="02000000000000000000" pitchFamily="2" charset="0"/>
                <a:cs typeface="NikoshBAN" panose="02000000000000000000" pitchFamily="2" charset="0"/>
              </a:rPr>
              <a:t>ইত্যাদি </a:t>
            </a:r>
            <a:r>
              <a:rPr lang="bn-IN" sz="3200" dirty="0" smtClean="0">
                <a:latin typeface="NikoshBAN" panose="02000000000000000000" pitchFamily="2" charset="0"/>
                <a:cs typeface="NikoshBAN" panose="02000000000000000000" pitchFamily="2" charset="0"/>
              </a:rPr>
              <a:t>।</a:t>
            </a:r>
          </a:p>
          <a:p>
            <a:endParaRPr lang="en-US" sz="3200" dirty="0"/>
          </a:p>
        </p:txBody>
      </p:sp>
    </p:spTree>
    <p:extLst>
      <p:ext uri="{BB962C8B-B14F-4D97-AF65-F5344CB8AC3E}">
        <p14:creationId xmlns:p14="http://schemas.microsoft.com/office/powerpoint/2010/main" val="40839673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০৫. বিদেশি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955343" y="1951631"/>
            <a:ext cx="10249469" cy="3170099"/>
          </a:xfrm>
          <a:prstGeom prst="rect">
            <a:avLst/>
          </a:prstGeom>
          <a:noFill/>
        </p:spPr>
        <p:txBody>
          <a:bodyPr wrap="square" rtlCol="0">
            <a:spAutoFit/>
          </a:bodyPr>
          <a:lstStyle/>
          <a:p>
            <a:r>
              <a:rPr lang="bn-IN" sz="4000" dirty="0" smtClean="0">
                <a:latin typeface="NikoshBAN" panose="02000000000000000000" pitchFamily="2" charset="0"/>
                <a:cs typeface="NikoshBAN" panose="02000000000000000000" pitchFamily="2" charset="0"/>
              </a:rPr>
              <a:t>ফরাসি   :  কার্তুজ</a:t>
            </a:r>
            <a:r>
              <a:rPr lang="bn-IN" sz="4000" dirty="0">
                <a:latin typeface="NikoshBAN" panose="02000000000000000000" pitchFamily="2" charset="0"/>
                <a:cs typeface="NikoshBAN" panose="02000000000000000000" pitchFamily="2" charset="0"/>
              </a:rPr>
              <a:t>, কুপন, </a:t>
            </a:r>
            <a:r>
              <a:rPr lang="bn-IN" sz="4000" dirty="0" smtClean="0">
                <a:latin typeface="NikoshBAN" panose="02000000000000000000" pitchFamily="2" charset="0"/>
                <a:cs typeface="NikoshBAN" panose="02000000000000000000" pitchFamily="2" charset="0"/>
              </a:rPr>
              <a:t>ডিপো ইত্যাদি।</a:t>
            </a:r>
            <a:endParaRPr lang="bn-IN" sz="4000" dirty="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ওলন্দাজ </a:t>
            </a:r>
            <a:r>
              <a:rPr lang="bn-IN" sz="4000" dirty="0" smtClean="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ইস্কাপন, রুইতন, </a:t>
            </a:r>
            <a:r>
              <a:rPr lang="bn-IN" sz="4000" dirty="0" smtClean="0">
                <a:latin typeface="NikoshBAN" panose="02000000000000000000" pitchFamily="2" charset="0"/>
                <a:cs typeface="NikoshBAN" panose="02000000000000000000" pitchFamily="2" charset="0"/>
              </a:rPr>
              <a:t>হরতন </a:t>
            </a:r>
            <a:r>
              <a:rPr lang="bn-IN" sz="4000" dirty="0">
                <a:latin typeface="NikoshBAN" panose="02000000000000000000" pitchFamily="2" charset="0"/>
                <a:cs typeface="NikoshBAN" panose="02000000000000000000" pitchFamily="2" charset="0"/>
              </a:rPr>
              <a:t>ইত্যাদি </a:t>
            </a:r>
            <a:r>
              <a:rPr lang="bn-IN" sz="4000" dirty="0" smtClean="0">
                <a:latin typeface="NikoshBAN" panose="02000000000000000000" pitchFamily="2" charset="0"/>
                <a:cs typeface="NikoshBAN" panose="02000000000000000000" pitchFamily="2" charset="0"/>
              </a:rPr>
              <a:t>।</a:t>
            </a:r>
          </a:p>
          <a:p>
            <a:r>
              <a:rPr lang="bn-IN" sz="4000" dirty="0" smtClean="0">
                <a:latin typeface="NikoshBAN" panose="02000000000000000000" pitchFamily="2" charset="0"/>
                <a:cs typeface="NikoshBAN" panose="02000000000000000000" pitchFamily="2" charset="0"/>
              </a:rPr>
              <a:t>গুজরাটি  :  খদ্দর, হরতাল ইত্যাদি।</a:t>
            </a:r>
          </a:p>
          <a:p>
            <a:r>
              <a:rPr lang="bn-IN" sz="4000" dirty="0" smtClean="0">
                <a:latin typeface="NikoshBAN" panose="02000000000000000000" pitchFamily="2" charset="0"/>
                <a:cs typeface="NikoshBAN" panose="02000000000000000000" pitchFamily="2" charset="0"/>
              </a:rPr>
              <a:t>পাঞ্জাবি   :  চাহিদা, শিখ ইত্যাদি।</a:t>
            </a:r>
            <a:endParaRPr lang="bn-IN" sz="4000" dirty="0">
              <a:latin typeface="NikoshBAN" panose="02000000000000000000" pitchFamily="2" charset="0"/>
              <a:cs typeface="NikoshBAN" panose="02000000000000000000" pitchFamily="2" charset="0"/>
            </a:endParaRPr>
          </a:p>
          <a:p>
            <a:endParaRPr lang="en-US" sz="4000" dirty="0"/>
          </a:p>
        </p:txBody>
      </p:sp>
    </p:spTree>
    <p:extLst>
      <p:ext uri="{BB962C8B-B14F-4D97-AF65-F5344CB8AC3E}">
        <p14:creationId xmlns:p14="http://schemas.microsoft.com/office/powerpoint/2010/main" val="3003887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ounded Rectangle 4"/>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০৫. বিদেশি শব্দ </a:t>
            </a:r>
            <a:endParaRPr lang="en-US" sz="4400"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955343" y="1869745"/>
            <a:ext cx="10358651" cy="2308324"/>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তুর্কি        :   চাকর, চাকু, তোপ দারোগা ইত্যাদি।</a:t>
            </a:r>
          </a:p>
          <a:p>
            <a:r>
              <a:rPr lang="bn-IN" sz="3600" dirty="0" smtClean="0">
                <a:latin typeface="NikoshBAN" panose="02000000000000000000" pitchFamily="2" charset="0"/>
                <a:cs typeface="NikoshBAN" panose="02000000000000000000" pitchFamily="2" charset="0"/>
              </a:rPr>
              <a:t>চিনা        :   চা, চিনি ইত্যাদি।</a:t>
            </a:r>
          </a:p>
          <a:p>
            <a:r>
              <a:rPr lang="bn-IN" sz="3600" dirty="0" smtClean="0">
                <a:latin typeface="NikoshBAN" panose="02000000000000000000" pitchFamily="2" charset="0"/>
                <a:cs typeface="NikoshBAN" panose="02000000000000000000" pitchFamily="2" charset="0"/>
              </a:rPr>
              <a:t>মায়ানমার :   লুঙ্গি, ফুঙ্গি ইত্যাদি। </a:t>
            </a:r>
          </a:p>
          <a:p>
            <a:r>
              <a:rPr lang="bn-IN" sz="3600" dirty="0" smtClean="0">
                <a:latin typeface="NikoshBAN" panose="02000000000000000000" pitchFamily="2" charset="0"/>
                <a:cs typeface="NikoshBAN" panose="02000000000000000000" pitchFamily="2" charset="0"/>
              </a:rPr>
              <a:t>জাপানি    :   রিক্সা, হারিকিরি ইত্যাদি। </a:t>
            </a:r>
            <a:endParaRPr lang="en-US" sz="3600" dirty="0"/>
          </a:p>
        </p:txBody>
      </p:sp>
    </p:spTree>
    <p:extLst>
      <p:ext uri="{BB962C8B-B14F-4D97-AF65-F5344CB8AC3E}">
        <p14:creationId xmlns:p14="http://schemas.microsoft.com/office/powerpoint/2010/main" val="40614011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646331"/>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p>
          <a:p>
            <a:pPr algn="ctr"/>
            <a:endParaRPr lang="en-US" b="1" dirty="0">
              <a:latin typeface="NikoshBAN" panose="02000000000000000000" pitchFamily="2" charset="0"/>
              <a:cs typeface="NikoshBAN" panose="02000000000000000000" pitchFamily="2" charset="0"/>
            </a:endParaRPr>
          </a:p>
        </p:txBody>
      </p:sp>
      <p:sp>
        <p:nvSpPr>
          <p:cNvPr id="2" name="Rounded Rectangle 1"/>
          <p:cNvSpPr/>
          <p:nvPr/>
        </p:nvSpPr>
        <p:spPr>
          <a:xfrm>
            <a:off x="1323833" y="382137"/>
            <a:ext cx="9307773" cy="1678675"/>
          </a:xfrm>
          <a:prstGeom prst="round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দলীয় কাজ </a:t>
            </a:r>
            <a:endParaRPr lang="en-US" sz="5400" dirty="0">
              <a:solidFill>
                <a:schemeClr val="tx1"/>
              </a:solidFill>
              <a:latin typeface="NikoshBAN" panose="02000000000000000000" pitchFamily="2" charset="0"/>
              <a:cs typeface="NikoshBAN" panose="02000000000000000000" pitchFamily="2" charset="0"/>
            </a:endParaRPr>
          </a:p>
        </p:txBody>
      </p:sp>
      <p:sp>
        <p:nvSpPr>
          <p:cNvPr id="5" name="Rounded Rectangle 4"/>
          <p:cNvSpPr/>
          <p:nvPr/>
        </p:nvSpPr>
        <p:spPr>
          <a:xfrm>
            <a:off x="1323833" y="2442949"/>
            <a:ext cx="9307773" cy="3232246"/>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উৎপত্তিস্থল  উল্লেখসহ ১০ টি শব্দ লিখ। </a:t>
            </a:r>
            <a:endParaRPr lang="en-US" sz="5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276972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6" name="Rounded Rectangle 5"/>
          <p:cNvSpPr/>
          <p:nvPr/>
        </p:nvSpPr>
        <p:spPr>
          <a:xfrm>
            <a:off x="1419363" y="390870"/>
            <a:ext cx="9198591" cy="1596788"/>
          </a:xfrm>
          <a:prstGeom prst="round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মূল্যায়ন </a:t>
            </a:r>
            <a:endParaRPr lang="en-US" sz="5400" dirty="0">
              <a:solidFill>
                <a:schemeClr val="tx1"/>
              </a:solidFill>
              <a:latin typeface="NikoshBAN" panose="02000000000000000000" pitchFamily="2" charset="0"/>
              <a:cs typeface="NikoshBAN" panose="02000000000000000000" pitchFamily="2" charset="0"/>
            </a:endParaRPr>
          </a:p>
        </p:txBody>
      </p:sp>
      <p:sp>
        <p:nvSpPr>
          <p:cNvPr id="7" name="TextBox 6"/>
          <p:cNvSpPr txBox="1"/>
          <p:nvPr/>
        </p:nvSpPr>
        <p:spPr>
          <a:xfrm>
            <a:off x="1542197" y="2429301"/>
            <a:ext cx="9075757" cy="3170099"/>
          </a:xfrm>
          <a:prstGeom prst="rect">
            <a:avLst/>
          </a:prstGeom>
          <a:noFill/>
        </p:spPr>
        <p:txBody>
          <a:bodyPr wrap="square" rtlCol="0">
            <a:spAutoFit/>
          </a:bodyPr>
          <a:lstStyle/>
          <a:p>
            <a:pPr marL="342900" indent="-342900">
              <a:buAutoNum type="arabicPeriod"/>
            </a:pPr>
            <a:r>
              <a:rPr lang="bn-IN" sz="4000" dirty="0" smtClean="0">
                <a:latin typeface="NikoshBAN" panose="02000000000000000000" pitchFamily="2" charset="0"/>
                <a:cs typeface="NikoshBAN" panose="02000000000000000000" pitchFamily="2" charset="0"/>
              </a:rPr>
              <a:t>নিচের কোন শব্দটি ওলন্দাজ?</a:t>
            </a:r>
          </a:p>
          <a:p>
            <a:r>
              <a:rPr lang="bn-IN" sz="4000" dirty="0" smtClean="0">
                <a:latin typeface="NikoshBAN" panose="02000000000000000000" pitchFamily="2" charset="0"/>
                <a:cs typeface="NikoshBAN" panose="02000000000000000000" pitchFamily="2" charset="0"/>
              </a:rPr>
              <a:t>(ক)  হরতন</a:t>
            </a:r>
          </a:p>
          <a:p>
            <a:r>
              <a:rPr lang="bn-IN" sz="4000" dirty="0" smtClean="0">
                <a:latin typeface="NikoshBAN" panose="02000000000000000000" pitchFamily="2" charset="0"/>
                <a:cs typeface="NikoshBAN" panose="02000000000000000000" pitchFamily="2" charset="0"/>
              </a:rPr>
              <a:t>(খ)  পাউরুটি</a:t>
            </a:r>
          </a:p>
          <a:p>
            <a:r>
              <a:rPr lang="bn-IN" sz="4000" dirty="0" smtClean="0">
                <a:latin typeface="NikoshBAN" panose="02000000000000000000" pitchFamily="2" charset="0"/>
                <a:cs typeface="NikoshBAN" panose="02000000000000000000" pitchFamily="2" charset="0"/>
              </a:rPr>
              <a:t>(গ)  গায়েব</a:t>
            </a:r>
          </a:p>
          <a:p>
            <a:r>
              <a:rPr lang="bn-IN" sz="4000" dirty="0" smtClean="0">
                <a:latin typeface="NikoshBAN" panose="02000000000000000000" pitchFamily="2" charset="0"/>
                <a:cs typeface="NikoshBAN" panose="02000000000000000000" pitchFamily="2" charset="0"/>
              </a:rPr>
              <a:t>(ঘ)  চিনি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622427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646331"/>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p>
          <a:p>
            <a:pPr algn="ctr"/>
            <a:endParaRPr lang="en-US" b="1" dirty="0">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stretch>
            <a:fillRect/>
          </a:stretch>
        </p:blipFill>
        <p:spPr>
          <a:xfrm>
            <a:off x="1196818" y="433893"/>
            <a:ext cx="9443522" cy="1871634"/>
          </a:xfrm>
          <a:prstGeom prst="rect">
            <a:avLst/>
          </a:prstGeom>
        </p:spPr>
      </p:pic>
      <p:sp>
        <p:nvSpPr>
          <p:cNvPr id="6" name="TextBox 5"/>
          <p:cNvSpPr txBox="1"/>
          <p:nvPr/>
        </p:nvSpPr>
        <p:spPr>
          <a:xfrm>
            <a:off x="1337481" y="2442949"/>
            <a:ext cx="9144000" cy="4154984"/>
          </a:xfrm>
          <a:prstGeom prst="rect">
            <a:avLst/>
          </a:prstGeom>
          <a:noFill/>
        </p:spPr>
        <p:txBody>
          <a:bodyPr wrap="square" rtlCol="0">
            <a:spAutoFit/>
          </a:bodyPr>
          <a:lstStyle/>
          <a:p>
            <a:pPr marL="342900" indent="-342900">
              <a:buAutoNum type="arabicPeriod"/>
            </a:pPr>
            <a:r>
              <a:rPr lang="bn-IN" sz="4400" dirty="0">
                <a:latin typeface="NikoshBAN" panose="02000000000000000000" pitchFamily="2" charset="0"/>
                <a:cs typeface="NikoshBAN" panose="02000000000000000000" pitchFamily="2" charset="0"/>
              </a:rPr>
              <a:t>নিচের কোন শব্দটি </a:t>
            </a:r>
            <a:r>
              <a:rPr lang="bn-IN" sz="4400" dirty="0" smtClean="0">
                <a:latin typeface="NikoshBAN" panose="02000000000000000000" pitchFamily="2" charset="0"/>
                <a:cs typeface="NikoshBAN" panose="02000000000000000000" pitchFamily="2" charset="0"/>
              </a:rPr>
              <a:t>ফারসি শব্দ?</a:t>
            </a:r>
            <a:endParaRPr lang="bn-IN" sz="4400" dirty="0">
              <a:latin typeface="NikoshBAN" panose="02000000000000000000" pitchFamily="2" charset="0"/>
              <a:cs typeface="NikoshBAN" panose="02000000000000000000" pitchFamily="2" charset="0"/>
            </a:endParaRPr>
          </a:p>
          <a:p>
            <a:r>
              <a:rPr lang="bn-IN" sz="4400" dirty="0">
                <a:latin typeface="NikoshBAN" panose="02000000000000000000" pitchFamily="2" charset="0"/>
                <a:cs typeface="NikoshBAN" panose="02000000000000000000" pitchFamily="2" charset="0"/>
              </a:rPr>
              <a:t>(ক)  </a:t>
            </a:r>
            <a:r>
              <a:rPr lang="bn-IN" sz="4400" dirty="0" smtClean="0">
                <a:latin typeface="NikoshBAN" panose="02000000000000000000" pitchFamily="2" charset="0"/>
                <a:cs typeface="NikoshBAN" panose="02000000000000000000" pitchFamily="2" charset="0"/>
              </a:rPr>
              <a:t>দোয়াত </a:t>
            </a:r>
            <a:endParaRPr lang="bn-IN" sz="4400" dirty="0">
              <a:latin typeface="NikoshBAN" panose="02000000000000000000" pitchFamily="2" charset="0"/>
              <a:cs typeface="NikoshBAN" panose="02000000000000000000" pitchFamily="2" charset="0"/>
            </a:endParaRPr>
          </a:p>
          <a:p>
            <a:r>
              <a:rPr lang="bn-IN" sz="4400" dirty="0">
                <a:latin typeface="NikoshBAN" panose="02000000000000000000" pitchFamily="2" charset="0"/>
                <a:cs typeface="NikoshBAN" panose="02000000000000000000" pitchFamily="2" charset="0"/>
              </a:rPr>
              <a:t>(খ)  </a:t>
            </a:r>
            <a:r>
              <a:rPr lang="bn-IN" sz="4400" dirty="0" smtClean="0">
                <a:latin typeface="NikoshBAN" panose="02000000000000000000" pitchFamily="2" charset="0"/>
                <a:cs typeface="NikoshBAN" panose="02000000000000000000" pitchFamily="2" charset="0"/>
              </a:rPr>
              <a:t>চাকু</a:t>
            </a:r>
            <a:endParaRPr lang="bn-IN" sz="4400" dirty="0">
              <a:latin typeface="NikoshBAN" panose="02000000000000000000" pitchFamily="2" charset="0"/>
              <a:cs typeface="NikoshBAN" panose="02000000000000000000" pitchFamily="2" charset="0"/>
            </a:endParaRPr>
          </a:p>
          <a:p>
            <a:r>
              <a:rPr lang="bn-IN" sz="4400" dirty="0">
                <a:latin typeface="NikoshBAN" panose="02000000000000000000" pitchFamily="2" charset="0"/>
                <a:cs typeface="NikoshBAN" panose="02000000000000000000" pitchFamily="2" charset="0"/>
              </a:rPr>
              <a:t>(গ)  </a:t>
            </a:r>
            <a:r>
              <a:rPr lang="bn-IN" sz="4400" dirty="0" smtClean="0">
                <a:latin typeface="NikoshBAN" panose="02000000000000000000" pitchFamily="2" charset="0"/>
                <a:cs typeface="NikoshBAN" panose="02000000000000000000" pitchFamily="2" charset="0"/>
              </a:rPr>
              <a:t>চাহিদা </a:t>
            </a:r>
            <a:endParaRPr lang="bn-IN" sz="4400" dirty="0">
              <a:latin typeface="NikoshBAN" panose="02000000000000000000" pitchFamily="2" charset="0"/>
              <a:cs typeface="NikoshBAN" panose="02000000000000000000" pitchFamily="2" charset="0"/>
            </a:endParaRPr>
          </a:p>
          <a:p>
            <a:r>
              <a:rPr lang="bn-IN" sz="4400" dirty="0">
                <a:latin typeface="NikoshBAN" panose="02000000000000000000" pitchFamily="2" charset="0"/>
                <a:cs typeface="NikoshBAN" panose="02000000000000000000" pitchFamily="2" charset="0"/>
              </a:rPr>
              <a:t>(ঘ)  </a:t>
            </a:r>
            <a:r>
              <a:rPr lang="bn-IN" sz="4400" dirty="0" smtClean="0">
                <a:latin typeface="NikoshBAN" panose="02000000000000000000" pitchFamily="2" charset="0"/>
                <a:cs typeface="NikoshBAN" panose="02000000000000000000" pitchFamily="2" charset="0"/>
              </a:rPr>
              <a:t>নালিশ</a:t>
            </a:r>
            <a:endParaRPr lang="en-US" sz="4400" dirty="0">
              <a:latin typeface="NikoshBAN" panose="02000000000000000000" pitchFamily="2" charset="0"/>
              <a:cs typeface="NikoshBAN" panose="02000000000000000000" pitchFamily="2" charset="0"/>
            </a:endParaRPr>
          </a:p>
          <a:p>
            <a:endParaRPr lang="en-US" sz="4400" dirty="0"/>
          </a:p>
        </p:txBody>
      </p:sp>
    </p:spTree>
    <p:extLst>
      <p:ext uri="{BB962C8B-B14F-4D97-AF65-F5344CB8AC3E}">
        <p14:creationId xmlns:p14="http://schemas.microsoft.com/office/powerpoint/2010/main" val="218457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smtClean="0">
                <a:latin typeface="NikoshBAN" panose="02000000000000000000" pitchFamily="2" charset="0"/>
                <a:cs typeface="NikoshBAN" panose="02000000000000000000" pitchFamily="2" charset="0"/>
              </a:rPr>
              <a:t>০৪</a:t>
            </a:r>
            <a:r>
              <a:rPr lang="en-US" b="1" dirty="0" smtClean="0">
                <a:latin typeface="NikoshBAN" panose="02000000000000000000" pitchFamily="2" charset="0"/>
                <a:cs typeface="NikoshBAN" panose="02000000000000000000" pitchFamily="2" charset="0"/>
              </a:rPr>
              <a:t>/০৫/২০২০.</a:t>
            </a:r>
            <a:endParaRPr lang="en-US" b="1" dirty="0">
              <a:latin typeface="NikoshBAN" panose="02000000000000000000" pitchFamily="2" charset="0"/>
              <a:cs typeface="NikoshBAN" panose="02000000000000000000" pitchFamily="2" charset="0"/>
            </a:endParaRPr>
          </a:p>
        </p:txBody>
      </p:sp>
      <p:sp>
        <p:nvSpPr>
          <p:cNvPr id="2" name="Rectangle 1"/>
          <p:cNvSpPr/>
          <p:nvPr/>
        </p:nvSpPr>
        <p:spPr>
          <a:xfrm>
            <a:off x="532262" y="365077"/>
            <a:ext cx="5536443" cy="6127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lumMod val="75000"/>
                    <a:lumOff val="25000"/>
                  </a:schemeClr>
                </a:solidFill>
                <a:latin typeface="NikoshBAN" pitchFamily="2" charset="0"/>
                <a:cs typeface="NikoshBAN" pitchFamily="2" charset="0"/>
              </a:rPr>
              <a:t>শওকত আলী আহমেদ </a:t>
            </a:r>
          </a:p>
          <a:p>
            <a:pPr algn="ctr"/>
            <a:r>
              <a:rPr lang="bn-IN" sz="3200" dirty="0" smtClean="0">
                <a:solidFill>
                  <a:schemeClr val="tx1">
                    <a:lumMod val="75000"/>
                    <a:lumOff val="25000"/>
                  </a:schemeClr>
                </a:solidFill>
                <a:latin typeface="NikoshBAN" pitchFamily="2" charset="0"/>
                <a:cs typeface="NikoshBAN" pitchFamily="2" charset="0"/>
              </a:rPr>
              <a:t>(সহকারী শিক্ষক)</a:t>
            </a:r>
          </a:p>
          <a:p>
            <a:pPr algn="ctr"/>
            <a:r>
              <a:rPr lang="bn-IN" sz="3200" b="1" dirty="0" smtClean="0">
                <a:solidFill>
                  <a:schemeClr val="tx1">
                    <a:lumMod val="75000"/>
                    <a:lumOff val="25000"/>
                  </a:schemeClr>
                </a:solidFill>
                <a:latin typeface="NikoshBAN" pitchFamily="2" charset="0"/>
                <a:cs typeface="NikoshBAN" pitchFamily="2" charset="0"/>
              </a:rPr>
              <a:t>সরকারি এস.সি.বালিকা উচ্চ বিদ্যালয়, সুনামগঞ্জ। </a:t>
            </a:r>
          </a:p>
          <a:p>
            <a:pPr algn="ctr"/>
            <a:r>
              <a:rPr lang="bn-IN" sz="3200" dirty="0" smtClean="0">
                <a:solidFill>
                  <a:schemeClr val="tx1">
                    <a:lumMod val="75000"/>
                    <a:lumOff val="25000"/>
                  </a:schemeClr>
                </a:solidFill>
                <a:latin typeface="NikoshBAN" pitchFamily="2" charset="0"/>
                <a:cs typeface="NikoshBAN" pitchFamily="2" charset="0"/>
              </a:rPr>
              <a:t>মোবাইলঃ ০১৭১৭১৩৩৬১২</a:t>
            </a:r>
          </a:p>
          <a:p>
            <a:pPr algn="ctr"/>
            <a:r>
              <a:rPr lang="en-US" sz="3200" b="1" dirty="0" smtClean="0">
                <a:solidFill>
                  <a:schemeClr val="tx1">
                    <a:lumMod val="75000"/>
                    <a:lumOff val="25000"/>
                  </a:schemeClr>
                </a:solidFill>
                <a:latin typeface="NikoshBAN" pitchFamily="2" charset="0"/>
                <a:cs typeface="NikoshBAN" pitchFamily="2" charset="0"/>
              </a:rPr>
              <a:t>E-mail: mdshaowkat7@gmail.com</a:t>
            </a:r>
            <a:endParaRPr lang="en-US" sz="3200" b="1" dirty="0">
              <a:solidFill>
                <a:schemeClr val="tx1">
                  <a:lumMod val="75000"/>
                  <a:lumOff val="25000"/>
                </a:schemeClr>
              </a:solidFill>
              <a:latin typeface="NikoshBAN" pitchFamily="2" charset="0"/>
              <a:cs typeface="NikoshBAN" pitchFamily="2" charset="0"/>
            </a:endParaRPr>
          </a:p>
        </p:txBody>
      </p:sp>
      <p:sp>
        <p:nvSpPr>
          <p:cNvPr id="5" name="Rectangle 4"/>
          <p:cNvSpPr/>
          <p:nvPr/>
        </p:nvSpPr>
        <p:spPr>
          <a:xfrm>
            <a:off x="6246125" y="365077"/>
            <a:ext cx="5422711" cy="6127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chemeClr val="tx1">
                    <a:lumMod val="75000"/>
                    <a:lumOff val="25000"/>
                  </a:schemeClr>
                </a:solidFill>
                <a:latin typeface="NikoshBAN" pitchFamily="2" charset="0"/>
                <a:cs typeface="NikoshBAN" pitchFamily="2" charset="0"/>
              </a:rPr>
              <a:t>শ্রেণি    :      ১০ম  </a:t>
            </a:r>
          </a:p>
          <a:p>
            <a:r>
              <a:rPr lang="bn-IN" sz="3200" dirty="0" smtClean="0">
                <a:solidFill>
                  <a:schemeClr val="tx1">
                    <a:lumMod val="75000"/>
                    <a:lumOff val="25000"/>
                  </a:schemeClr>
                </a:solidFill>
                <a:latin typeface="NikoshBAN" pitchFamily="2" charset="0"/>
                <a:cs typeface="NikoshBAN" pitchFamily="2" charset="0"/>
              </a:rPr>
              <a:t>বিষয়   :      বাংলা ভাষার ব্যাকরণ</a:t>
            </a:r>
          </a:p>
          <a:p>
            <a:r>
              <a:rPr lang="bn-IN" sz="3200" dirty="0" smtClean="0">
                <a:solidFill>
                  <a:schemeClr val="tx1">
                    <a:lumMod val="75000"/>
                    <a:lumOff val="25000"/>
                  </a:schemeClr>
                </a:solidFill>
                <a:latin typeface="NikoshBAN" pitchFamily="2" charset="0"/>
                <a:cs typeface="NikoshBAN" pitchFamily="2" charset="0"/>
              </a:rPr>
              <a:t>অধ্যায়  :      ১ম</a:t>
            </a:r>
          </a:p>
          <a:p>
            <a:r>
              <a:rPr lang="bn-IN" sz="3200" dirty="0" smtClean="0">
                <a:solidFill>
                  <a:schemeClr val="tx1">
                    <a:lumMod val="75000"/>
                    <a:lumOff val="25000"/>
                  </a:schemeClr>
                </a:solidFill>
                <a:latin typeface="NikoshBAN" pitchFamily="2" charset="0"/>
                <a:cs typeface="NikoshBAN" pitchFamily="2" charset="0"/>
              </a:rPr>
              <a:t>পাঠ     :      বাংলা ভাষার শব্দ ভাণ্ডার </a:t>
            </a:r>
          </a:p>
          <a:p>
            <a:r>
              <a:rPr lang="bn-IN" sz="3200" dirty="0" smtClean="0">
                <a:solidFill>
                  <a:schemeClr val="tx1">
                    <a:lumMod val="75000"/>
                    <a:lumOff val="25000"/>
                  </a:schemeClr>
                </a:solidFill>
                <a:latin typeface="NikoshBAN" pitchFamily="2" charset="0"/>
                <a:cs typeface="NikoshBAN" pitchFamily="2" charset="0"/>
              </a:rPr>
              <a:t>সময়    :      ৪০ মিনিট </a:t>
            </a:r>
          </a:p>
        </p:txBody>
      </p:sp>
      <p:sp>
        <p:nvSpPr>
          <p:cNvPr id="7" name="Horizontal Scroll 6"/>
          <p:cNvSpPr/>
          <p:nvPr/>
        </p:nvSpPr>
        <p:spPr>
          <a:xfrm>
            <a:off x="532262" y="365077"/>
            <a:ext cx="5536443" cy="1026995"/>
          </a:xfrm>
          <a:prstGeom prst="horizontalScroll">
            <a:avLst/>
          </a:prstGeom>
          <a:solidFill>
            <a:schemeClr val="bg2">
              <a:lumMod val="9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800" dirty="0" smtClean="0">
              <a:solidFill>
                <a:schemeClr val="tx1">
                  <a:lumMod val="75000"/>
                  <a:lumOff val="25000"/>
                </a:schemeClr>
              </a:solidFill>
              <a:effectLst>
                <a:glow rad="101600">
                  <a:schemeClr val="accent1">
                    <a:satMod val="175000"/>
                    <a:alpha val="40000"/>
                  </a:schemeClr>
                </a:glow>
              </a:effectLst>
              <a:latin typeface="NikoshBAN" pitchFamily="2" charset="0"/>
              <a:cs typeface="NikoshBAN" pitchFamily="2" charset="0"/>
            </a:endParaRPr>
          </a:p>
          <a:p>
            <a:pPr algn="ctr"/>
            <a:r>
              <a:rPr lang="bn-IN" sz="4800" dirty="0" smtClean="0">
                <a:solidFill>
                  <a:schemeClr val="tx1">
                    <a:lumMod val="75000"/>
                    <a:lumOff val="25000"/>
                  </a:schemeClr>
                </a:solidFill>
                <a:effectLst>
                  <a:glow rad="101600">
                    <a:schemeClr val="accent1">
                      <a:satMod val="175000"/>
                      <a:alpha val="40000"/>
                    </a:schemeClr>
                  </a:glow>
                </a:effectLst>
                <a:latin typeface="NikoshBAN" pitchFamily="2" charset="0"/>
                <a:cs typeface="NikoshBAN" pitchFamily="2" charset="0"/>
              </a:rPr>
              <a:t>শিক্ষক পরিচিতি </a:t>
            </a:r>
            <a:endParaRPr lang="en-US" sz="4800" dirty="0" smtClean="0">
              <a:solidFill>
                <a:schemeClr val="tx1">
                  <a:lumMod val="75000"/>
                  <a:lumOff val="25000"/>
                </a:schemeClr>
              </a:solidFill>
              <a:effectLst>
                <a:glow rad="101600">
                  <a:schemeClr val="accent1">
                    <a:satMod val="175000"/>
                    <a:alpha val="40000"/>
                  </a:schemeClr>
                </a:glow>
              </a:effectLst>
              <a:latin typeface="NikoshBAN" pitchFamily="2" charset="0"/>
              <a:cs typeface="NikoshBAN" pitchFamily="2" charset="0"/>
            </a:endParaRPr>
          </a:p>
          <a:p>
            <a:pPr algn="ctr"/>
            <a:endParaRPr lang="en-US" sz="4800" dirty="0">
              <a:effectLst>
                <a:glow rad="101600">
                  <a:schemeClr val="accent1">
                    <a:satMod val="175000"/>
                    <a:alpha val="40000"/>
                  </a:schemeClr>
                </a:glow>
              </a:effectLst>
            </a:endParaRPr>
          </a:p>
        </p:txBody>
      </p:sp>
      <p:sp>
        <p:nvSpPr>
          <p:cNvPr id="8" name="Horizontal Scroll 7"/>
          <p:cNvSpPr/>
          <p:nvPr/>
        </p:nvSpPr>
        <p:spPr>
          <a:xfrm>
            <a:off x="6252965" y="340053"/>
            <a:ext cx="5415871" cy="1026995"/>
          </a:xfrm>
          <a:prstGeom prst="horizontalScroll">
            <a:avLst/>
          </a:prstGeom>
          <a:solidFill>
            <a:schemeClr val="bg2">
              <a:lumMod val="9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800" dirty="0" smtClean="0">
              <a:solidFill>
                <a:schemeClr val="tx1">
                  <a:lumMod val="75000"/>
                  <a:lumOff val="25000"/>
                </a:schemeClr>
              </a:solidFill>
              <a:effectLst>
                <a:glow rad="101600">
                  <a:schemeClr val="accent1">
                    <a:satMod val="175000"/>
                    <a:alpha val="40000"/>
                  </a:schemeClr>
                </a:glow>
              </a:effectLst>
              <a:latin typeface="NikoshBAN" pitchFamily="2" charset="0"/>
              <a:cs typeface="NikoshBAN" pitchFamily="2" charset="0"/>
            </a:endParaRPr>
          </a:p>
          <a:p>
            <a:pPr algn="ctr"/>
            <a:r>
              <a:rPr lang="bn-IN" sz="4800" dirty="0" smtClean="0">
                <a:solidFill>
                  <a:schemeClr val="tx1">
                    <a:lumMod val="75000"/>
                    <a:lumOff val="25000"/>
                  </a:schemeClr>
                </a:solidFill>
                <a:effectLst>
                  <a:glow rad="101600">
                    <a:schemeClr val="accent1">
                      <a:satMod val="175000"/>
                      <a:alpha val="40000"/>
                    </a:schemeClr>
                  </a:glow>
                </a:effectLst>
                <a:latin typeface="NikoshBAN" pitchFamily="2" charset="0"/>
                <a:cs typeface="NikoshBAN" pitchFamily="2" charset="0"/>
              </a:rPr>
              <a:t>পাঠ পরিচিতি</a:t>
            </a:r>
          </a:p>
          <a:p>
            <a:pPr algn="ctr"/>
            <a:endParaRPr lang="en-US" sz="4800" dirty="0">
              <a:effectLst>
                <a:glow rad="101600">
                  <a:schemeClr val="accent1">
                    <a:satMod val="175000"/>
                    <a:alpha val="40000"/>
                  </a:schemeClr>
                </a:glow>
              </a:effectLst>
            </a:endParaRPr>
          </a:p>
        </p:txBody>
      </p:sp>
    </p:spTree>
    <p:extLst>
      <p:ext uri="{BB962C8B-B14F-4D97-AF65-F5344CB8AC3E}">
        <p14:creationId xmlns:p14="http://schemas.microsoft.com/office/powerpoint/2010/main" val="3726986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2" name="Rounded Rectangle 1"/>
          <p:cNvSpPr/>
          <p:nvPr/>
        </p:nvSpPr>
        <p:spPr>
          <a:xfrm>
            <a:off x="1419363" y="627797"/>
            <a:ext cx="9198591" cy="1596788"/>
          </a:xfrm>
          <a:prstGeom prst="round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বাড়ীর কাজ</a:t>
            </a:r>
            <a:endParaRPr lang="en-US" sz="4000" dirty="0">
              <a:solidFill>
                <a:schemeClr val="tx1"/>
              </a:solidFill>
              <a:latin typeface="NikoshBAN" panose="02000000000000000000" pitchFamily="2" charset="0"/>
              <a:cs typeface="NikoshBAN" panose="02000000000000000000" pitchFamily="2" charset="0"/>
            </a:endParaRPr>
          </a:p>
        </p:txBody>
      </p:sp>
      <p:sp>
        <p:nvSpPr>
          <p:cNvPr id="5" name="Rounded Rectangle 4"/>
          <p:cNvSpPr/>
          <p:nvPr/>
        </p:nvSpPr>
        <p:spPr>
          <a:xfrm>
            <a:off x="1433010" y="2552132"/>
            <a:ext cx="9198591" cy="3603008"/>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বাংলা ভাষায় ব্যবহৃত হয় এমন ১০ টি সংস্কৃত শব্দ লিখে আনবে। </a:t>
            </a:r>
            <a:endParaRPr lang="en-US" sz="4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464574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fgClr>
          <a:bgClr>
            <a:schemeClr val="bg1"/>
          </a:bgClr>
        </a:pattFill>
        <a:effectLst/>
      </p:bgPr>
    </p:bg>
    <p:spTree>
      <p:nvGrpSpPr>
        <p:cNvPr id="1" name=""/>
        <p:cNvGrpSpPr/>
        <p:nvPr/>
      </p:nvGrpSpPr>
      <p:grpSpPr>
        <a:xfrm>
          <a:off x="0" y="0"/>
          <a:ext cx="0" cy="0"/>
          <a:chOff x="0" y="0"/>
          <a:chExt cx="0" cy="0"/>
        </a:xfrm>
      </p:grpSpPr>
      <p:sp>
        <p:nvSpPr>
          <p:cNvPr id="3" name="Frame 2"/>
          <p:cNvSpPr/>
          <p:nvPr/>
        </p:nvSpPr>
        <p:spPr>
          <a:xfrm>
            <a:off x="-209265" y="-7760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grpSp>
        <p:nvGrpSpPr>
          <p:cNvPr id="6" name="Group 5"/>
          <p:cNvGrpSpPr/>
          <p:nvPr/>
        </p:nvGrpSpPr>
        <p:grpSpPr>
          <a:xfrm>
            <a:off x="477672" y="550941"/>
            <a:ext cx="10986448" cy="4955930"/>
            <a:chOff x="491319" y="403856"/>
            <a:chExt cx="11259404" cy="495593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319" y="403856"/>
              <a:ext cx="6591868" cy="495593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8855" y="403856"/>
              <a:ext cx="6591868" cy="4955930"/>
            </a:xfrm>
            <a:prstGeom prst="rect">
              <a:avLst/>
            </a:prstGeom>
          </p:spPr>
        </p:pic>
      </p:grpSp>
      <p:sp>
        <p:nvSpPr>
          <p:cNvPr id="7" name="TextBox 6"/>
          <p:cNvSpPr txBox="1"/>
          <p:nvPr/>
        </p:nvSpPr>
        <p:spPr>
          <a:xfrm>
            <a:off x="477671" y="5506871"/>
            <a:ext cx="10986449" cy="769441"/>
          </a:xfrm>
          <a:prstGeom prst="rect">
            <a:avLst/>
          </a:prstGeom>
          <a:noFill/>
        </p:spPr>
        <p:txBody>
          <a:bodyPr wrap="square" rtlCol="0">
            <a:prstTxWarp prst="textPlain">
              <a:avLst/>
            </a:prstTxWarp>
            <a:spAutoFit/>
          </a:bodyPr>
          <a:lstStyle/>
          <a:p>
            <a:pPr algn="ctr"/>
            <a:r>
              <a:rPr lang="bn-IN" sz="4400" dirty="0" smtClean="0">
                <a:latin typeface="NikoshBAN" panose="02000000000000000000" pitchFamily="2" charset="0"/>
                <a:cs typeface="NikoshBAN" panose="02000000000000000000" pitchFamily="2" charset="0"/>
              </a:rPr>
              <a:t>সবাইকে ধন্যবাদ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9102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set>
                                      <p:cBhvr>
                                        <p:cTn id="7" dur="455" fill="hold">
                                          <p:stCondLst>
                                            <p:cond delay="0"/>
                                          </p:stCondLst>
                                        </p:cTn>
                                        <p:tgtEl>
                                          <p:spTgt spid="7">
                                            <p:txEl>
                                              <p:pRg st="0" end="0"/>
                                            </p:txEl>
                                          </p:spTgt>
                                        </p:tgtEl>
                                        <p:attrNameLst>
                                          <p:attrName>style.rotation</p:attrName>
                                        </p:attrNameLst>
                                      </p:cBhvr>
                                      <p:to>
                                        <p:strVal val="-45.0"/>
                                      </p:to>
                                    </p:set>
                                    <p:anim calcmode="lin" valueType="num">
                                      <p:cBhvr>
                                        <p:cTn id="8" dur="455" fill="hold">
                                          <p:stCondLst>
                                            <p:cond delay="455"/>
                                          </p:stCondLst>
                                        </p:cTn>
                                        <p:tgtEl>
                                          <p:spTgt spid="7">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0" y="0"/>
            <a:ext cx="12192000" cy="6858000"/>
            <a:chOff x="0" y="0"/>
            <a:chExt cx="12192000" cy="685800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475" y="446964"/>
              <a:ext cx="11273050" cy="5964072"/>
            </a:xfrm>
            <a:prstGeom prst="rect">
              <a:avLst/>
            </a:prstGeom>
          </p:spPr>
        </p:pic>
        <p:sp>
          <p:nvSpPr>
            <p:cNvPr id="6" name="Rectangle 5"/>
            <p:cNvSpPr/>
            <p:nvPr/>
          </p:nvSpPr>
          <p:spPr>
            <a:xfrm>
              <a:off x="3330054" y="446964"/>
              <a:ext cx="5377218" cy="39612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Callout 6"/>
            <p:cNvSpPr/>
            <p:nvPr/>
          </p:nvSpPr>
          <p:spPr>
            <a:xfrm rot="928383">
              <a:off x="3253271" y="3430134"/>
              <a:ext cx="554457" cy="458341"/>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ক</a:t>
              </a:r>
              <a:endParaRPr lang="en-US" sz="4400" dirty="0">
                <a:solidFill>
                  <a:schemeClr val="tx1"/>
                </a:solidFill>
                <a:latin typeface="NikoshBAN" panose="02000000000000000000" pitchFamily="2" charset="0"/>
                <a:cs typeface="NikoshBAN" panose="02000000000000000000" pitchFamily="2" charset="0"/>
              </a:endParaRPr>
            </a:p>
          </p:txBody>
        </p:sp>
        <p:sp>
          <p:nvSpPr>
            <p:cNvPr id="8" name="Cloud Callout 7"/>
            <p:cNvSpPr/>
            <p:nvPr/>
          </p:nvSpPr>
          <p:spPr>
            <a:xfrm rot="19638736">
              <a:off x="3888469" y="2738645"/>
              <a:ext cx="449809" cy="609601"/>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chemeClr val="tx1"/>
                  </a:solidFill>
                  <a:latin typeface="NikoshBAN" panose="02000000000000000000" pitchFamily="2" charset="0"/>
                  <a:cs typeface="NikoshBAN" panose="02000000000000000000" pitchFamily="2" charset="0"/>
                </a:rPr>
                <a:t>খ</a:t>
              </a:r>
              <a:endParaRPr lang="en-US" sz="4800" dirty="0">
                <a:solidFill>
                  <a:schemeClr val="tx1"/>
                </a:solidFill>
                <a:latin typeface="NikoshBAN" panose="02000000000000000000" pitchFamily="2" charset="0"/>
                <a:cs typeface="NikoshBAN" panose="02000000000000000000" pitchFamily="2" charset="0"/>
              </a:endParaRPr>
            </a:p>
          </p:txBody>
        </p:sp>
        <p:sp>
          <p:nvSpPr>
            <p:cNvPr id="9" name="Cloud Callout 8"/>
            <p:cNvSpPr/>
            <p:nvPr/>
          </p:nvSpPr>
          <p:spPr>
            <a:xfrm rot="19558889">
              <a:off x="5202076" y="586853"/>
              <a:ext cx="893924" cy="1226592"/>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a:solidFill>
                    <a:schemeClr val="tx1"/>
                  </a:solidFill>
                  <a:latin typeface="NikoshBAN" panose="02000000000000000000" pitchFamily="2" charset="0"/>
                  <a:cs typeface="NikoshBAN" panose="02000000000000000000" pitchFamily="2" charset="0"/>
                </a:rPr>
                <a:t>ঘ</a:t>
              </a:r>
              <a:endParaRPr lang="en-US" sz="6000" dirty="0">
                <a:solidFill>
                  <a:schemeClr val="tx1"/>
                </a:solidFill>
                <a:latin typeface="NikoshBAN" panose="02000000000000000000" pitchFamily="2" charset="0"/>
                <a:cs typeface="NikoshBAN" panose="02000000000000000000" pitchFamily="2" charset="0"/>
              </a:endParaRPr>
            </a:p>
          </p:txBody>
        </p:sp>
        <p:sp>
          <p:nvSpPr>
            <p:cNvPr id="10" name="Cloud Callout 9"/>
            <p:cNvSpPr/>
            <p:nvPr/>
          </p:nvSpPr>
          <p:spPr>
            <a:xfrm rot="2355830">
              <a:off x="4338279" y="1678664"/>
              <a:ext cx="486202" cy="885409"/>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গ</a:t>
              </a:r>
              <a:endParaRPr lang="en-US" sz="5400" dirty="0">
                <a:solidFill>
                  <a:schemeClr val="tx1"/>
                </a:solidFill>
                <a:latin typeface="NikoshBAN" panose="02000000000000000000" pitchFamily="2" charset="0"/>
                <a:cs typeface="NikoshBAN" panose="02000000000000000000" pitchFamily="2" charset="0"/>
              </a:endParaRPr>
            </a:p>
          </p:txBody>
        </p:sp>
        <p:sp>
          <p:nvSpPr>
            <p:cNvPr id="18" name="Cloud Callout 17"/>
            <p:cNvSpPr/>
            <p:nvPr/>
          </p:nvSpPr>
          <p:spPr>
            <a:xfrm rot="20137196" flipH="1">
              <a:off x="6913722" y="2292824"/>
              <a:ext cx="618130" cy="693755"/>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ই</a:t>
              </a:r>
              <a:endParaRPr lang="en-US" sz="4400" dirty="0">
                <a:solidFill>
                  <a:schemeClr val="tx1"/>
                </a:solidFill>
                <a:latin typeface="NikoshBAN" panose="02000000000000000000" pitchFamily="2" charset="0"/>
                <a:cs typeface="NikoshBAN" panose="02000000000000000000" pitchFamily="2" charset="0"/>
              </a:endParaRPr>
            </a:p>
          </p:txBody>
        </p:sp>
        <p:sp>
          <p:nvSpPr>
            <p:cNvPr id="19" name="Cloud Callout 18"/>
            <p:cNvSpPr/>
            <p:nvPr/>
          </p:nvSpPr>
          <p:spPr>
            <a:xfrm rot="1132005" flipH="1">
              <a:off x="7531851" y="2738645"/>
              <a:ext cx="615861" cy="690355"/>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solidFill>
                    <a:schemeClr val="tx1"/>
                  </a:solidFill>
                  <a:latin typeface="NikoshBAN" panose="02000000000000000000" pitchFamily="2" charset="0"/>
                  <a:cs typeface="NikoshBAN" panose="02000000000000000000" pitchFamily="2" charset="0"/>
                </a:rPr>
                <a:t>আ</a:t>
              </a:r>
              <a:endParaRPr lang="en-US" sz="4400" dirty="0">
                <a:solidFill>
                  <a:schemeClr val="tx1"/>
                </a:solidFill>
                <a:latin typeface="NikoshBAN" panose="02000000000000000000" pitchFamily="2" charset="0"/>
                <a:cs typeface="NikoshBAN" panose="02000000000000000000" pitchFamily="2" charset="0"/>
              </a:endParaRPr>
            </a:p>
          </p:txBody>
        </p:sp>
        <p:sp>
          <p:nvSpPr>
            <p:cNvPr id="20" name="Cloud Callout 19"/>
            <p:cNvSpPr/>
            <p:nvPr/>
          </p:nvSpPr>
          <p:spPr>
            <a:xfrm rot="19808020" flipH="1">
              <a:off x="8297835" y="3177649"/>
              <a:ext cx="431627" cy="690355"/>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অ</a:t>
              </a:r>
              <a:endParaRPr lang="en-US" sz="4000" dirty="0">
                <a:solidFill>
                  <a:schemeClr val="tx1"/>
                </a:solidFill>
                <a:latin typeface="NikoshBAN" panose="02000000000000000000" pitchFamily="2" charset="0"/>
                <a:cs typeface="NikoshBAN" panose="02000000000000000000" pitchFamily="2" charset="0"/>
              </a:endParaRPr>
            </a:p>
          </p:txBody>
        </p:sp>
        <p:sp>
          <p:nvSpPr>
            <p:cNvPr id="21" name="Cloud Callout 20"/>
            <p:cNvSpPr/>
            <p:nvPr/>
          </p:nvSpPr>
          <p:spPr>
            <a:xfrm rot="1502564" flipH="1">
              <a:off x="6305258" y="1501241"/>
              <a:ext cx="594816" cy="976960"/>
            </a:xfrm>
            <a:prstGeom prst="cloud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ঈ</a:t>
              </a:r>
              <a:endParaRPr lang="en-US" sz="5400" dirty="0">
                <a:solidFill>
                  <a:schemeClr val="tx1"/>
                </a:solidFill>
                <a:latin typeface="NikoshBAN" panose="02000000000000000000" pitchFamily="2" charset="0"/>
                <a:cs typeface="NikoshBAN" panose="02000000000000000000" pitchFamily="2" charset="0"/>
              </a:endParaRPr>
            </a:p>
          </p:txBody>
        </p:sp>
      </p:grpSp>
      <p:sp>
        <p:nvSpPr>
          <p:cNvPr id="29" name="TextBox 28"/>
          <p:cNvSpPr txBox="1"/>
          <p:nvPr/>
        </p:nvSpPr>
        <p:spPr>
          <a:xfrm>
            <a:off x="3289110" y="4831311"/>
            <a:ext cx="5281683" cy="923330"/>
          </a:xfrm>
          <a:prstGeom prst="rect">
            <a:avLst/>
          </a:prstGeom>
          <a:noFill/>
        </p:spPr>
        <p:txBody>
          <a:bodyPr wrap="square" rtlCol="0">
            <a:prstTxWarp prst="textPlain">
              <a:avLst/>
            </a:prstTxWarp>
            <a:spAutoFit/>
          </a:bodyPr>
          <a:lstStyle/>
          <a:p>
            <a:pPr algn="ctr"/>
            <a:r>
              <a:rPr lang="bn-IN" sz="5400" dirty="0" smtClean="0">
                <a:ln w="28575">
                  <a:solidFill>
                    <a:schemeClr val="tx1"/>
                  </a:solidFill>
                </a:ln>
                <a:effectLst>
                  <a:glow rad="139700">
                    <a:schemeClr val="accent1">
                      <a:satMod val="175000"/>
                      <a:alpha val="40000"/>
                    </a:schemeClr>
                  </a:glow>
                </a:effectLst>
                <a:latin typeface="NikoshBAN" panose="02000000000000000000" pitchFamily="2" charset="0"/>
                <a:cs typeface="NikoshBAN" panose="02000000000000000000" pitchFamily="2" charset="0"/>
              </a:rPr>
              <a:t>ছবিতে আমরা কী দেখতে পাচ্ছি ?  </a:t>
            </a:r>
            <a:endParaRPr lang="en-US" sz="5400" dirty="0">
              <a:ln w="28575">
                <a:solidFill>
                  <a:schemeClr val="tx1"/>
                </a:solidFill>
              </a:ln>
              <a:effectLst>
                <a:glow rad="139700">
                  <a:schemeClr val="accent1">
                    <a:satMod val="175000"/>
                    <a:alpha val="40000"/>
                  </a:schemeClr>
                </a:glow>
              </a:effectLst>
              <a:latin typeface="NikoshBAN" panose="02000000000000000000" pitchFamily="2" charset="0"/>
              <a:cs typeface="NikoshBAN" panose="02000000000000000000" pitchFamily="2" charset="0"/>
            </a:endParaRPr>
          </a:p>
        </p:txBody>
      </p:sp>
      <p:sp>
        <p:nvSpPr>
          <p:cNvPr id="30" name="TextBox 29"/>
          <p:cNvSpPr txBox="1"/>
          <p:nvPr/>
        </p:nvSpPr>
        <p:spPr>
          <a:xfrm>
            <a:off x="3500851" y="4627599"/>
            <a:ext cx="5505093" cy="1754326"/>
          </a:xfrm>
          <a:prstGeom prst="rect">
            <a:avLst/>
          </a:prstGeom>
          <a:noFill/>
        </p:spPr>
        <p:txBody>
          <a:bodyPr wrap="square" rtlCol="0">
            <a:spAutoFit/>
          </a:bodyPr>
          <a:lstStyle/>
          <a:p>
            <a:r>
              <a:rPr lang="bn-IN" sz="3600" dirty="0" smtClean="0">
                <a:effectLst>
                  <a:glow rad="101600">
                    <a:schemeClr val="accent1">
                      <a:satMod val="175000"/>
                      <a:alpha val="40000"/>
                    </a:schemeClr>
                  </a:glow>
                </a:effectLst>
                <a:latin typeface="NikoshBAN" panose="02000000000000000000" pitchFamily="2" charset="0"/>
                <a:cs typeface="NikoshBAN" panose="02000000000000000000" pitchFamily="2" charset="0"/>
              </a:rPr>
              <a:t>দুজন একে অন্যের সাথে কথা বলছে অর্থাৎ একজন অন্য জনের সাথে শব্দ বা ভাব বিনিময় করছে। </a:t>
            </a:r>
            <a:endParaRPr lang="en-US" sz="3600" dirty="0">
              <a:effectLst>
                <a:glow rad="101600">
                  <a:schemeClr val="accent1">
                    <a:satMod val="175000"/>
                    <a:alpha val="40000"/>
                  </a:schemeClr>
                </a:glo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93120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1" fill="hold" grpId="1" nodeType="clickEffect">
                                  <p:stCondLst>
                                    <p:cond delay="0"/>
                                  </p:stCondLst>
                                  <p:childTnLst>
                                    <p:anim calcmode="lin" valueType="num">
                                      <p:cBhvr additive="base">
                                        <p:cTn id="13" dur="500"/>
                                        <p:tgtEl>
                                          <p:spTgt spid="29"/>
                                        </p:tgtEl>
                                        <p:attrNameLst>
                                          <p:attrName>ppt_x</p:attrName>
                                        </p:attrNameLst>
                                      </p:cBhvr>
                                      <p:tavLst>
                                        <p:tav tm="0">
                                          <p:val>
                                            <p:strVal val="ppt_x"/>
                                          </p:val>
                                        </p:tav>
                                        <p:tav tm="100000">
                                          <p:val>
                                            <p:strVal val="ppt_x"/>
                                          </p:val>
                                        </p:tav>
                                      </p:tavLst>
                                    </p:anim>
                                    <p:anim calcmode="lin" valueType="num">
                                      <p:cBhvr additive="base">
                                        <p:cTn id="14" dur="500"/>
                                        <p:tgtEl>
                                          <p:spTgt spid="29"/>
                                        </p:tgtEl>
                                        <p:attrNameLst>
                                          <p:attrName>ppt_y</p:attrName>
                                        </p:attrNameLst>
                                      </p:cBhvr>
                                      <p:tavLst>
                                        <p:tav tm="0">
                                          <p:val>
                                            <p:strVal val="ppt_y"/>
                                          </p:val>
                                        </p:tav>
                                        <p:tav tm="100000">
                                          <p:val>
                                            <p:strVal val="0-ppt_h/2"/>
                                          </p:val>
                                        </p:tav>
                                      </p:tavLst>
                                    </p:anim>
                                    <p:set>
                                      <p:cBhvr>
                                        <p:cTn id="15" dur="1" fill="hold">
                                          <p:stCondLst>
                                            <p:cond delay="499"/>
                                          </p:stCondLst>
                                        </p:cTn>
                                        <p:tgtEl>
                                          <p:spTgt spid="2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500" fill="hold"/>
                                        <p:tgtEl>
                                          <p:spTgt spid="30"/>
                                        </p:tgtEl>
                                        <p:attrNameLst>
                                          <p:attrName>ppt_w</p:attrName>
                                        </p:attrNameLst>
                                      </p:cBhvr>
                                      <p:tavLst>
                                        <p:tav tm="0">
                                          <p:val>
                                            <p:fltVal val="0"/>
                                          </p:val>
                                        </p:tav>
                                        <p:tav tm="100000">
                                          <p:val>
                                            <p:strVal val="#ppt_w"/>
                                          </p:val>
                                        </p:tav>
                                      </p:tavLst>
                                    </p:anim>
                                    <p:anim calcmode="lin" valueType="num">
                                      <p:cBhvr>
                                        <p:cTn id="21" dur="500" fill="hold"/>
                                        <p:tgtEl>
                                          <p:spTgt spid="30"/>
                                        </p:tgtEl>
                                        <p:attrNameLst>
                                          <p:attrName>ppt_h</p:attrName>
                                        </p:attrNameLst>
                                      </p:cBhvr>
                                      <p:tavLst>
                                        <p:tav tm="0">
                                          <p:val>
                                            <p:fltVal val="0"/>
                                          </p:val>
                                        </p:tav>
                                        <p:tav tm="100000">
                                          <p:val>
                                            <p:strVal val="#ppt_h"/>
                                          </p:val>
                                        </p:tav>
                                      </p:tavLst>
                                    </p:anim>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2" name="Rectangle 1"/>
          <p:cNvSpPr/>
          <p:nvPr/>
        </p:nvSpPr>
        <p:spPr>
          <a:xfrm>
            <a:off x="1937982" y="450376"/>
            <a:ext cx="8570794" cy="1419367"/>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আজকের পাঠ ... </a:t>
            </a:r>
            <a:endParaRPr lang="en-US" sz="4800" dirty="0">
              <a:ln>
                <a:solidFill>
                  <a:schemeClr val="tx1"/>
                </a:solidFill>
              </a:ln>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1953902" y="2609000"/>
            <a:ext cx="8570794" cy="2986582"/>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উৎপত্তিগত ভাবে শব্দের শ্রেণি বিভাগ... </a:t>
            </a:r>
            <a:endParaRPr lang="en-US" sz="4800" dirty="0">
              <a:ln>
                <a:solidFill>
                  <a:schemeClr val="tx1"/>
                </a:solidFill>
              </a:ln>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47147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5" name="Rectangle 4"/>
          <p:cNvSpPr/>
          <p:nvPr/>
        </p:nvSpPr>
        <p:spPr>
          <a:xfrm>
            <a:off x="1937982" y="450376"/>
            <a:ext cx="8570794" cy="1419367"/>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শিখনফল... </a:t>
            </a:r>
            <a:endParaRPr lang="en-US" sz="4800" dirty="0">
              <a:ln>
                <a:solidFill>
                  <a:schemeClr val="tx1"/>
                </a:solidFill>
              </a:ln>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940254" y="1869744"/>
            <a:ext cx="8570794" cy="4490114"/>
          </a:xfrm>
          <a:prstGeom prst="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০১. শব্দ কী তা বলতে পারবে;</a:t>
            </a:r>
          </a:p>
          <a:p>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০২. </a:t>
            </a:r>
            <a:r>
              <a:rPr lang="bn-IN" sz="4800" dirty="0">
                <a:ln>
                  <a:solidFill>
                    <a:schemeClr val="tx1"/>
                  </a:solidFill>
                </a:ln>
                <a:solidFill>
                  <a:schemeClr val="tx1"/>
                </a:solidFill>
                <a:latin typeface="NikoshBAN" panose="02000000000000000000" pitchFamily="2" charset="0"/>
                <a:cs typeface="NikoshBAN" panose="02000000000000000000" pitchFamily="2" charset="0"/>
              </a:rPr>
              <a:t>উৎপত্তিগত </a:t>
            </a:r>
            <a:r>
              <a:rPr lang="bn-IN" sz="4800" dirty="0" smtClean="0">
                <a:ln>
                  <a:solidFill>
                    <a:schemeClr val="tx1"/>
                  </a:solidFill>
                </a:ln>
                <a:solidFill>
                  <a:schemeClr val="tx1"/>
                </a:solidFill>
                <a:latin typeface="NikoshBAN" panose="02000000000000000000" pitchFamily="2" charset="0"/>
                <a:cs typeface="NikoshBAN" panose="02000000000000000000" pitchFamily="2" charset="0"/>
              </a:rPr>
              <a:t>ভাবে শব্দের শ্রেণি বিভাগ           বর্ণনা করতে পারবে।  </a:t>
            </a:r>
            <a:endParaRPr lang="en-US" sz="4800" dirty="0">
              <a:ln>
                <a:solidFill>
                  <a:schemeClr val="tx1"/>
                </a:solidFill>
              </a:ln>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864441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27295"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736979"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6" name="TextBox 5"/>
          <p:cNvSpPr txBox="1"/>
          <p:nvPr/>
        </p:nvSpPr>
        <p:spPr>
          <a:xfrm>
            <a:off x="2074460" y="1419371"/>
            <a:ext cx="57320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ক</a:t>
            </a:r>
            <a:endParaRPr lang="en-US" sz="4400" dirty="0">
              <a:latin typeface="NikoshBAN" panose="02000000000000000000" pitchFamily="2" charset="0"/>
              <a:cs typeface="NikoshBAN" panose="02000000000000000000" pitchFamily="2" charset="0"/>
            </a:endParaRPr>
          </a:p>
        </p:txBody>
      </p:sp>
      <p:sp>
        <p:nvSpPr>
          <p:cNvPr id="7" name="TextBox 6"/>
          <p:cNvSpPr txBox="1"/>
          <p:nvPr/>
        </p:nvSpPr>
        <p:spPr>
          <a:xfrm>
            <a:off x="3318686" y="1421643"/>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ল</a:t>
            </a:r>
            <a:endParaRPr lang="en-US" sz="4400" dirty="0">
              <a:latin typeface="NikoshBAN" panose="02000000000000000000" pitchFamily="2" charset="0"/>
              <a:cs typeface="NikoshBAN" panose="02000000000000000000" pitchFamily="2" charset="0"/>
            </a:endParaRPr>
          </a:p>
        </p:txBody>
      </p:sp>
      <p:sp>
        <p:nvSpPr>
          <p:cNvPr id="8" name="TextBox 7"/>
          <p:cNvSpPr txBox="1"/>
          <p:nvPr/>
        </p:nvSpPr>
        <p:spPr>
          <a:xfrm>
            <a:off x="4562904" y="1451213"/>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ম</a:t>
            </a:r>
            <a:endParaRPr lang="en-US" sz="4400" dirty="0">
              <a:latin typeface="NikoshBAN" panose="02000000000000000000" pitchFamily="2" charset="0"/>
              <a:cs typeface="NikoshBAN" panose="02000000000000000000" pitchFamily="2" charset="0"/>
            </a:endParaRPr>
          </a:p>
        </p:txBody>
      </p:sp>
      <p:sp>
        <p:nvSpPr>
          <p:cNvPr id="9" name="TextBox 8"/>
          <p:cNvSpPr txBox="1"/>
          <p:nvPr/>
        </p:nvSpPr>
        <p:spPr>
          <a:xfrm>
            <a:off x="2745479" y="1421647"/>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10" name="TextBox 9"/>
          <p:cNvSpPr txBox="1"/>
          <p:nvPr/>
        </p:nvSpPr>
        <p:spPr>
          <a:xfrm>
            <a:off x="3932834" y="143529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11" name="TextBox 10"/>
          <p:cNvSpPr txBox="1"/>
          <p:nvPr/>
        </p:nvSpPr>
        <p:spPr>
          <a:xfrm>
            <a:off x="5174782" y="1462587"/>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12" name="TextBox 11"/>
          <p:cNvSpPr txBox="1"/>
          <p:nvPr/>
        </p:nvSpPr>
        <p:spPr>
          <a:xfrm>
            <a:off x="5894704" y="1462587"/>
            <a:ext cx="1396619"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কলম </a:t>
            </a:r>
            <a:endParaRPr lang="en-US" sz="4400" dirty="0">
              <a:latin typeface="NikoshBAN" panose="02000000000000000000" pitchFamily="2" charset="0"/>
              <a:cs typeface="NikoshBAN" panose="02000000000000000000" pitchFamily="2" charset="0"/>
            </a:endParaRPr>
          </a:p>
        </p:txBody>
      </p:sp>
      <p:sp>
        <p:nvSpPr>
          <p:cNvPr id="31" name="TextBox 30"/>
          <p:cNvSpPr txBox="1"/>
          <p:nvPr/>
        </p:nvSpPr>
        <p:spPr>
          <a:xfrm>
            <a:off x="2076732" y="244523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ভ</a:t>
            </a:r>
            <a:endParaRPr lang="en-US" sz="4400" dirty="0">
              <a:latin typeface="NikoshBAN" panose="02000000000000000000" pitchFamily="2" charset="0"/>
              <a:cs typeface="NikoshBAN" panose="02000000000000000000" pitchFamily="2" charset="0"/>
            </a:endParaRPr>
          </a:p>
        </p:txBody>
      </p:sp>
      <p:sp>
        <p:nvSpPr>
          <p:cNvPr id="32" name="TextBox 31"/>
          <p:cNvSpPr txBox="1"/>
          <p:nvPr/>
        </p:nvSpPr>
        <p:spPr>
          <a:xfrm>
            <a:off x="3320958" y="2447503"/>
            <a:ext cx="57320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ব</a:t>
            </a:r>
            <a:endParaRPr lang="en-US" sz="4400" dirty="0">
              <a:latin typeface="NikoshBAN" panose="02000000000000000000" pitchFamily="2" charset="0"/>
              <a:cs typeface="NikoshBAN" panose="02000000000000000000" pitchFamily="2" charset="0"/>
            </a:endParaRPr>
          </a:p>
        </p:txBody>
      </p:sp>
      <p:sp>
        <p:nvSpPr>
          <p:cNvPr id="33" name="TextBox 32"/>
          <p:cNvSpPr txBox="1"/>
          <p:nvPr/>
        </p:nvSpPr>
        <p:spPr>
          <a:xfrm>
            <a:off x="4565176" y="2477073"/>
            <a:ext cx="57320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ন</a:t>
            </a:r>
            <a:endParaRPr lang="en-US" sz="4400" dirty="0">
              <a:latin typeface="NikoshBAN" panose="02000000000000000000" pitchFamily="2" charset="0"/>
              <a:cs typeface="NikoshBAN" panose="02000000000000000000" pitchFamily="2" charset="0"/>
            </a:endParaRPr>
          </a:p>
        </p:txBody>
      </p:sp>
      <p:sp>
        <p:nvSpPr>
          <p:cNvPr id="34" name="TextBox 33"/>
          <p:cNvSpPr txBox="1"/>
          <p:nvPr/>
        </p:nvSpPr>
        <p:spPr>
          <a:xfrm>
            <a:off x="2747751" y="2447507"/>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35" name="TextBox 34"/>
          <p:cNvSpPr txBox="1"/>
          <p:nvPr/>
        </p:nvSpPr>
        <p:spPr>
          <a:xfrm>
            <a:off x="3935106" y="246115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36" name="TextBox 35"/>
          <p:cNvSpPr txBox="1"/>
          <p:nvPr/>
        </p:nvSpPr>
        <p:spPr>
          <a:xfrm>
            <a:off x="5177054" y="2488447"/>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37" name="TextBox 36"/>
          <p:cNvSpPr txBox="1"/>
          <p:nvPr/>
        </p:nvSpPr>
        <p:spPr>
          <a:xfrm>
            <a:off x="5896976" y="2488447"/>
            <a:ext cx="1396619"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ভবন </a:t>
            </a:r>
            <a:endParaRPr lang="en-US" sz="4400" dirty="0">
              <a:latin typeface="NikoshBAN" panose="02000000000000000000" pitchFamily="2" charset="0"/>
              <a:cs typeface="NikoshBAN" panose="02000000000000000000" pitchFamily="2" charset="0"/>
            </a:endParaRPr>
          </a:p>
        </p:txBody>
      </p:sp>
      <p:sp>
        <p:nvSpPr>
          <p:cNvPr id="38" name="TextBox 37"/>
          <p:cNvSpPr txBox="1"/>
          <p:nvPr/>
        </p:nvSpPr>
        <p:spPr>
          <a:xfrm>
            <a:off x="2104028" y="3455162"/>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চা</a:t>
            </a:r>
            <a:endParaRPr lang="en-US" sz="4400" dirty="0">
              <a:latin typeface="NikoshBAN" panose="02000000000000000000" pitchFamily="2" charset="0"/>
              <a:cs typeface="NikoshBAN" panose="02000000000000000000" pitchFamily="2" charset="0"/>
            </a:endParaRPr>
          </a:p>
        </p:txBody>
      </p:sp>
      <p:sp>
        <p:nvSpPr>
          <p:cNvPr id="39" name="TextBox 38"/>
          <p:cNvSpPr txBox="1"/>
          <p:nvPr/>
        </p:nvSpPr>
        <p:spPr>
          <a:xfrm>
            <a:off x="3348254" y="3457434"/>
            <a:ext cx="57320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ক</a:t>
            </a:r>
            <a:endParaRPr lang="en-US" sz="4400" dirty="0">
              <a:latin typeface="NikoshBAN" panose="02000000000000000000" pitchFamily="2" charset="0"/>
              <a:cs typeface="NikoshBAN" panose="02000000000000000000" pitchFamily="2" charset="0"/>
            </a:endParaRPr>
          </a:p>
        </p:txBody>
      </p:sp>
      <p:sp>
        <p:nvSpPr>
          <p:cNvPr id="40" name="TextBox 39"/>
          <p:cNvSpPr txBox="1"/>
          <p:nvPr/>
        </p:nvSpPr>
        <p:spPr>
          <a:xfrm>
            <a:off x="4592472" y="3487004"/>
            <a:ext cx="57320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র</a:t>
            </a:r>
            <a:endParaRPr lang="en-US" sz="4400" dirty="0">
              <a:latin typeface="NikoshBAN" panose="02000000000000000000" pitchFamily="2" charset="0"/>
              <a:cs typeface="NikoshBAN" panose="02000000000000000000" pitchFamily="2" charset="0"/>
            </a:endParaRPr>
          </a:p>
        </p:txBody>
      </p:sp>
      <p:sp>
        <p:nvSpPr>
          <p:cNvPr id="41" name="TextBox 40"/>
          <p:cNvSpPr txBox="1"/>
          <p:nvPr/>
        </p:nvSpPr>
        <p:spPr>
          <a:xfrm>
            <a:off x="2775047" y="3457438"/>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42" name="TextBox 41"/>
          <p:cNvSpPr txBox="1"/>
          <p:nvPr/>
        </p:nvSpPr>
        <p:spPr>
          <a:xfrm>
            <a:off x="3962402" y="3471082"/>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43" name="TextBox 42"/>
          <p:cNvSpPr txBox="1"/>
          <p:nvPr/>
        </p:nvSpPr>
        <p:spPr>
          <a:xfrm>
            <a:off x="5204350" y="3498378"/>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44" name="TextBox 43"/>
          <p:cNvSpPr txBox="1"/>
          <p:nvPr/>
        </p:nvSpPr>
        <p:spPr>
          <a:xfrm>
            <a:off x="5924272" y="3498378"/>
            <a:ext cx="1396619"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চাকর  </a:t>
            </a:r>
            <a:endParaRPr lang="en-US" sz="4400" dirty="0">
              <a:latin typeface="NikoshBAN" panose="02000000000000000000" pitchFamily="2" charset="0"/>
              <a:cs typeface="NikoshBAN" panose="02000000000000000000" pitchFamily="2" charset="0"/>
            </a:endParaRPr>
          </a:p>
        </p:txBody>
      </p:sp>
      <p:sp>
        <p:nvSpPr>
          <p:cNvPr id="45" name="TextBox 44"/>
          <p:cNvSpPr txBox="1"/>
          <p:nvPr/>
        </p:nvSpPr>
        <p:spPr>
          <a:xfrm>
            <a:off x="2117676" y="4642519"/>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চি</a:t>
            </a:r>
            <a:endParaRPr lang="en-US" sz="4400" dirty="0">
              <a:latin typeface="NikoshBAN" panose="02000000000000000000" pitchFamily="2" charset="0"/>
              <a:cs typeface="NikoshBAN" panose="02000000000000000000" pitchFamily="2" charset="0"/>
            </a:endParaRPr>
          </a:p>
        </p:txBody>
      </p:sp>
      <p:sp>
        <p:nvSpPr>
          <p:cNvPr id="46" name="TextBox 45"/>
          <p:cNvSpPr txBox="1"/>
          <p:nvPr/>
        </p:nvSpPr>
        <p:spPr>
          <a:xfrm>
            <a:off x="3361902" y="464479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নি</a:t>
            </a:r>
            <a:endParaRPr lang="en-US" sz="4400" dirty="0">
              <a:latin typeface="NikoshBAN" panose="02000000000000000000" pitchFamily="2" charset="0"/>
              <a:cs typeface="NikoshBAN" panose="02000000000000000000" pitchFamily="2" charset="0"/>
            </a:endParaRPr>
          </a:p>
        </p:txBody>
      </p:sp>
      <p:sp>
        <p:nvSpPr>
          <p:cNvPr id="48" name="TextBox 47"/>
          <p:cNvSpPr txBox="1"/>
          <p:nvPr/>
        </p:nvSpPr>
        <p:spPr>
          <a:xfrm>
            <a:off x="2788695" y="4644795"/>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50" name="TextBox 49"/>
          <p:cNvSpPr txBox="1"/>
          <p:nvPr/>
        </p:nvSpPr>
        <p:spPr>
          <a:xfrm>
            <a:off x="5217998" y="4685735"/>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51" name="TextBox 50"/>
          <p:cNvSpPr txBox="1"/>
          <p:nvPr/>
        </p:nvSpPr>
        <p:spPr>
          <a:xfrm>
            <a:off x="5937920" y="4685735"/>
            <a:ext cx="1396619"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চিনি  </a:t>
            </a:r>
            <a:endParaRPr lang="en-US" sz="4400" dirty="0">
              <a:latin typeface="NikoshBAN" panose="02000000000000000000" pitchFamily="2" charset="0"/>
              <a:cs typeface="NikoshBAN" panose="02000000000000000000" pitchFamily="2" charset="0"/>
            </a:endParaRPr>
          </a:p>
        </p:txBody>
      </p:sp>
      <p:sp>
        <p:nvSpPr>
          <p:cNvPr id="52" name="TextBox 51"/>
          <p:cNvSpPr txBox="1"/>
          <p:nvPr/>
        </p:nvSpPr>
        <p:spPr>
          <a:xfrm>
            <a:off x="2144972" y="5556929"/>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সু</a:t>
            </a:r>
            <a:endParaRPr lang="en-US" sz="4400" dirty="0">
              <a:latin typeface="NikoshBAN" panose="02000000000000000000" pitchFamily="2" charset="0"/>
              <a:cs typeface="NikoshBAN" panose="02000000000000000000" pitchFamily="2" charset="0"/>
            </a:endParaRPr>
          </a:p>
        </p:txBody>
      </p:sp>
      <p:sp>
        <p:nvSpPr>
          <p:cNvPr id="53" name="TextBox 52"/>
          <p:cNvSpPr txBox="1"/>
          <p:nvPr/>
        </p:nvSpPr>
        <p:spPr>
          <a:xfrm>
            <a:off x="3389198" y="555920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না</a:t>
            </a:r>
            <a:endParaRPr lang="en-US" sz="4400" dirty="0">
              <a:latin typeface="NikoshBAN" panose="02000000000000000000" pitchFamily="2" charset="0"/>
              <a:cs typeface="NikoshBAN" panose="02000000000000000000" pitchFamily="2" charset="0"/>
            </a:endParaRPr>
          </a:p>
        </p:txBody>
      </p:sp>
      <p:sp>
        <p:nvSpPr>
          <p:cNvPr id="54" name="TextBox 53"/>
          <p:cNvSpPr txBox="1"/>
          <p:nvPr/>
        </p:nvSpPr>
        <p:spPr>
          <a:xfrm>
            <a:off x="4633416" y="5588771"/>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মি</a:t>
            </a:r>
            <a:endParaRPr lang="en-US" sz="4400" dirty="0">
              <a:latin typeface="NikoshBAN" panose="02000000000000000000" pitchFamily="2" charset="0"/>
              <a:cs typeface="NikoshBAN" panose="02000000000000000000" pitchFamily="2" charset="0"/>
            </a:endParaRPr>
          </a:p>
        </p:txBody>
      </p:sp>
      <p:sp>
        <p:nvSpPr>
          <p:cNvPr id="55" name="TextBox 54"/>
          <p:cNvSpPr txBox="1"/>
          <p:nvPr/>
        </p:nvSpPr>
        <p:spPr>
          <a:xfrm>
            <a:off x="2815991" y="5559205"/>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56" name="TextBox 55"/>
          <p:cNvSpPr txBox="1"/>
          <p:nvPr/>
        </p:nvSpPr>
        <p:spPr>
          <a:xfrm>
            <a:off x="4003346" y="5572849"/>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57" name="TextBox 56"/>
          <p:cNvSpPr txBox="1"/>
          <p:nvPr/>
        </p:nvSpPr>
        <p:spPr>
          <a:xfrm>
            <a:off x="5245294" y="5600145"/>
            <a:ext cx="573206"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58" name="TextBox 57"/>
          <p:cNvSpPr txBox="1"/>
          <p:nvPr/>
        </p:nvSpPr>
        <p:spPr>
          <a:xfrm>
            <a:off x="5965216" y="5600145"/>
            <a:ext cx="1396619"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সুনামি  </a:t>
            </a:r>
            <a:endParaRPr lang="en-US" sz="4400" dirty="0">
              <a:latin typeface="NikoshBAN" panose="02000000000000000000" pitchFamily="2" charset="0"/>
              <a:cs typeface="NikoshBAN" panose="02000000000000000000" pitchFamily="2" charset="0"/>
            </a:endParaRPr>
          </a:p>
        </p:txBody>
      </p:sp>
      <p:sp>
        <p:nvSpPr>
          <p:cNvPr id="62" name="Rounded Rectangle 61"/>
          <p:cNvSpPr/>
          <p:nvPr/>
        </p:nvSpPr>
        <p:spPr>
          <a:xfrm>
            <a:off x="2104028" y="464024"/>
            <a:ext cx="6234754" cy="791570"/>
          </a:xfrm>
          <a:prstGeom prst="roundRect">
            <a:avLst/>
          </a:prstGeom>
          <a:blipFill>
            <a:blip r:embed="rId2"/>
            <a:tile tx="0" ty="0" sx="100000" sy="100000" flip="none" algn="tl"/>
          </a:blipFill>
          <a:ln>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2117676" y="504967"/>
            <a:ext cx="6193811" cy="769441"/>
          </a:xfrm>
          <a:prstGeom prst="rect">
            <a:avLst/>
          </a:prstGeom>
          <a:noFill/>
        </p:spPr>
        <p:txBody>
          <a:bodyPr wrap="square" rtlCol="0">
            <a:spAutoFit/>
          </a:bodyPr>
          <a:lstStyle/>
          <a:p>
            <a:r>
              <a:rPr lang="bn-IN" sz="4400" dirty="0" smtClean="0">
                <a:latin typeface="NikoshBAN" panose="02000000000000000000" pitchFamily="2" charset="0"/>
                <a:cs typeface="NikoshBAN" panose="02000000000000000000" pitchFamily="2" charset="0"/>
              </a:rPr>
              <a:t>নিচের শব্দগুলো লক্ষ্য করিঃ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373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fill="hold"/>
                                        <p:tgtEl>
                                          <p:spTgt spid="34"/>
                                        </p:tgtEl>
                                        <p:attrNameLst>
                                          <p:attrName>ppt_x</p:attrName>
                                        </p:attrNameLst>
                                      </p:cBhvr>
                                      <p:tavLst>
                                        <p:tav tm="0">
                                          <p:val>
                                            <p:strVal val="#ppt_x"/>
                                          </p:val>
                                        </p:tav>
                                        <p:tav tm="100000">
                                          <p:val>
                                            <p:strVal val="#ppt_x"/>
                                          </p:val>
                                        </p:tav>
                                      </p:tavLst>
                                    </p:anim>
                                    <p:anim calcmode="lin" valueType="num">
                                      <p:cBhvr additive="base">
                                        <p:cTn id="5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ppt_x"/>
                                          </p:val>
                                        </p:tav>
                                        <p:tav tm="100000">
                                          <p:val>
                                            <p:strVal val="#ppt_x"/>
                                          </p:val>
                                        </p:tav>
                                      </p:tavLst>
                                    </p:anim>
                                    <p:anim calcmode="lin" valueType="num">
                                      <p:cBhvr additive="base">
                                        <p:cTn id="6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ppt_x"/>
                                          </p:val>
                                        </p:tav>
                                        <p:tav tm="100000">
                                          <p:val>
                                            <p:strVal val="#ppt_x"/>
                                          </p:val>
                                        </p:tav>
                                      </p:tavLst>
                                    </p:anim>
                                    <p:anim calcmode="lin" valueType="num">
                                      <p:cBhvr additive="base">
                                        <p:cTn id="78" dur="500" fill="hold"/>
                                        <p:tgtEl>
                                          <p:spTgt spid="3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500" fill="hold"/>
                                        <p:tgtEl>
                                          <p:spTgt spid="37"/>
                                        </p:tgtEl>
                                        <p:attrNameLst>
                                          <p:attrName>ppt_x</p:attrName>
                                        </p:attrNameLst>
                                      </p:cBhvr>
                                      <p:tavLst>
                                        <p:tav tm="0">
                                          <p:val>
                                            <p:strVal val="#ppt_x"/>
                                          </p:val>
                                        </p:tav>
                                        <p:tav tm="100000">
                                          <p:val>
                                            <p:strVal val="#ppt_x"/>
                                          </p:val>
                                        </p:tav>
                                      </p:tavLst>
                                    </p:anim>
                                    <p:anim calcmode="lin" valueType="num">
                                      <p:cBhvr additive="base">
                                        <p:cTn id="8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additive="base">
                                        <p:cTn id="87" dur="500" fill="hold"/>
                                        <p:tgtEl>
                                          <p:spTgt spid="38"/>
                                        </p:tgtEl>
                                        <p:attrNameLst>
                                          <p:attrName>ppt_x</p:attrName>
                                        </p:attrNameLst>
                                      </p:cBhvr>
                                      <p:tavLst>
                                        <p:tav tm="0">
                                          <p:val>
                                            <p:strVal val="#ppt_x"/>
                                          </p:val>
                                        </p:tav>
                                        <p:tav tm="100000">
                                          <p:val>
                                            <p:strVal val="#ppt_x"/>
                                          </p:val>
                                        </p:tav>
                                      </p:tavLst>
                                    </p:anim>
                                    <p:anim calcmode="lin" valueType="num">
                                      <p:cBhvr additive="base">
                                        <p:cTn id="8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1"/>
                                        </p:tgtEl>
                                        <p:attrNameLst>
                                          <p:attrName>style.visibility</p:attrName>
                                        </p:attrNameLst>
                                      </p:cBhvr>
                                      <p:to>
                                        <p:strVal val="visible"/>
                                      </p:to>
                                    </p:set>
                                    <p:anim calcmode="lin" valueType="num">
                                      <p:cBhvr additive="base">
                                        <p:cTn id="93" dur="500" fill="hold"/>
                                        <p:tgtEl>
                                          <p:spTgt spid="41"/>
                                        </p:tgtEl>
                                        <p:attrNameLst>
                                          <p:attrName>ppt_x</p:attrName>
                                        </p:attrNameLst>
                                      </p:cBhvr>
                                      <p:tavLst>
                                        <p:tav tm="0">
                                          <p:val>
                                            <p:strVal val="#ppt_x"/>
                                          </p:val>
                                        </p:tav>
                                        <p:tav tm="100000">
                                          <p:val>
                                            <p:strVal val="#ppt_x"/>
                                          </p:val>
                                        </p:tav>
                                      </p:tavLst>
                                    </p:anim>
                                    <p:anim calcmode="lin" valueType="num">
                                      <p:cBhvr additive="base">
                                        <p:cTn id="9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2"/>
                                        </p:tgtEl>
                                        <p:attrNameLst>
                                          <p:attrName>style.visibility</p:attrName>
                                        </p:attrNameLst>
                                      </p:cBhvr>
                                      <p:to>
                                        <p:strVal val="visible"/>
                                      </p:to>
                                    </p:set>
                                    <p:anim calcmode="lin" valueType="num">
                                      <p:cBhvr additive="base">
                                        <p:cTn id="105" dur="500" fill="hold"/>
                                        <p:tgtEl>
                                          <p:spTgt spid="42"/>
                                        </p:tgtEl>
                                        <p:attrNameLst>
                                          <p:attrName>ppt_x</p:attrName>
                                        </p:attrNameLst>
                                      </p:cBhvr>
                                      <p:tavLst>
                                        <p:tav tm="0">
                                          <p:val>
                                            <p:strVal val="#ppt_x"/>
                                          </p:val>
                                        </p:tav>
                                        <p:tav tm="100000">
                                          <p:val>
                                            <p:strVal val="#ppt_x"/>
                                          </p:val>
                                        </p:tav>
                                      </p:tavLst>
                                    </p:anim>
                                    <p:anim calcmode="lin" valueType="num">
                                      <p:cBhvr additive="base">
                                        <p:cTn id="10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500" fill="hold"/>
                                        <p:tgtEl>
                                          <p:spTgt spid="40"/>
                                        </p:tgtEl>
                                        <p:attrNameLst>
                                          <p:attrName>ppt_x</p:attrName>
                                        </p:attrNameLst>
                                      </p:cBhvr>
                                      <p:tavLst>
                                        <p:tav tm="0">
                                          <p:val>
                                            <p:strVal val="#ppt_x"/>
                                          </p:val>
                                        </p:tav>
                                        <p:tav tm="100000">
                                          <p:val>
                                            <p:strVal val="#ppt_x"/>
                                          </p:val>
                                        </p:tav>
                                      </p:tavLst>
                                    </p:anim>
                                    <p:anim calcmode="lin" valueType="num">
                                      <p:cBhvr additive="base">
                                        <p:cTn id="11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43"/>
                                        </p:tgtEl>
                                        <p:attrNameLst>
                                          <p:attrName>style.visibility</p:attrName>
                                        </p:attrNameLst>
                                      </p:cBhvr>
                                      <p:to>
                                        <p:strVal val="visible"/>
                                      </p:to>
                                    </p:set>
                                    <p:anim calcmode="lin" valueType="num">
                                      <p:cBhvr additive="base">
                                        <p:cTn id="117" dur="500" fill="hold"/>
                                        <p:tgtEl>
                                          <p:spTgt spid="43"/>
                                        </p:tgtEl>
                                        <p:attrNameLst>
                                          <p:attrName>ppt_x</p:attrName>
                                        </p:attrNameLst>
                                      </p:cBhvr>
                                      <p:tavLst>
                                        <p:tav tm="0">
                                          <p:val>
                                            <p:strVal val="#ppt_x"/>
                                          </p:val>
                                        </p:tav>
                                        <p:tav tm="100000">
                                          <p:val>
                                            <p:strVal val="#ppt_x"/>
                                          </p:val>
                                        </p:tav>
                                      </p:tavLst>
                                    </p:anim>
                                    <p:anim calcmode="lin" valueType="num">
                                      <p:cBhvr additive="base">
                                        <p:cTn id="118" dur="500" fill="hold"/>
                                        <p:tgtEl>
                                          <p:spTgt spid="43"/>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4"/>
                                        </p:tgtEl>
                                        <p:attrNameLst>
                                          <p:attrName>style.visibility</p:attrName>
                                        </p:attrNameLst>
                                      </p:cBhvr>
                                      <p:to>
                                        <p:strVal val="visible"/>
                                      </p:to>
                                    </p:set>
                                    <p:anim calcmode="lin" valueType="num">
                                      <p:cBhvr additive="base">
                                        <p:cTn id="121" dur="500" fill="hold"/>
                                        <p:tgtEl>
                                          <p:spTgt spid="44"/>
                                        </p:tgtEl>
                                        <p:attrNameLst>
                                          <p:attrName>ppt_x</p:attrName>
                                        </p:attrNameLst>
                                      </p:cBhvr>
                                      <p:tavLst>
                                        <p:tav tm="0">
                                          <p:val>
                                            <p:strVal val="#ppt_x"/>
                                          </p:val>
                                        </p:tav>
                                        <p:tav tm="100000">
                                          <p:val>
                                            <p:strVal val="#ppt_x"/>
                                          </p:val>
                                        </p:tav>
                                      </p:tavLst>
                                    </p:anim>
                                    <p:anim calcmode="lin" valueType="num">
                                      <p:cBhvr additive="base">
                                        <p:cTn id="12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ppt_x"/>
                                          </p:val>
                                        </p:tav>
                                        <p:tav tm="100000">
                                          <p:val>
                                            <p:strVal val="#ppt_x"/>
                                          </p:val>
                                        </p:tav>
                                      </p:tavLst>
                                    </p:anim>
                                    <p:anim calcmode="lin" valueType="num">
                                      <p:cBhvr additive="base">
                                        <p:cTn id="12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8"/>
                                        </p:tgtEl>
                                        <p:attrNameLst>
                                          <p:attrName>style.visibility</p:attrName>
                                        </p:attrNameLst>
                                      </p:cBhvr>
                                      <p:to>
                                        <p:strVal val="visible"/>
                                      </p:to>
                                    </p:set>
                                    <p:anim calcmode="lin" valueType="num">
                                      <p:cBhvr additive="base">
                                        <p:cTn id="133" dur="500" fill="hold"/>
                                        <p:tgtEl>
                                          <p:spTgt spid="48"/>
                                        </p:tgtEl>
                                        <p:attrNameLst>
                                          <p:attrName>ppt_x</p:attrName>
                                        </p:attrNameLst>
                                      </p:cBhvr>
                                      <p:tavLst>
                                        <p:tav tm="0">
                                          <p:val>
                                            <p:strVal val="#ppt_x"/>
                                          </p:val>
                                        </p:tav>
                                        <p:tav tm="100000">
                                          <p:val>
                                            <p:strVal val="#ppt_x"/>
                                          </p:val>
                                        </p:tav>
                                      </p:tavLst>
                                    </p:anim>
                                    <p:anim calcmode="lin" valueType="num">
                                      <p:cBhvr additive="base">
                                        <p:cTn id="13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50"/>
                                        </p:tgtEl>
                                        <p:attrNameLst>
                                          <p:attrName>style.visibility</p:attrName>
                                        </p:attrNameLst>
                                      </p:cBhvr>
                                      <p:to>
                                        <p:strVal val="visible"/>
                                      </p:to>
                                    </p:set>
                                    <p:anim calcmode="lin" valueType="num">
                                      <p:cBhvr additive="base">
                                        <p:cTn id="145" dur="500" fill="hold"/>
                                        <p:tgtEl>
                                          <p:spTgt spid="50"/>
                                        </p:tgtEl>
                                        <p:attrNameLst>
                                          <p:attrName>ppt_x</p:attrName>
                                        </p:attrNameLst>
                                      </p:cBhvr>
                                      <p:tavLst>
                                        <p:tav tm="0">
                                          <p:val>
                                            <p:strVal val="#ppt_x"/>
                                          </p:val>
                                        </p:tav>
                                        <p:tav tm="100000">
                                          <p:val>
                                            <p:strVal val="#ppt_x"/>
                                          </p:val>
                                        </p:tav>
                                      </p:tavLst>
                                    </p:anim>
                                    <p:anim calcmode="lin" valueType="num">
                                      <p:cBhvr additive="base">
                                        <p:cTn id="146" dur="500" fill="hold"/>
                                        <p:tgtEl>
                                          <p:spTgt spid="50"/>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51"/>
                                        </p:tgtEl>
                                        <p:attrNameLst>
                                          <p:attrName>style.visibility</p:attrName>
                                        </p:attrNameLst>
                                      </p:cBhvr>
                                      <p:to>
                                        <p:strVal val="visible"/>
                                      </p:to>
                                    </p:set>
                                    <p:anim calcmode="lin" valueType="num">
                                      <p:cBhvr additive="base">
                                        <p:cTn id="149" dur="500" fill="hold"/>
                                        <p:tgtEl>
                                          <p:spTgt spid="51"/>
                                        </p:tgtEl>
                                        <p:attrNameLst>
                                          <p:attrName>ppt_x</p:attrName>
                                        </p:attrNameLst>
                                      </p:cBhvr>
                                      <p:tavLst>
                                        <p:tav tm="0">
                                          <p:val>
                                            <p:strVal val="#ppt_x"/>
                                          </p:val>
                                        </p:tav>
                                        <p:tav tm="100000">
                                          <p:val>
                                            <p:strVal val="#ppt_x"/>
                                          </p:val>
                                        </p:tav>
                                      </p:tavLst>
                                    </p:anim>
                                    <p:anim calcmode="lin" valueType="num">
                                      <p:cBhvr additive="base">
                                        <p:cTn id="15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additive="base">
                                        <p:cTn id="155" dur="500" fill="hold"/>
                                        <p:tgtEl>
                                          <p:spTgt spid="52"/>
                                        </p:tgtEl>
                                        <p:attrNameLst>
                                          <p:attrName>ppt_x</p:attrName>
                                        </p:attrNameLst>
                                      </p:cBhvr>
                                      <p:tavLst>
                                        <p:tav tm="0">
                                          <p:val>
                                            <p:strVal val="#ppt_x"/>
                                          </p:val>
                                        </p:tav>
                                        <p:tav tm="100000">
                                          <p:val>
                                            <p:strVal val="#ppt_x"/>
                                          </p:val>
                                        </p:tav>
                                      </p:tavLst>
                                    </p:anim>
                                    <p:anim calcmode="lin" valueType="num">
                                      <p:cBhvr additive="base">
                                        <p:cTn id="15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55"/>
                                        </p:tgtEl>
                                        <p:attrNameLst>
                                          <p:attrName>style.visibility</p:attrName>
                                        </p:attrNameLst>
                                      </p:cBhvr>
                                      <p:to>
                                        <p:strVal val="visible"/>
                                      </p:to>
                                    </p:set>
                                    <p:anim calcmode="lin" valueType="num">
                                      <p:cBhvr additive="base">
                                        <p:cTn id="161" dur="500" fill="hold"/>
                                        <p:tgtEl>
                                          <p:spTgt spid="55"/>
                                        </p:tgtEl>
                                        <p:attrNameLst>
                                          <p:attrName>ppt_x</p:attrName>
                                        </p:attrNameLst>
                                      </p:cBhvr>
                                      <p:tavLst>
                                        <p:tav tm="0">
                                          <p:val>
                                            <p:strVal val="#ppt_x"/>
                                          </p:val>
                                        </p:tav>
                                        <p:tav tm="100000">
                                          <p:val>
                                            <p:strVal val="#ppt_x"/>
                                          </p:val>
                                        </p:tav>
                                      </p:tavLst>
                                    </p:anim>
                                    <p:anim calcmode="lin" valueType="num">
                                      <p:cBhvr additive="base">
                                        <p:cTn id="16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53"/>
                                        </p:tgtEl>
                                        <p:attrNameLst>
                                          <p:attrName>style.visibility</p:attrName>
                                        </p:attrNameLst>
                                      </p:cBhvr>
                                      <p:to>
                                        <p:strVal val="visible"/>
                                      </p:to>
                                    </p:set>
                                    <p:anim calcmode="lin" valueType="num">
                                      <p:cBhvr additive="base">
                                        <p:cTn id="167" dur="500" fill="hold"/>
                                        <p:tgtEl>
                                          <p:spTgt spid="53"/>
                                        </p:tgtEl>
                                        <p:attrNameLst>
                                          <p:attrName>ppt_x</p:attrName>
                                        </p:attrNameLst>
                                      </p:cBhvr>
                                      <p:tavLst>
                                        <p:tav tm="0">
                                          <p:val>
                                            <p:strVal val="#ppt_x"/>
                                          </p:val>
                                        </p:tav>
                                        <p:tav tm="100000">
                                          <p:val>
                                            <p:strVal val="#ppt_x"/>
                                          </p:val>
                                        </p:tav>
                                      </p:tavLst>
                                    </p:anim>
                                    <p:anim calcmode="lin" valueType="num">
                                      <p:cBhvr additive="base">
                                        <p:cTn id="16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56"/>
                                        </p:tgtEl>
                                        <p:attrNameLst>
                                          <p:attrName>style.visibility</p:attrName>
                                        </p:attrNameLst>
                                      </p:cBhvr>
                                      <p:to>
                                        <p:strVal val="visible"/>
                                      </p:to>
                                    </p:set>
                                    <p:anim calcmode="lin" valueType="num">
                                      <p:cBhvr additive="base">
                                        <p:cTn id="173" dur="500" fill="hold"/>
                                        <p:tgtEl>
                                          <p:spTgt spid="56"/>
                                        </p:tgtEl>
                                        <p:attrNameLst>
                                          <p:attrName>ppt_x</p:attrName>
                                        </p:attrNameLst>
                                      </p:cBhvr>
                                      <p:tavLst>
                                        <p:tav tm="0">
                                          <p:val>
                                            <p:strVal val="#ppt_x"/>
                                          </p:val>
                                        </p:tav>
                                        <p:tav tm="100000">
                                          <p:val>
                                            <p:strVal val="#ppt_x"/>
                                          </p:val>
                                        </p:tav>
                                      </p:tavLst>
                                    </p:anim>
                                    <p:anim calcmode="lin" valueType="num">
                                      <p:cBhvr additive="base">
                                        <p:cTn id="17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500" fill="hold"/>
                                        <p:tgtEl>
                                          <p:spTgt spid="54"/>
                                        </p:tgtEl>
                                        <p:attrNameLst>
                                          <p:attrName>ppt_x</p:attrName>
                                        </p:attrNameLst>
                                      </p:cBhvr>
                                      <p:tavLst>
                                        <p:tav tm="0">
                                          <p:val>
                                            <p:strVal val="#ppt_x"/>
                                          </p:val>
                                        </p:tav>
                                        <p:tav tm="100000">
                                          <p:val>
                                            <p:strVal val="#ppt_x"/>
                                          </p:val>
                                        </p:tav>
                                      </p:tavLst>
                                    </p:anim>
                                    <p:anim calcmode="lin" valueType="num">
                                      <p:cBhvr additive="base">
                                        <p:cTn id="180"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grpId="0" nodeType="clickEffect">
                                  <p:stCondLst>
                                    <p:cond delay="0"/>
                                  </p:stCondLst>
                                  <p:childTnLst>
                                    <p:set>
                                      <p:cBhvr>
                                        <p:cTn id="184" dur="1" fill="hold">
                                          <p:stCondLst>
                                            <p:cond delay="0"/>
                                          </p:stCondLst>
                                        </p:cTn>
                                        <p:tgtEl>
                                          <p:spTgt spid="58"/>
                                        </p:tgtEl>
                                        <p:attrNameLst>
                                          <p:attrName>style.visibility</p:attrName>
                                        </p:attrNameLst>
                                      </p:cBhvr>
                                      <p:to>
                                        <p:strVal val="visible"/>
                                      </p:to>
                                    </p:set>
                                    <p:anim calcmode="lin" valueType="num">
                                      <p:cBhvr additive="base">
                                        <p:cTn id="185" dur="500" fill="hold"/>
                                        <p:tgtEl>
                                          <p:spTgt spid="58"/>
                                        </p:tgtEl>
                                        <p:attrNameLst>
                                          <p:attrName>ppt_x</p:attrName>
                                        </p:attrNameLst>
                                      </p:cBhvr>
                                      <p:tavLst>
                                        <p:tav tm="0">
                                          <p:val>
                                            <p:strVal val="#ppt_x"/>
                                          </p:val>
                                        </p:tav>
                                        <p:tav tm="100000">
                                          <p:val>
                                            <p:strVal val="#ppt_x"/>
                                          </p:val>
                                        </p:tav>
                                      </p:tavLst>
                                    </p:anim>
                                    <p:anim calcmode="lin" valueType="num">
                                      <p:cBhvr additive="base">
                                        <p:cTn id="186" dur="500" fill="hold"/>
                                        <p:tgtEl>
                                          <p:spTgt spid="5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57"/>
                                        </p:tgtEl>
                                        <p:attrNameLst>
                                          <p:attrName>style.visibility</p:attrName>
                                        </p:attrNameLst>
                                      </p:cBhvr>
                                      <p:to>
                                        <p:strVal val="visible"/>
                                      </p:to>
                                    </p:set>
                                    <p:anim calcmode="lin" valueType="num">
                                      <p:cBhvr additive="base">
                                        <p:cTn id="189" dur="500" fill="hold"/>
                                        <p:tgtEl>
                                          <p:spTgt spid="57"/>
                                        </p:tgtEl>
                                        <p:attrNameLst>
                                          <p:attrName>ppt_x</p:attrName>
                                        </p:attrNameLst>
                                      </p:cBhvr>
                                      <p:tavLst>
                                        <p:tav tm="0">
                                          <p:val>
                                            <p:strVal val="#ppt_x"/>
                                          </p:val>
                                        </p:tav>
                                        <p:tav tm="100000">
                                          <p:val>
                                            <p:strVal val="#ppt_x"/>
                                          </p:val>
                                        </p:tav>
                                      </p:tavLst>
                                    </p:anim>
                                    <p:anim calcmode="lin" valueType="num">
                                      <p:cBhvr additive="base">
                                        <p:cTn id="19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8" grpId="0"/>
      <p:bldP spid="50" grpId="0"/>
      <p:bldP spid="51" grpId="0"/>
      <p:bldP spid="52" grpId="0"/>
      <p:bldP spid="53" grpId="0"/>
      <p:bldP spid="54" grpId="0"/>
      <p:bldP spid="55" grpId="0"/>
      <p:bldP spid="56" grpId="0"/>
      <p:bldP spid="57" grpId="0"/>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2" name="Rounded Rectangle 1"/>
          <p:cNvSpPr/>
          <p:nvPr/>
        </p:nvSpPr>
        <p:spPr>
          <a:xfrm>
            <a:off x="1883391" y="409433"/>
            <a:ext cx="8475260" cy="1351128"/>
          </a:xfrm>
          <a:prstGeom prst="round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latin typeface="NikoshBAN" panose="02000000000000000000" pitchFamily="2" charset="0"/>
                <a:cs typeface="NikoshBAN" panose="02000000000000000000" pitchFamily="2" charset="0"/>
              </a:rPr>
              <a:t>একক</a:t>
            </a:r>
            <a:r>
              <a:rPr lang="bn-IN" sz="4800" dirty="0" smtClean="0">
                <a:solidFill>
                  <a:schemeClr val="tx1"/>
                </a:solidFill>
                <a:latin typeface="NikoshBAN" panose="02000000000000000000" pitchFamily="2" charset="0"/>
                <a:cs typeface="NikoshBAN" panose="02000000000000000000" pitchFamily="2" charset="0"/>
              </a:rPr>
              <a:t> কাজ</a:t>
            </a:r>
            <a:endParaRPr lang="en-US" sz="4800" dirty="0">
              <a:solidFill>
                <a:schemeClr val="tx1"/>
              </a:solidFill>
              <a:latin typeface="NikoshBAN" panose="02000000000000000000" pitchFamily="2" charset="0"/>
              <a:cs typeface="NikoshBAN" panose="02000000000000000000" pitchFamily="2" charset="0"/>
            </a:endParaRPr>
          </a:p>
        </p:txBody>
      </p:sp>
      <p:sp>
        <p:nvSpPr>
          <p:cNvPr id="5" name="Rounded Rectangle 4"/>
          <p:cNvSpPr/>
          <p:nvPr/>
        </p:nvSpPr>
        <p:spPr>
          <a:xfrm>
            <a:off x="1897039" y="2169994"/>
            <a:ext cx="8475260" cy="292062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chemeClr val="tx1"/>
                </a:solidFill>
                <a:latin typeface="NikoshBAN" panose="02000000000000000000" pitchFamily="2" charset="0"/>
                <a:cs typeface="NikoshBAN" panose="02000000000000000000" pitchFamily="2" charset="0"/>
              </a:rPr>
              <a:t>শব্দের সংজ্ঞা লিখ। </a:t>
            </a:r>
            <a:endParaRPr lang="en-US" sz="4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47092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2" name="Rounded Rectangle 1"/>
          <p:cNvSpPr/>
          <p:nvPr/>
        </p:nvSpPr>
        <p:spPr>
          <a:xfrm>
            <a:off x="2497540" y="532263"/>
            <a:ext cx="7151427" cy="982638"/>
          </a:xfrm>
          <a:prstGeom prst="round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solidFill>
                  <a:schemeClr val="tx1"/>
                </a:solidFill>
                <a:latin typeface="NikoshBAN" panose="02000000000000000000" pitchFamily="2" charset="0"/>
                <a:cs typeface="NikoshBAN" panose="02000000000000000000" pitchFamily="2" charset="0"/>
              </a:rPr>
              <a:t>শব্দের সংজ্ঞা</a:t>
            </a:r>
            <a:endParaRPr lang="en-US" sz="4400" dirty="0"/>
          </a:p>
        </p:txBody>
      </p:sp>
      <p:sp>
        <p:nvSpPr>
          <p:cNvPr id="5" name="Rounded Rectangle 4"/>
          <p:cNvSpPr/>
          <p:nvPr/>
        </p:nvSpPr>
        <p:spPr>
          <a:xfrm>
            <a:off x="2497540" y="2333767"/>
            <a:ext cx="7151427" cy="3521123"/>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এক বা একাদিক অক্ষর মিলে যদি একটি অর্থ প্রকাশ করে তখন তাকে শব্দ বলে। </a:t>
            </a:r>
            <a:endParaRPr lang="en-US" sz="4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609886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5137"/>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54842" y="6482687"/>
            <a:ext cx="11559654" cy="375313"/>
          </a:xfrm>
          <a:prstGeom prst="rect">
            <a:avLst/>
          </a:prstGeom>
          <a:noFill/>
        </p:spPr>
        <p:txBody>
          <a:bodyPr wrap="square" rtlCol="0">
            <a:spAutoFit/>
          </a:bodyPr>
          <a:lstStyle/>
          <a:p>
            <a:pPr algn="ctr"/>
            <a:r>
              <a:rPr lang="en-US" b="1" dirty="0" err="1" smtClean="0">
                <a:latin typeface="NikoshBAN" panose="02000000000000000000" pitchFamily="2" charset="0"/>
                <a:cs typeface="NikoshBAN" panose="02000000000000000000" pitchFamily="2" charset="0"/>
              </a:rPr>
              <a:t>শওকত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আলী</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আহমেদ</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সহকারী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শিক্ষক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এস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বালিকা</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উচ্চ</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বিদ্যালয়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সুনামগঞ্জ</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তারিখঃ</a:t>
            </a:r>
            <a:r>
              <a:rPr lang="en-US" b="1" dirty="0" smtClean="0">
                <a:latin typeface="NikoshBAN" panose="02000000000000000000" pitchFamily="2" charset="0"/>
                <a:cs typeface="NikoshBAN" panose="02000000000000000000" pitchFamily="2" charset="0"/>
              </a:rPr>
              <a:t> </a:t>
            </a:r>
            <a:r>
              <a:rPr lang="en-US" b="1" dirty="0">
                <a:latin typeface="NikoshBAN" panose="02000000000000000000" pitchFamily="2" charset="0"/>
                <a:cs typeface="NikoshBAN" panose="02000000000000000000" pitchFamily="2" charset="0"/>
              </a:rPr>
              <a:t>০৪/০৫/২০২০.</a:t>
            </a:r>
            <a:endParaRPr lang="en-US" b="1" dirty="0">
              <a:latin typeface="NikoshBAN" panose="02000000000000000000" pitchFamily="2" charset="0"/>
              <a:cs typeface="NikoshBAN" panose="02000000000000000000" pitchFamily="2" charset="0"/>
            </a:endParaRPr>
          </a:p>
        </p:txBody>
      </p:sp>
      <p:sp>
        <p:nvSpPr>
          <p:cNvPr id="6" name="Rounded Rectangle 5"/>
          <p:cNvSpPr/>
          <p:nvPr/>
        </p:nvSpPr>
        <p:spPr>
          <a:xfrm>
            <a:off x="955343" y="504967"/>
            <a:ext cx="10358651" cy="968991"/>
          </a:xfrm>
          <a:prstGeom prst="roundRect">
            <a:avLst/>
          </a:prstGeo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BAN" panose="02000000000000000000" pitchFamily="2" charset="0"/>
                <a:cs typeface="NikoshBAN" panose="02000000000000000000" pitchFamily="2" charset="0"/>
              </a:rPr>
              <a:t>উৎপত্তিগত ভাবে শব্দের শ্রেণি বিভাগ :  </a:t>
            </a:r>
            <a:endParaRPr lang="en-US" sz="4400" dirty="0">
              <a:solidFill>
                <a:schemeClr val="tx1"/>
              </a:solidFill>
              <a:latin typeface="NikoshBAN" panose="02000000000000000000" pitchFamily="2" charset="0"/>
              <a:cs typeface="NikoshBAN" panose="02000000000000000000" pitchFamily="2" charset="0"/>
            </a:endParaRPr>
          </a:p>
        </p:txBody>
      </p:sp>
      <p:sp>
        <p:nvSpPr>
          <p:cNvPr id="12" name="TextBox 11"/>
          <p:cNvSpPr txBox="1"/>
          <p:nvPr/>
        </p:nvSpPr>
        <p:spPr>
          <a:xfrm>
            <a:off x="955343" y="2047166"/>
            <a:ext cx="10358651" cy="3970318"/>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উৎপত্তিগত ভাবে শব্দকে ৫ ভাগে করা হয়েছে। যথা :</a:t>
            </a:r>
          </a:p>
          <a:p>
            <a:r>
              <a:rPr lang="bn-IN" sz="3600" dirty="0" smtClean="0">
                <a:latin typeface="NikoshBAN" panose="02000000000000000000" pitchFamily="2" charset="0"/>
                <a:cs typeface="NikoshBAN" panose="02000000000000000000" pitchFamily="2" charset="0"/>
              </a:rPr>
              <a:t>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০১. তৎসম শব্দ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০২. অর্ধ তৎসম শব্দ </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০৩. তদ্ভব শব্দ</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০৪. দেশি শব্দ</a:t>
            </a:r>
          </a:p>
          <a:p>
            <a:r>
              <a:rPr lang="bn-IN"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০৫. বিদেশী শব্দ।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068397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353</TotalTime>
  <Words>1057</Words>
  <Application>Microsoft Office PowerPoint</Application>
  <PresentationFormat>Widescreen</PresentationFormat>
  <Paragraphs>148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NikoshBAN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User</cp:lastModifiedBy>
  <cp:revision>68</cp:revision>
  <dcterms:created xsi:type="dcterms:W3CDTF">2019-05-29T18:49:59Z</dcterms:created>
  <dcterms:modified xsi:type="dcterms:W3CDTF">2020-05-04T20:14:20Z</dcterms:modified>
</cp:coreProperties>
</file>