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60" r:id="rId4"/>
    <p:sldId id="261" r:id="rId5"/>
    <p:sldId id="262" r:id="rId6"/>
    <p:sldId id="263" r:id="rId7"/>
    <p:sldId id="264" r:id="rId8"/>
    <p:sldId id="265" r:id="rId9"/>
    <p:sldId id="267" r:id="rId10"/>
    <p:sldId id="269" r:id="rId11"/>
    <p:sldId id="271" r:id="rId12"/>
    <p:sldId id="276" r:id="rId13"/>
    <p:sldId id="277" r:id="rId14"/>
    <p:sldId id="283" r:id="rId15"/>
    <p:sldId id="282" r:id="rId16"/>
    <p:sldId id="279" r:id="rId17"/>
    <p:sldId id="280" r:id="rId18"/>
    <p:sldId id="286" r:id="rId19"/>
    <p:sldId id="287"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76" autoAdjust="0"/>
    <p:restoredTop sz="94660"/>
  </p:normalViewPr>
  <p:slideViewPr>
    <p:cSldViewPr snapToGrid="0">
      <p:cViewPr varScale="1">
        <p:scale>
          <a:sx n="74" d="100"/>
          <a:sy n="74"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236C0-3B88-4969-BB55-FCBCD7115D22}"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06073-B1E3-4D09-B19C-76602CCD097D}" type="slidenum">
              <a:rPr lang="en-US" smtClean="0"/>
              <a:t>‹#›</a:t>
            </a:fld>
            <a:endParaRPr lang="en-US"/>
          </a:p>
        </p:txBody>
      </p:sp>
    </p:spTree>
    <p:extLst>
      <p:ext uri="{BB962C8B-B14F-4D97-AF65-F5344CB8AC3E}">
        <p14:creationId xmlns:p14="http://schemas.microsoft.com/office/powerpoint/2010/main" val="128005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1645D-10AA-4115-B1E0-4C0BA2C538C7}" type="slidenum">
              <a:rPr lang="en-US" smtClean="0"/>
              <a:t>1</a:t>
            </a:fld>
            <a:endParaRPr lang="en-US"/>
          </a:p>
        </p:txBody>
      </p:sp>
    </p:spTree>
    <p:extLst>
      <p:ext uri="{BB962C8B-B14F-4D97-AF65-F5344CB8AC3E}">
        <p14:creationId xmlns:p14="http://schemas.microsoft.com/office/powerpoint/2010/main" val="396456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E066D6-3893-4C67-9DA8-7057FE76024D}"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AE8C9-1ADE-41C1-9425-1494654EFC95}" type="slidenum">
              <a:rPr lang="en-US" smtClean="0"/>
              <a:t>‹#›</a:t>
            </a:fld>
            <a:endParaRPr lang="en-US"/>
          </a:p>
        </p:txBody>
      </p:sp>
    </p:spTree>
    <p:extLst>
      <p:ext uri="{BB962C8B-B14F-4D97-AF65-F5344CB8AC3E}">
        <p14:creationId xmlns:p14="http://schemas.microsoft.com/office/powerpoint/2010/main" val="1513610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066D6-3893-4C67-9DA8-7057FE76024D}"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AE8C9-1ADE-41C1-9425-1494654EFC95}" type="slidenum">
              <a:rPr lang="en-US" smtClean="0"/>
              <a:t>‹#›</a:t>
            </a:fld>
            <a:endParaRPr lang="en-US"/>
          </a:p>
        </p:txBody>
      </p:sp>
    </p:spTree>
    <p:extLst>
      <p:ext uri="{BB962C8B-B14F-4D97-AF65-F5344CB8AC3E}">
        <p14:creationId xmlns:p14="http://schemas.microsoft.com/office/powerpoint/2010/main" val="41310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066D6-3893-4C67-9DA8-7057FE76024D}"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AE8C9-1ADE-41C1-9425-1494654EFC95}" type="slidenum">
              <a:rPr lang="en-US" smtClean="0"/>
              <a:t>‹#›</a:t>
            </a:fld>
            <a:endParaRPr lang="en-US"/>
          </a:p>
        </p:txBody>
      </p:sp>
    </p:spTree>
    <p:extLst>
      <p:ext uri="{BB962C8B-B14F-4D97-AF65-F5344CB8AC3E}">
        <p14:creationId xmlns:p14="http://schemas.microsoft.com/office/powerpoint/2010/main" val="42853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066D6-3893-4C67-9DA8-7057FE76024D}"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AE8C9-1ADE-41C1-9425-1494654EFC95}" type="slidenum">
              <a:rPr lang="en-US" smtClean="0"/>
              <a:t>‹#›</a:t>
            </a:fld>
            <a:endParaRPr lang="en-US"/>
          </a:p>
        </p:txBody>
      </p:sp>
    </p:spTree>
    <p:extLst>
      <p:ext uri="{BB962C8B-B14F-4D97-AF65-F5344CB8AC3E}">
        <p14:creationId xmlns:p14="http://schemas.microsoft.com/office/powerpoint/2010/main" val="182353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066D6-3893-4C67-9DA8-7057FE76024D}"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AE8C9-1ADE-41C1-9425-1494654EFC95}" type="slidenum">
              <a:rPr lang="en-US" smtClean="0"/>
              <a:t>‹#›</a:t>
            </a:fld>
            <a:endParaRPr lang="en-US"/>
          </a:p>
        </p:txBody>
      </p:sp>
    </p:spTree>
    <p:extLst>
      <p:ext uri="{BB962C8B-B14F-4D97-AF65-F5344CB8AC3E}">
        <p14:creationId xmlns:p14="http://schemas.microsoft.com/office/powerpoint/2010/main" val="235914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E066D6-3893-4C67-9DA8-7057FE76024D}"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AE8C9-1ADE-41C1-9425-1494654EFC95}" type="slidenum">
              <a:rPr lang="en-US" smtClean="0"/>
              <a:t>‹#›</a:t>
            </a:fld>
            <a:endParaRPr lang="en-US"/>
          </a:p>
        </p:txBody>
      </p:sp>
    </p:spTree>
    <p:extLst>
      <p:ext uri="{BB962C8B-B14F-4D97-AF65-F5344CB8AC3E}">
        <p14:creationId xmlns:p14="http://schemas.microsoft.com/office/powerpoint/2010/main" val="400119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E066D6-3893-4C67-9DA8-7057FE76024D}"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AE8C9-1ADE-41C1-9425-1494654EFC95}" type="slidenum">
              <a:rPr lang="en-US" smtClean="0"/>
              <a:t>‹#›</a:t>
            </a:fld>
            <a:endParaRPr lang="en-US"/>
          </a:p>
        </p:txBody>
      </p:sp>
    </p:spTree>
    <p:extLst>
      <p:ext uri="{BB962C8B-B14F-4D97-AF65-F5344CB8AC3E}">
        <p14:creationId xmlns:p14="http://schemas.microsoft.com/office/powerpoint/2010/main" val="233833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E066D6-3893-4C67-9DA8-7057FE76024D}"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AE8C9-1ADE-41C1-9425-1494654EFC95}" type="slidenum">
              <a:rPr lang="en-US" smtClean="0"/>
              <a:t>‹#›</a:t>
            </a:fld>
            <a:endParaRPr lang="en-US"/>
          </a:p>
        </p:txBody>
      </p:sp>
    </p:spTree>
    <p:extLst>
      <p:ext uri="{BB962C8B-B14F-4D97-AF65-F5344CB8AC3E}">
        <p14:creationId xmlns:p14="http://schemas.microsoft.com/office/powerpoint/2010/main" val="12766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066D6-3893-4C67-9DA8-7057FE76024D}"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AE8C9-1ADE-41C1-9425-1494654EFC95}" type="slidenum">
              <a:rPr lang="en-US" smtClean="0"/>
              <a:t>‹#›</a:t>
            </a:fld>
            <a:endParaRPr lang="en-US"/>
          </a:p>
        </p:txBody>
      </p:sp>
    </p:spTree>
    <p:extLst>
      <p:ext uri="{BB962C8B-B14F-4D97-AF65-F5344CB8AC3E}">
        <p14:creationId xmlns:p14="http://schemas.microsoft.com/office/powerpoint/2010/main" val="367009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066D6-3893-4C67-9DA8-7057FE76024D}"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AE8C9-1ADE-41C1-9425-1494654EFC95}" type="slidenum">
              <a:rPr lang="en-US" smtClean="0"/>
              <a:t>‹#›</a:t>
            </a:fld>
            <a:endParaRPr lang="en-US"/>
          </a:p>
        </p:txBody>
      </p:sp>
    </p:spTree>
    <p:extLst>
      <p:ext uri="{BB962C8B-B14F-4D97-AF65-F5344CB8AC3E}">
        <p14:creationId xmlns:p14="http://schemas.microsoft.com/office/powerpoint/2010/main" val="41168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066D6-3893-4C67-9DA8-7057FE76024D}"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AE8C9-1ADE-41C1-9425-1494654EFC95}" type="slidenum">
              <a:rPr lang="en-US" smtClean="0"/>
              <a:t>‹#›</a:t>
            </a:fld>
            <a:endParaRPr lang="en-US"/>
          </a:p>
        </p:txBody>
      </p:sp>
    </p:spTree>
    <p:extLst>
      <p:ext uri="{BB962C8B-B14F-4D97-AF65-F5344CB8AC3E}">
        <p14:creationId xmlns:p14="http://schemas.microsoft.com/office/powerpoint/2010/main" val="36693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066D6-3893-4C67-9DA8-7057FE76024D}" type="datetimeFigureOut">
              <a:rPr lang="en-US" smtClean="0"/>
              <a:t>5/6/2020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AE8C9-1ADE-41C1-9425-1494654EFC95}" type="slidenum">
              <a:rPr lang="en-US" smtClean="0"/>
              <a:t>‹#›</a:t>
            </a:fld>
            <a:endParaRPr lang="en-US"/>
          </a:p>
        </p:txBody>
      </p:sp>
    </p:spTree>
    <p:extLst>
      <p:ext uri="{BB962C8B-B14F-4D97-AF65-F5344CB8AC3E}">
        <p14:creationId xmlns:p14="http://schemas.microsoft.com/office/powerpoint/2010/main" val="365133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76200"/>
            <a:ext cx="9144000" cy="6629400"/>
          </a:xfrm>
          <a:solidFill>
            <a:schemeClr val="tx1">
              <a:lumMod val="75000"/>
              <a:lumOff val="25000"/>
            </a:schemeClr>
          </a:solidFill>
          <a:ln>
            <a:solidFill>
              <a:schemeClr val="tx1">
                <a:lumMod val="65000"/>
                <a:lumOff val="35000"/>
              </a:schemeClr>
            </a:solidFill>
          </a:ln>
        </p:spPr>
        <p:txBody>
          <a:bodyPr>
            <a:normAutofit/>
          </a:bodyPr>
          <a:lstStyle/>
          <a:p>
            <a:pPr algn="ctr"/>
            <a:endParaRPr lang="en-US" sz="5400" dirty="0"/>
          </a:p>
        </p:txBody>
      </p:sp>
      <p:sp>
        <p:nvSpPr>
          <p:cNvPr id="5" name="Rectangle 4"/>
          <p:cNvSpPr/>
          <p:nvPr/>
        </p:nvSpPr>
        <p:spPr>
          <a:xfrm>
            <a:off x="3025421" y="1295400"/>
            <a:ext cx="5836357"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400" dirty="0">
                <a:ln>
                  <a:solidFill>
                    <a:srgbClr val="002060"/>
                  </a:solidFill>
                </a:ln>
                <a:solidFill>
                  <a:srgbClr val="00B050"/>
                </a:solidFill>
                <a:latin typeface="NikoshBAN" panose="02000000000000000000" pitchFamily="2" charset="0"/>
                <a:cs typeface="NikoshBAN" panose="02000000000000000000" pitchFamily="2" charset="0"/>
              </a:rPr>
              <a:t>সবাইকে আন্তরিক শুভেচ্ছা।</a:t>
            </a:r>
            <a:endParaRPr lang="en-US" sz="4400" dirty="0">
              <a:ln>
                <a:solidFill>
                  <a:srgbClr val="002060"/>
                </a:solidFill>
              </a:ln>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305" y="2209800"/>
            <a:ext cx="5836357" cy="3733800"/>
          </a:xfrm>
          <a:prstGeom prst="rect">
            <a:avLst/>
          </a:prstGeom>
        </p:spPr>
      </p:pic>
    </p:spTree>
    <p:extLst>
      <p:ext uri="{BB962C8B-B14F-4D97-AF65-F5344CB8AC3E}">
        <p14:creationId xmlns:p14="http://schemas.microsoft.com/office/powerpoint/2010/main" val="2258866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364" y="244699"/>
            <a:ext cx="10921285" cy="29878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৫</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সার্বভৌম কর্তৃপক্ষ : আইনের পেছনে সার্বভৌম কর্তৃপক্ষের অস্তিত্ব অপরিহার্য।  </a:t>
            </a:r>
            <a:r>
              <a:rPr lang="bn-BD" sz="4000" dirty="0">
                <a:latin typeface="NikoshBAN" panose="02000000000000000000" pitchFamily="2" charset="0"/>
                <a:cs typeface="NikoshBAN" panose="02000000000000000000" pitchFamily="2" charset="0"/>
              </a:rPr>
              <a:t>সার্বভৌম </a:t>
            </a:r>
            <a:r>
              <a:rPr lang="bn-BD" sz="4000" dirty="0" smtClean="0">
                <a:latin typeface="NikoshBAN" panose="02000000000000000000" pitchFamily="2" charset="0"/>
                <a:cs typeface="NikoshBAN" panose="02000000000000000000" pitchFamily="2" charset="0"/>
              </a:rPr>
              <a:t>কর্তৃপক্ষই বস্তুত আইন অমান্যকারীকে শাস্তি দিতে পারে এবং শক্তি প্রয়োগের মাধ্যমে আইন মান্য করার নিমিত্তে বাধ্য করতে পারে।</a:t>
            </a:r>
            <a:endParaRPr lang="en-US" sz="4000" dirty="0"/>
          </a:p>
        </p:txBody>
      </p:sp>
      <p:sp>
        <p:nvSpPr>
          <p:cNvPr id="4" name="Rectangle 3"/>
          <p:cNvSpPr/>
          <p:nvPr/>
        </p:nvSpPr>
        <p:spPr>
          <a:xfrm>
            <a:off x="386363" y="3593206"/>
            <a:ext cx="10921285" cy="23697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BD" sz="4000" dirty="0" smtClean="0">
                <a:latin typeface="NikoshBAN" panose="02000000000000000000" pitchFamily="2" charset="0"/>
                <a:cs typeface="NikoshBAN" panose="02000000000000000000" pitchFamily="2" charset="0"/>
              </a:rPr>
              <a:t>৬</a:t>
            </a:r>
            <a:r>
              <a:rPr lang="bn-IN" sz="4000" dirty="0" smtClean="0">
                <a:latin typeface="NikoshBAN" panose="02000000000000000000" pitchFamily="2" charset="0"/>
                <a:cs typeface="NikoshBAN" panose="02000000000000000000" pitchFamily="2" charset="0"/>
              </a:rPr>
              <a:t>।</a:t>
            </a:r>
            <a:r>
              <a:rPr lang="bn-BD" sz="4000" dirty="0" smtClean="0">
                <a:latin typeface="NikoshBAN" panose="02000000000000000000" pitchFamily="2" charset="0"/>
                <a:cs typeface="NikoshBAN" panose="02000000000000000000" pitchFamily="2" charset="0"/>
              </a:rPr>
              <a:t> বাধ্যবাধকতা </a:t>
            </a:r>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বাধ্যবাধকতা আইনের একটি গুরুত্বপূর্ণ বৈশিষ্ট্য। অর্থাৎ আইন মেনে চলা রাষ্ট্রের সকল নাগরিকের জন্য বাধ্যতামূলক। আইন ভঙ্গ করলে তাকে শাস্তি ভোগ করতে হয়।  </a:t>
            </a:r>
            <a:endParaRPr lang="en-US" sz="3600" dirty="0"/>
          </a:p>
        </p:txBody>
      </p:sp>
    </p:spTree>
    <p:extLst>
      <p:ext uri="{BB962C8B-B14F-4D97-AF65-F5344CB8AC3E}">
        <p14:creationId xmlns:p14="http://schemas.microsoft.com/office/powerpoint/2010/main" val="197901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9395" y="3451538"/>
            <a:ext cx="10921285" cy="26401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৮</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পরিবর্তনশীলতা : আইন পরিবর্তনশীল। সময় ও জনগণের চাহিদা মোতাবেক অনেক পুরানো আইন বাতিল, নতুন আইন প্রণয়ন করা হতে পারে। অনেক সময় প্রচলিত আইনসমূহের সংশোধন পরিবর্তন করা হয় সময়ের প্রয়োজনে, জনগণের কল্যাণে। </a:t>
            </a:r>
            <a:endParaRPr lang="en-US" sz="4000" dirty="0"/>
          </a:p>
        </p:txBody>
      </p:sp>
      <p:sp>
        <p:nvSpPr>
          <p:cNvPr id="5" name="Rectangle 4"/>
          <p:cNvSpPr/>
          <p:nvPr/>
        </p:nvSpPr>
        <p:spPr>
          <a:xfrm>
            <a:off x="489395" y="463640"/>
            <a:ext cx="10921285" cy="25886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BD" sz="4000" dirty="0" smtClean="0">
                <a:latin typeface="NikoshBAN" panose="02000000000000000000" pitchFamily="2" charset="0"/>
                <a:cs typeface="NikoshBAN" panose="02000000000000000000" pitchFamily="2" charset="0"/>
              </a:rPr>
              <a:t>৭</a:t>
            </a:r>
            <a:r>
              <a:rPr lang="bn-IN" sz="4000" dirty="0" smtClean="0">
                <a:latin typeface="NikoshBAN" panose="02000000000000000000" pitchFamily="2" charset="0"/>
                <a:cs typeface="NikoshBAN" panose="02000000000000000000" pitchFamily="2" charset="0"/>
              </a:rPr>
              <a:t>।</a:t>
            </a:r>
            <a:r>
              <a:rPr lang="bn-BD" sz="4000" dirty="0" smtClean="0">
                <a:latin typeface="NikoshBAN" panose="02000000000000000000" pitchFamily="2" charset="0"/>
                <a:cs typeface="NikoshBAN" panose="02000000000000000000" pitchFamily="2" charset="0"/>
              </a:rPr>
              <a:t> শাস্তিযোগ্য : কেউ আইন অমান্য করলে শাস্তি পেতে হয়। আইনের ব্যতিক্রম সমাজে বিশৃঙ্খলা সৃষ্টি করে বিধায় আইন অবশ্য পালনীয়। আইন অমান্য করা শাস্তিযোগ্য অপরাধ।</a:t>
            </a:r>
            <a:endParaRPr lang="en-US" sz="3600" dirty="0"/>
          </a:p>
        </p:txBody>
      </p:sp>
    </p:spTree>
    <p:extLst>
      <p:ext uri="{BB962C8B-B14F-4D97-AF65-F5344CB8AC3E}">
        <p14:creationId xmlns:p14="http://schemas.microsoft.com/office/powerpoint/2010/main" val="396135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0" y="114468"/>
            <a:ext cx="11449319" cy="1004552"/>
          </a:xfrm>
        </p:spPr>
        <p:txBody>
          <a:bodyPr/>
          <a:lstStyle/>
          <a:p>
            <a:r>
              <a:rPr lang="bn-IN" dirty="0">
                <a:latin typeface="NikoshBAN" panose="02000000000000000000" pitchFamily="2" charset="0"/>
                <a:cs typeface="NikoshBAN" panose="02000000000000000000" pitchFamily="2" charset="0"/>
              </a:rPr>
              <a:t>3</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আইনের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উৎসগুলো</a:t>
            </a:r>
            <a:r>
              <a:rPr lang="bn-BD" dirty="0" smtClean="0">
                <a:latin typeface="NikoshBAN" panose="02000000000000000000" pitchFamily="2" charset="0"/>
                <a:cs typeface="NikoshBAN" panose="02000000000000000000" pitchFamily="2" charset="0"/>
              </a:rPr>
              <a:t> : </a:t>
            </a:r>
            <a:endParaRPr lang="en-US" dirty="0"/>
          </a:p>
        </p:txBody>
      </p:sp>
      <p:sp>
        <p:nvSpPr>
          <p:cNvPr id="3" name="Title 1"/>
          <p:cNvSpPr txBox="1">
            <a:spLocks/>
          </p:cNvSpPr>
          <p:nvPr/>
        </p:nvSpPr>
        <p:spPr>
          <a:xfrm>
            <a:off x="116983" y="16098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
          <p:cNvSpPr txBox="1">
            <a:spLocks/>
          </p:cNvSpPr>
          <p:nvPr/>
        </p:nvSpPr>
        <p:spPr>
          <a:xfrm>
            <a:off x="232893" y="20863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6" name="Rectangle 5"/>
          <p:cNvSpPr/>
          <p:nvPr/>
        </p:nvSpPr>
        <p:spPr>
          <a:xfrm>
            <a:off x="437880" y="1815921"/>
            <a:ext cx="11449319" cy="32504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BD" sz="4000" dirty="0" smtClean="0">
                <a:latin typeface="NikoshBAN" panose="02000000000000000000" pitchFamily="2" charset="0"/>
                <a:cs typeface="NikoshBAN" panose="02000000000000000000" pitchFamily="2" charset="0"/>
              </a:rPr>
              <a:t>অধ্যাপকের হল্যান্ডের মতে </a:t>
            </a:r>
            <a:r>
              <a:rPr lang="en-US" sz="4000" dirty="0" err="1" smtClean="0">
                <a:latin typeface="NikoshBAN" panose="02000000000000000000" pitchFamily="2" charset="0"/>
                <a:cs typeface="NikoshBAN" panose="02000000000000000000" pitchFamily="2" charset="0"/>
              </a:rPr>
              <a:t>আইনের</a:t>
            </a:r>
            <a:r>
              <a:rPr lang="en-US" sz="40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ছয়টি </a:t>
            </a:r>
            <a:r>
              <a:rPr lang="en-US" sz="4000" dirty="0" smtClean="0">
                <a:latin typeface="NikoshBAN" panose="02000000000000000000" pitchFamily="2" charset="0"/>
                <a:cs typeface="NikoshBAN" panose="02000000000000000000" pitchFamily="2" charset="0"/>
              </a:rPr>
              <a:t>উৎ</a:t>
            </a:r>
            <a:r>
              <a:rPr lang="bn-BD" sz="4000" dirty="0" smtClean="0">
                <a:latin typeface="NikoshBAN" panose="02000000000000000000" pitchFamily="2" charset="0"/>
                <a:cs typeface="NikoshBAN" panose="02000000000000000000" pitchFamily="2" charset="0"/>
              </a:rPr>
              <a:t>সের কথা বলেছেন। যথা- </a:t>
            </a:r>
          </a:p>
          <a:p>
            <a:r>
              <a:rPr lang="bn-BD" sz="4000" dirty="0" smtClean="0">
                <a:latin typeface="NikoshBAN" panose="02000000000000000000" pitchFamily="2" charset="0"/>
                <a:cs typeface="NikoshBAN" panose="02000000000000000000" pitchFamily="2" charset="0"/>
              </a:rPr>
              <a:t>১। প্রথা	২। ধর্ম				৩। বিচারকের রায়		</a:t>
            </a:r>
          </a:p>
          <a:p>
            <a:r>
              <a:rPr lang="bn-BD" sz="4000" dirty="0" smtClean="0">
                <a:latin typeface="NikoshBAN" panose="02000000000000000000" pitchFamily="2" charset="0"/>
                <a:cs typeface="NikoshBAN" panose="02000000000000000000" pitchFamily="2" charset="0"/>
              </a:rPr>
              <a:t>৪। আইনবিদদের গ্রন্থ/ বিজ্ঞানসম্মত আলোচনা	</a:t>
            </a:r>
          </a:p>
          <a:p>
            <a:r>
              <a:rPr lang="bn-BD" sz="4000" dirty="0" smtClean="0">
                <a:latin typeface="NikoshBAN" panose="02000000000000000000" pitchFamily="2" charset="0"/>
                <a:cs typeface="NikoshBAN" panose="02000000000000000000" pitchFamily="2" charset="0"/>
              </a:rPr>
              <a:t>৫। ন্যায়বোধ					৬। আইনসভা </a:t>
            </a:r>
            <a:endParaRPr lang="en-US" sz="4000" dirty="0"/>
          </a:p>
        </p:txBody>
      </p:sp>
    </p:spTree>
    <p:extLst>
      <p:ext uri="{BB962C8B-B14F-4D97-AF65-F5344CB8AC3E}">
        <p14:creationId xmlns:p14="http://schemas.microsoft.com/office/powerpoint/2010/main" val="176046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0" y="114468"/>
            <a:ext cx="11449319" cy="1004552"/>
          </a:xfrm>
        </p:spPr>
        <p:txBody>
          <a:bodyPr/>
          <a:lstStyle/>
          <a:p>
            <a:r>
              <a:rPr lang="bn-IN" dirty="0">
                <a:latin typeface="NikoshBAN" panose="02000000000000000000" pitchFamily="2" charset="0"/>
                <a:cs typeface="NikoshBAN" panose="02000000000000000000" pitchFamily="2" charset="0"/>
              </a:rPr>
              <a:t>3</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আইনের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উৎসগুলো</a:t>
            </a:r>
            <a:r>
              <a:rPr lang="bn-BD" dirty="0" smtClean="0">
                <a:latin typeface="NikoshBAN" panose="02000000000000000000" pitchFamily="2" charset="0"/>
                <a:cs typeface="NikoshBAN" panose="02000000000000000000" pitchFamily="2" charset="0"/>
              </a:rPr>
              <a:t> : </a:t>
            </a:r>
            <a:endParaRPr lang="en-US" dirty="0"/>
          </a:p>
        </p:txBody>
      </p:sp>
      <p:sp>
        <p:nvSpPr>
          <p:cNvPr id="3" name="Title 1"/>
          <p:cNvSpPr txBox="1">
            <a:spLocks/>
          </p:cNvSpPr>
          <p:nvPr/>
        </p:nvSpPr>
        <p:spPr>
          <a:xfrm>
            <a:off x="116983" y="16098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
          <p:cNvSpPr txBox="1">
            <a:spLocks/>
          </p:cNvSpPr>
          <p:nvPr/>
        </p:nvSpPr>
        <p:spPr>
          <a:xfrm>
            <a:off x="232893" y="20863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6" name="Rectangle 5"/>
          <p:cNvSpPr/>
          <p:nvPr/>
        </p:nvSpPr>
        <p:spPr>
          <a:xfrm>
            <a:off x="437879" y="1165539"/>
            <a:ext cx="11449319" cy="7276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BD" sz="3600" dirty="0" smtClean="0">
                <a:latin typeface="NikoshBAN" panose="02000000000000000000" pitchFamily="2" charset="0"/>
                <a:cs typeface="NikoshBAN" panose="02000000000000000000" pitchFamily="2" charset="0"/>
              </a:rPr>
              <a:t>অধ্যাপকের হল্যান্ডের মতে </a:t>
            </a:r>
            <a:r>
              <a:rPr lang="en-US" sz="3600" dirty="0" err="1" smtClean="0">
                <a:latin typeface="NikoshBAN" panose="02000000000000000000" pitchFamily="2" charset="0"/>
                <a:cs typeface="NikoshBAN" panose="02000000000000000000" pitchFamily="2" charset="0"/>
              </a:rPr>
              <a:t>আইনের</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ছয়টি </a:t>
            </a:r>
            <a:r>
              <a:rPr lang="en-US" sz="3600" dirty="0" smtClean="0">
                <a:latin typeface="NikoshBAN" panose="02000000000000000000" pitchFamily="2" charset="0"/>
                <a:cs typeface="NikoshBAN" panose="02000000000000000000" pitchFamily="2" charset="0"/>
              </a:rPr>
              <a:t>উৎ</a:t>
            </a:r>
            <a:r>
              <a:rPr lang="bn-BD" sz="3600" dirty="0" smtClean="0">
                <a:latin typeface="NikoshBAN" panose="02000000000000000000" pitchFamily="2" charset="0"/>
                <a:cs typeface="NikoshBAN" panose="02000000000000000000" pitchFamily="2" charset="0"/>
              </a:rPr>
              <a:t>সের কথা বলেছেন। যথা- ১। প্রথা	</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121" y="2272641"/>
            <a:ext cx="2495282" cy="139735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121" y="4446297"/>
            <a:ext cx="2519566" cy="1676657"/>
          </a:xfrm>
          <a:prstGeom prst="rect">
            <a:avLst/>
          </a:prstGeom>
        </p:spPr>
      </p:pic>
      <p:sp>
        <p:nvSpPr>
          <p:cNvPr id="8" name="Rectangle 7"/>
          <p:cNvSpPr/>
          <p:nvPr/>
        </p:nvSpPr>
        <p:spPr>
          <a:xfrm>
            <a:off x="437879" y="3861522"/>
            <a:ext cx="6096000" cy="584775"/>
          </a:xfrm>
          <a:prstGeom prst="rect">
            <a:avLst/>
          </a:prstGeom>
        </p:spPr>
        <p:txBody>
          <a:bodyPr>
            <a:spAutoFit/>
          </a:bodyPr>
          <a:lstStyle/>
          <a:p>
            <a:r>
              <a:rPr lang="bn-BD" sz="3200" dirty="0" smtClean="0">
                <a:latin typeface="NikoshBAN" panose="02000000000000000000" pitchFamily="2" charset="0"/>
                <a:cs typeface="NikoshBAN" panose="02000000000000000000" pitchFamily="2" charset="0"/>
              </a:rPr>
              <a:t>২</a:t>
            </a:r>
            <a:r>
              <a:rPr lang="bn-BD" sz="3200" dirty="0">
                <a:latin typeface="NikoshBAN" panose="02000000000000000000" pitchFamily="2" charset="0"/>
                <a:cs typeface="NikoshBAN" panose="02000000000000000000" pitchFamily="2" charset="0"/>
              </a:rPr>
              <a:t>। ধর্ম	</a:t>
            </a:r>
            <a:endParaRPr lang="en-US" sz="3200" dirty="0"/>
          </a:p>
        </p:txBody>
      </p:sp>
      <p:sp>
        <p:nvSpPr>
          <p:cNvPr id="9" name="Rectangle 8"/>
          <p:cNvSpPr/>
          <p:nvPr/>
        </p:nvSpPr>
        <p:spPr>
          <a:xfrm>
            <a:off x="437879" y="2335353"/>
            <a:ext cx="7237929" cy="10765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37878" y="4746331"/>
            <a:ext cx="7237929" cy="10765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446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318" y="515155"/>
            <a:ext cx="9503536" cy="1996225"/>
          </a:xfrm>
        </p:spPr>
        <p:txBody>
          <a:bodyPr>
            <a:normAutofit/>
          </a:bodyPr>
          <a:lstStyle/>
          <a:p>
            <a:r>
              <a:rPr lang="bn-BD" dirty="0" smtClean="0">
                <a:latin typeface="NikoshBAN" panose="02000000000000000000" pitchFamily="2" charset="0"/>
                <a:cs typeface="NikoshBAN" panose="02000000000000000000" pitchFamily="2" charset="0"/>
              </a:rPr>
              <a:t>৩</a:t>
            </a:r>
            <a:r>
              <a:rPr lang="bn-BD" dirty="0">
                <a:latin typeface="NikoshBAN" panose="02000000000000000000" pitchFamily="2" charset="0"/>
                <a:cs typeface="NikoshBAN" panose="02000000000000000000" pitchFamily="2" charset="0"/>
              </a:rPr>
              <a:t>। বিচারকের রায়	</a:t>
            </a:r>
            <a:br>
              <a:rPr lang="bn-BD" dirty="0">
                <a:latin typeface="NikoshBAN" panose="02000000000000000000" pitchFamily="2" charset="0"/>
                <a:cs typeface="NikoshBAN" panose="02000000000000000000" pitchFamily="2" charset="0"/>
              </a:rPr>
            </a:br>
            <a:r>
              <a:rPr lang="bn-BD" dirty="0">
                <a:latin typeface="NikoshBAN" panose="02000000000000000000" pitchFamily="2" charset="0"/>
                <a:cs typeface="NikoshBAN" panose="02000000000000000000" pitchFamily="2" charset="0"/>
              </a:rPr>
              <a:t>৪। আইনবিদদের গ্রন্থ/ বিজ্ঞানসম্মত </a:t>
            </a:r>
            <a:r>
              <a:rPr lang="bn-BD" dirty="0" smtClean="0">
                <a:latin typeface="NikoshBAN" panose="02000000000000000000" pitchFamily="2" charset="0"/>
                <a:cs typeface="NikoshBAN" panose="02000000000000000000" pitchFamily="2" charset="0"/>
              </a:rPr>
              <a:t>আলোচনা</a:t>
            </a:r>
            <a:r>
              <a:rPr lang="bn-BD"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bn-BD" dirty="0" smtClean="0">
                <a:latin typeface="NikoshBAN" panose="02000000000000000000" pitchFamily="2" charset="0"/>
                <a:cs typeface="NikoshBAN" panose="02000000000000000000" pitchFamily="2" charset="0"/>
              </a:rPr>
              <a:t>৫</a:t>
            </a:r>
            <a:r>
              <a:rPr lang="bn-BD" dirty="0">
                <a:latin typeface="NikoshBAN" panose="02000000000000000000" pitchFamily="2" charset="0"/>
                <a:cs typeface="NikoshBAN" panose="02000000000000000000" pitchFamily="2" charset="0"/>
              </a:rPr>
              <a:t>। ন্যায়বোধ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18" y="2902710"/>
            <a:ext cx="2828925" cy="17430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641" y="2902710"/>
            <a:ext cx="3038475" cy="1743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9898" y="2902710"/>
            <a:ext cx="2619375" cy="1743075"/>
          </a:xfrm>
          <a:prstGeom prst="rect">
            <a:avLst/>
          </a:prstGeom>
        </p:spPr>
      </p:pic>
    </p:spTree>
    <p:extLst>
      <p:ext uri="{BB962C8B-B14F-4D97-AF65-F5344CB8AC3E}">
        <p14:creationId xmlns:p14="http://schemas.microsoft.com/office/powerpoint/2010/main" val="47126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305800" cy="6580187"/>
          </a:xfrm>
        </p:spPr>
        <p:txBody>
          <a:bodyPr/>
          <a:lstStyle/>
          <a:p>
            <a:pPr>
              <a:defRPr/>
            </a:pPr>
            <a:endParaRPr lang="en-US" dirty="0"/>
          </a:p>
        </p:txBody>
      </p:sp>
      <p:pic>
        <p:nvPicPr>
          <p:cNvPr id="378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227447"/>
            <a:ext cx="3128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53950" y="3266450"/>
            <a:ext cx="3128962"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bn-BD" dirty="0"/>
              <a:t>যুক্তরাজ্যের আইনসভা</a:t>
            </a:r>
            <a:endParaRPr lang="en-US" dirty="0"/>
          </a:p>
        </p:txBody>
      </p:sp>
      <p:pic>
        <p:nvPicPr>
          <p:cNvPr id="378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4595" y="1351272"/>
            <a:ext cx="29146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884595" y="3192462"/>
            <a:ext cx="28956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bn-BD" dirty="0"/>
              <a:t>যুক্তরাষ্ট্রের   আইনসভা</a:t>
            </a:r>
            <a:endParaRPr lang="en-US" dirty="0"/>
          </a:p>
        </p:txBody>
      </p:sp>
      <p:pic>
        <p:nvPicPr>
          <p:cNvPr id="3789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2501" y="4094957"/>
            <a:ext cx="3192463"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53949" y="6091618"/>
            <a:ext cx="3128963"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bn-BD" dirty="0"/>
              <a:t>থাইল্যান্ডের আইনসভা</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4595" y="4239419"/>
            <a:ext cx="2914650" cy="1571625"/>
          </a:xfrm>
          <a:prstGeom prst="rect">
            <a:avLst/>
          </a:prstGeom>
        </p:spPr>
      </p:pic>
      <p:sp>
        <p:nvSpPr>
          <p:cNvPr id="10" name="Rectangle 9"/>
          <p:cNvSpPr/>
          <p:nvPr/>
        </p:nvSpPr>
        <p:spPr>
          <a:xfrm>
            <a:off x="5884595" y="6091529"/>
            <a:ext cx="28956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smtClean="0"/>
              <a:t>বাংলাদেশের</a:t>
            </a:r>
            <a:r>
              <a:rPr lang="bn-BD" dirty="0" smtClean="0"/>
              <a:t> আইনসভা</a:t>
            </a:r>
            <a:endParaRPr lang="en-US" dirty="0"/>
          </a:p>
        </p:txBody>
      </p:sp>
      <p:sp>
        <p:nvSpPr>
          <p:cNvPr id="12" name="Rectangle 11"/>
          <p:cNvSpPr/>
          <p:nvPr/>
        </p:nvSpPr>
        <p:spPr>
          <a:xfrm>
            <a:off x="3935112" y="460974"/>
            <a:ext cx="4062667" cy="6572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bn-BD" sz="3600" dirty="0">
                <a:latin typeface="NikoshBAN" panose="02000000000000000000" pitchFamily="2" charset="0"/>
                <a:cs typeface="NikoshBAN" panose="02000000000000000000" pitchFamily="2" charset="0"/>
              </a:rPr>
              <a:t>৬। </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আইনসভা</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444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wipe(down)">
                                      <p:cBhvr>
                                        <p:cTn id="12" dur="500"/>
                                        <p:tgtEl>
                                          <p:spTgt spid="3789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barn(inVertical)">
                                      <p:cBhvr>
                                        <p:cTn id="22" dur="500"/>
                                        <p:tgtEl>
                                          <p:spTgt spid="3789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7895"/>
                                        </p:tgtEl>
                                        <p:attrNameLst>
                                          <p:attrName>style.visibility</p:attrName>
                                        </p:attrNameLst>
                                      </p:cBhvr>
                                      <p:to>
                                        <p:strVal val="visible"/>
                                      </p:to>
                                    </p:set>
                                    <p:animEffect transition="in" filter="barn(inVertical)">
                                      <p:cBhvr>
                                        <p:cTn id="32" dur="500"/>
                                        <p:tgtEl>
                                          <p:spTgt spid="3789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08" y="918917"/>
            <a:ext cx="10515600" cy="909884"/>
          </a:xfrm>
        </p:spPr>
        <p:txBody>
          <a:bodyPr/>
          <a:lstStyle/>
          <a:p>
            <a:r>
              <a:rPr lang="bn-BD" dirty="0" smtClean="0">
                <a:latin typeface="NikoshBAN" panose="02000000000000000000" pitchFamily="2" charset="0"/>
                <a:cs typeface="NikoshBAN" panose="02000000000000000000" pitchFamily="2" charset="0"/>
              </a:rPr>
              <a:t>দলগত কাজ : </a:t>
            </a:r>
            <a:endParaRPr lang="en-US" dirty="0"/>
          </a:p>
        </p:txBody>
      </p:sp>
      <p:sp>
        <p:nvSpPr>
          <p:cNvPr id="3" name="Title 1"/>
          <p:cNvSpPr txBox="1">
            <a:spLocks/>
          </p:cNvSpPr>
          <p:nvPr/>
        </p:nvSpPr>
        <p:spPr>
          <a:xfrm>
            <a:off x="284408" y="2524259"/>
            <a:ext cx="10515600" cy="13780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latin typeface="NikoshBAN" panose="02000000000000000000" pitchFamily="2" charset="0"/>
                <a:cs typeface="NikoshBAN" panose="02000000000000000000" pitchFamily="2" charset="0"/>
              </a:rPr>
              <a:t>১</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আইনের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উৎসগুলো</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ব্যাখ্যা</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en-US" dirty="0" smtClean="0">
                <a:latin typeface="NikoshBAN" panose="02000000000000000000" pitchFamily="2" charset="0"/>
                <a:cs typeface="NikoshBAN" panose="02000000000000000000" pitchFamily="2" charset="0"/>
              </a:rPr>
              <a:t>।</a:t>
            </a:r>
            <a:r>
              <a:rPr lang="bn-BD" dirty="0" smtClean="0">
                <a:latin typeface="NikoshBAN" panose="02000000000000000000" pitchFamily="2" charset="0"/>
                <a:cs typeface="NikoshBAN" panose="02000000000000000000" pitchFamily="2" charset="0"/>
              </a:rPr>
              <a:t> </a:t>
            </a:r>
            <a:endParaRPr lang="en-US" dirty="0"/>
          </a:p>
        </p:txBody>
      </p:sp>
    </p:spTree>
    <p:extLst>
      <p:ext uri="{BB962C8B-B14F-4D97-AF65-F5344CB8AC3E}">
        <p14:creationId xmlns:p14="http://schemas.microsoft.com/office/powerpoint/2010/main" val="42472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37" y="455277"/>
            <a:ext cx="10515600" cy="755337"/>
          </a:xfrm>
        </p:spPr>
        <p:txBody>
          <a:bodyPr/>
          <a:lstStyle/>
          <a:p>
            <a:r>
              <a:rPr lang="bn-BD" dirty="0" smtClean="0">
                <a:latin typeface="NikoshBAN" panose="02000000000000000000" pitchFamily="2" charset="0"/>
                <a:cs typeface="NikoshBAN" panose="02000000000000000000" pitchFamily="2" charset="0"/>
              </a:rPr>
              <a:t>মূল্যায়ন :</a:t>
            </a:r>
            <a:endParaRPr lang="en-US" dirty="0"/>
          </a:p>
        </p:txBody>
      </p:sp>
      <p:sp>
        <p:nvSpPr>
          <p:cNvPr id="3" name="Title 1"/>
          <p:cNvSpPr txBox="1">
            <a:spLocks/>
          </p:cNvSpPr>
          <p:nvPr/>
        </p:nvSpPr>
        <p:spPr>
          <a:xfrm>
            <a:off x="722290" y="1459829"/>
            <a:ext cx="10515600"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a:latin typeface="NikoshBAN" panose="02000000000000000000" pitchFamily="2" charset="0"/>
                <a:cs typeface="NikoshBAN" panose="02000000000000000000" pitchFamily="2" charset="0"/>
              </a:rPr>
              <a:t>1। </a:t>
            </a:r>
            <a:r>
              <a:rPr lang="en-US" dirty="0" err="1">
                <a:latin typeface="NikoshBAN" panose="02000000000000000000" pitchFamily="2" charset="0"/>
                <a:cs typeface="NikoshBAN" panose="02000000000000000000" pitchFamily="2" charset="0"/>
              </a:rPr>
              <a:t>আইন</a:t>
            </a:r>
            <a:r>
              <a:rPr lang="bn-IN" dirty="0">
                <a:latin typeface="NikoshBAN" panose="02000000000000000000" pitchFamily="2" charset="0"/>
                <a:cs typeface="NikoshBAN" panose="02000000000000000000" pitchFamily="2" charset="0"/>
              </a:rPr>
              <a:t> কি </a:t>
            </a:r>
            <a:r>
              <a:rPr lang="bn-BD" dirty="0" smtClean="0">
                <a:latin typeface="NikoshBAN" panose="02000000000000000000" pitchFamily="2" charset="0"/>
                <a:cs typeface="NikoshBAN" panose="02000000000000000000" pitchFamily="2" charset="0"/>
              </a:rPr>
              <a:t>?</a:t>
            </a:r>
            <a:endParaRPr lang="en-US" dirty="0"/>
          </a:p>
        </p:txBody>
      </p:sp>
      <p:sp>
        <p:nvSpPr>
          <p:cNvPr id="4" name="Title 1"/>
          <p:cNvSpPr txBox="1">
            <a:spLocks/>
          </p:cNvSpPr>
          <p:nvPr/>
        </p:nvSpPr>
        <p:spPr>
          <a:xfrm>
            <a:off x="722290" y="2361350"/>
            <a:ext cx="10515600"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২</a:t>
            </a:r>
            <a:r>
              <a:rPr lang="bn-IN"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আইন</a:t>
            </a:r>
            <a:r>
              <a:rPr lang="bn-IN"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শব্দটি কোন ভাষার শব্দ</a:t>
            </a:r>
            <a:r>
              <a:rPr lang="bn-IN"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a:t>
            </a:r>
            <a:endParaRPr lang="en-US" sz="3600" dirty="0"/>
          </a:p>
        </p:txBody>
      </p:sp>
      <p:sp>
        <p:nvSpPr>
          <p:cNvPr id="6" name="Title 1"/>
          <p:cNvSpPr txBox="1">
            <a:spLocks/>
          </p:cNvSpPr>
          <p:nvPr/>
        </p:nvSpPr>
        <p:spPr>
          <a:xfrm>
            <a:off x="1018504" y="4379486"/>
            <a:ext cx="2497428"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ক) ফারসি</a:t>
            </a:r>
            <a:endParaRPr lang="en-US" sz="3600" dirty="0"/>
          </a:p>
        </p:txBody>
      </p:sp>
      <p:sp>
        <p:nvSpPr>
          <p:cNvPr id="7" name="Title 1"/>
          <p:cNvSpPr txBox="1">
            <a:spLocks/>
          </p:cNvSpPr>
          <p:nvPr/>
        </p:nvSpPr>
        <p:spPr>
          <a:xfrm>
            <a:off x="4885923" y="4379485"/>
            <a:ext cx="2497428"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খ) আরবি</a:t>
            </a:r>
            <a:endParaRPr lang="en-US" sz="3600" dirty="0"/>
          </a:p>
        </p:txBody>
      </p:sp>
      <p:sp>
        <p:nvSpPr>
          <p:cNvPr id="8" name="Title 1"/>
          <p:cNvSpPr txBox="1">
            <a:spLocks/>
          </p:cNvSpPr>
          <p:nvPr/>
        </p:nvSpPr>
        <p:spPr>
          <a:xfrm>
            <a:off x="1018504" y="5001519"/>
            <a:ext cx="2497428"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গ) সংস্কৃতি</a:t>
            </a:r>
            <a:endParaRPr lang="en-US" sz="3600" dirty="0"/>
          </a:p>
        </p:txBody>
      </p:sp>
      <p:sp>
        <p:nvSpPr>
          <p:cNvPr id="9" name="Title 1"/>
          <p:cNvSpPr txBox="1">
            <a:spLocks/>
          </p:cNvSpPr>
          <p:nvPr/>
        </p:nvSpPr>
        <p:spPr>
          <a:xfrm>
            <a:off x="4885923" y="5134822"/>
            <a:ext cx="2497428"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গ) উর্দু</a:t>
            </a:r>
            <a:endParaRPr lang="en-US" sz="3600" dirty="0"/>
          </a:p>
        </p:txBody>
      </p:sp>
      <p:sp>
        <p:nvSpPr>
          <p:cNvPr id="10" name="Title 1"/>
          <p:cNvSpPr txBox="1">
            <a:spLocks/>
          </p:cNvSpPr>
          <p:nvPr/>
        </p:nvSpPr>
        <p:spPr>
          <a:xfrm>
            <a:off x="1018504" y="3262871"/>
            <a:ext cx="1286814"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উত্তর :</a:t>
            </a:r>
            <a:endParaRPr lang="en-US" sz="3600" dirty="0"/>
          </a:p>
        </p:txBody>
      </p:sp>
    </p:spTree>
    <p:extLst>
      <p:ext uri="{BB962C8B-B14F-4D97-AF65-F5344CB8AC3E}">
        <p14:creationId xmlns:p14="http://schemas.microsoft.com/office/powerpoint/2010/main" val="184916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2.5E-6 2.22045E-16 L 0.09297 -0.16597 " pathEditMode="relative" rAng="0" ptsTypes="AA">
                                      <p:cBhvr>
                                        <p:cTn id="54" dur="2000" fill="hold"/>
                                        <p:tgtEl>
                                          <p:spTgt spid="6"/>
                                        </p:tgtEl>
                                        <p:attrNameLst>
                                          <p:attrName>ppt_x</p:attrName>
                                          <p:attrName>ppt_y</p:attrName>
                                        </p:attrNameLst>
                                      </p:cBhvr>
                                      <p:rCtr x="4648" y="-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6" grpId="1"/>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6837" y="1296585"/>
            <a:ext cx="10515600"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২</a:t>
            </a:r>
            <a:r>
              <a:rPr lang="bn-IN"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আইনকে </a:t>
            </a:r>
            <a:r>
              <a:rPr lang="bn-BD" sz="3600" dirty="0">
                <a:latin typeface="NikoshBAN" panose="02000000000000000000" pitchFamily="2" charset="0"/>
                <a:cs typeface="NikoshBAN" panose="02000000000000000000" pitchFamily="2" charset="0"/>
              </a:rPr>
              <a:t>সার্বভৌম শক্তির আদেশ বলে বর্ণনা </a:t>
            </a:r>
            <a:r>
              <a:rPr lang="bn-BD" sz="3600" dirty="0" smtClean="0">
                <a:latin typeface="NikoshBAN" panose="02000000000000000000" pitchFamily="2" charset="0"/>
                <a:cs typeface="NikoshBAN" panose="02000000000000000000" pitchFamily="2" charset="0"/>
              </a:rPr>
              <a:t>করেছেন কে?”</a:t>
            </a:r>
            <a:endParaRPr lang="en-US" sz="3600" dirty="0"/>
          </a:p>
        </p:txBody>
      </p:sp>
      <p:sp>
        <p:nvSpPr>
          <p:cNvPr id="6" name="Title 1"/>
          <p:cNvSpPr txBox="1">
            <a:spLocks/>
          </p:cNvSpPr>
          <p:nvPr/>
        </p:nvSpPr>
        <p:spPr>
          <a:xfrm>
            <a:off x="1147293" y="3457057"/>
            <a:ext cx="2497428"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ক) প্লেটো</a:t>
            </a:r>
            <a:endParaRPr lang="en-US" sz="3600" dirty="0"/>
          </a:p>
        </p:txBody>
      </p:sp>
      <p:sp>
        <p:nvSpPr>
          <p:cNvPr id="7" name="Title 1"/>
          <p:cNvSpPr txBox="1">
            <a:spLocks/>
          </p:cNvSpPr>
          <p:nvPr/>
        </p:nvSpPr>
        <p:spPr>
          <a:xfrm>
            <a:off x="5079105" y="3475455"/>
            <a:ext cx="2497428"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খ) জন অস্টিন</a:t>
            </a:r>
            <a:endParaRPr lang="en-US" sz="3600" dirty="0"/>
          </a:p>
        </p:txBody>
      </p:sp>
      <p:sp>
        <p:nvSpPr>
          <p:cNvPr id="8" name="Title 1"/>
          <p:cNvSpPr txBox="1">
            <a:spLocks/>
          </p:cNvSpPr>
          <p:nvPr/>
        </p:nvSpPr>
        <p:spPr>
          <a:xfrm>
            <a:off x="1147293" y="4757153"/>
            <a:ext cx="2497428"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গ) এরিস্টটল</a:t>
            </a:r>
            <a:endParaRPr lang="en-US" sz="3600" dirty="0"/>
          </a:p>
        </p:txBody>
      </p:sp>
      <p:sp>
        <p:nvSpPr>
          <p:cNvPr id="9" name="Title 1"/>
          <p:cNvSpPr txBox="1">
            <a:spLocks/>
          </p:cNvSpPr>
          <p:nvPr/>
        </p:nvSpPr>
        <p:spPr>
          <a:xfrm>
            <a:off x="4976074" y="4757152"/>
            <a:ext cx="3717165"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গ)  অধ্যাপক ফাইনার</a:t>
            </a:r>
            <a:endParaRPr lang="en-US" sz="3600" dirty="0"/>
          </a:p>
        </p:txBody>
      </p:sp>
      <p:sp>
        <p:nvSpPr>
          <p:cNvPr id="10" name="Title 1"/>
          <p:cNvSpPr txBox="1">
            <a:spLocks/>
          </p:cNvSpPr>
          <p:nvPr/>
        </p:nvSpPr>
        <p:spPr>
          <a:xfrm>
            <a:off x="1147293" y="2376821"/>
            <a:ext cx="1286814" cy="755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600" dirty="0" smtClean="0">
                <a:latin typeface="NikoshBAN" panose="02000000000000000000" pitchFamily="2" charset="0"/>
                <a:cs typeface="NikoshBAN" panose="02000000000000000000" pitchFamily="2" charset="0"/>
              </a:rPr>
              <a:t>উত্তর :</a:t>
            </a:r>
            <a:endParaRPr lang="en-US" sz="3600" dirty="0"/>
          </a:p>
        </p:txBody>
      </p:sp>
    </p:spTree>
    <p:extLst>
      <p:ext uri="{BB962C8B-B14F-4D97-AF65-F5344CB8AC3E}">
        <p14:creationId xmlns:p14="http://schemas.microsoft.com/office/powerpoint/2010/main" val="38155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4.16667E-7 4.44444E-6 L -0.22005 -0.15811 " pathEditMode="relative" rAng="0" ptsTypes="AA">
                                      <p:cBhvr>
                                        <p:cTn id="41" dur="2000" fill="hold"/>
                                        <p:tgtEl>
                                          <p:spTgt spid="7"/>
                                        </p:tgtEl>
                                        <p:attrNameLst>
                                          <p:attrName>ppt_x</p:attrName>
                                          <p:attrName>ppt_y</p:attrName>
                                        </p:attrNameLst>
                                      </p:cBhvr>
                                      <p:rCtr x="-11003" y="-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7" grpId="1"/>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3" y="2258319"/>
            <a:ext cx="10515600" cy="1325563"/>
          </a:xfrm>
        </p:spPr>
        <p:txBody>
          <a:bodyPr/>
          <a:lstStyle/>
          <a:p>
            <a:r>
              <a:rPr lang="bn-BD" dirty="0" smtClean="0">
                <a:latin typeface="NikoshBAN" panose="02000000000000000000" pitchFamily="2" charset="0"/>
                <a:cs typeface="NikoshBAN" panose="02000000000000000000" pitchFamily="2" charset="0"/>
              </a:rPr>
              <a:t>বাড়ীর কাজ :</a:t>
            </a:r>
            <a:br>
              <a:rPr lang="bn-BD" dirty="0" smtClean="0">
                <a:latin typeface="NikoshBAN" panose="02000000000000000000" pitchFamily="2" charset="0"/>
                <a:cs typeface="NikoshBAN" panose="02000000000000000000" pitchFamily="2" charset="0"/>
              </a:rPr>
            </a:br>
            <a:r>
              <a:rPr lang="bn-BD" dirty="0" smtClean="0">
                <a:latin typeface="NikoshBAN" panose="02000000000000000000" pitchFamily="2" charset="0"/>
                <a:cs typeface="NikoshBAN" panose="02000000000000000000" pitchFamily="2" charset="0"/>
              </a:rPr>
              <a:t>১</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আইনের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উৎসগুলো</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ব্যাখ্যা</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en-US" dirty="0" smtClean="0">
                <a:latin typeface="NikoshBAN" panose="02000000000000000000" pitchFamily="2" charset="0"/>
                <a:cs typeface="NikoshBAN" panose="02000000000000000000" pitchFamily="2" charset="0"/>
              </a:rPr>
              <a:t>।</a:t>
            </a:r>
            <a:r>
              <a:rPr lang="bn-BD"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954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6276" y="734096"/>
            <a:ext cx="3200400" cy="1033282"/>
          </a:xfrm>
          <a:ln>
            <a:solidFill>
              <a:srgbClr val="002060"/>
            </a:solidFill>
          </a:ln>
        </p:spPr>
        <p:txBody>
          <a:bodyPr>
            <a:normAutofit fontScale="90000"/>
          </a:bodyPr>
          <a:lstStyle/>
          <a:p>
            <a:pPr algn="ct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sz="7300" dirty="0" err="1">
                <a:ln>
                  <a:solidFill>
                    <a:srgbClr val="002060"/>
                  </a:solidFill>
                </a:ln>
                <a:latin typeface="NikoshBAN" panose="02000000000000000000" pitchFamily="2" charset="0"/>
                <a:cs typeface="NikoshBAN" panose="02000000000000000000" pitchFamily="2" charset="0"/>
              </a:rPr>
              <a:t>পরিচিতি</a:t>
            </a:r>
            <a:r>
              <a:rPr lang="en-US" sz="4000" dirty="0">
                <a:latin typeface="SutonnyMJ" pitchFamily="2" charset="0"/>
                <a:cs typeface="SutonnyMJ" pitchFamily="2" charset="0"/>
              </a:rPr>
              <a:t/>
            </a:r>
            <a:br>
              <a:rPr lang="en-US" sz="4000" dirty="0">
                <a:latin typeface="SutonnyMJ" pitchFamily="2" charset="0"/>
                <a:cs typeface="SutonnyMJ" pitchFamily="2" charset="0"/>
              </a:rPr>
            </a:br>
            <a:endParaRPr lang="en-US" dirty="0"/>
          </a:p>
        </p:txBody>
      </p:sp>
      <p:sp>
        <p:nvSpPr>
          <p:cNvPr id="3" name="Content Placeholder 2"/>
          <p:cNvSpPr>
            <a:spLocks noGrp="1"/>
          </p:cNvSpPr>
          <p:nvPr>
            <p:ph sz="half" idx="1"/>
          </p:nvPr>
        </p:nvSpPr>
        <p:spPr>
          <a:xfrm>
            <a:off x="1715484" y="3851665"/>
            <a:ext cx="3886200" cy="3006335"/>
          </a:xfrm>
          <a:ln>
            <a:solidFill>
              <a:srgbClr val="002060"/>
            </a:solidFill>
          </a:ln>
        </p:spPr>
        <p:txBody>
          <a:bodyPr>
            <a:normAutofit fontScale="92500"/>
          </a:bodyPr>
          <a:lstStyle/>
          <a:p>
            <a:pPr>
              <a:buFontTx/>
              <a:buNone/>
            </a:pPr>
            <a:r>
              <a:rPr lang="en-US" sz="3500" dirty="0" err="1">
                <a:solidFill>
                  <a:schemeClr val="tx1">
                    <a:lumMod val="85000"/>
                    <a:lumOff val="15000"/>
                  </a:schemeClr>
                </a:solidFill>
                <a:latin typeface="NikoshBAN" panose="02000000000000000000" pitchFamily="2" charset="0"/>
                <a:cs typeface="NikoshBAN" panose="02000000000000000000" pitchFamily="2" charset="0"/>
              </a:rPr>
              <a:t>মো</a:t>
            </a:r>
            <a:r>
              <a:rPr lang="en-US" sz="3500" dirty="0">
                <a:solidFill>
                  <a:schemeClr val="tx1">
                    <a:lumMod val="85000"/>
                    <a:lumOff val="15000"/>
                  </a:schemeClr>
                </a:solidFill>
                <a:latin typeface="NikoshBAN" panose="02000000000000000000" pitchFamily="2" charset="0"/>
                <a:cs typeface="NikoshBAN" panose="02000000000000000000" pitchFamily="2" charset="0"/>
              </a:rPr>
              <a:t>: </a:t>
            </a:r>
            <a:r>
              <a:rPr lang="en-US" sz="3500" dirty="0" err="1">
                <a:solidFill>
                  <a:schemeClr val="tx1">
                    <a:lumMod val="85000"/>
                    <a:lumOff val="15000"/>
                  </a:schemeClr>
                </a:solidFill>
                <a:latin typeface="NikoshBAN" panose="02000000000000000000" pitchFamily="2" charset="0"/>
                <a:cs typeface="NikoshBAN" panose="02000000000000000000" pitchFamily="2" charset="0"/>
              </a:rPr>
              <a:t>আলতাফ</a:t>
            </a:r>
            <a:r>
              <a:rPr lang="en-US" sz="3500" dirty="0">
                <a:solidFill>
                  <a:schemeClr val="tx1">
                    <a:lumMod val="85000"/>
                    <a:lumOff val="15000"/>
                  </a:schemeClr>
                </a:solidFill>
                <a:latin typeface="NikoshBAN" panose="02000000000000000000" pitchFamily="2" charset="0"/>
                <a:cs typeface="NikoshBAN" panose="02000000000000000000" pitchFamily="2" charset="0"/>
              </a:rPr>
              <a:t> </a:t>
            </a:r>
            <a:r>
              <a:rPr lang="en-US" sz="3500" dirty="0" err="1">
                <a:solidFill>
                  <a:schemeClr val="tx1">
                    <a:lumMod val="85000"/>
                    <a:lumOff val="15000"/>
                  </a:schemeClr>
                </a:solidFill>
                <a:latin typeface="NikoshBAN" panose="02000000000000000000" pitchFamily="2" charset="0"/>
                <a:cs typeface="NikoshBAN" panose="02000000000000000000" pitchFamily="2" charset="0"/>
              </a:rPr>
              <a:t>হোসেন</a:t>
            </a:r>
            <a:endParaRPr lang="en-US" sz="3500" dirty="0">
              <a:solidFill>
                <a:schemeClr val="tx1">
                  <a:lumMod val="85000"/>
                  <a:lumOff val="15000"/>
                </a:schemeClr>
              </a:solidFill>
              <a:latin typeface="NikoshBAN" panose="02000000000000000000" pitchFamily="2" charset="0"/>
              <a:cs typeface="NikoshBAN" panose="02000000000000000000" pitchFamily="2" charset="0"/>
            </a:endParaRPr>
          </a:p>
          <a:p>
            <a:pPr>
              <a:buFontTx/>
              <a:buNone/>
            </a:pPr>
            <a:r>
              <a:rPr lang="en-US" sz="3200" dirty="0" err="1">
                <a:solidFill>
                  <a:schemeClr val="tx1">
                    <a:lumMod val="85000"/>
                    <a:lumOff val="15000"/>
                  </a:schemeClr>
                </a:solidFill>
                <a:latin typeface="NikoshBAN" panose="02000000000000000000" pitchFamily="2" charset="0"/>
                <a:cs typeface="NikoshBAN" panose="02000000000000000000" pitchFamily="2" charset="0"/>
              </a:rPr>
              <a:t>সহকরী</a:t>
            </a:r>
            <a:r>
              <a:rPr lang="en-US" sz="3200" dirty="0">
                <a:solidFill>
                  <a:schemeClr val="tx1">
                    <a:lumMod val="85000"/>
                    <a:lumOff val="15000"/>
                  </a:schemeClr>
                </a:solidFill>
                <a:latin typeface="NikoshBAN" panose="02000000000000000000" pitchFamily="2" charset="0"/>
                <a:cs typeface="NikoshBAN" panose="02000000000000000000" pitchFamily="2" charset="0"/>
              </a:rPr>
              <a:t> </a:t>
            </a:r>
            <a:r>
              <a:rPr lang="en-US" sz="3200" dirty="0" err="1">
                <a:solidFill>
                  <a:schemeClr val="tx1">
                    <a:lumMod val="85000"/>
                    <a:lumOff val="15000"/>
                  </a:schemeClr>
                </a:solidFill>
                <a:latin typeface="NikoshBAN" panose="02000000000000000000" pitchFamily="2" charset="0"/>
                <a:cs typeface="NikoshBAN" panose="02000000000000000000" pitchFamily="2" charset="0"/>
              </a:rPr>
              <a:t>অধ্যাপক</a:t>
            </a:r>
            <a:r>
              <a:rPr lang="en-US" sz="3200" dirty="0">
                <a:solidFill>
                  <a:schemeClr val="tx1">
                    <a:lumMod val="85000"/>
                    <a:lumOff val="15000"/>
                  </a:schemeClr>
                </a:solidFill>
                <a:latin typeface="NikoshBAN" panose="02000000000000000000" pitchFamily="2" charset="0"/>
                <a:cs typeface="NikoshBAN" panose="02000000000000000000" pitchFamily="2" charset="0"/>
              </a:rPr>
              <a:t>, </a:t>
            </a:r>
            <a:r>
              <a:rPr lang="en-US" sz="3200" dirty="0" err="1">
                <a:solidFill>
                  <a:schemeClr val="tx1">
                    <a:lumMod val="85000"/>
                    <a:lumOff val="15000"/>
                  </a:schemeClr>
                </a:solidFill>
                <a:latin typeface="NikoshBAN" panose="02000000000000000000" pitchFamily="2" charset="0"/>
                <a:cs typeface="NikoshBAN" panose="02000000000000000000" pitchFamily="2" charset="0"/>
              </a:rPr>
              <a:t>রাষ্ট্রবিজ্ঞান</a:t>
            </a:r>
            <a:endParaRPr lang="en-US" sz="3200" dirty="0">
              <a:solidFill>
                <a:schemeClr val="tx1">
                  <a:lumMod val="85000"/>
                  <a:lumOff val="15000"/>
                </a:schemeClr>
              </a:solidFill>
              <a:latin typeface="NikoshBAN" panose="02000000000000000000" pitchFamily="2" charset="0"/>
              <a:cs typeface="NikoshBAN" panose="02000000000000000000" pitchFamily="2" charset="0"/>
            </a:endParaRPr>
          </a:p>
          <a:p>
            <a:pPr>
              <a:buFontTx/>
              <a:buNone/>
            </a:pPr>
            <a:r>
              <a:rPr lang="en-US" dirty="0" err="1">
                <a:solidFill>
                  <a:schemeClr val="tx1">
                    <a:lumMod val="85000"/>
                    <a:lumOff val="15000"/>
                  </a:schemeClr>
                </a:solidFill>
                <a:latin typeface="NikoshBAN" panose="02000000000000000000" pitchFamily="2" charset="0"/>
                <a:cs typeface="NikoshBAN" panose="02000000000000000000" pitchFamily="2" charset="0"/>
              </a:rPr>
              <a:t>আয়শা-আইন</a:t>
            </a:r>
            <a:r>
              <a:rPr lang="en-US" dirty="0">
                <a:solidFill>
                  <a:schemeClr val="tx1">
                    <a:lumMod val="85000"/>
                    <a:lumOff val="15000"/>
                  </a:schemeClr>
                </a:solidFill>
                <a:latin typeface="NikoshBAN" panose="02000000000000000000" pitchFamily="2" charset="0"/>
                <a:cs typeface="NikoshBAN" panose="02000000000000000000" pitchFamily="2" charset="0"/>
              </a:rPr>
              <a:t> </a:t>
            </a:r>
            <a:r>
              <a:rPr lang="en-US" dirty="0" err="1">
                <a:solidFill>
                  <a:schemeClr val="tx1">
                    <a:lumMod val="85000"/>
                    <a:lumOff val="15000"/>
                  </a:schemeClr>
                </a:solidFill>
                <a:latin typeface="NikoshBAN" panose="02000000000000000000" pitchFamily="2" charset="0"/>
                <a:cs typeface="NikoshBAN" panose="02000000000000000000" pitchFamily="2" charset="0"/>
              </a:rPr>
              <a:t>উদ্দিন</a:t>
            </a:r>
            <a:r>
              <a:rPr lang="en-US" dirty="0">
                <a:solidFill>
                  <a:schemeClr val="tx1">
                    <a:lumMod val="85000"/>
                    <a:lumOff val="15000"/>
                  </a:schemeClr>
                </a:solidFill>
                <a:latin typeface="NikoshBAN" panose="02000000000000000000" pitchFamily="2" charset="0"/>
                <a:cs typeface="NikoshBAN" panose="02000000000000000000" pitchFamily="2" charset="0"/>
              </a:rPr>
              <a:t> </a:t>
            </a:r>
            <a:r>
              <a:rPr lang="en-US" dirty="0" err="1" smtClean="0">
                <a:solidFill>
                  <a:schemeClr val="tx1">
                    <a:lumMod val="85000"/>
                    <a:lumOff val="15000"/>
                  </a:schemeClr>
                </a:solidFill>
                <a:latin typeface="NikoshBAN" panose="02000000000000000000" pitchFamily="2" charset="0"/>
                <a:cs typeface="NikoshBAN" panose="02000000000000000000" pitchFamily="2" charset="0"/>
              </a:rPr>
              <a:t>মহিলা</a:t>
            </a:r>
            <a:r>
              <a:rPr lang="en-US" dirty="0" smtClean="0">
                <a:solidFill>
                  <a:schemeClr val="tx1">
                    <a:lumMod val="85000"/>
                    <a:lumOff val="15000"/>
                  </a:schemeClr>
                </a:solidFill>
                <a:latin typeface="NikoshBAN" panose="02000000000000000000" pitchFamily="2" charset="0"/>
                <a:cs typeface="NikoshBAN" panose="02000000000000000000" pitchFamily="2" charset="0"/>
              </a:rPr>
              <a:t> </a:t>
            </a:r>
            <a:r>
              <a:rPr lang="en-US" dirty="0" err="1">
                <a:solidFill>
                  <a:schemeClr val="tx1">
                    <a:lumMod val="85000"/>
                    <a:lumOff val="15000"/>
                  </a:schemeClr>
                </a:solidFill>
                <a:latin typeface="NikoshBAN" panose="02000000000000000000" pitchFamily="2" charset="0"/>
                <a:cs typeface="NikoshBAN" panose="02000000000000000000" pitchFamily="2" charset="0"/>
              </a:rPr>
              <a:t>কলেজ</a:t>
            </a:r>
            <a:endParaRPr lang="en-US" dirty="0">
              <a:solidFill>
                <a:schemeClr val="tx1">
                  <a:lumMod val="85000"/>
                  <a:lumOff val="15000"/>
                </a:schemeClr>
              </a:solidFill>
              <a:latin typeface="NikoshBAN" panose="02000000000000000000" pitchFamily="2" charset="0"/>
              <a:cs typeface="NikoshBAN" panose="02000000000000000000" pitchFamily="2" charset="0"/>
            </a:endParaRPr>
          </a:p>
          <a:p>
            <a:pPr>
              <a:buFontTx/>
              <a:buNone/>
            </a:pPr>
            <a:r>
              <a:rPr lang="en-US" sz="3500" dirty="0" err="1">
                <a:solidFill>
                  <a:schemeClr val="tx1">
                    <a:lumMod val="85000"/>
                    <a:lumOff val="15000"/>
                  </a:schemeClr>
                </a:solidFill>
                <a:latin typeface="NikoshBAN" panose="02000000000000000000" pitchFamily="2" charset="0"/>
                <a:cs typeface="NikoshBAN" panose="02000000000000000000" pitchFamily="2" charset="0"/>
              </a:rPr>
              <a:t>শ্রীবরদী</a:t>
            </a:r>
            <a:r>
              <a:rPr lang="en-US" sz="3500" dirty="0">
                <a:solidFill>
                  <a:schemeClr val="tx1">
                    <a:lumMod val="85000"/>
                    <a:lumOff val="15000"/>
                  </a:schemeClr>
                </a:solidFill>
                <a:latin typeface="NikoshBAN" panose="02000000000000000000" pitchFamily="2" charset="0"/>
                <a:cs typeface="NikoshBAN" panose="02000000000000000000" pitchFamily="2" charset="0"/>
              </a:rPr>
              <a:t>, </a:t>
            </a:r>
            <a:r>
              <a:rPr lang="en-US" sz="3500" dirty="0" err="1">
                <a:solidFill>
                  <a:schemeClr val="tx1">
                    <a:lumMod val="85000"/>
                    <a:lumOff val="15000"/>
                  </a:schemeClr>
                </a:solidFill>
                <a:latin typeface="NikoshBAN" panose="02000000000000000000" pitchFamily="2" charset="0"/>
                <a:cs typeface="NikoshBAN" panose="02000000000000000000" pitchFamily="2" charset="0"/>
              </a:rPr>
              <a:t>শেরপুর</a:t>
            </a:r>
            <a:r>
              <a:rPr lang="en-US" sz="3500" dirty="0" smtClean="0">
                <a:solidFill>
                  <a:schemeClr val="tx1">
                    <a:lumMod val="85000"/>
                    <a:lumOff val="15000"/>
                  </a:schemeClr>
                </a:solidFill>
                <a:latin typeface="NikoshBAN" panose="02000000000000000000" pitchFamily="2" charset="0"/>
                <a:cs typeface="NikoshBAN" panose="02000000000000000000" pitchFamily="2" charset="0"/>
              </a:rPr>
              <a:t>।</a:t>
            </a:r>
          </a:p>
          <a:p>
            <a:pPr>
              <a:buFontTx/>
              <a:buNone/>
            </a:pPr>
            <a:r>
              <a:rPr lang="en-US" sz="3500" dirty="0" err="1" smtClean="0">
                <a:solidFill>
                  <a:schemeClr val="tx1">
                    <a:lumMod val="85000"/>
                    <a:lumOff val="15000"/>
                  </a:schemeClr>
                </a:solidFill>
                <a:latin typeface="NikoshBAN" panose="02000000000000000000" pitchFamily="2" charset="0"/>
                <a:cs typeface="NikoshBAN" panose="02000000000000000000" pitchFamily="2" charset="0"/>
              </a:rPr>
              <a:t>মোবাইল</a:t>
            </a:r>
            <a:r>
              <a:rPr lang="en-US" sz="3500" dirty="0" smtClean="0">
                <a:solidFill>
                  <a:schemeClr val="tx1">
                    <a:lumMod val="85000"/>
                    <a:lumOff val="15000"/>
                  </a:schemeClr>
                </a:solidFill>
                <a:latin typeface="NikoshBAN" panose="02000000000000000000" pitchFamily="2" charset="0"/>
                <a:cs typeface="NikoshBAN" panose="02000000000000000000" pitchFamily="2" charset="0"/>
              </a:rPr>
              <a:t> : ০১৭১৮৯৬৩৯৩৮</a:t>
            </a:r>
            <a:endParaRPr lang="en-US" sz="3500" dirty="0">
              <a:solidFill>
                <a:schemeClr val="tx1">
                  <a:lumMod val="85000"/>
                  <a:lumOff val="15000"/>
                </a:schemeClr>
              </a:solidFill>
              <a:latin typeface="NikoshBAN" panose="02000000000000000000" pitchFamily="2" charset="0"/>
              <a:cs typeface="NikoshBAN" panose="02000000000000000000" pitchFamily="2" charset="0"/>
            </a:endParaRPr>
          </a:p>
          <a:p>
            <a:pPr>
              <a:buFontTx/>
              <a:buNone/>
            </a:pPr>
            <a:endParaRPr lang="en-US" dirty="0"/>
          </a:p>
        </p:txBody>
      </p:sp>
      <p:sp>
        <p:nvSpPr>
          <p:cNvPr id="4" name="Content Placeholder 3"/>
          <p:cNvSpPr>
            <a:spLocks noGrp="1"/>
          </p:cNvSpPr>
          <p:nvPr>
            <p:ph sz="half" idx="2"/>
          </p:nvPr>
        </p:nvSpPr>
        <p:spPr>
          <a:xfrm>
            <a:off x="6427586" y="3969670"/>
            <a:ext cx="4155744" cy="2888330"/>
          </a:xfrm>
        </p:spPr>
        <p:txBody>
          <a:bodyPr>
            <a:noAutofit/>
          </a:bodyPr>
          <a:lstStyle/>
          <a:p>
            <a:pPr>
              <a:buFontTx/>
              <a:buNone/>
            </a:pPr>
            <a:r>
              <a:rPr lang="en-US" sz="3200" dirty="0" err="1">
                <a:solidFill>
                  <a:schemeClr val="tx1">
                    <a:lumMod val="75000"/>
                    <a:lumOff val="25000"/>
                  </a:schemeClr>
                </a:solidFill>
                <a:latin typeface="NikoshBAN" panose="02000000000000000000" pitchFamily="2" charset="0"/>
                <a:cs typeface="NikoshBAN" panose="02000000000000000000" pitchFamily="2" charset="0"/>
              </a:rPr>
              <a:t>শ্রেণি</a:t>
            </a:r>
            <a:r>
              <a:rPr lang="en-US" sz="3200" dirty="0">
                <a:solidFill>
                  <a:schemeClr val="tx1">
                    <a:lumMod val="75000"/>
                    <a:lumOff val="25000"/>
                  </a:schemeClr>
                </a:solidFill>
                <a:latin typeface="NikoshBAN" panose="02000000000000000000" pitchFamily="2" charset="0"/>
                <a:cs typeface="NikoshBAN" panose="02000000000000000000" pitchFamily="2" charset="0"/>
              </a:rPr>
              <a:t>: </a:t>
            </a:r>
            <a:r>
              <a:rPr lang="bn-BD" sz="3200" dirty="0" smtClean="0">
                <a:solidFill>
                  <a:schemeClr val="tx1">
                    <a:lumMod val="75000"/>
                    <a:lumOff val="25000"/>
                  </a:schemeClr>
                </a:solidFill>
                <a:latin typeface="NikoshBAN" panose="02000000000000000000" pitchFamily="2" charset="0"/>
                <a:cs typeface="NikoshBAN" panose="02000000000000000000" pitchFamily="2" charset="0"/>
              </a:rPr>
              <a:t>একাদশ</a:t>
            </a:r>
            <a:endParaRPr lang="en-US" sz="3200" dirty="0">
              <a:solidFill>
                <a:schemeClr val="tx1">
                  <a:lumMod val="75000"/>
                  <a:lumOff val="25000"/>
                </a:schemeClr>
              </a:solidFill>
              <a:latin typeface="NikoshBAN" panose="02000000000000000000" pitchFamily="2" charset="0"/>
              <a:cs typeface="NikoshBAN" panose="02000000000000000000" pitchFamily="2" charset="0"/>
            </a:endParaRPr>
          </a:p>
          <a:p>
            <a:pPr>
              <a:buFontTx/>
              <a:buNone/>
            </a:pPr>
            <a:r>
              <a:rPr lang="en-US" sz="3200" dirty="0" err="1">
                <a:solidFill>
                  <a:schemeClr val="tx1">
                    <a:lumMod val="75000"/>
                    <a:lumOff val="25000"/>
                  </a:schemeClr>
                </a:solidFill>
                <a:latin typeface="NikoshBAN" panose="02000000000000000000" pitchFamily="2" charset="0"/>
                <a:cs typeface="NikoshBAN" panose="02000000000000000000" pitchFamily="2" charset="0"/>
              </a:rPr>
              <a:t>বিষয়</a:t>
            </a:r>
            <a:r>
              <a:rPr lang="en-US" sz="3200" dirty="0">
                <a:solidFill>
                  <a:schemeClr val="tx1">
                    <a:lumMod val="75000"/>
                    <a:lumOff val="25000"/>
                  </a:schemeClr>
                </a:solidFill>
                <a:latin typeface="NikoshBAN" panose="02000000000000000000" pitchFamily="2" charset="0"/>
                <a:cs typeface="NikoshBAN" panose="02000000000000000000" pitchFamily="2" charset="0"/>
              </a:rPr>
              <a:t>: </a:t>
            </a:r>
            <a:r>
              <a:rPr lang="bn-IN" sz="3200" dirty="0">
                <a:solidFill>
                  <a:schemeClr val="tx1">
                    <a:lumMod val="75000"/>
                    <a:lumOff val="25000"/>
                  </a:schemeClr>
                </a:solidFill>
                <a:latin typeface="NikoshBAN" panose="02000000000000000000" pitchFamily="2" charset="0"/>
                <a:cs typeface="NikoshBAN" panose="02000000000000000000" pitchFamily="2" charset="0"/>
              </a:rPr>
              <a:t>পৌরনীতি ও সুশাসন</a:t>
            </a:r>
          </a:p>
          <a:p>
            <a:pPr>
              <a:buFontTx/>
              <a:buNone/>
            </a:pPr>
            <a:r>
              <a:rPr lang="bn-IN" sz="3200" dirty="0">
                <a:solidFill>
                  <a:schemeClr val="tx1">
                    <a:lumMod val="75000"/>
                    <a:lumOff val="25000"/>
                  </a:schemeClr>
                </a:solidFill>
                <a:latin typeface="NikoshBAN" panose="02000000000000000000" pitchFamily="2" charset="0"/>
                <a:cs typeface="NikoshBAN" panose="02000000000000000000" pitchFamily="2" charset="0"/>
              </a:rPr>
              <a:t>অধ্যায়</a:t>
            </a:r>
            <a:r>
              <a:rPr lang="en-US" sz="3200" dirty="0">
                <a:solidFill>
                  <a:schemeClr val="tx1">
                    <a:lumMod val="75000"/>
                    <a:lumOff val="25000"/>
                  </a:schemeClr>
                </a:solidFill>
                <a:latin typeface="NikoshBAN" panose="02000000000000000000" pitchFamily="2" charset="0"/>
                <a:cs typeface="NikoshBAN" panose="02000000000000000000" pitchFamily="2" charset="0"/>
              </a:rPr>
              <a:t>:</a:t>
            </a:r>
            <a:r>
              <a:rPr lang="bn-IN" sz="3200" dirty="0">
                <a:solidFill>
                  <a:schemeClr val="tx1">
                    <a:lumMod val="75000"/>
                    <a:lumOff val="25000"/>
                  </a:schemeClr>
                </a:solidFill>
                <a:latin typeface="NikoshBAN" panose="02000000000000000000" pitchFamily="2" charset="0"/>
                <a:cs typeface="NikoshBAN" panose="02000000000000000000" pitchFamily="2" charset="0"/>
              </a:rPr>
              <a:t> </a:t>
            </a:r>
            <a:r>
              <a:rPr lang="bn-BD" sz="3200" dirty="0" smtClean="0">
                <a:solidFill>
                  <a:schemeClr val="tx1">
                    <a:lumMod val="75000"/>
                    <a:lumOff val="25000"/>
                  </a:schemeClr>
                </a:solidFill>
                <a:latin typeface="NikoshBAN" panose="02000000000000000000" pitchFamily="2" charset="0"/>
                <a:cs typeface="NikoshBAN" panose="02000000000000000000" pitchFamily="2" charset="0"/>
              </a:rPr>
              <a:t>তিন</a:t>
            </a:r>
            <a:endParaRPr lang="bn-IN" sz="3200" dirty="0">
              <a:solidFill>
                <a:schemeClr val="tx1">
                  <a:lumMod val="75000"/>
                  <a:lumOff val="25000"/>
                </a:schemeClr>
              </a:solidFill>
              <a:latin typeface="NikoshBAN" panose="02000000000000000000" pitchFamily="2" charset="0"/>
              <a:cs typeface="NikoshBAN" panose="02000000000000000000" pitchFamily="2" charset="0"/>
            </a:endParaRPr>
          </a:p>
          <a:p>
            <a:pPr>
              <a:buFontTx/>
              <a:buNone/>
            </a:pPr>
            <a:r>
              <a:rPr lang="bn-IN" sz="3200" dirty="0">
                <a:solidFill>
                  <a:schemeClr val="tx1">
                    <a:lumMod val="75000"/>
                    <a:lumOff val="25000"/>
                  </a:schemeClr>
                </a:solidFill>
                <a:latin typeface="NikoshBAN" panose="02000000000000000000" pitchFamily="2" charset="0"/>
                <a:cs typeface="NikoshBAN" panose="02000000000000000000" pitchFamily="2" charset="0"/>
              </a:rPr>
              <a:t>সময়</a:t>
            </a:r>
            <a:r>
              <a:rPr lang="en-US" sz="3200" dirty="0">
                <a:solidFill>
                  <a:schemeClr val="tx1">
                    <a:lumMod val="75000"/>
                    <a:lumOff val="25000"/>
                  </a:schemeClr>
                </a:solidFill>
                <a:latin typeface="NikoshBAN" panose="02000000000000000000" pitchFamily="2" charset="0"/>
                <a:cs typeface="NikoshBAN" panose="02000000000000000000" pitchFamily="2" charset="0"/>
              </a:rPr>
              <a:t>:</a:t>
            </a:r>
            <a:r>
              <a:rPr lang="bn-IN" sz="3200" dirty="0">
                <a:solidFill>
                  <a:schemeClr val="tx1">
                    <a:lumMod val="75000"/>
                    <a:lumOff val="25000"/>
                  </a:schemeClr>
                </a:solidFill>
                <a:latin typeface="NikoshBAN" panose="02000000000000000000" pitchFamily="2" charset="0"/>
                <a:cs typeface="NikoshBAN" panose="02000000000000000000" pitchFamily="2" charset="0"/>
              </a:rPr>
              <a:t> ৪৫ মিনিট</a:t>
            </a:r>
          </a:p>
          <a:p>
            <a:pPr>
              <a:buFontTx/>
              <a:buNone/>
            </a:pPr>
            <a:r>
              <a:rPr lang="bn-IN" sz="3200" dirty="0">
                <a:solidFill>
                  <a:schemeClr val="tx1">
                    <a:lumMod val="75000"/>
                    <a:lumOff val="25000"/>
                  </a:schemeClr>
                </a:solidFill>
                <a:latin typeface="NikoshBAN" panose="02000000000000000000" pitchFamily="2" charset="0"/>
                <a:cs typeface="NikoshBAN" panose="02000000000000000000" pitchFamily="2" charset="0"/>
              </a:rPr>
              <a:t>তারিখ</a:t>
            </a:r>
            <a:r>
              <a:rPr lang="en-US" sz="3200" dirty="0">
                <a:solidFill>
                  <a:schemeClr val="tx1">
                    <a:lumMod val="75000"/>
                    <a:lumOff val="25000"/>
                  </a:schemeClr>
                </a:solidFill>
                <a:latin typeface="NikoshBAN" panose="02000000000000000000" pitchFamily="2" charset="0"/>
                <a:cs typeface="NikoshBAN" panose="02000000000000000000" pitchFamily="2" charset="0"/>
              </a:rPr>
              <a:t>:</a:t>
            </a:r>
            <a:r>
              <a:rPr lang="bn-IN" sz="3200" dirty="0">
                <a:solidFill>
                  <a:schemeClr val="tx1">
                    <a:lumMod val="75000"/>
                    <a:lumOff val="25000"/>
                  </a:schemeClr>
                </a:solidFill>
                <a:latin typeface="NikoshBAN" panose="02000000000000000000" pitchFamily="2" charset="0"/>
                <a:cs typeface="NikoshBAN" panose="02000000000000000000" pitchFamily="2" charset="0"/>
              </a:rPr>
              <a:t> </a:t>
            </a:r>
            <a:r>
              <a:rPr lang="en-US" sz="3200" dirty="0" smtClean="0">
                <a:solidFill>
                  <a:schemeClr val="tx1">
                    <a:lumMod val="75000"/>
                    <a:lumOff val="25000"/>
                  </a:schemeClr>
                </a:solidFill>
                <a:latin typeface="NikoshBAN" panose="02000000000000000000" pitchFamily="2" charset="0"/>
                <a:cs typeface="NikoshBAN" panose="02000000000000000000" pitchFamily="2" charset="0"/>
              </a:rPr>
              <a:t>05</a:t>
            </a:r>
            <a:r>
              <a:rPr lang="bn-IN" sz="3200" dirty="0" smtClean="0">
                <a:solidFill>
                  <a:schemeClr val="tx1">
                    <a:lumMod val="75000"/>
                    <a:lumOff val="25000"/>
                  </a:schemeClr>
                </a:solidFill>
                <a:latin typeface="NikoshBAN" panose="02000000000000000000" pitchFamily="2" charset="0"/>
                <a:cs typeface="NikoshBAN" panose="02000000000000000000" pitchFamily="2" charset="0"/>
              </a:rPr>
              <a:t>/</a:t>
            </a:r>
            <a:r>
              <a:rPr lang="en-US" sz="3200" dirty="0" smtClean="0">
                <a:solidFill>
                  <a:schemeClr val="tx1">
                    <a:lumMod val="75000"/>
                    <a:lumOff val="25000"/>
                  </a:schemeClr>
                </a:solidFill>
                <a:latin typeface="NikoshBAN" panose="02000000000000000000" pitchFamily="2" charset="0"/>
                <a:cs typeface="NikoshBAN" panose="02000000000000000000" pitchFamily="2" charset="0"/>
              </a:rPr>
              <a:t>05</a:t>
            </a:r>
            <a:r>
              <a:rPr lang="bn-IN" sz="3200" dirty="0" smtClean="0">
                <a:solidFill>
                  <a:schemeClr val="tx1">
                    <a:lumMod val="75000"/>
                    <a:lumOff val="25000"/>
                  </a:schemeClr>
                </a:solidFill>
                <a:latin typeface="NikoshBAN" panose="02000000000000000000" pitchFamily="2" charset="0"/>
                <a:cs typeface="NikoshBAN" panose="02000000000000000000" pitchFamily="2" charset="0"/>
              </a:rPr>
              <a:t>/২০</a:t>
            </a:r>
            <a:r>
              <a:rPr lang="en-US" sz="3200" dirty="0" smtClean="0">
                <a:solidFill>
                  <a:schemeClr val="tx1">
                    <a:lumMod val="75000"/>
                    <a:lumOff val="25000"/>
                  </a:schemeClr>
                </a:solidFill>
                <a:latin typeface="NikoshBAN" panose="02000000000000000000" pitchFamily="2" charset="0"/>
                <a:cs typeface="NikoshBAN" panose="02000000000000000000" pitchFamily="2" charset="0"/>
              </a:rPr>
              <a:t>20</a:t>
            </a:r>
            <a:endParaRPr lang="en-US" sz="3200" dirty="0">
              <a:solidFill>
                <a:schemeClr val="tx1">
                  <a:lumMod val="75000"/>
                  <a:lumOff val="25000"/>
                </a:schemeClr>
              </a:solidFill>
              <a:latin typeface="NikoshBAN" panose="02000000000000000000" pitchFamily="2" charset="0"/>
              <a:cs typeface="NikoshBAN" panose="02000000000000000000" pitchFamily="2" charset="0"/>
            </a:endParaRPr>
          </a:p>
        </p:txBody>
      </p:sp>
      <p:sp>
        <p:nvSpPr>
          <p:cNvPr id="6" name="Content Placeholder 2"/>
          <p:cNvSpPr txBox="1">
            <a:spLocks/>
          </p:cNvSpPr>
          <p:nvPr/>
        </p:nvSpPr>
        <p:spPr>
          <a:xfrm rot="19810615">
            <a:off x="1685853" y="2464511"/>
            <a:ext cx="2983363" cy="67529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None/>
            </a:pPr>
            <a:r>
              <a:rPr lang="bn-IN" sz="3200" dirty="0">
                <a:ln>
                  <a:solidFill>
                    <a:srgbClr val="002060"/>
                  </a:solidFill>
                </a:ln>
                <a:latin typeface="NikoshBAN" panose="02000000000000000000" pitchFamily="2" charset="0"/>
                <a:cs typeface="NikoshBAN" panose="02000000000000000000" pitchFamily="2" charset="0"/>
              </a:rPr>
              <a:t> শিক্ষক পরিচিতি</a:t>
            </a:r>
            <a:endParaRPr lang="en-US" sz="2400" dirty="0">
              <a:ln>
                <a:solidFill>
                  <a:srgbClr val="002060"/>
                </a:solidFill>
              </a:ln>
              <a:latin typeface="NikoshBAN" panose="02000000000000000000" pitchFamily="2" charset="0"/>
              <a:cs typeface="NikoshBAN" panose="02000000000000000000" pitchFamily="2" charset="0"/>
            </a:endParaRPr>
          </a:p>
          <a:p>
            <a:pPr>
              <a:buFontTx/>
              <a:buNone/>
            </a:pPr>
            <a:endParaRPr lang="en-US" dirty="0"/>
          </a:p>
        </p:txBody>
      </p:sp>
      <p:cxnSp>
        <p:nvCxnSpPr>
          <p:cNvPr id="8" name="Straight Arrow Connector 7"/>
          <p:cNvCxnSpPr/>
          <p:nvPr/>
        </p:nvCxnSpPr>
        <p:spPr>
          <a:xfrm>
            <a:off x="3134073" y="3125807"/>
            <a:ext cx="524511" cy="5344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rot="2246978">
            <a:off x="8096019" y="3024036"/>
            <a:ext cx="2188614" cy="80375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None/>
            </a:pPr>
            <a:r>
              <a:rPr lang="bn-IN" sz="3200" dirty="0">
                <a:ln>
                  <a:solidFill>
                    <a:srgbClr val="002060"/>
                  </a:solidFill>
                </a:ln>
                <a:latin typeface="NikoshBAN" panose="02000000000000000000" pitchFamily="2" charset="0"/>
                <a:cs typeface="NikoshBAN" panose="02000000000000000000" pitchFamily="2" charset="0"/>
              </a:rPr>
              <a:t> পাঠ পরিচিতি</a:t>
            </a:r>
            <a:endParaRPr lang="en-US" sz="3200" dirty="0">
              <a:ln>
                <a:solidFill>
                  <a:srgbClr val="002060"/>
                </a:solidFill>
              </a:ln>
              <a:latin typeface="NikoshBAN" panose="02000000000000000000" pitchFamily="2" charset="0"/>
              <a:cs typeface="NikoshBAN" panose="02000000000000000000" pitchFamily="2" charset="0"/>
            </a:endParaRPr>
          </a:p>
          <a:p>
            <a:pPr>
              <a:buFontTx/>
              <a:buNone/>
            </a:pPr>
            <a:endParaRPr lang="en-US" dirty="0"/>
          </a:p>
        </p:txBody>
      </p:sp>
      <p:cxnSp>
        <p:nvCxnSpPr>
          <p:cNvPr id="14" name="Straight Arrow Connector 13"/>
          <p:cNvCxnSpPr/>
          <p:nvPr/>
        </p:nvCxnSpPr>
        <p:spPr>
          <a:xfrm flipH="1">
            <a:off x="8247916" y="3276600"/>
            <a:ext cx="515084" cy="5598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066800" y="1"/>
            <a:ext cx="3200400" cy="1767379"/>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solidFill>
                  <a:srgbClr val="00B050"/>
                </a:solidFill>
                <a:latin typeface="SutonnyMJ" pitchFamily="2" charset="0"/>
                <a:cs typeface="SutonnyMJ" pitchFamily="2" charset="0"/>
              </a:rPr>
              <a:t/>
            </a:r>
            <a:br>
              <a:rPr lang="en-US" dirty="0">
                <a:solidFill>
                  <a:srgbClr val="00B050"/>
                </a:solidFill>
                <a:latin typeface="SutonnyMJ" pitchFamily="2" charset="0"/>
                <a:cs typeface="SutonnyMJ" pitchFamily="2" charset="0"/>
              </a:rPr>
            </a:br>
            <a:r>
              <a:rPr lang="en-US" sz="4000" dirty="0">
                <a:latin typeface="SutonnyMJ" pitchFamily="2" charset="0"/>
                <a:cs typeface="SutonnyMJ" pitchFamily="2" charset="0"/>
              </a:rPr>
              <a:t/>
            </a:r>
            <a:br>
              <a:rPr lang="en-US" sz="4000" dirty="0">
                <a:latin typeface="SutonnyMJ" pitchFamily="2" charset="0"/>
                <a:cs typeface="SutonnyMJ" pitchFamily="2" charset="0"/>
              </a:rPr>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24" y="136231"/>
            <a:ext cx="1931274" cy="1931274"/>
          </a:xfrm>
          <a:prstGeom prst="rect">
            <a:avLst/>
          </a:prstGeom>
        </p:spPr>
      </p:pic>
    </p:spTree>
    <p:extLst>
      <p:ext uri="{BB962C8B-B14F-4D97-AF65-F5344CB8AC3E}">
        <p14:creationId xmlns:p14="http://schemas.microsoft.com/office/powerpoint/2010/main" val="177564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bg/>
                                          </p:spTgt>
                                        </p:tgtEl>
                                        <p:attrNameLst>
                                          <p:attrName>style.visibility</p:attrName>
                                        </p:attrNameLst>
                                      </p:cBhvr>
                                      <p:to>
                                        <p:strVal val="visible"/>
                                      </p:to>
                                    </p:set>
                                    <p:anim calcmode="lin" valueType="num">
                                      <p:cBhvr additive="base">
                                        <p:cTn id="3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1"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 calcmode="lin" valueType="num">
                                      <p:cBhvr additive="base">
                                        <p:cTn id="4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 calcmode="lin" valueType="num">
                                      <p:cBhvr additive="base">
                                        <p:cTn id="4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 calcmode="lin" valueType="num">
                                      <p:cBhvr additive="base">
                                        <p:cTn id="5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additive="base">
                                        <p:cTn id="6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4">
                                            <p:txEl>
                                              <p:pRg st="0" end="0"/>
                                            </p:txEl>
                                          </p:spTgt>
                                        </p:tgtEl>
                                        <p:attrNameLst>
                                          <p:attrName>style.visibility</p:attrName>
                                        </p:attrNameLst>
                                      </p:cBhvr>
                                      <p:to>
                                        <p:strVal val="visible"/>
                                      </p:to>
                                    </p:set>
                                    <p:animEffect transition="in" filter="fade">
                                      <p:cBhvr>
                                        <p:cTn id="80" dur="1000"/>
                                        <p:tgtEl>
                                          <p:spTgt spid="4">
                                            <p:txEl>
                                              <p:pRg st="0" end="0"/>
                                            </p:txEl>
                                          </p:spTgt>
                                        </p:tgtEl>
                                      </p:cBhvr>
                                    </p:animEffect>
                                    <p:anim calcmode="lin" valueType="num">
                                      <p:cBhvr>
                                        <p:cTn id="8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4">
                                            <p:txEl>
                                              <p:pRg st="1" end="1"/>
                                            </p:txEl>
                                          </p:spTgt>
                                        </p:tgtEl>
                                        <p:attrNameLst>
                                          <p:attrName>style.visibility</p:attrName>
                                        </p:attrNameLst>
                                      </p:cBhvr>
                                      <p:to>
                                        <p:strVal val="visible"/>
                                      </p:to>
                                    </p:set>
                                    <p:animEffect transition="in" filter="fade">
                                      <p:cBhvr>
                                        <p:cTn id="87" dur="1000"/>
                                        <p:tgtEl>
                                          <p:spTgt spid="4">
                                            <p:txEl>
                                              <p:pRg st="1" end="1"/>
                                            </p:txEl>
                                          </p:spTgt>
                                        </p:tgtEl>
                                      </p:cBhvr>
                                    </p:animEffect>
                                    <p:anim calcmode="lin" valueType="num">
                                      <p:cBhvr>
                                        <p:cTn id="8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4">
                                            <p:txEl>
                                              <p:pRg st="2" end="2"/>
                                            </p:txEl>
                                          </p:spTgt>
                                        </p:tgtEl>
                                        <p:attrNameLst>
                                          <p:attrName>style.visibility</p:attrName>
                                        </p:attrNameLst>
                                      </p:cBhvr>
                                      <p:to>
                                        <p:strVal val="visible"/>
                                      </p:to>
                                    </p:set>
                                    <p:animEffect transition="in" filter="fade">
                                      <p:cBhvr>
                                        <p:cTn id="94" dur="1000"/>
                                        <p:tgtEl>
                                          <p:spTgt spid="4">
                                            <p:txEl>
                                              <p:pRg st="2" end="2"/>
                                            </p:txEl>
                                          </p:spTgt>
                                        </p:tgtEl>
                                      </p:cBhvr>
                                    </p:animEffect>
                                    <p:anim calcmode="lin" valueType="num">
                                      <p:cBhvr>
                                        <p:cTn id="9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4">
                                            <p:txEl>
                                              <p:pRg st="3" end="3"/>
                                            </p:txEl>
                                          </p:spTgt>
                                        </p:tgtEl>
                                        <p:attrNameLst>
                                          <p:attrName>style.visibility</p:attrName>
                                        </p:attrNameLst>
                                      </p:cBhvr>
                                      <p:to>
                                        <p:strVal val="visible"/>
                                      </p:to>
                                    </p:set>
                                    <p:animEffect transition="in" filter="fade">
                                      <p:cBhvr>
                                        <p:cTn id="101" dur="1000"/>
                                        <p:tgtEl>
                                          <p:spTgt spid="4">
                                            <p:txEl>
                                              <p:pRg st="3" end="3"/>
                                            </p:txEl>
                                          </p:spTgt>
                                        </p:tgtEl>
                                      </p:cBhvr>
                                    </p:animEffect>
                                    <p:anim calcmode="lin" valueType="num">
                                      <p:cBhvr>
                                        <p:cTn id="10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
                                            <p:txEl>
                                              <p:pRg st="4" end="4"/>
                                            </p:txEl>
                                          </p:spTgt>
                                        </p:tgtEl>
                                        <p:attrNameLst>
                                          <p:attrName>style.visibility</p:attrName>
                                        </p:attrNameLst>
                                      </p:cBhvr>
                                      <p:to>
                                        <p:strVal val="visible"/>
                                      </p:to>
                                    </p:set>
                                    <p:animEffect transition="in" filter="fade">
                                      <p:cBhvr>
                                        <p:cTn id="108" dur="1000"/>
                                        <p:tgtEl>
                                          <p:spTgt spid="4">
                                            <p:txEl>
                                              <p:pRg st="4" end="4"/>
                                            </p:txEl>
                                          </p:spTgt>
                                        </p:tgtEl>
                                      </p:cBhvr>
                                    </p:animEffect>
                                    <p:anim calcmode="lin" valueType="num">
                                      <p:cBhvr>
                                        <p:cTn id="10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1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p:bldP spid="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865" y="287852"/>
            <a:ext cx="5738074" cy="1325563"/>
          </a:xfrm>
        </p:spPr>
        <p:txBody>
          <a:bodyPr/>
          <a:lstStyle/>
          <a:p>
            <a:pPr algn="ctr"/>
            <a:r>
              <a:rPr lang="bn-BD" dirty="0" smtClean="0">
                <a:latin typeface="NikoshBAN" panose="02000000000000000000" pitchFamily="2" charset="0"/>
                <a:cs typeface="NikoshBAN" panose="02000000000000000000" pitchFamily="2" charset="0"/>
              </a:rPr>
              <a:t> সবাইকে অনেক অনেক ধন্যবাদ</a:t>
            </a:r>
            <a:endParaRPr lang="en-US" dirty="0"/>
          </a:p>
        </p:txBody>
      </p:sp>
      <p:pic>
        <p:nvPicPr>
          <p:cNvPr id="3" name="Picture 4" descr="GOLDP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865" y="1956516"/>
            <a:ext cx="5738074" cy="336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4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endParaRPr lang="en-US" dirty="0"/>
          </a:p>
        </p:txBody>
      </p:sp>
      <p:pic>
        <p:nvPicPr>
          <p:cNvPr id="3" name="Picture 5" descr="Sangshad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712" y="437882"/>
            <a:ext cx="4268272" cy="190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jatiya-sangsad-bhaban-bangladesh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696" y="270456"/>
            <a:ext cx="4515118" cy="190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jatio sangshad baban এর চিত্র ফলাফ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712" y="2913845"/>
            <a:ext cx="4268272" cy="181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5696" y="2968112"/>
            <a:ext cx="4515118" cy="1764875"/>
          </a:xfrm>
          <a:prstGeom prst="rect">
            <a:avLst/>
          </a:prstGeom>
        </p:spPr>
      </p:pic>
      <p:sp>
        <p:nvSpPr>
          <p:cNvPr id="6" name="Rectangle 5"/>
          <p:cNvSpPr/>
          <p:nvPr/>
        </p:nvSpPr>
        <p:spPr>
          <a:xfrm>
            <a:off x="823712" y="5302877"/>
            <a:ext cx="9607102" cy="6568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BD" sz="4800" dirty="0" smtClean="0">
                <a:latin typeface="NikoshBAN" panose="02000000000000000000" pitchFamily="2" charset="0"/>
                <a:cs typeface="NikoshBAN" panose="02000000000000000000" pitchFamily="2" charset="0"/>
              </a:rPr>
              <a:t>উপরের ছবি গুলো দেখে কি মনে হয় তা বল।</a:t>
            </a:r>
            <a:endParaRPr lang="en-US" sz="4800" dirty="0"/>
          </a:p>
        </p:txBody>
      </p:sp>
    </p:spTree>
    <p:extLst>
      <p:ext uri="{BB962C8B-B14F-4D97-AF65-F5344CB8AC3E}">
        <p14:creationId xmlns:p14="http://schemas.microsoft.com/office/powerpoint/2010/main" val="403280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7869"/>
            <a:ext cx="11552349" cy="2210649"/>
          </a:xfrm>
        </p:spPr>
        <p:txBody>
          <a:bodyPr>
            <a:normAutofit/>
          </a:bodyPr>
          <a:lstStyle/>
          <a:p>
            <a:pPr algn="ctr"/>
            <a:r>
              <a:rPr lang="en-US" sz="8800" dirty="0" err="1" smtClean="0">
                <a:latin typeface="NikoshBAN" panose="02000000000000000000" pitchFamily="2" charset="0"/>
                <a:cs typeface="NikoshBAN" panose="02000000000000000000" pitchFamily="2" charset="0"/>
              </a:rPr>
              <a:t>আইন</a:t>
            </a:r>
            <a:endParaRPr lang="en-US" sz="8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344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12134" y="1"/>
            <a:ext cx="10079865" cy="6857999"/>
          </a:xfrm>
        </p:spPr>
        <p:txBody>
          <a:bodyPr>
            <a:normAutofit fontScale="90000"/>
          </a:bodyPr>
          <a:lstStyle/>
          <a:p>
            <a:pPr>
              <a:defRPr/>
            </a:pPr>
            <a:r>
              <a:rPr lang="en-US" dirty="0" smtClean="0">
                <a:latin typeface="SutonnyMJ" pitchFamily="2" charset="0"/>
                <a:cs typeface="SutonnyMJ" pitchFamily="2" charset="0"/>
              </a:rPr>
              <a:t/>
            </a:r>
            <a:br>
              <a:rPr lang="en-US" dirty="0" smtClean="0">
                <a:latin typeface="SutonnyMJ" pitchFamily="2" charset="0"/>
                <a:cs typeface="SutonnyMJ" pitchFamily="2" charset="0"/>
              </a:rPr>
            </a:br>
            <a:r>
              <a:rPr lang="en-US" dirty="0" smtClean="0">
                <a:latin typeface="SutonnyMJ" pitchFamily="2" charset="0"/>
                <a:cs typeface="SutonnyMJ" pitchFamily="2" charset="0"/>
              </a:rPr>
              <a:t/>
            </a:r>
            <a:br>
              <a:rPr lang="en-US" dirty="0" smtClean="0">
                <a:latin typeface="SutonnyMJ" pitchFamily="2" charset="0"/>
                <a:cs typeface="SutonnyMJ" pitchFamily="2" charset="0"/>
              </a:rPr>
            </a:br>
            <a:r>
              <a:rPr lang="en-US" dirty="0" smtClean="0">
                <a:latin typeface="SutonnyMJ" pitchFamily="2" charset="0"/>
                <a:cs typeface="SutonnyMJ" pitchFamily="2" charset="0"/>
              </a:rPr>
              <a:t/>
            </a:r>
            <a:br>
              <a:rPr lang="en-US" dirty="0" smtClean="0">
                <a:latin typeface="SutonnyMJ" pitchFamily="2" charset="0"/>
                <a:cs typeface="SutonnyMJ" pitchFamily="2" charset="0"/>
              </a:rPr>
            </a:br>
            <a:r>
              <a:rPr lang="en-US" dirty="0">
                <a:latin typeface="SutonnyMJ" pitchFamily="2" charset="0"/>
                <a:cs typeface="SutonnyMJ" pitchFamily="2" charset="0"/>
              </a:rPr>
              <a:t/>
            </a:r>
            <a:br>
              <a:rPr lang="en-US" dirty="0">
                <a:latin typeface="SutonnyMJ" pitchFamily="2" charset="0"/>
                <a:cs typeface="SutonnyMJ" pitchFamily="2" charset="0"/>
              </a:rPr>
            </a:br>
            <a:r>
              <a:rPr lang="bn-IN" dirty="0" smtClean="0">
                <a:latin typeface="NikoshBAN" panose="02000000000000000000" pitchFamily="2" charset="0"/>
                <a:cs typeface="NikoshBAN" panose="02000000000000000000" pitchFamily="2" charset="0"/>
              </a:rPr>
              <a:t>এই </a:t>
            </a:r>
            <a:r>
              <a:rPr lang="bn-IN" dirty="0">
                <a:latin typeface="NikoshBAN" panose="02000000000000000000" pitchFamily="2" charset="0"/>
                <a:cs typeface="NikoshBAN" panose="02000000000000000000" pitchFamily="2" charset="0"/>
              </a:rPr>
              <a:t>পাঠ শেষে শিক্ষার্থীরা ---</a:t>
            </a:r>
            <a:br>
              <a:rPr lang="bn-IN" dirty="0">
                <a:latin typeface="NikoshBAN" panose="02000000000000000000" pitchFamily="2" charset="0"/>
                <a:cs typeface="NikoshBAN" panose="02000000000000000000" pitchFamily="2" charset="0"/>
              </a:rPr>
            </a:br>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IN" dirty="0">
                <a:latin typeface="NikoshBAN" panose="02000000000000000000" pitchFamily="2" charset="0"/>
                <a:cs typeface="NikoshBAN" panose="02000000000000000000" pitchFamily="2" charset="0"/>
              </a:rPr>
              <a:t>1। </a:t>
            </a:r>
            <a:r>
              <a:rPr lang="en-US" dirty="0" err="1" smtClean="0">
                <a:latin typeface="NikoshBAN" panose="02000000000000000000" pitchFamily="2" charset="0"/>
                <a:cs typeface="NikoshBAN" panose="02000000000000000000" pitchFamily="2" charset="0"/>
              </a:rPr>
              <a:t>আইন</a:t>
            </a:r>
            <a:r>
              <a:rPr lang="bn-IN" dirty="0" smtClean="0">
                <a:latin typeface="NikoshBAN" panose="02000000000000000000" pitchFamily="2" charset="0"/>
                <a:cs typeface="NikoshBAN" panose="02000000000000000000" pitchFamily="2" charset="0"/>
              </a:rPr>
              <a:t> </a:t>
            </a:r>
            <a:r>
              <a:rPr lang="bn-IN" dirty="0">
                <a:latin typeface="NikoshBAN" panose="02000000000000000000" pitchFamily="2" charset="0"/>
                <a:cs typeface="NikoshBAN" panose="02000000000000000000" pitchFamily="2" charset="0"/>
              </a:rPr>
              <a:t>কি তা বলতে পারবে।</a:t>
            </a:r>
            <a:br>
              <a:rPr lang="bn-IN" dirty="0">
                <a:latin typeface="NikoshBAN" panose="02000000000000000000" pitchFamily="2" charset="0"/>
                <a:cs typeface="NikoshBAN" panose="02000000000000000000" pitchFamily="2" charset="0"/>
              </a:rPr>
            </a:br>
            <a:r>
              <a:rPr lang="bn-IN" dirty="0">
                <a:latin typeface="NikoshBAN" panose="02000000000000000000" pitchFamily="2" charset="0"/>
                <a:cs typeface="NikoshBAN" panose="02000000000000000000" pitchFamily="2" charset="0"/>
              </a:rPr>
              <a:t>2</a:t>
            </a:r>
            <a:r>
              <a:rPr lang="bn-IN" dirty="0" smtClean="0">
                <a:latin typeface="NikoshBAN" panose="02000000000000000000" pitchFamily="2" charset="0"/>
                <a:cs typeface="NikoshBAN" panose="02000000000000000000" pitchFamily="2" charset="0"/>
              </a:rPr>
              <a:t>।</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আইনের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বৈশিষ্ট্য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লিখতে</a:t>
            </a:r>
            <a:r>
              <a:rPr lang="en-US" dirty="0" smtClean="0">
                <a:latin typeface="NikoshBAN" panose="02000000000000000000" pitchFamily="2" charset="0"/>
                <a:cs typeface="NikoshBAN" panose="02000000000000000000" pitchFamily="2" charset="0"/>
              </a:rPr>
              <a:t> </a:t>
            </a:r>
            <a:r>
              <a:rPr lang="bn-IN" dirty="0">
                <a:latin typeface="NikoshBAN" panose="02000000000000000000" pitchFamily="2" charset="0"/>
                <a:cs typeface="NikoshBAN" panose="02000000000000000000" pitchFamily="2" charset="0"/>
              </a:rPr>
              <a:t>পারবে।</a:t>
            </a: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bn-IN" dirty="0">
                <a:latin typeface="NikoshBAN" panose="02000000000000000000" pitchFamily="2" charset="0"/>
                <a:cs typeface="NikoshBAN" panose="02000000000000000000" pitchFamily="2" charset="0"/>
              </a:rPr>
              <a:t>3</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আইনের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উৎসগুলো</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ব্যাখ্যা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করতে</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পারবে</a:t>
            </a:r>
            <a:r>
              <a:rPr lang="en-US" dirty="0">
                <a:latin typeface="NikoshBAN" panose="02000000000000000000" pitchFamily="2" charset="0"/>
                <a:cs typeface="NikoshBAN" panose="02000000000000000000" pitchFamily="2" charset="0"/>
              </a:rPr>
              <a:t>।</a:t>
            </a:r>
            <a:r>
              <a:rPr lang="en-US" dirty="0">
                <a:latin typeface="SutonnyMJ" pitchFamily="2" charset="0"/>
                <a:cs typeface="SutonnyMJ" pitchFamily="2" charset="0"/>
              </a:rPr>
              <a:t/>
            </a:r>
            <a:br>
              <a:rPr lang="en-US" dirty="0">
                <a:latin typeface="SutonnyMJ" pitchFamily="2" charset="0"/>
                <a:cs typeface="SutonnyMJ" pitchFamily="2" charset="0"/>
              </a:rPr>
            </a:br>
            <a:r>
              <a:rPr lang="en-US" dirty="0" smtClean="0">
                <a:latin typeface="SutonnyMJ" pitchFamily="2" charset="0"/>
                <a:cs typeface="SutonnyMJ" pitchFamily="2" charset="0"/>
              </a:rPr>
              <a:t/>
            </a:r>
            <a:br>
              <a:rPr lang="en-US" dirty="0" smtClean="0">
                <a:latin typeface="SutonnyMJ" pitchFamily="2" charset="0"/>
                <a:cs typeface="SutonnyMJ" pitchFamily="2" charset="0"/>
              </a:rPr>
            </a:br>
            <a:r>
              <a:rPr lang="en-US" dirty="0" smtClean="0">
                <a:latin typeface="SutonnyMJ" pitchFamily="2" charset="0"/>
                <a:cs typeface="SutonnyMJ" pitchFamily="2" charset="0"/>
              </a:rPr>
              <a:t/>
            </a:r>
            <a:br>
              <a:rPr lang="en-US" dirty="0" smtClean="0">
                <a:latin typeface="SutonnyMJ" pitchFamily="2" charset="0"/>
                <a:cs typeface="SutonnyMJ" pitchFamily="2" charset="0"/>
              </a:rPr>
            </a:br>
            <a:endParaRPr lang="en-US" sz="3600" dirty="0">
              <a:latin typeface="SutonnyMJ" pitchFamily="2" charset="0"/>
              <a:cs typeface="SutonnyMJ" pitchFamily="2" charset="0"/>
            </a:endParaRPr>
          </a:p>
        </p:txBody>
      </p:sp>
      <p:sp>
        <p:nvSpPr>
          <p:cNvPr id="4" name="Rectangle 3"/>
          <p:cNvSpPr/>
          <p:nvPr/>
        </p:nvSpPr>
        <p:spPr>
          <a:xfrm>
            <a:off x="2895600" y="609599"/>
            <a:ext cx="4191000" cy="1076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smtClean="0">
                <a:latin typeface="NikoshBAN" panose="02000000000000000000" pitchFamily="2" charset="0"/>
                <a:cs typeface="NikoshBAN" panose="02000000000000000000" pitchFamily="2" charset="0"/>
              </a:rPr>
              <a:t>শিখনফল</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7625321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93262" cy="6761408"/>
          </a:xfrm>
        </p:spPr>
        <p:txBody>
          <a:bodyPr/>
          <a:lstStyle/>
          <a:p>
            <a:pPr algn="just"/>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bn-BD" dirty="0" smtClean="0">
                <a:latin typeface="NikoshBAN" panose="02000000000000000000" pitchFamily="2" charset="0"/>
                <a:cs typeface="NikoshBAN" panose="02000000000000000000" pitchFamily="2" charset="0"/>
              </a:rPr>
              <a:t/>
            </a:r>
            <a:br>
              <a:rPr lang="bn-BD" dirty="0" smtClean="0">
                <a:latin typeface="NikoshBAN" panose="02000000000000000000" pitchFamily="2" charset="0"/>
                <a:cs typeface="NikoshBAN" panose="02000000000000000000" pitchFamily="2" charset="0"/>
              </a:rPr>
            </a:br>
            <a:r>
              <a:rPr lang="bn-BD" dirty="0">
                <a:latin typeface="NikoshBAN" panose="02000000000000000000" pitchFamily="2" charset="0"/>
                <a:cs typeface="NikoshBAN" panose="02000000000000000000" pitchFamily="2" charset="0"/>
              </a:rPr>
              <a:t/>
            </a:r>
            <a:br>
              <a:rPr lang="bn-BD" dirty="0">
                <a:latin typeface="NikoshBAN" panose="02000000000000000000" pitchFamily="2" charset="0"/>
                <a:cs typeface="NikoshBAN" panose="02000000000000000000" pitchFamily="2" charset="0"/>
              </a:rPr>
            </a:br>
            <a:r>
              <a:rPr lang="bn-IN" sz="3600" dirty="0" smtClean="0">
                <a:latin typeface="NikoshBAN" panose="02000000000000000000" pitchFamily="2" charset="0"/>
                <a:cs typeface="NikoshBAN" panose="02000000000000000000" pitchFamily="2" charset="0"/>
              </a:rPr>
              <a:t>1</a:t>
            </a:r>
            <a:r>
              <a:rPr lang="bn-IN"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আইন</a:t>
            </a: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 </a:t>
            </a:r>
            <a:r>
              <a:rPr lang="en-US" sz="3600" dirty="0" err="1" smtClean="0">
                <a:latin typeface="NikoshBAN" panose="02000000000000000000" pitchFamily="2" charset="0"/>
                <a:cs typeface="NikoshBAN" panose="02000000000000000000" pitchFamily="2" charset="0"/>
              </a:rPr>
              <a:t>আইনের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সাধারণ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নিয়ম-কানুন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বিধি-বিধান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ফার্সি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আইন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শব্দটির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সুনির্দিষ্ট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নিয়ম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আইনের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ইংরেজি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প্রতিশব্দ</a:t>
            </a:r>
            <a:r>
              <a:rPr lang="en-US" sz="3600" dirty="0" smtClean="0">
                <a:latin typeface="NikoshBAN" panose="02000000000000000000" pitchFamily="2" charset="0"/>
                <a:cs typeface="NikoshBAN" panose="02000000000000000000" pitchFamily="2" charset="0"/>
              </a:rPr>
              <a:t> Law </a:t>
            </a:r>
            <a:r>
              <a:rPr lang="bn-BD" sz="3600" dirty="0" smtClean="0">
                <a:latin typeface="NikoshBAN" panose="02000000000000000000" pitchFamily="2" charset="0"/>
                <a:cs typeface="NikoshBAN" panose="02000000000000000000" pitchFamily="2" charset="0"/>
              </a:rPr>
              <a:t>ইংরেজি শব্দটির আভিধানিক উৎপত্তি টিউটনিক মূল শব্দ </a:t>
            </a:r>
            <a:r>
              <a:rPr lang="en-US" sz="3600" dirty="0" smtClean="0">
                <a:latin typeface="NikoshBAN" panose="02000000000000000000" pitchFamily="2" charset="0"/>
                <a:cs typeface="NikoshBAN" panose="02000000000000000000" pitchFamily="2" charset="0"/>
              </a:rPr>
              <a:t>Lag </a:t>
            </a:r>
            <a:r>
              <a:rPr lang="bn-BD" sz="3600" dirty="0" smtClean="0">
                <a:latin typeface="NikoshBAN" panose="02000000000000000000" pitchFamily="2" charset="0"/>
                <a:cs typeface="NikoshBAN" panose="02000000000000000000" pitchFamily="2" charset="0"/>
              </a:rPr>
              <a:t>থেকে। </a:t>
            </a:r>
            <a:r>
              <a:rPr lang="en-US" sz="3600" dirty="0" smtClean="0">
                <a:latin typeface="NikoshBAN" panose="02000000000000000000" pitchFamily="2" charset="0"/>
                <a:cs typeface="NikoshBAN" panose="02000000000000000000" pitchFamily="2" charset="0"/>
              </a:rPr>
              <a:t>Law </a:t>
            </a:r>
            <a:r>
              <a:rPr lang="bn-BD" sz="3600" dirty="0" smtClean="0">
                <a:latin typeface="NikoshBAN" panose="02000000000000000000" pitchFamily="2" charset="0"/>
                <a:cs typeface="NikoshBAN" panose="02000000000000000000" pitchFamily="2" charset="0"/>
              </a:rPr>
              <a:t>শব্দের অর্থ স্থির বা অপরিবর্তনীয় এবং সকলের ক্ষেত্রে সমভাবে প্রযোজ্য। চন্দ্র, সূর্য, গ্রহ, নক্ষত্র, দিবা-রাত্রি, জোয়ার-ভাঁটা সবই স্থির নিয়মের অধীন।</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555" y="747913"/>
            <a:ext cx="3627081" cy="15049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972" y="873482"/>
            <a:ext cx="4515118" cy="1504950"/>
          </a:xfrm>
          <a:prstGeom prst="rect">
            <a:avLst/>
          </a:prstGeom>
        </p:spPr>
      </p:pic>
    </p:spTree>
    <p:extLst>
      <p:ext uri="{BB962C8B-B14F-4D97-AF65-F5344CB8AC3E}">
        <p14:creationId xmlns:p14="http://schemas.microsoft.com/office/powerpoint/2010/main" val="25256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286445" cy="6858000"/>
          </a:xfrm>
        </p:spPr>
        <p:txBody>
          <a:bodyPr/>
          <a:lstStyle/>
          <a:p>
            <a:endParaRPr lang="en-US" dirty="0"/>
          </a:p>
        </p:txBody>
      </p:sp>
      <p:sp>
        <p:nvSpPr>
          <p:cNvPr id="3" name="Rectangle 2"/>
          <p:cNvSpPr/>
          <p:nvPr/>
        </p:nvSpPr>
        <p:spPr>
          <a:xfrm>
            <a:off x="618185" y="199623"/>
            <a:ext cx="5589431" cy="10560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bn-BD" sz="3200" dirty="0" smtClean="0">
              <a:latin typeface="NikoshBAN" panose="02000000000000000000" pitchFamily="2" charset="0"/>
              <a:cs typeface="NikoshBAN" panose="02000000000000000000" pitchFamily="2" charset="0"/>
            </a:endParaRPr>
          </a:p>
          <a:p>
            <a:r>
              <a:rPr lang="bn-BD" sz="4400" dirty="0" smtClean="0">
                <a:latin typeface="NikoshBAN" panose="02000000000000000000" pitchFamily="2" charset="0"/>
                <a:cs typeface="NikoshBAN" panose="02000000000000000000" pitchFamily="2" charset="0"/>
              </a:rPr>
              <a:t>আইনের সংজ্ঞা :</a:t>
            </a:r>
          </a:p>
          <a:p>
            <a:endParaRPr lang="en-US" sz="3200" dirty="0"/>
          </a:p>
        </p:txBody>
      </p:sp>
      <p:sp>
        <p:nvSpPr>
          <p:cNvPr id="4" name="Rectangle 3"/>
          <p:cNvSpPr/>
          <p:nvPr/>
        </p:nvSpPr>
        <p:spPr>
          <a:xfrm>
            <a:off x="618185" y="1455313"/>
            <a:ext cx="10341735" cy="6697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bn-BD" sz="3200"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১। এরিস্টটলের মতে, “ যুক্তিসিদ্ধ ইচ্ছার অভিব্যক্তিই হচ্ছে আইন।”</a:t>
            </a:r>
          </a:p>
          <a:p>
            <a:endParaRPr lang="en-US" sz="3200" dirty="0"/>
          </a:p>
        </p:txBody>
      </p:sp>
      <p:sp>
        <p:nvSpPr>
          <p:cNvPr id="5" name="Rectangle 4"/>
          <p:cNvSpPr/>
          <p:nvPr/>
        </p:nvSpPr>
        <p:spPr>
          <a:xfrm>
            <a:off x="618184" y="2617631"/>
            <a:ext cx="10341735" cy="14907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bn-BD" sz="3200"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২। টমাস হবস, জ্যাঁ বোঁদা, অধ্যাপক হল্যান্ড, জন অস্টিন প্রমুখ বিশ্লেষণ পন্থি লেখক “ আইনকে সার্বভৌম শক্তির আদেশ বলে বর্ণনা করেছেন।”</a:t>
            </a:r>
          </a:p>
          <a:p>
            <a:endParaRPr lang="en-US" sz="3200" dirty="0"/>
          </a:p>
        </p:txBody>
      </p:sp>
      <p:sp>
        <p:nvSpPr>
          <p:cNvPr id="6" name="Rectangle 5"/>
          <p:cNvSpPr/>
          <p:nvPr/>
        </p:nvSpPr>
        <p:spPr>
          <a:xfrm>
            <a:off x="618184" y="4420673"/>
            <a:ext cx="10341735" cy="14907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bn-BD" sz="3200"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৩। জন অস্টিন বলেন, </a:t>
            </a: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আইন হচ্ছে নিম্নতমের প্রতি উর্ধ্ব রাজনৈতিক কর্তৃত্বের আদেশ।”</a:t>
            </a:r>
          </a:p>
          <a:p>
            <a:endParaRPr lang="en-US" sz="3200" dirty="0"/>
          </a:p>
        </p:txBody>
      </p:sp>
    </p:spTree>
    <p:extLst>
      <p:ext uri="{BB962C8B-B14F-4D97-AF65-F5344CB8AC3E}">
        <p14:creationId xmlns:p14="http://schemas.microsoft.com/office/powerpoint/2010/main" val="321077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608" y="579550"/>
            <a:ext cx="10921285" cy="10303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IN" sz="4000" dirty="0">
                <a:latin typeface="NikoshBAN" panose="02000000000000000000" pitchFamily="2" charset="0"/>
                <a:cs typeface="NikoshBAN" panose="02000000000000000000" pitchFamily="2" charset="0"/>
              </a:rPr>
              <a:t>2।</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আইনের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বৈশিষ্ট্য</a:t>
            </a:r>
            <a:r>
              <a:rPr lang="en-US" sz="4000" dirty="0">
                <a:latin typeface="NikoshBAN" panose="02000000000000000000" pitchFamily="2" charset="0"/>
                <a:cs typeface="NikoshBAN" panose="02000000000000000000" pitchFamily="2" charset="0"/>
              </a:rPr>
              <a:t> </a:t>
            </a:r>
            <a:r>
              <a:rPr lang="bn-BD" dirty="0">
                <a:latin typeface="NikoshBAN" panose="02000000000000000000" pitchFamily="2" charset="0"/>
                <a:cs typeface="NikoshBAN" panose="02000000000000000000" pitchFamily="2" charset="0"/>
              </a:rPr>
              <a:t>:</a:t>
            </a:r>
            <a:endParaRPr lang="en-US" dirty="0"/>
          </a:p>
        </p:txBody>
      </p:sp>
      <p:sp>
        <p:nvSpPr>
          <p:cNvPr id="4" name="Rectangle 3"/>
          <p:cNvSpPr/>
          <p:nvPr/>
        </p:nvSpPr>
        <p:spPr>
          <a:xfrm>
            <a:off x="360608" y="1815922"/>
            <a:ext cx="10921285" cy="1687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BD" sz="4000" dirty="0" smtClean="0">
                <a:latin typeface="NikoshBAN" panose="02000000000000000000" pitchFamily="2" charset="0"/>
                <a:cs typeface="NikoshBAN" panose="02000000000000000000" pitchFamily="2" charset="0"/>
              </a:rPr>
              <a:t>১</a:t>
            </a:r>
            <a:r>
              <a:rPr lang="bn-IN"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অনুমোদন ও স্বীকৃতি : আইন হতে গেলে সার্বভৌম কর্তৃপক্ষ কর্তৃক রচিত, অনুমোদিত ও স্বীকৃতিপ্রাপ্ত হতে হবে।</a:t>
            </a:r>
            <a:endParaRPr lang="en-US" dirty="0"/>
          </a:p>
        </p:txBody>
      </p:sp>
      <p:sp>
        <p:nvSpPr>
          <p:cNvPr id="6" name="Rectangle 5"/>
          <p:cNvSpPr/>
          <p:nvPr/>
        </p:nvSpPr>
        <p:spPr>
          <a:xfrm>
            <a:off x="360608" y="3709116"/>
            <a:ext cx="10921285" cy="28462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BD" sz="4000" dirty="0" smtClean="0">
                <a:latin typeface="NikoshBAN" panose="02000000000000000000" pitchFamily="2" charset="0"/>
                <a:cs typeface="NikoshBAN" panose="02000000000000000000" pitchFamily="2" charset="0"/>
              </a:rPr>
              <a:t>২</a:t>
            </a:r>
            <a:r>
              <a:rPr lang="bn-IN" sz="4000" dirty="0" smtClean="0">
                <a:latin typeface="NikoshBAN" panose="02000000000000000000" pitchFamily="2" charset="0"/>
                <a:cs typeface="NikoshBAN" panose="02000000000000000000" pitchFamily="2" charset="0"/>
              </a:rPr>
              <a:t>।</a:t>
            </a:r>
            <a:r>
              <a:rPr lang="bn-BD" sz="4000" dirty="0" smtClean="0">
                <a:latin typeface="NikoshBAN" panose="02000000000000000000" pitchFamily="2" charset="0"/>
                <a:cs typeface="NikoshBAN" panose="02000000000000000000" pitchFamily="2" charset="0"/>
              </a:rPr>
              <a:t> বাহ্যিক আচার-আচরণের সাথে যুক্ত : আইন প্রধানত মানুষের</a:t>
            </a:r>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আচার-আচরণ ও ক্রিয়াকলাপকে নিয়ন্ত্রণ করে থাকে। মানুষের চিন্তা চেতনা, ধ্যানধারণা ও অনুভূতির সাথে আইনের প্রত্যক্ষ কোনো যোগসূত্র নেই।</a:t>
            </a:r>
            <a:endParaRPr lang="en-US" dirty="0"/>
          </a:p>
        </p:txBody>
      </p:sp>
    </p:spTree>
    <p:extLst>
      <p:ext uri="{BB962C8B-B14F-4D97-AF65-F5344CB8AC3E}">
        <p14:creationId xmlns:p14="http://schemas.microsoft.com/office/powerpoint/2010/main" val="398478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364" y="244699"/>
            <a:ext cx="10921285" cy="22280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সুস্পষ্টতা</a:t>
            </a:r>
            <a:r>
              <a:rPr lang="en-US" sz="36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আইনের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বৈশিষ্ট্য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এর</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সুস্পষ্টতা</a:t>
            </a:r>
            <a:r>
              <a:rPr lang="en-US" sz="4000" dirty="0" smtClean="0">
                <a:latin typeface="NikoshBAN" panose="02000000000000000000" pitchFamily="2" charset="0"/>
                <a:cs typeface="NikoshBAN" panose="02000000000000000000" pitchFamily="2" charset="0"/>
              </a:rPr>
              <a:t> । </a:t>
            </a:r>
            <a:r>
              <a:rPr lang="en-US" sz="4000" dirty="0" err="1" smtClean="0">
                <a:latin typeface="NikoshBAN" panose="02000000000000000000" pitchFamily="2" charset="0"/>
                <a:cs typeface="NikoshBAN" panose="02000000000000000000" pitchFamily="2" charset="0"/>
              </a:rPr>
              <a:t>দ্ব্যর্থবোধক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আইন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জটিলতা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সৃষ্টি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আইন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সর্বদাই</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সুস্পষ্ট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সুনিশ্চিত</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ঘোষণামূলক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হয়</a:t>
            </a:r>
            <a:r>
              <a:rPr lang="en-US" sz="4000" dirty="0" smtClean="0">
                <a:latin typeface="NikoshBAN" panose="02000000000000000000" pitchFamily="2" charset="0"/>
                <a:cs typeface="NikoshBAN" panose="02000000000000000000" pitchFamily="2" charset="0"/>
              </a:rPr>
              <a:t>।</a:t>
            </a:r>
            <a:endParaRPr lang="en-US" sz="4000" dirty="0"/>
          </a:p>
        </p:txBody>
      </p:sp>
      <p:sp>
        <p:nvSpPr>
          <p:cNvPr id="4" name="Rectangle 3"/>
          <p:cNvSpPr/>
          <p:nvPr/>
        </p:nvSpPr>
        <p:spPr>
          <a:xfrm>
            <a:off x="386364" y="2807594"/>
            <a:ext cx="10921285" cy="35416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BD" sz="4000" dirty="0" smtClean="0">
                <a:latin typeface="NikoshBAN" panose="02000000000000000000" pitchFamily="2" charset="0"/>
                <a:cs typeface="NikoshBAN" panose="02000000000000000000" pitchFamily="2" charset="0"/>
              </a:rPr>
              <a:t>৪</a:t>
            </a:r>
            <a:r>
              <a:rPr lang="bn-IN" sz="4000" dirty="0" smtClean="0">
                <a:latin typeface="NikoshBAN" panose="02000000000000000000" pitchFamily="2" charset="0"/>
                <a:cs typeface="NikoshBAN" panose="02000000000000000000" pitchFamily="2" charset="0"/>
              </a:rPr>
              <a:t>।</a:t>
            </a:r>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সর্বজনীনতা : আইনের অন্যতম বৈশিষ্ট্য হলো </a:t>
            </a:r>
            <a:r>
              <a:rPr lang="bn-BD" sz="3600" dirty="0" smtClean="0">
                <a:latin typeface="NikoshBAN" panose="02000000000000000000" pitchFamily="2" charset="0"/>
                <a:cs typeface="NikoshBAN" panose="02000000000000000000" pitchFamily="2" charset="0"/>
              </a:rPr>
              <a:t>সর্বজনীনতা । সমাজের সকল ব্যক্তিই আইনের দৃষ্টিতে সমান। জাতি, ধর্ম, বর্ণ, গোত্র, নারী-পুরুষ, ধনী-নির্ধন, রাজা-প্রজা সকলেই আইনের আওতাভূক্ত থাকবে। সূর্যের আলো যেমন সকলের ঘরে সমভাবে পৌঁছায়, আইন তেমনি রাষ্ট্রের অভ্যন্তরে সকলকে সমভাবে স্পর্শ করে।</a:t>
            </a:r>
            <a:endParaRPr lang="en-US" sz="3600" dirty="0"/>
          </a:p>
        </p:txBody>
      </p:sp>
    </p:spTree>
    <p:extLst>
      <p:ext uri="{BB962C8B-B14F-4D97-AF65-F5344CB8AC3E}">
        <p14:creationId xmlns:p14="http://schemas.microsoft.com/office/powerpoint/2010/main" val="28963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252</Words>
  <Application>Microsoft Office PowerPoint</Application>
  <PresentationFormat>Widescreen</PresentationFormat>
  <Paragraphs>70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NikoshBAN</vt:lpstr>
      <vt:lpstr>SutonnyMJ</vt:lpstr>
      <vt:lpstr>Vrinda</vt:lpstr>
      <vt:lpstr>Office Theme</vt:lpstr>
      <vt:lpstr>PowerPoint Presentation</vt:lpstr>
      <vt:lpstr> পরিচিতি </vt:lpstr>
      <vt:lpstr>PowerPoint Presentation</vt:lpstr>
      <vt:lpstr>আইন</vt:lpstr>
      <vt:lpstr>    এই পাঠ শেষে শিক্ষার্থীরা ---  1। আইন কি তা বলতে পারবে। 2। আইনের বৈশিষ্ট্য লিখতে পারবে। 3। আইনের উৎসগুলো ব্যাখ্যা করতে পারবে।   </vt:lpstr>
      <vt:lpstr>   1। আইন কি : আইনের সাধারণ অর্থ হলো নিয়ম-কানুন বা বিধি-বিধান। ফার্সি আইন শব্দটির অর্থ সুনির্দিষ্ট নীতি বা নিয়ম। আইনের ইংরেজি প্রতিশব্দ Law ইংরেজি শব্দটির আভিধানিক উৎপত্তি টিউটনিক মূল শব্দ Lag থেকে। Law শব্দের অর্থ স্থির বা অপরিবর্তনীয় এবং সকলের ক্ষেত্রে সমভাবে প্রযোজ্য। চন্দ্র, সূর্য, গ্রহ, নক্ষত্র, দিবা-রাত্রি, জোয়ার-ভাঁটা সবই স্থির নিয়মের অধীন।</vt:lpstr>
      <vt:lpstr>PowerPoint Presentation</vt:lpstr>
      <vt:lpstr>PowerPoint Presentation</vt:lpstr>
      <vt:lpstr>PowerPoint Presentation</vt:lpstr>
      <vt:lpstr>PowerPoint Presentation</vt:lpstr>
      <vt:lpstr>PowerPoint Presentation</vt:lpstr>
      <vt:lpstr>3। আইনের উৎসগুলো : </vt:lpstr>
      <vt:lpstr>3। আইনের উৎসগুলো : </vt:lpstr>
      <vt:lpstr>৩। বিচারকের রায়  ৪। আইনবিদদের গ্রন্থ/ বিজ্ঞানসম্মত আলোচনা   ৫। ন্যায়বোধ  </vt:lpstr>
      <vt:lpstr>PowerPoint Presentation</vt:lpstr>
      <vt:lpstr>দলগত কাজ : </vt:lpstr>
      <vt:lpstr>মূল্যায়ন :</vt:lpstr>
      <vt:lpstr>PowerPoint Presentation</vt:lpstr>
      <vt:lpstr>বাড়ীর কাজ : ১। আইনের উৎসগুলো ব্যাখ্যা কর। </vt:lpstr>
      <vt:lpstr> সবাইকে অনেক অনেক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40</cp:revision>
  <dcterms:created xsi:type="dcterms:W3CDTF">2020-05-06T00:47:26Z</dcterms:created>
  <dcterms:modified xsi:type="dcterms:W3CDTF">2020-05-06T18:55:19Z</dcterms:modified>
</cp:coreProperties>
</file>