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5" r:id="rId1"/>
  </p:sldMasterIdLst>
  <p:notesMasterIdLst>
    <p:notesMasterId r:id="rId18"/>
  </p:notesMasterIdLst>
  <p:sldIdLst>
    <p:sldId id="338" r:id="rId2"/>
    <p:sldId id="315" r:id="rId3"/>
    <p:sldId id="373" r:id="rId4"/>
    <p:sldId id="366" r:id="rId5"/>
    <p:sldId id="363" r:id="rId6"/>
    <p:sldId id="364" r:id="rId7"/>
    <p:sldId id="385" r:id="rId8"/>
    <p:sldId id="384" r:id="rId9"/>
    <p:sldId id="371" r:id="rId10"/>
    <p:sldId id="378" r:id="rId11"/>
    <p:sldId id="379" r:id="rId12"/>
    <p:sldId id="372" r:id="rId13"/>
    <p:sldId id="381" r:id="rId14"/>
    <p:sldId id="382" r:id="rId15"/>
    <p:sldId id="386" r:id="rId16"/>
    <p:sldId id="34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ncipal KMA Hannan" initials="PKH" lastIdx="2" clrIdx="0">
    <p:extLst>
      <p:ext uri="{19B8F6BF-5375-455C-9EA6-DF929625EA0E}">
        <p15:presenceInfo xmlns:p15="http://schemas.microsoft.com/office/powerpoint/2012/main" userId="Principal KMA Han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81" autoAdjust="0"/>
    <p:restoredTop sz="92731" autoAdjust="0"/>
  </p:normalViewPr>
  <p:slideViewPr>
    <p:cSldViewPr>
      <p:cViewPr varScale="1">
        <p:scale>
          <a:sx n="64" d="100"/>
          <a:sy n="64" d="100"/>
        </p:scale>
        <p:origin x="129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06-May-20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9</a:t>
            </a:fld>
            <a:endParaRPr lang="en-US" dirty="0"/>
          </a:p>
        </p:txBody>
      </p:sp>
    </p:spTree>
    <p:extLst>
      <p:ext uri="{BB962C8B-B14F-4D97-AF65-F5344CB8AC3E}">
        <p14:creationId xmlns:p14="http://schemas.microsoft.com/office/powerpoint/2010/main" val="370885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454F8-BFBC-4BD3-8F07-01A47FCFDB7D}" type="slidenum">
              <a:rPr lang="en-US" smtClean="0"/>
              <a:t>11</a:t>
            </a:fld>
            <a:endParaRPr lang="en-US" dirty="0"/>
          </a:p>
        </p:txBody>
      </p:sp>
    </p:spTree>
    <p:extLst>
      <p:ext uri="{BB962C8B-B14F-4D97-AF65-F5344CB8AC3E}">
        <p14:creationId xmlns:p14="http://schemas.microsoft.com/office/powerpoint/2010/main" val="3105966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01455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793015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3819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11654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76370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04462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21300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04168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47964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770282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06-May-20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860108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bg2"/>
          </a:fgClr>
          <a:bgClr>
            <a:schemeClr val="accent3">
              <a:lumMod val="20000"/>
              <a:lumOff val="8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06-May-20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Frame 6"/>
          <p:cNvSpPr/>
          <p:nvPr userDrawn="1"/>
        </p:nvSpPr>
        <p:spPr>
          <a:xfrm>
            <a:off x="0" y="0"/>
            <a:ext cx="9144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92829853"/>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457200"/>
            <a:ext cx="7315200" cy="4352663"/>
          </a:xfrm>
          <a:prstGeom prst="rect">
            <a:avLst/>
          </a:prstGeom>
          <a:effectLst/>
        </p:spPr>
      </p:pic>
      <p:sp>
        <p:nvSpPr>
          <p:cNvPr id="3" name="TextBox 2"/>
          <p:cNvSpPr txBox="1"/>
          <p:nvPr/>
        </p:nvSpPr>
        <p:spPr>
          <a:xfrm>
            <a:off x="838200" y="5105400"/>
            <a:ext cx="75438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smtClean="0">
                <a:latin typeface="NikoshBAN" panose="02000000000000000000" pitchFamily="2" charset="0"/>
                <a:cs typeface="NikoshBAN" panose="02000000000000000000" pitchFamily="2" charset="0"/>
              </a:rPr>
              <a:t>আসসালামু</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আলাইকুম</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ওয়া</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রাহমাতুল্লাহ</a:t>
            </a:r>
            <a:endParaRPr lang="en-US" sz="48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608436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4705350" cy="1015663"/>
          </a:xfrm>
          <a:prstGeom prst="rect">
            <a:avLst/>
          </a:prstGeom>
          <a:pattFill prst="pct5">
            <a:fgClr>
              <a:schemeClr val="bg1">
                <a:lumMod val="95000"/>
              </a:schemeClr>
            </a:fgClr>
            <a:bgClr>
              <a:schemeClr val="bg1"/>
            </a:bgClr>
          </a:pattFill>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শব্দার্থ</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জেনে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নেই</a:t>
            </a:r>
            <a:r>
              <a:rPr lang="en-US" sz="60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55323747"/>
              </p:ext>
            </p:extLst>
          </p:nvPr>
        </p:nvGraphicFramePr>
        <p:xfrm>
          <a:off x="304799" y="2286001"/>
          <a:ext cx="8395855" cy="4221052"/>
        </p:xfrm>
        <a:graphic>
          <a:graphicData uri="http://schemas.openxmlformats.org/drawingml/2006/table">
            <a:tbl>
              <a:tblPr firstRow="1" bandRow="1">
                <a:tableStyleId>{5C22544A-7EE6-4342-B048-85BDC9FD1C3A}</a:tableStyleId>
              </a:tblPr>
              <a:tblGrid>
                <a:gridCol w="4184537"/>
                <a:gridCol w="4211318"/>
              </a:tblGrid>
              <a:tr h="773708">
                <a:tc>
                  <a:txBody>
                    <a:bodyPr/>
                    <a:lstStyle/>
                    <a:p>
                      <a:r>
                        <a:rPr lang="en-US" sz="33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a:t>
                      </a:r>
                      <a:r>
                        <a:rPr lang="en-US" sz="3600" baseline="0" dirty="0" smtClean="0">
                          <a:latin typeface="NikoshBAN" panose="02000000000000000000" pitchFamily="2" charset="0"/>
                          <a:cs typeface="NikoshBAN" panose="02000000000000000000" pitchFamily="2" charset="0"/>
                        </a:rPr>
                        <a:t> </a:t>
                      </a:r>
                      <a:r>
                        <a:rPr lang="en-US" sz="3600" baseline="0" dirty="0" err="1" smtClean="0">
                          <a:latin typeface="NikoshBAN" panose="02000000000000000000" pitchFamily="2" charset="0"/>
                          <a:cs typeface="NikoshBAN" panose="02000000000000000000" pitchFamily="2" charset="0"/>
                        </a:rPr>
                        <a:t>অর্থ</a:t>
                      </a:r>
                      <a:r>
                        <a:rPr lang="en-US" sz="3600" baseline="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txBody>
                  <a:tcPr marL="68580" marR="68580" marT="34290" marB="34290">
                    <a:solidFill>
                      <a:schemeClr val="tx2"/>
                    </a:solidFill>
                  </a:tcPr>
                </a:tc>
                <a:tc>
                  <a:txBody>
                    <a:bodyPr/>
                    <a:lstStyle/>
                    <a:p>
                      <a:r>
                        <a:rPr lang="en-US" sz="1400" dirty="0" smtClean="0"/>
                        <a:t>    </a:t>
                      </a:r>
                      <a:r>
                        <a:rPr lang="en-US" sz="3600" b="1" dirty="0" err="1" smtClean="0">
                          <a:latin typeface="NikoshBAN" panose="02000000000000000000" pitchFamily="2" charset="0"/>
                          <a:cs typeface="NikoshBAN" panose="02000000000000000000" pitchFamily="2" charset="0"/>
                        </a:rPr>
                        <a:t>আরবি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শব্দ</a:t>
                      </a:r>
                      <a:r>
                        <a:rPr lang="en-US"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a:txBody>
                  <a:tcPr marL="68580" marR="68580" marT="34290" marB="34290">
                    <a:solidFill>
                      <a:schemeClr val="accent1"/>
                    </a:solidFill>
                  </a:tcPr>
                </a:tc>
              </a:tr>
              <a:tr h="519769">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কত</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2">
                        <a:lumMod val="20000"/>
                        <a:lumOff val="80000"/>
                      </a:schemeClr>
                    </a:solidFill>
                  </a:tcPr>
                </a:tc>
                <a:tc>
                  <a:txBody>
                    <a:bodyPr/>
                    <a:lstStyle/>
                    <a:p>
                      <a:r>
                        <a:rPr lang="ar-AE" sz="2400" b="1" dirty="0" smtClean="0">
                          <a:latin typeface="Arial" panose="020B0604020202020204" pitchFamily="34" charset="0"/>
                          <a:cs typeface="Arial" panose="020B0604020202020204" pitchFamily="34" charset="0"/>
                        </a:rPr>
                        <a:t>وَكَمْ</a:t>
                      </a: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2">
                        <a:lumMod val="20000"/>
                        <a:lumOff val="80000"/>
                      </a:schemeClr>
                    </a:solidFill>
                  </a:tcPr>
                </a:tc>
              </a:tr>
              <a:tr h="519769">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জনপদ</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6">
                        <a:lumMod val="20000"/>
                        <a:lumOff val="80000"/>
                      </a:schemeClr>
                    </a:solidFill>
                  </a:tcPr>
                </a:tc>
                <a:tc>
                  <a:txBody>
                    <a:bodyPr/>
                    <a:lstStyle/>
                    <a:p>
                      <a:r>
                        <a:rPr lang="ar-AE" sz="2400" b="1" dirty="0" smtClean="0">
                          <a:latin typeface="Arial" panose="020B0604020202020204" pitchFamily="34" charset="0"/>
                          <a:cs typeface="Arial" panose="020B0604020202020204" pitchFamily="34" charset="0"/>
                        </a:rPr>
                        <a:t>قَرْيَة</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6">
                        <a:lumMod val="20000"/>
                        <a:lumOff val="80000"/>
                      </a:schemeClr>
                    </a:solidFill>
                  </a:tcPr>
                </a:tc>
              </a:tr>
              <a:tr h="519769">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রাত্রিকালে</a:t>
                      </a:r>
                      <a:r>
                        <a:rPr lang="en-US"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5">
                        <a:lumMod val="60000"/>
                        <a:lumOff val="40000"/>
                      </a:schemeClr>
                    </a:solidFill>
                  </a:tcPr>
                </a:tc>
                <a:tc>
                  <a:txBody>
                    <a:bodyPr/>
                    <a:lstStyle/>
                    <a:p>
                      <a:r>
                        <a:rPr lang="ar-AE" sz="2400" b="1" dirty="0" smtClean="0">
                          <a:latin typeface="Arial" panose="020B0604020202020204" pitchFamily="34" charset="0"/>
                          <a:cs typeface="Arial" panose="020B0604020202020204" pitchFamily="34" charset="0"/>
                        </a:rPr>
                        <a:t>بَيَاتًا</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5">
                        <a:lumMod val="60000"/>
                        <a:lumOff val="40000"/>
                      </a:schemeClr>
                    </a:solidFill>
                  </a:tcPr>
                </a:tc>
              </a:tr>
              <a:tr h="519769">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তাদের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দাবি</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6">
                        <a:lumMod val="40000"/>
                        <a:lumOff val="60000"/>
                      </a:schemeClr>
                    </a:solidFill>
                  </a:tcPr>
                </a:tc>
                <a:tc>
                  <a:txBody>
                    <a:bodyPr/>
                    <a:lstStyle/>
                    <a:p>
                      <a:r>
                        <a:rPr lang="ar-AE" sz="2400" b="1" dirty="0" smtClean="0">
                          <a:latin typeface="Arial" panose="020B0604020202020204" pitchFamily="34" charset="0"/>
                          <a:cs typeface="Arial" panose="020B0604020202020204" pitchFamily="34" charset="0"/>
                        </a:rPr>
                        <a:t>دَعْوَاهُمْ</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6">
                        <a:lumMod val="40000"/>
                        <a:lumOff val="60000"/>
                      </a:schemeClr>
                    </a:solidFill>
                  </a:tcPr>
                </a:tc>
              </a:tr>
              <a:tr h="519769">
                <a:tc>
                  <a:txBody>
                    <a:bodyPr/>
                    <a:lstStyle/>
                    <a:p>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অত্যাচারী</a:t>
                      </a:r>
                      <a:r>
                        <a:rPr lang="en-US" sz="3200" b="1" baseline="0"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chemeClr val="accent6">
                        <a:lumMod val="60000"/>
                        <a:lumOff val="40000"/>
                      </a:schemeClr>
                    </a:solidFill>
                  </a:tcPr>
                </a:tc>
                <a:tc>
                  <a:txBody>
                    <a:bodyPr/>
                    <a:lstStyle/>
                    <a:p>
                      <a:r>
                        <a:rPr lang="ar-AE" sz="2400" b="1" dirty="0" smtClean="0">
                          <a:latin typeface="Arial" panose="020B0604020202020204" pitchFamily="34" charset="0"/>
                          <a:cs typeface="Arial" panose="020B0604020202020204" pitchFamily="34" charset="0"/>
                        </a:rPr>
                        <a:t>ظَالِمِين</a:t>
                      </a:r>
                      <a:endParaRPr lang="en-US" sz="2400" b="1" dirty="0">
                        <a:latin typeface="Arial" panose="020B0604020202020204" pitchFamily="34" charset="0"/>
                        <a:cs typeface="Arial" panose="020B0604020202020204" pitchFamily="34" charset="0"/>
                      </a:endParaRPr>
                    </a:p>
                  </a:txBody>
                  <a:tcPr marL="68580" marR="68580" marT="34290" marB="34290">
                    <a:solidFill>
                      <a:schemeClr val="accent6">
                        <a:lumMod val="60000"/>
                        <a:lumOff val="40000"/>
                      </a:schemeClr>
                    </a:solidFill>
                  </a:tcPr>
                </a:tc>
              </a:tr>
              <a:tr h="666044">
                <a:tc>
                  <a:txBody>
                    <a:bodyPr/>
                    <a:lstStyle/>
                    <a:p>
                      <a:r>
                        <a:rPr lang="en-US" sz="2400" b="1" dirty="0" smtClean="0">
                          <a:latin typeface="Arial Black" panose="020B0A04020102020204" pitchFamily="34" charset="0"/>
                        </a:rPr>
                        <a:t>   </a:t>
                      </a:r>
                      <a:r>
                        <a:rPr lang="en-US" sz="3200" b="1" dirty="0" err="1" smtClean="0">
                          <a:latin typeface="NikoshBAN" panose="02000000000000000000" pitchFamily="2" charset="0"/>
                          <a:cs typeface="NikoshBAN" panose="02000000000000000000" pitchFamily="2" charset="0"/>
                        </a:rPr>
                        <a:t>আমি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অবশ্যই</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জিজ্ঞাসা</a:t>
                      </a:r>
                      <a:r>
                        <a:rPr lang="en-US" sz="3200" b="1" baseline="0" dirty="0" smtClean="0">
                          <a:latin typeface="NikoshBAN" panose="02000000000000000000" pitchFamily="2" charset="0"/>
                          <a:cs typeface="NikoshBAN" panose="02000000000000000000" pitchFamily="2" charset="0"/>
                        </a:rPr>
                        <a:t> </a:t>
                      </a:r>
                      <a:r>
                        <a:rPr lang="en-US" sz="3200" b="1" baseline="0" dirty="0" err="1" smtClean="0">
                          <a:latin typeface="NikoshBAN" panose="02000000000000000000" pitchFamily="2" charset="0"/>
                          <a:cs typeface="NikoshBAN" panose="02000000000000000000" pitchFamily="2" charset="0"/>
                        </a:rPr>
                        <a:t>করবো</a:t>
                      </a:r>
                      <a:r>
                        <a:rPr lang="en-US" sz="3200" b="1" baseline="0"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a:txBody>
                  <a:tcPr marL="68580" marR="68580" marT="34290" marB="34290">
                    <a:solidFill>
                      <a:srgbClr val="00B0F0"/>
                    </a:solidFill>
                  </a:tcPr>
                </a:tc>
                <a:tc>
                  <a:txBody>
                    <a:bodyPr/>
                    <a:lstStyle/>
                    <a:p>
                      <a:r>
                        <a:rPr lang="ar-AE" sz="2400" b="1" dirty="0" smtClean="0">
                          <a:latin typeface="Arial" panose="020B0604020202020204" pitchFamily="34" charset="0"/>
                          <a:cs typeface="Arial" panose="020B0604020202020204" pitchFamily="34" charset="0"/>
                        </a:rPr>
                        <a:t>لَنَسْأَلَنَّ</a:t>
                      </a:r>
                      <a:endParaRPr lang="en-US" sz="2400" b="1" dirty="0">
                        <a:latin typeface="Arial" panose="020B0604020202020204" pitchFamily="34" charset="0"/>
                        <a:cs typeface="Arial" panose="020B0604020202020204" pitchFamily="34" charset="0"/>
                      </a:endParaRPr>
                    </a:p>
                  </a:txBody>
                  <a:tcPr marL="68580" marR="68580" marT="34290" marB="34290">
                    <a:solidFill>
                      <a:srgbClr val="00B0F0"/>
                    </a:solidFill>
                  </a:tcPr>
                </a:tc>
              </a:tr>
            </a:tbl>
          </a:graphicData>
        </a:graphic>
      </p:graphicFrame>
    </p:spTree>
    <p:extLst>
      <p:ext uri="{BB962C8B-B14F-4D97-AF65-F5344CB8AC3E}">
        <p14:creationId xmlns:p14="http://schemas.microsoft.com/office/powerpoint/2010/main" val="774589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609600"/>
            <a:ext cx="3657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একক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graphicFrame>
        <p:nvGraphicFramePr>
          <p:cNvPr id="3" name="Table 2"/>
          <p:cNvGraphicFramePr>
            <a:graphicFrameLocks noGrp="1"/>
          </p:cNvGraphicFramePr>
          <p:nvPr>
            <p:extLst>
              <p:ext uri="{D42A27DB-BD31-4B8C-83A1-F6EECF244321}">
                <p14:modId xmlns:p14="http://schemas.microsoft.com/office/powerpoint/2010/main" val="36120959"/>
              </p:ext>
            </p:extLst>
          </p:nvPr>
        </p:nvGraphicFramePr>
        <p:xfrm>
          <a:off x="1152525" y="3733800"/>
          <a:ext cx="6686550" cy="2286000"/>
        </p:xfrm>
        <a:graphic>
          <a:graphicData uri="http://schemas.openxmlformats.org/drawingml/2006/table">
            <a:tbl>
              <a:tblPr firstRow="1" bandRow="1">
                <a:tableStyleId>{5C22544A-7EE6-4342-B048-85BDC9FD1C3A}</a:tableStyleId>
              </a:tblPr>
              <a:tblGrid>
                <a:gridCol w="3343275"/>
                <a:gridCol w="3343275"/>
              </a:tblGrid>
              <a:tr h="571500">
                <a:tc>
                  <a:txBody>
                    <a:bodyPr/>
                    <a:lstStyle/>
                    <a:p>
                      <a:r>
                        <a:rPr lang="en-US" sz="3300" dirty="0" err="1" smtClean="0">
                          <a:latin typeface="NikoshBAN" panose="02000000000000000000" pitchFamily="2" charset="0"/>
                          <a:cs typeface="NikoshBAN" panose="02000000000000000000" pitchFamily="2" charset="0"/>
                        </a:rPr>
                        <a:t>বাংলা</a:t>
                      </a:r>
                      <a:r>
                        <a:rPr lang="en-US" sz="3300" baseline="0" dirty="0" smtClean="0">
                          <a:latin typeface="NikoshBAN" panose="02000000000000000000" pitchFamily="2" charset="0"/>
                          <a:cs typeface="NikoshBAN" panose="02000000000000000000" pitchFamily="2" charset="0"/>
                        </a:rPr>
                        <a:t> </a:t>
                      </a:r>
                      <a:r>
                        <a:rPr lang="en-US" sz="3300" baseline="0" dirty="0" err="1" smtClean="0">
                          <a:latin typeface="NikoshBAN" panose="02000000000000000000" pitchFamily="2" charset="0"/>
                          <a:cs typeface="NikoshBAN" panose="02000000000000000000" pitchFamily="2" charset="0"/>
                        </a:rPr>
                        <a:t>অর্থ</a:t>
                      </a:r>
                      <a:r>
                        <a:rPr lang="en-US" sz="3300" baseline="0" dirty="0" smtClean="0">
                          <a:latin typeface="NikoshBAN" panose="02000000000000000000" pitchFamily="2" charset="0"/>
                          <a:cs typeface="NikoshBAN" panose="02000000000000000000" pitchFamily="2" charset="0"/>
                        </a:rPr>
                        <a:t> </a:t>
                      </a:r>
                      <a:r>
                        <a:rPr lang="en-US" sz="3300" baseline="0" dirty="0" err="1" smtClean="0">
                          <a:latin typeface="NikoshBAN" panose="02000000000000000000" pitchFamily="2" charset="0"/>
                          <a:cs typeface="NikoshBAN" panose="02000000000000000000" pitchFamily="2" charset="0"/>
                        </a:rPr>
                        <a:t>লিখ</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1"/>
                    </a:solidFill>
                  </a:tcPr>
                </a:tc>
                <a:tc>
                  <a:txBody>
                    <a:bodyPr/>
                    <a:lstStyle/>
                    <a:p>
                      <a:r>
                        <a:rPr lang="en-US" sz="3300" dirty="0" smtClean="0">
                          <a:latin typeface="NikoshBAN" panose="02000000000000000000" pitchFamily="2" charset="0"/>
                          <a:cs typeface="NikoshBAN" panose="02000000000000000000" pitchFamily="2" charset="0"/>
                        </a:rPr>
                        <a:t> </a:t>
                      </a:r>
                      <a:r>
                        <a:rPr lang="en-US" sz="3300" dirty="0" err="1" smtClean="0">
                          <a:latin typeface="NikoshBAN" panose="02000000000000000000" pitchFamily="2" charset="0"/>
                          <a:cs typeface="NikoshBAN" panose="02000000000000000000" pitchFamily="2" charset="0"/>
                        </a:rPr>
                        <a:t>আরবি</a:t>
                      </a:r>
                      <a:r>
                        <a:rPr lang="en-US" sz="3300" dirty="0" smtClean="0">
                          <a:latin typeface="NikoshBAN" panose="02000000000000000000" pitchFamily="2" charset="0"/>
                          <a:cs typeface="NikoshBAN" panose="02000000000000000000" pitchFamily="2" charset="0"/>
                        </a:rPr>
                        <a:t> </a:t>
                      </a:r>
                      <a:r>
                        <a:rPr lang="en-US" sz="3300" dirty="0" err="1" smtClean="0">
                          <a:latin typeface="NikoshBAN" panose="02000000000000000000" pitchFamily="2" charset="0"/>
                          <a:cs typeface="NikoshBAN" panose="02000000000000000000" pitchFamily="2" charset="0"/>
                        </a:rPr>
                        <a:t>শব্দ</a:t>
                      </a:r>
                      <a:r>
                        <a:rPr lang="en-US" sz="3300" dirty="0" smtClean="0">
                          <a:latin typeface="NikoshBAN" panose="02000000000000000000" pitchFamily="2" charset="0"/>
                          <a:cs typeface="NikoshBAN" panose="02000000000000000000" pitchFamily="2" charset="0"/>
                        </a:rPr>
                        <a:t> </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1"/>
                    </a:solidFill>
                  </a:tcPr>
                </a:tc>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tx2">
                        <a:lumMod val="40000"/>
                        <a:lumOff val="60000"/>
                      </a:schemeClr>
                    </a:solidFill>
                  </a:tcPr>
                </a:tc>
                <a:tc>
                  <a:txBody>
                    <a:bodyPr/>
                    <a:lstStyle/>
                    <a:p>
                      <a:r>
                        <a:rPr lang="ar-AE" sz="3300" dirty="0" smtClean="0">
                          <a:latin typeface="NikoshBAN" panose="02000000000000000000" pitchFamily="2" charset="0"/>
                        </a:rPr>
                        <a:t>غَائِبِين</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tx2">
                        <a:lumMod val="40000"/>
                        <a:lumOff val="60000"/>
                      </a:schemeClr>
                    </a:solidFill>
                  </a:tcPr>
                </a:tc>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4">
                        <a:lumMod val="60000"/>
                        <a:lumOff val="40000"/>
                      </a:schemeClr>
                    </a:solidFill>
                  </a:tcPr>
                </a:tc>
                <a:tc>
                  <a:txBody>
                    <a:bodyPr/>
                    <a:lstStyle/>
                    <a:p>
                      <a:r>
                        <a:rPr lang="ar-AE" sz="3300" dirty="0" smtClean="0">
                          <a:latin typeface="NikoshBAN" panose="02000000000000000000" pitchFamily="2" charset="0"/>
                        </a:rPr>
                        <a:t>فَلَنَقُصَّنَّ</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4">
                        <a:lumMod val="60000"/>
                        <a:lumOff val="40000"/>
                      </a:schemeClr>
                    </a:solidFill>
                  </a:tcPr>
                </a:tc>
              </a:tr>
              <a:tr h="571500">
                <a:tc>
                  <a:txBody>
                    <a:bodyPr/>
                    <a:lstStyle/>
                    <a:p>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1">
                        <a:lumMod val="60000"/>
                        <a:lumOff val="40000"/>
                      </a:schemeClr>
                    </a:solidFill>
                  </a:tcPr>
                </a:tc>
                <a:tc>
                  <a:txBody>
                    <a:bodyPr/>
                    <a:lstStyle/>
                    <a:p>
                      <a:r>
                        <a:rPr lang="ar-AE" sz="3300" dirty="0" smtClean="0">
                          <a:latin typeface="NikoshBAN" panose="02000000000000000000" pitchFamily="2" charset="0"/>
                        </a:rPr>
                        <a:t>أُرْسِل</a:t>
                      </a:r>
                      <a:endParaRPr lang="en-US" sz="3300" dirty="0">
                        <a:latin typeface="NikoshBAN" panose="02000000000000000000" pitchFamily="2" charset="0"/>
                        <a:cs typeface="NikoshBAN" panose="02000000000000000000" pitchFamily="2" charset="0"/>
                      </a:endParaRPr>
                    </a:p>
                  </a:txBody>
                  <a:tcPr marL="68580" marR="68580" marT="34290" marB="34290">
                    <a:solidFill>
                      <a:schemeClr val="accent1">
                        <a:lumMod val="60000"/>
                        <a:lumOff val="40000"/>
                      </a:schemeClr>
                    </a:solidFill>
                  </a:tcPr>
                </a:tc>
              </a:tr>
            </a:tbl>
          </a:graphicData>
        </a:graphic>
      </p:graphicFrame>
      <p:sp>
        <p:nvSpPr>
          <p:cNvPr id="4" name="TextBox 3"/>
          <p:cNvSpPr txBox="1"/>
          <p:nvPr/>
        </p:nvSpPr>
        <p:spPr>
          <a:xfrm>
            <a:off x="3695700" y="2209800"/>
            <a:ext cx="2209800" cy="707886"/>
          </a:xfrm>
          <a:prstGeom prst="rect">
            <a:avLst/>
          </a:prstGeom>
          <a:solidFill>
            <a:schemeClr val="bg1">
              <a:lumMod val="95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শব্দার্থ</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লিখ</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57289330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2631132"/>
            <a:ext cx="1828800" cy="553998"/>
          </a:xfrm>
          <a:prstGeom prst="rect">
            <a:avLst/>
          </a:prstGeom>
          <a:pattFill prst="pct5">
            <a:fgClr>
              <a:schemeClr val="accent1"/>
            </a:fgClr>
            <a:bgClr>
              <a:schemeClr val="bg1"/>
            </a:bgClr>
          </a:patt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000" u="sng" dirty="0" err="1">
                <a:latin typeface="NikoshBAN" panose="02000000000000000000" pitchFamily="2" charset="0"/>
                <a:cs typeface="NikoshBAN" panose="02000000000000000000" pitchFamily="2" charset="0"/>
              </a:rPr>
              <a:t>তারকীব</a:t>
            </a:r>
            <a:r>
              <a:rPr lang="en-US" sz="3000" u="sng" dirty="0">
                <a:latin typeface="NikoshBAN" panose="02000000000000000000" pitchFamily="2" charset="0"/>
                <a:cs typeface="NikoshBAN" panose="02000000000000000000" pitchFamily="2" charset="0"/>
              </a:rPr>
              <a:t> </a:t>
            </a:r>
            <a:r>
              <a:rPr lang="en-US" sz="3000" u="sng" dirty="0" err="1">
                <a:latin typeface="NikoshBAN" panose="02000000000000000000" pitchFamily="2" charset="0"/>
                <a:cs typeface="NikoshBAN" panose="02000000000000000000" pitchFamily="2" charset="0"/>
              </a:rPr>
              <a:t>কর</a:t>
            </a:r>
            <a:r>
              <a:rPr lang="en-US" sz="3000" u="sng" dirty="0">
                <a:latin typeface="NikoshBAN" panose="02000000000000000000" pitchFamily="2" charset="0"/>
                <a:cs typeface="NikoshBAN" panose="02000000000000000000" pitchFamily="2" charset="0"/>
              </a:rPr>
              <a:t>; </a:t>
            </a:r>
          </a:p>
        </p:txBody>
      </p:sp>
      <p:sp>
        <p:nvSpPr>
          <p:cNvPr id="5" name="Rectangle 4"/>
          <p:cNvSpPr/>
          <p:nvPr/>
        </p:nvSpPr>
        <p:spPr>
          <a:xfrm>
            <a:off x="1981200" y="4038600"/>
            <a:ext cx="47625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AE" sz="4800" b="1" dirty="0">
                <a:latin typeface="Arial" panose="020B0604020202020204" pitchFamily="34" charset="0"/>
                <a:cs typeface="Arial" panose="020B0604020202020204" pitchFamily="34" charset="0"/>
              </a:rPr>
              <a:t>وَكَمْ مِنْ قَرْيَةٍ أَهْلَكْنَاهَا</a:t>
            </a:r>
            <a:endParaRPr lang="en-US" sz="4800" b="1" dirty="0">
              <a:latin typeface="Arial" panose="020B0604020202020204" pitchFamily="34" charset="0"/>
              <a:cs typeface="Arial" panose="020B0604020202020204" pitchFamily="34" charset="0"/>
            </a:endParaRPr>
          </a:p>
        </p:txBody>
      </p:sp>
      <p:sp>
        <p:nvSpPr>
          <p:cNvPr id="6" name="TextBox 5"/>
          <p:cNvSpPr txBox="1"/>
          <p:nvPr/>
        </p:nvSpPr>
        <p:spPr>
          <a:xfrm>
            <a:off x="3048000" y="762000"/>
            <a:ext cx="2895600" cy="101566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দলীয়</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938933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1295400"/>
            <a:ext cx="3562350" cy="101566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জোড়ায়</a:t>
            </a:r>
            <a:r>
              <a:rPr lang="en-US" sz="6000" b="1" dirty="0" smtClean="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sp>
        <p:nvSpPr>
          <p:cNvPr id="3" name="TextBox 2"/>
          <p:cNvSpPr txBox="1"/>
          <p:nvPr/>
        </p:nvSpPr>
        <p:spPr>
          <a:xfrm>
            <a:off x="2000250" y="3371850"/>
            <a:ext cx="5657850" cy="6001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300" dirty="0" err="1">
                <a:latin typeface="NikoshBAN" panose="02000000000000000000" pitchFamily="2" charset="0"/>
                <a:cs typeface="NikoshBAN" panose="02000000000000000000" pitchFamily="2" charset="0"/>
              </a:rPr>
              <a:t>আলোচ্য</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আয়াতের</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বর্তমান</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প্রেক্ষাপট</a:t>
            </a:r>
            <a:r>
              <a:rPr lang="en-US" sz="3300" dirty="0">
                <a:latin typeface="NikoshBAN" panose="02000000000000000000" pitchFamily="2" charset="0"/>
                <a:cs typeface="NikoshBAN" panose="02000000000000000000" pitchFamily="2" charset="0"/>
              </a:rPr>
              <a:t> </a:t>
            </a:r>
            <a:r>
              <a:rPr lang="en-US" sz="3300" dirty="0" err="1">
                <a:latin typeface="NikoshBAN" panose="02000000000000000000" pitchFamily="2" charset="0"/>
                <a:cs typeface="NikoshBAN" panose="02000000000000000000" pitchFamily="2" charset="0"/>
              </a:rPr>
              <a:t>লিখ</a:t>
            </a:r>
            <a:r>
              <a:rPr lang="en-US" sz="33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502006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75" y="685800"/>
            <a:ext cx="260985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মূল্যায়ন</a:t>
            </a:r>
            <a:r>
              <a:rPr lang="en-US" sz="4500" dirty="0">
                <a:latin typeface="NikoshBAN" panose="02000000000000000000" pitchFamily="2" charset="0"/>
                <a:cs typeface="NikoshBAN" panose="02000000000000000000" pitchFamily="2" charset="0"/>
              </a:rPr>
              <a:t> </a:t>
            </a:r>
          </a:p>
        </p:txBody>
      </p:sp>
      <p:sp>
        <p:nvSpPr>
          <p:cNvPr id="3" name="TextBox 2"/>
          <p:cNvSpPr txBox="1"/>
          <p:nvPr/>
        </p:nvSpPr>
        <p:spPr>
          <a:xfrm>
            <a:off x="609600" y="2590800"/>
            <a:ext cx="784860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a:latin typeface="NikoshBAN" panose="02000000000000000000" pitchFamily="2" charset="0"/>
                <a:cs typeface="NikoshBAN" panose="02000000000000000000" pitchFamily="2" charset="0"/>
              </a:rPr>
              <a:t>১/ </a:t>
            </a:r>
            <a:r>
              <a:rPr lang="en-US" sz="4000" dirty="0" err="1">
                <a:latin typeface="NikoshBAN" panose="02000000000000000000" pitchFamily="2" charset="0"/>
                <a:cs typeface="NikoshBAN" panose="02000000000000000000" pitchFamily="2" charset="0"/>
              </a:rPr>
              <a:t>সুরার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নামকরণ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লিখতে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২/ </a:t>
            </a:r>
            <a:r>
              <a:rPr lang="en-US" sz="4000" dirty="0" err="1">
                <a:latin typeface="NikoshBAN" panose="02000000000000000000" pitchFamily="2" charset="0"/>
                <a:cs typeface="NikoshBAN" panose="02000000000000000000" pitchFamily="2" charset="0"/>
              </a:rPr>
              <a:t>অত্র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আয়াত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সমূহে</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আল্লাহ</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অবস্থার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বর্ননা</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করেছেন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a:p>
            <a:r>
              <a:rPr lang="en-US" sz="4000" dirty="0">
                <a:latin typeface="NikoshBAN" panose="02000000000000000000" pitchFamily="2" charset="0"/>
                <a:cs typeface="NikoshBAN" panose="02000000000000000000" pitchFamily="2" charset="0"/>
              </a:rPr>
              <a:t>৩/ </a:t>
            </a:r>
            <a:r>
              <a:rPr lang="en-US" sz="4000" dirty="0" err="1">
                <a:latin typeface="NikoshBAN" panose="02000000000000000000" pitchFamily="2" charset="0"/>
                <a:cs typeface="NikoshBAN" panose="02000000000000000000" pitchFamily="2" charset="0"/>
              </a:rPr>
              <a:t>জালিমদের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শাস্তির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বিষয়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রকম</a:t>
            </a:r>
            <a:r>
              <a:rPr lang="en-US" sz="4000" dirty="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হবে</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043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0" y="1676400"/>
            <a:ext cx="4419600" cy="3048000"/>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304800" y="5562600"/>
            <a:ext cx="83058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as-IN" sz="3600" b="1" dirty="0">
                <a:latin typeface="NikoshBAN" panose="02000000000000000000" pitchFamily="2" charset="0"/>
                <a:cs typeface="NikoshBAN" panose="02000000000000000000" pitchFamily="2" charset="0"/>
              </a:rPr>
              <a:t>বর্তমানে করোনা ভাইরাস ও পূর্ববর্তী গজবের মধ্যে কী মিল রয়েছে , অত্র আয়াতের প্রেক্ষাপট লিখে </a:t>
            </a:r>
            <a:r>
              <a:rPr lang="as-IN" sz="3600" b="1" dirty="0" smtClean="0">
                <a:latin typeface="NikoshBAN" panose="02000000000000000000" pitchFamily="2" charset="0"/>
                <a:cs typeface="NikoshBAN" panose="02000000000000000000" pitchFamily="2" charset="0"/>
              </a:rPr>
              <a:t>আনবে</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4" name="TextBox 3"/>
          <p:cNvSpPr txBox="1"/>
          <p:nvPr/>
        </p:nvSpPr>
        <p:spPr>
          <a:xfrm>
            <a:off x="2971800" y="381000"/>
            <a:ext cx="28956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বাড়ির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কাজ</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03599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8901" y="5029200"/>
            <a:ext cx="704039" cy="300082"/>
          </a:xfrm>
          <a:prstGeom prst="rect">
            <a:avLst/>
          </a:prstGeom>
        </p:spPr>
        <p:txBody>
          <a:bodyPr wrap="none">
            <a:spAutoFit/>
          </a:bodyPr>
          <a:lstStyle/>
          <a:p>
            <a:r>
              <a:rPr lang="ar-AE" sz="1350" dirty="0">
                <a:solidFill>
                  <a:srgbClr val="FFFFFF"/>
                </a:solidFill>
                <a:latin typeface="Segoe UI Historic" panose="020B0502040204020203" pitchFamily="34" charset="0"/>
              </a:rPr>
              <a:t>مع السلام</a:t>
            </a:r>
            <a:endParaRPr lang="en-US" sz="1350" dirty="0"/>
          </a:p>
        </p:txBody>
      </p:sp>
      <p:pic>
        <p:nvPicPr>
          <p:cNvPr id="6" name="Picture 5"/>
          <p:cNvPicPr>
            <a:picLocks noChangeAspect="1"/>
          </p:cNvPicPr>
          <p:nvPr/>
        </p:nvPicPr>
        <p:blipFill>
          <a:blip r:embed="rId2"/>
          <a:stretch>
            <a:fillRect/>
          </a:stretch>
        </p:blipFill>
        <p:spPr>
          <a:xfrm>
            <a:off x="1295400" y="1521641"/>
            <a:ext cx="6781800" cy="3507559"/>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rotWithShape="1">
          <a:blip r:embed="rId3"/>
          <a:srcRect l="4979" t="14641" r="4979" b="14641"/>
          <a:stretch/>
        </p:blipFill>
        <p:spPr>
          <a:xfrm>
            <a:off x="1104900" y="5319183"/>
            <a:ext cx="7162800" cy="1219200"/>
          </a:xfrm>
          <a:prstGeom prst="rect">
            <a:avLst/>
          </a:prstGeom>
        </p:spPr>
        <p:style>
          <a:lnRef idx="2">
            <a:schemeClr val="accent1"/>
          </a:lnRef>
          <a:fillRef idx="1">
            <a:schemeClr val="lt1"/>
          </a:fillRef>
          <a:effectRef idx="0">
            <a:schemeClr val="accent1"/>
          </a:effectRef>
          <a:fontRef idx="minor">
            <a:schemeClr val="dk1"/>
          </a:fontRef>
        </p:style>
      </p:pic>
      <p:sp>
        <p:nvSpPr>
          <p:cNvPr id="9" name="TextBox 8"/>
          <p:cNvSpPr txBox="1"/>
          <p:nvPr/>
        </p:nvSpPr>
        <p:spPr>
          <a:xfrm>
            <a:off x="3581400" y="215995"/>
            <a:ext cx="22098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সমাপ্তি</a:t>
            </a:r>
            <a:r>
              <a:rPr lang="en-US" dirty="0" smtClean="0"/>
              <a:t> </a:t>
            </a:r>
            <a:endParaRPr lang="en-US" dirty="0"/>
          </a:p>
        </p:txBody>
      </p:sp>
    </p:spTree>
    <p:extLst>
      <p:ext uri="{BB962C8B-B14F-4D97-AF65-F5344CB8AC3E}">
        <p14:creationId xmlns:p14="http://schemas.microsoft.com/office/powerpoint/2010/main" val="2863975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8309" y="3746664"/>
            <a:ext cx="5334000" cy="255454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কাজী</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আবদুল</a:t>
            </a: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হান্নান</a:t>
            </a:r>
            <a:endPar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অধ্যক্ষ </a:t>
            </a:r>
          </a:p>
          <a:p>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বখতিয়ার</a:t>
            </a:r>
            <a:r>
              <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চারপীর</a:t>
            </a:r>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আউলিয়া</a:t>
            </a:r>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আলিম</a:t>
            </a:r>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মাদ্রাসা</a:t>
            </a:r>
            <a:r>
              <a:rPr lang="en-US" sz="300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3000" dirty="0" err="1"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আনোয়ারা,চট্রগ্রাম</a:t>
            </a:r>
            <a:endPar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en-US" sz="3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০১৮১৯ ৩৩০৫৪৯ </a:t>
            </a:r>
            <a:endParaRPr lang="en-US" sz="3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srcRect l="152897" t="-152326" r="-80200" b="152326"/>
          <a:stretch/>
        </p:blipFill>
        <p:spPr>
          <a:xfrm>
            <a:off x="3893810" y="2784786"/>
            <a:ext cx="571500" cy="1228725"/>
          </a:xfrm>
          <a:prstGeom prst="rect">
            <a:avLst/>
          </a:prstGeom>
        </p:spPr>
      </p:pic>
      <p:pic>
        <p:nvPicPr>
          <p:cNvPr id="8" name="Picture 7"/>
          <p:cNvPicPr>
            <a:picLocks noChangeAspect="1"/>
          </p:cNvPicPr>
          <p:nvPr/>
        </p:nvPicPr>
        <p:blipFill>
          <a:blip r:embed="rId3"/>
          <a:stretch>
            <a:fillRect/>
          </a:stretch>
        </p:blipFill>
        <p:spPr>
          <a:xfrm>
            <a:off x="3365172" y="497088"/>
            <a:ext cx="2200275" cy="2600863"/>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p:cNvSpPr txBox="1"/>
          <p:nvPr/>
        </p:nvSpPr>
        <p:spPr>
          <a:xfrm>
            <a:off x="609600" y="1289687"/>
            <a:ext cx="1955473"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শিক্ষক</a:t>
            </a:r>
            <a:r>
              <a:rPr lang="en-US" dirty="0" smtClean="0"/>
              <a:t> </a:t>
            </a:r>
            <a:endParaRPr lang="en-US" dirty="0"/>
          </a:p>
        </p:txBody>
      </p:sp>
      <p:sp>
        <p:nvSpPr>
          <p:cNvPr id="7" name="TextBox 6"/>
          <p:cNvSpPr txBox="1"/>
          <p:nvPr/>
        </p:nvSpPr>
        <p:spPr>
          <a:xfrm>
            <a:off x="6477000" y="1219200"/>
            <a:ext cx="22098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পরিচিতি</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24530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2590800"/>
            <a:ext cx="741045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350" dirty="0"/>
              <a:t> </a:t>
            </a:r>
            <a:r>
              <a:rPr lang="en-US" sz="4000" dirty="0">
                <a:latin typeface="NikoshBAN" panose="02000000000000000000" pitchFamily="2" charset="0"/>
                <a:cs typeface="NikoshBAN" panose="02000000000000000000" pitchFamily="2" charset="0"/>
              </a:rPr>
              <a:t>১/ </a:t>
            </a:r>
            <a:r>
              <a:rPr lang="en-US" sz="4000" dirty="0" err="1">
                <a:latin typeface="NikoshBAN" panose="02000000000000000000" pitchFamily="2" charset="0"/>
                <a:cs typeface="NikoshBAN" panose="02000000000000000000" pitchFamily="2" charset="0"/>
              </a:rPr>
              <a:t>কয়েকটি</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অর্থ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 ২/ </a:t>
            </a:r>
            <a:r>
              <a:rPr lang="en-US" sz="4000" dirty="0" err="1">
                <a:latin typeface="NikoshBAN" panose="02000000000000000000" pitchFamily="2" charset="0"/>
                <a:cs typeface="NikoshBAN" panose="02000000000000000000" pitchFamily="2" charset="0"/>
              </a:rPr>
              <a:t>তারক্বীব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en-US" sz="4000" dirty="0">
                <a:latin typeface="NikoshBAN" panose="02000000000000000000" pitchFamily="2" charset="0"/>
                <a:cs typeface="NikoshBAN" panose="02000000000000000000" pitchFamily="2" charset="0"/>
              </a:rPr>
              <a:t>৩/  </a:t>
            </a:r>
            <a:r>
              <a:rPr lang="en-US" sz="4000" dirty="0" err="1">
                <a:latin typeface="NikoshBAN" panose="02000000000000000000" pitchFamily="2" charset="0"/>
                <a:cs typeface="NikoshBAN" panose="02000000000000000000" pitchFamily="2" charset="0"/>
              </a:rPr>
              <a:t>অত্র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আয়াতের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নযুল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a:p>
            <a:r>
              <a:rPr lang="en-US" sz="4000" dirty="0">
                <a:latin typeface="NikoshBAN" panose="02000000000000000000" pitchFamily="2" charset="0"/>
                <a:cs typeface="NikoshBAN" panose="02000000000000000000" pitchFamily="2" charset="0"/>
              </a:rPr>
              <a:t>৪/  </a:t>
            </a:r>
            <a:r>
              <a:rPr lang="en-US" sz="4000" dirty="0" err="1">
                <a:latin typeface="NikoshBAN" panose="02000000000000000000" pitchFamily="2" charset="0"/>
                <a:cs typeface="NikoshBAN" panose="02000000000000000000" pitchFamily="2" charset="0"/>
              </a:rPr>
              <a:t>বর্তমানের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ভাইরাস</a:t>
            </a:r>
            <a:r>
              <a:rPr lang="en-US" sz="4000" dirty="0">
                <a:latin typeface="NikoshBAN" panose="02000000000000000000" pitchFamily="2" charset="0"/>
                <a:cs typeface="NikoshBAN" panose="02000000000000000000" pitchFamily="2" charset="0"/>
              </a:rPr>
              <a:t> ও </a:t>
            </a:r>
            <a:r>
              <a:rPr lang="en-US" sz="4000" dirty="0" err="1">
                <a:latin typeface="NikoshBAN" panose="02000000000000000000" pitchFamily="2" charset="0"/>
                <a:cs typeface="NikoshBAN" panose="02000000000000000000" pitchFamily="2" charset="0"/>
              </a:rPr>
              <a:t>পূর্বের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ঘটনার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সাথে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মিল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রয়েছে</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জানতে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p>
        </p:txBody>
      </p:sp>
      <p:sp>
        <p:nvSpPr>
          <p:cNvPr id="2" name="TextBox 1"/>
          <p:cNvSpPr txBox="1"/>
          <p:nvPr/>
        </p:nvSpPr>
        <p:spPr>
          <a:xfrm>
            <a:off x="1752600" y="1066800"/>
            <a:ext cx="50292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পাঠ</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শেষে</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যা</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জানবে</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8863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52526" y="3124000"/>
            <a:ext cx="2355487" cy="2296715"/>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5"/>
          <a:stretch>
            <a:fillRect/>
          </a:stretch>
        </p:blipFill>
        <p:spPr>
          <a:xfrm>
            <a:off x="3142949" y="3127008"/>
            <a:ext cx="2628900" cy="2296715"/>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6"/>
          <a:stretch>
            <a:fillRect/>
          </a:stretch>
        </p:blipFill>
        <p:spPr>
          <a:xfrm>
            <a:off x="6212802" y="3127609"/>
            <a:ext cx="2496257" cy="2296715"/>
          </a:xfrm>
          <a:prstGeom prst="rect">
            <a:avLst/>
          </a:prstGeom>
          <a:ln w="228600" cap="sq" cmpd="thickThin">
            <a:solidFill>
              <a:srgbClr val="000000"/>
            </a:solidFill>
            <a:prstDash val="solid"/>
            <a:miter lim="800000"/>
          </a:ln>
          <a:effectLst>
            <a:innerShdw blurRad="76200">
              <a:srgbClr val="000000"/>
            </a:innerShdw>
          </a:effectLst>
        </p:spPr>
      </p:pic>
      <p:sp>
        <p:nvSpPr>
          <p:cNvPr id="12" name="Down Arrow 11"/>
          <p:cNvSpPr/>
          <p:nvPr/>
        </p:nvSpPr>
        <p:spPr>
          <a:xfrm rot="10800000" flipH="1" flipV="1">
            <a:off x="484871" y="2362200"/>
            <a:ext cx="2223142" cy="547917"/>
          </a:xfrm>
          <a:prstGeom prst="downArrow">
            <a:avLst>
              <a:gd name="adj1" fmla="val 50000"/>
              <a:gd name="adj2" fmla="val 59357"/>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solidFill>
                  <a:schemeClr val="bg1"/>
                </a:solidFill>
                <a:latin typeface="NikoshBAN" panose="02000000000000000000" pitchFamily="2" charset="0"/>
                <a:cs typeface="NikoshBAN" panose="02000000000000000000" pitchFamily="2" charset="0"/>
              </a:rPr>
              <a:t>ছবি-১</a:t>
            </a:r>
          </a:p>
        </p:txBody>
      </p:sp>
      <p:sp>
        <p:nvSpPr>
          <p:cNvPr id="16" name="Down Arrow 15"/>
          <p:cNvSpPr/>
          <p:nvPr/>
        </p:nvSpPr>
        <p:spPr>
          <a:xfrm>
            <a:off x="3142949" y="2357610"/>
            <a:ext cx="2176212" cy="552507"/>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NikoshBAN" panose="02000000000000000000" pitchFamily="2" charset="0"/>
                <a:cs typeface="NikoshBAN" panose="02000000000000000000" pitchFamily="2" charset="0"/>
              </a:rPr>
              <a:t>ছবি-২</a:t>
            </a:r>
            <a:r>
              <a:rPr lang="en-US" sz="1350" dirty="0"/>
              <a:t> </a:t>
            </a:r>
          </a:p>
        </p:txBody>
      </p:sp>
      <p:sp>
        <p:nvSpPr>
          <p:cNvPr id="17" name="Down Arrow 16"/>
          <p:cNvSpPr/>
          <p:nvPr/>
        </p:nvSpPr>
        <p:spPr>
          <a:xfrm>
            <a:off x="6386430" y="2329917"/>
            <a:ext cx="2149000" cy="580200"/>
          </a:xfrm>
          <a:prstGeom prst="downArrow">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NikoshBAN" panose="02000000000000000000" pitchFamily="2" charset="0"/>
                <a:cs typeface="NikoshBAN" panose="02000000000000000000" pitchFamily="2" charset="0"/>
              </a:rPr>
              <a:t>ছবি</a:t>
            </a:r>
            <a:r>
              <a:rPr lang="en-US" sz="2800" dirty="0">
                <a:latin typeface="NikoshBAN" panose="02000000000000000000" pitchFamily="2" charset="0"/>
                <a:cs typeface="NikoshBAN" panose="02000000000000000000" pitchFamily="2" charset="0"/>
              </a:rPr>
              <a:t> -৩ </a:t>
            </a:r>
          </a:p>
        </p:txBody>
      </p:sp>
      <p:pic>
        <p:nvPicPr>
          <p:cNvPr id="5" name="আল কোরান ,আলিম ২য় বর্ষ, ">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181599" y="616382"/>
            <a:ext cx="2542975" cy="1059188"/>
          </a:xfrm>
          <a:prstGeom prst="rect">
            <a:avLst/>
          </a:prstGeom>
          <a:solidFill>
            <a:srgbClr val="00B050"/>
          </a:solidFill>
        </p:spPr>
      </p:pic>
      <p:sp>
        <p:nvSpPr>
          <p:cNvPr id="6" name="TextBox 5"/>
          <p:cNvSpPr txBox="1"/>
          <p:nvPr/>
        </p:nvSpPr>
        <p:spPr>
          <a:xfrm>
            <a:off x="5538687" y="1279020"/>
            <a:ext cx="914400"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অডিও</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7" name="TextBox 6"/>
          <p:cNvSpPr txBox="1"/>
          <p:nvPr/>
        </p:nvSpPr>
        <p:spPr>
          <a:xfrm>
            <a:off x="785913" y="617300"/>
            <a:ext cx="312419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5400" b="1" dirty="0" err="1" smtClean="0">
                <a:latin typeface="NikoshBAN" panose="02000000000000000000" pitchFamily="2" charset="0"/>
                <a:cs typeface="NikoshBAN" panose="02000000000000000000" pitchFamily="2" charset="0"/>
              </a:rPr>
              <a:t>চল</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ছবি</a:t>
            </a:r>
            <a:r>
              <a:rPr lang="en-US" sz="5400" b="1" dirty="0" smtClean="0">
                <a:latin typeface="NikoshBAN" panose="02000000000000000000" pitchFamily="2" charset="0"/>
                <a:cs typeface="NikoshBAN" panose="02000000000000000000" pitchFamily="2" charset="0"/>
              </a:rPr>
              <a:t> </a:t>
            </a:r>
            <a:r>
              <a:rPr lang="en-US" sz="5400" b="1" dirty="0" err="1" smtClean="0">
                <a:latin typeface="NikoshBAN" panose="02000000000000000000" pitchFamily="2" charset="0"/>
                <a:cs typeface="NikoshBAN" panose="02000000000000000000" pitchFamily="2" charset="0"/>
              </a:rPr>
              <a:t>দেখি</a:t>
            </a:r>
            <a:r>
              <a:rPr lang="en-US" sz="5400" b="1" dirty="0" smtClean="0">
                <a:latin typeface="NikoshBAN" panose="02000000000000000000" pitchFamily="2" charset="0"/>
                <a:cs typeface="NikoshBAN" panose="02000000000000000000" pitchFamily="2" charset="0"/>
              </a:rPr>
              <a:t> </a:t>
            </a:r>
            <a:endParaRPr lang="en-US" sz="5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04629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ppt_w</p:attrName>
                                        </p:attrNameLst>
                                      </p:cBhvr>
                                      <p:tavLst>
                                        <p:tav tm="0" fmla="#ppt_w*sin(2.5*pi*$)">
                                          <p:val>
                                            <p:fltVal val="0"/>
                                          </p:val>
                                        </p:tav>
                                        <p:tav tm="100000">
                                          <p:val>
                                            <p:fltVal val="1"/>
                                          </p:val>
                                        </p:tav>
                                      </p:tavLst>
                                    </p:anim>
                                    <p:anim calcmode="lin" valueType="num">
                                      <p:cBhvr>
                                        <p:cTn id="1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80">
                                          <p:stCondLst>
                                            <p:cond delay="0"/>
                                          </p:stCondLst>
                                        </p:cTn>
                                        <p:tgtEl>
                                          <p:spTgt spid="4"/>
                                        </p:tgtEl>
                                      </p:cBhvr>
                                    </p:animEffect>
                                    <p:anim calcmode="lin" valueType="num">
                                      <p:cBhvr>
                                        <p:cTn id="2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8" dur="26">
                                          <p:stCondLst>
                                            <p:cond delay="650"/>
                                          </p:stCondLst>
                                        </p:cTn>
                                        <p:tgtEl>
                                          <p:spTgt spid="4"/>
                                        </p:tgtEl>
                                      </p:cBhvr>
                                      <p:to x="100000" y="60000"/>
                                    </p:animScale>
                                    <p:animScale>
                                      <p:cBhvr>
                                        <p:cTn id="29" dur="166" decel="50000">
                                          <p:stCondLst>
                                            <p:cond delay="676"/>
                                          </p:stCondLst>
                                        </p:cTn>
                                        <p:tgtEl>
                                          <p:spTgt spid="4"/>
                                        </p:tgtEl>
                                      </p:cBhvr>
                                      <p:to x="100000" y="100000"/>
                                    </p:animScale>
                                    <p:animScale>
                                      <p:cBhvr>
                                        <p:cTn id="30" dur="26">
                                          <p:stCondLst>
                                            <p:cond delay="1312"/>
                                          </p:stCondLst>
                                        </p:cTn>
                                        <p:tgtEl>
                                          <p:spTgt spid="4"/>
                                        </p:tgtEl>
                                      </p:cBhvr>
                                      <p:to x="100000" y="80000"/>
                                    </p:animScale>
                                    <p:animScale>
                                      <p:cBhvr>
                                        <p:cTn id="31" dur="166" decel="50000">
                                          <p:stCondLst>
                                            <p:cond delay="1338"/>
                                          </p:stCondLst>
                                        </p:cTn>
                                        <p:tgtEl>
                                          <p:spTgt spid="4"/>
                                        </p:tgtEl>
                                      </p:cBhvr>
                                      <p:to x="100000" y="100000"/>
                                    </p:animScale>
                                    <p:animScale>
                                      <p:cBhvr>
                                        <p:cTn id="32" dur="26">
                                          <p:stCondLst>
                                            <p:cond delay="1642"/>
                                          </p:stCondLst>
                                        </p:cTn>
                                        <p:tgtEl>
                                          <p:spTgt spid="4"/>
                                        </p:tgtEl>
                                      </p:cBhvr>
                                      <p:to x="100000" y="90000"/>
                                    </p:animScale>
                                    <p:animScale>
                                      <p:cBhvr>
                                        <p:cTn id="33" dur="166" decel="50000">
                                          <p:stCondLst>
                                            <p:cond delay="1668"/>
                                          </p:stCondLst>
                                        </p:cTn>
                                        <p:tgtEl>
                                          <p:spTgt spid="4"/>
                                        </p:tgtEl>
                                      </p:cBhvr>
                                      <p:to x="100000" y="100000"/>
                                    </p:animScale>
                                    <p:animScale>
                                      <p:cBhvr>
                                        <p:cTn id="34" dur="26">
                                          <p:stCondLst>
                                            <p:cond delay="1808"/>
                                          </p:stCondLst>
                                        </p:cTn>
                                        <p:tgtEl>
                                          <p:spTgt spid="4"/>
                                        </p:tgtEl>
                                      </p:cBhvr>
                                      <p:to x="100000" y="95000"/>
                                    </p:animScale>
                                    <p:animScale>
                                      <p:cBhvr>
                                        <p:cTn id="3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1513" fill="hold"/>
                                        <p:tgtEl>
                                          <p:spTgt spid="5"/>
                                        </p:tgtEl>
                                      </p:cBhvr>
                                    </p:cmd>
                                  </p:childTnLst>
                                </p:cTn>
                              </p:par>
                            </p:childTnLst>
                          </p:cTn>
                        </p:par>
                      </p:childTnLst>
                    </p:cTn>
                  </p:par>
                </p:childTnLst>
              </p:cTn>
              <p:nextCondLst>
                <p:cond evt="onClick" delay="0">
                  <p:tgtEl>
                    <p:spTgt spid="5"/>
                  </p:tgtEl>
                </p:cond>
              </p:nextCondLst>
            </p:seq>
            <p:audio>
              <p:cMediaNode vol="80000">
                <p:cTn id="41"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932" b="46976"/>
          <a:stretch/>
        </p:blipFill>
        <p:spPr>
          <a:xfrm>
            <a:off x="5643852" y="3897066"/>
            <a:ext cx="2803358" cy="1905000"/>
          </a:xfrm>
          <a:prstGeom prst="rect">
            <a:avLst/>
          </a:prstGeom>
          <a:ln w="228600" cap="sq" cmpd="thickThin">
            <a:solidFill>
              <a:srgbClr val="000000"/>
            </a:solidFill>
            <a:prstDash val="solid"/>
            <a:miter lim="800000"/>
          </a:ln>
          <a:effectLst>
            <a:innerShdw blurRad="76200">
              <a:srgbClr val="000000"/>
            </a:innerShdw>
          </a:effectLst>
        </p:spPr>
      </p:pic>
      <p:sp>
        <p:nvSpPr>
          <p:cNvPr id="2" name="TextBox 1"/>
          <p:cNvSpPr txBox="1"/>
          <p:nvPr/>
        </p:nvSpPr>
        <p:spPr>
          <a:xfrm>
            <a:off x="381000" y="2465905"/>
            <a:ext cx="42672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b="1" dirty="0" err="1">
                <a:latin typeface="NikoshBAN" panose="02000000000000000000" pitchFamily="2" charset="0"/>
                <a:cs typeface="NikoshBAN" panose="02000000000000000000" pitchFamily="2" charset="0"/>
              </a:rPr>
              <a:t>বিষয়-আল</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কোরআন</a:t>
            </a:r>
            <a:endParaRPr lang="en-US" sz="3600" b="1"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সুরাহ</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a:t>
            </a:r>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আ’রাফ</a:t>
            </a:r>
            <a:endParaRPr lang="en-US" sz="3600" dirty="0">
              <a:latin typeface="NikoshBAN" panose="02000000000000000000" pitchFamily="2" charset="0"/>
              <a:cs typeface="NikoshBAN" panose="02000000000000000000" pitchFamily="2" charset="0"/>
            </a:endParaRPr>
          </a:p>
          <a:p>
            <a:r>
              <a:rPr lang="en-US" sz="3600" dirty="0" err="1">
                <a:latin typeface="NikoshBAN" panose="02000000000000000000" pitchFamily="2" charset="0"/>
                <a:cs typeface="NikoshBAN" panose="02000000000000000000" pitchFamily="2" charset="0"/>
              </a:rPr>
              <a:t>আয়াত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৪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৭ </a:t>
            </a:r>
            <a:r>
              <a:rPr lang="en-US" sz="3600" dirty="0" err="1" smtClean="0">
                <a:latin typeface="NikoshBAN" panose="02000000000000000000" pitchFamily="2" charset="0"/>
                <a:cs typeface="NikoshBAN" panose="02000000000000000000" pitchFamily="2" charset="0"/>
              </a:rPr>
              <a:t>পর্যন্ত</a:t>
            </a:r>
            <a:r>
              <a:rPr lang="en-US" sz="3600" dirty="0" smtClean="0">
                <a:latin typeface="NikoshBAN" panose="02000000000000000000" pitchFamily="2" charset="0"/>
                <a:cs typeface="NikoshBAN" panose="02000000000000000000" pitchFamily="2" charset="0"/>
              </a:rPr>
              <a:t> </a:t>
            </a:r>
          </a:p>
          <a:p>
            <a:r>
              <a:rPr lang="en-US" sz="3600" dirty="0" err="1" smtClean="0">
                <a:latin typeface="NikoshBAN" panose="02000000000000000000" pitchFamily="2" charset="0"/>
                <a:cs typeface="NikoshBAN" panose="02000000000000000000" pitchFamily="2" charset="0"/>
              </a:rPr>
              <a:t>সময়</a:t>
            </a:r>
            <a:r>
              <a:rPr lang="en-US" sz="3600" dirty="0" smtClean="0">
                <a:latin typeface="NikoshBAN" panose="02000000000000000000" pitchFamily="2" charset="0"/>
                <a:cs typeface="NikoshBAN" panose="02000000000000000000" pitchFamily="2" charset="0"/>
              </a:rPr>
              <a:t>- ৪৫ </a:t>
            </a:r>
            <a:r>
              <a:rPr lang="en-US" sz="3600" dirty="0" err="1" smtClean="0">
                <a:latin typeface="NikoshBAN" panose="02000000000000000000" pitchFamily="2" charset="0"/>
                <a:cs typeface="NikoshBAN" panose="02000000000000000000" pitchFamily="2" charset="0"/>
              </a:rPr>
              <a:t>মিনিট</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তারিখ-০০/০০/২০২০ </a:t>
            </a:r>
            <a:r>
              <a:rPr lang="en-US" sz="3600" dirty="0" err="1" smtClean="0">
                <a:latin typeface="NikoshBAN" panose="02000000000000000000" pitchFamily="2" charset="0"/>
                <a:cs typeface="NikoshBAN" panose="02000000000000000000" pitchFamily="2" charset="0"/>
              </a:rPr>
              <a:t>ইং</a:t>
            </a:r>
            <a:endParaRPr lang="en-US" sz="3600" dirty="0">
              <a:latin typeface="Arial Narrow" panose="020B0606020202030204" pitchFamily="34" charset="0"/>
              <a:cs typeface="NikoshBAN" panose="02000000000000000000" pitchFamily="2" charset="0"/>
            </a:endParaRPr>
          </a:p>
          <a:p>
            <a:r>
              <a:rPr lang="en-US" sz="3600" dirty="0" smtClean="0">
                <a:latin typeface="Arial Narrow" panose="020B0606020202030204" pitchFamily="34" charset="0"/>
                <a:cs typeface="NikoshBAN" panose="02000000000000000000" pitchFamily="2" charset="0"/>
              </a:rPr>
              <a:t>ID- </a:t>
            </a:r>
            <a:r>
              <a:rPr lang="en-US" sz="2400" b="1" dirty="0" smtClean="0">
                <a:latin typeface="Arial Narrow" panose="020B0606020202030204" pitchFamily="34" charset="0"/>
                <a:cs typeface="NikoshBAN" panose="02000000000000000000" pitchFamily="2" charset="0"/>
              </a:rPr>
              <a:t>kazihannan</a:t>
            </a:r>
            <a:r>
              <a:rPr lang="en-US" sz="2400" b="1" dirty="0" smtClean="0">
                <a:latin typeface="Arial Narrow" panose="020B0606020202030204" pitchFamily="34" charset="0"/>
                <a:cs typeface="NikoshBAN" panose="02000000000000000000" pitchFamily="2" charset="0"/>
              </a:rPr>
              <a:t>819@ mail.com</a:t>
            </a:r>
            <a:endParaRPr lang="en-US" sz="2400" b="1" dirty="0" smtClean="0">
              <a:latin typeface="NikoshBAN" panose="02000000000000000000" pitchFamily="2" charset="0"/>
              <a:cs typeface="NikoshBAN" panose="02000000000000000000" pitchFamily="2" charset="0"/>
            </a:endParaRPr>
          </a:p>
        </p:txBody>
      </p:sp>
      <p:sp>
        <p:nvSpPr>
          <p:cNvPr id="5" name="TextBox 4"/>
          <p:cNvSpPr txBox="1"/>
          <p:nvPr/>
        </p:nvSpPr>
        <p:spPr>
          <a:xfrm>
            <a:off x="1219200" y="549235"/>
            <a:ext cx="365760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600" b="1" dirty="0" err="1" smtClean="0">
                <a:latin typeface="NikoshBAN" panose="02000000000000000000" pitchFamily="2" charset="0"/>
                <a:cs typeface="NikoshBAN" panose="02000000000000000000" pitchFamily="2" charset="0"/>
              </a:rPr>
              <a:t>পাঠ</a:t>
            </a:r>
            <a:r>
              <a:rPr lang="en-US" sz="6600" b="1" dirty="0" smtClean="0">
                <a:latin typeface="NikoshBAN" panose="02000000000000000000" pitchFamily="2" charset="0"/>
                <a:cs typeface="NikoshBAN" panose="02000000000000000000" pitchFamily="2" charset="0"/>
              </a:rPr>
              <a:t> </a:t>
            </a:r>
            <a:r>
              <a:rPr lang="en-US" sz="6600" b="1" dirty="0" err="1" smtClean="0">
                <a:latin typeface="NikoshBAN" panose="02000000000000000000" pitchFamily="2" charset="0"/>
                <a:cs typeface="NikoshBAN" panose="02000000000000000000" pitchFamily="2" charset="0"/>
              </a:rPr>
              <a:t>পরিচিতি</a:t>
            </a:r>
            <a:endParaRPr lang="en-US" sz="66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5410200" y="1103233"/>
            <a:ext cx="3270662" cy="2386551"/>
          </a:xfrm>
          <a:prstGeom prst="rect">
            <a:avLst/>
          </a:prstGeom>
        </p:spPr>
      </p:pic>
    </p:spTree>
    <p:extLst>
      <p:ext uri="{BB962C8B-B14F-4D97-AF65-F5344CB8AC3E}">
        <p14:creationId xmlns:p14="http://schemas.microsoft.com/office/powerpoint/2010/main" val="7990562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900" y="1406214"/>
            <a:ext cx="8343900"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2400" b="1" dirty="0">
                <a:latin typeface="Arial" panose="020B0604020202020204" pitchFamily="34" charset="0"/>
                <a:cs typeface="Arial" panose="020B0604020202020204" pitchFamily="34" charset="0"/>
              </a:rPr>
              <a:t>وَكَمْ مِنْ قَرْيَةٍ أَهْلَكْنَاهَا فَجَاءَهَا بَأْسُنَا بَيَاتًا أَوْ هُمْ </a:t>
            </a:r>
            <a:r>
              <a:rPr lang="ar-AE" sz="2400" b="1" dirty="0" smtClean="0">
                <a:latin typeface="Arial" panose="020B0604020202020204" pitchFamily="34" charset="0"/>
              </a:rPr>
              <a:t>قَائِلُونَ</a:t>
            </a:r>
            <a:r>
              <a:rPr lang="en-US" sz="2400" b="1" dirty="0" smtClean="0">
                <a:latin typeface="Arial" panose="020B0604020202020204" pitchFamily="34" charset="0"/>
              </a:rPr>
              <a:t>    </a:t>
            </a:r>
            <a:r>
              <a:rPr lang="en-US" sz="2400" dirty="0">
                <a:latin typeface="Arial" panose="020B0604020202020204" pitchFamily="34" charset="0"/>
              </a:rPr>
              <a:t>(৪)</a:t>
            </a:r>
          </a:p>
          <a:p>
            <a:r>
              <a:rPr lang="ar-AE" sz="2400" b="1" dirty="0">
                <a:latin typeface="Arial" panose="020B0604020202020204" pitchFamily="34" charset="0"/>
              </a:rPr>
              <a:t>فَمَا كَانَ دَعْوَاهُمْ إِذْ جَاءَهُمْ بَأْسُنَا إِلَّا أَنْ قَالُوا إِنَّا كُنَّا ظَالِمِينَ</a:t>
            </a:r>
            <a:r>
              <a:rPr lang="en-US" sz="2400" dirty="0">
                <a:latin typeface="Arial" panose="020B0604020202020204" pitchFamily="34" charset="0"/>
              </a:rPr>
              <a:t>(৫)</a:t>
            </a:r>
            <a:r>
              <a:rPr lang="en-US" sz="2400" dirty="0">
                <a:latin typeface="Arial" panose="020B0604020202020204" pitchFamily="34" charset="0"/>
                <a:cs typeface="Arial" panose="020B0604020202020204" pitchFamily="34" charset="0"/>
              </a:rPr>
              <a:t>    </a:t>
            </a:r>
          </a:p>
          <a:p>
            <a:r>
              <a:rPr lang="ar-AE" sz="2400" b="1" dirty="0">
                <a:latin typeface="Arial" panose="020B0604020202020204" pitchFamily="34" charset="0"/>
              </a:rPr>
              <a:t>فَلَنَسْأَلَنَّ الَّذِينَ أُرْسِلَ إِلَيْهِمْ وَلَنَسْأَلَنَّ الْمُرْسَلِين</a:t>
            </a:r>
            <a:r>
              <a:rPr lang="en-US" sz="2400" b="1" dirty="0">
                <a:latin typeface="Arial" panose="020B0604020202020204" pitchFamily="34" charset="0"/>
              </a:rPr>
              <a:t> </a:t>
            </a:r>
            <a:r>
              <a:rPr lang="en-US" sz="2400" dirty="0">
                <a:latin typeface="Arial" panose="020B0604020202020204" pitchFamily="34" charset="0"/>
              </a:rPr>
              <a:t>(৬)</a:t>
            </a:r>
            <a:endParaRPr lang="en-US" sz="2400" dirty="0">
              <a:latin typeface="Arial" panose="020B0604020202020204" pitchFamily="34" charset="0"/>
              <a:cs typeface="Arial" panose="020B0604020202020204" pitchFamily="34" charset="0"/>
            </a:endParaRPr>
          </a:p>
          <a:p>
            <a:r>
              <a:rPr lang="ar-AE" sz="2400" b="1" dirty="0">
                <a:latin typeface="Arial" panose="020B0604020202020204" pitchFamily="34" charset="0"/>
              </a:rPr>
              <a:t>فَلَنَقُصَّنَّ عَلَيْهِمْ بِعِلْمٍ وَمَا كُنَّا غَائِبِين</a:t>
            </a:r>
            <a:r>
              <a:rPr lang="en-US" sz="2400" b="1" dirty="0">
                <a:latin typeface="Arial" panose="020B0604020202020204" pitchFamily="34" charset="0"/>
              </a:rPr>
              <a:t> </a:t>
            </a:r>
            <a:r>
              <a:rPr lang="en-US" sz="2400" dirty="0">
                <a:latin typeface="Arial" panose="020B0604020202020204" pitchFamily="34" charset="0"/>
              </a:rPr>
              <a:t>(৭) </a:t>
            </a:r>
          </a:p>
          <a:p>
            <a:r>
              <a:rPr lang="en-US" sz="2400" dirty="0" err="1">
                <a:latin typeface="Arial" panose="020B0604020202020204" pitchFamily="34" charset="0"/>
                <a:cs typeface="Arial" panose="020B0604020202020204" pitchFamily="34" charset="0"/>
              </a:rPr>
              <a:t>অনুবাদ</a:t>
            </a:r>
            <a:r>
              <a:rPr lang="en-US" sz="2400" dirty="0">
                <a:latin typeface="Arial" panose="020B0604020202020204" pitchFamily="34" charset="0"/>
                <a:cs typeface="Arial" panose="020B0604020202020204" pitchFamily="34" charset="0"/>
              </a:rPr>
              <a:t>-</a:t>
            </a:r>
          </a:p>
          <a:p>
            <a:r>
              <a:rPr lang="as-IN" sz="2400" b="1" dirty="0">
                <a:latin typeface="NikoshBAN" panose="02000000000000000000" pitchFamily="2" charset="0"/>
                <a:cs typeface="NikoshBAN" panose="02000000000000000000" pitchFamily="2" charset="0"/>
              </a:rPr>
              <a:t>৪ আর এমন বহু জনবসতি রয়েছে, যা আমি ধ্বংস করে দিয়েছি। বস্তুত সেখানে আমার আযাব এসেছে রাতে, কিংবা যখন তারা দ্বিপ্রহরে বিশ্রামরত ছিল।</a:t>
            </a:r>
          </a:p>
          <a:p>
            <a:r>
              <a:rPr lang="as-IN" sz="2400" b="1" dirty="0">
                <a:latin typeface="NikoshBAN" panose="02000000000000000000" pitchFamily="2" charset="0"/>
                <a:cs typeface="NikoshBAN" panose="02000000000000000000" pitchFamily="2" charset="0"/>
              </a:rPr>
              <a:t>৫ সুতরাং যখন তাদের নিকট আমার আযাব এসেছে, তখন তাদের দাবী কেবল এই ছিল যে, তারা বলল, ‘নিশ্চয় আমরা যালিম ছিলাম’।</a:t>
            </a:r>
          </a:p>
          <a:p>
            <a:r>
              <a:rPr lang="as-IN" sz="2400" b="1" dirty="0">
                <a:latin typeface="NikoshBAN" panose="02000000000000000000" pitchFamily="2" charset="0"/>
                <a:cs typeface="NikoshBAN" panose="02000000000000000000" pitchFamily="2" charset="0"/>
              </a:rPr>
              <a:t>.৬ সুতরাং আমি অবশ্যই তাদেরকে জিজ্ঞাসাবাদ করব যাদের নিকট রাসূল প্রেরিত হয়েছিল এবং অবশ্যই আমি প্রেরিতদেরকে জিজ্ঞাসাবাদ করব।</a:t>
            </a:r>
          </a:p>
          <a:p>
            <a:r>
              <a:rPr lang="as-IN" sz="2400" b="1" dirty="0">
                <a:latin typeface="NikoshBAN" panose="02000000000000000000" pitchFamily="2" charset="0"/>
                <a:cs typeface="NikoshBAN" panose="02000000000000000000" pitchFamily="2" charset="0"/>
              </a:rPr>
              <a:t>৭ অতঃপর অবশ্যই আমি তাদের নিকট জেনে- শুনে বর্ণনা করব। আর আমি তো অনুপস্থিত ছিলাম না।</a:t>
            </a:r>
            <a:endParaRPr lang="en-US" sz="2400" b="1" dirty="0">
              <a:latin typeface="NikoshBAN" panose="02000000000000000000" pitchFamily="2" charset="0"/>
              <a:cs typeface="NikoshBAN" panose="02000000000000000000" pitchFamily="2" charset="0"/>
            </a:endParaRPr>
          </a:p>
        </p:txBody>
      </p:sp>
      <p:sp>
        <p:nvSpPr>
          <p:cNvPr id="3" name="TextBox 2"/>
          <p:cNvSpPr txBox="1"/>
          <p:nvPr/>
        </p:nvSpPr>
        <p:spPr>
          <a:xfrm>
            <a:off x="1524000" y="152400"/>
            <a:ext cx="5562600" cy="1015663"/>
          </a:xfrm>
          <a:prstGeom prst="rect">
            <a:avLst/>
          </a:prstGeom>
          <a:pattFill prst="pct5">
            <a:fgClr>
              <a:schemeClr val="bg1">
                <a:lumMod val="95000"/>
              </a:schemeClr>
            </a:fgClr>
            <a:bgClr>
              <a:schemeClr val="bg1"/>
            </a:bgClr>
          </a:patt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a:latin typeface="NikoshBAN" panose="02000000000000000000" pitchFamily="2" charset="0"/>
                <a:cs typeface="NikoshBAN" panose="02000000000000000000" pitchFamily="2" charset="0"/>
              </a:rPr>
              <a:t>আজকের</a:t>
            </a:r>
            <a:r>
              <a:rPr lang="en-US" sz="6000" b="1" dirty="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আলোচ্য</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পাঠ</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8248638"/>
      </p:ext>
    </p:extLst>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52600"/>
            <a:ext cx="8305800" cy="440120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b="1" dirty="0" err="1" smtClean="0">
                <a:solidFill>
                  <a:srgbClr val="7030A0"/>
                </a:solidFill>
                <a:latin typeface="NikoshBAN" panose="02000000000000000000" pitchFamily="2" charset="0"/>
                <a:cs typeface="NikoshBAN" panose="02000000000000000000" pitchFamily="2" charset="0"/>
              </a:rPr>
              <a:t>নামকরণ</a:t>
            </a:r>
            <a:endParaRPr lang="en-US" sz="2800" b="1" dirty="0" smtClean="0">
              <a:solidFill>
                <a:srgbClr val="7030A0"/>
              </a:solidFill>
              <a:latin typeface="NikoshBAN" panose="02000000000000000000" pitchFamily="2" charset="0"/>
              <a:cs typeface="NikoshBAN" panose="02000000000000000000" pitchFamily="2" charset="0"/>
            </a:endParaRPr>
          </a:p>
          <a:p>
            <a:r>
              <a:rPr lang="as-IN" sz="2800" b="1" dirty="0" smtClean="0">
                <a:latin typeface="NikoshBAN" panose="02000000000000000000" pitchFamily="2" charset="0"/>
                <a:cs typeface="NikoshBAN" panose="02000000000000000000" pitchFamily="2" charset="0"/>
              </a:rPr>
              <a:t>সূরা </a:t>
            </a:r>
            <a:r>
              <a:rPr lang="as-IN" sz="2800" b="1" dirty="0">
                <a:latin typeface="NikoshBAN" panose="02000000000000000000" pitchFamily="2" charset="0"/>
                <a:cs typeface="NikoshBAN" panose="02000000000000000000" pitchFamily="2" charset="0"/>
              </a:rPr>
              <a:t>আল আরাফ (আরবি ভাষায়: </a:t>
            </a:r>
            <a:r>
              <a:rPr lang="ar-AE" sz="2800" b="1" dirty="0">
                <a:latin typeface="NikoshBAN" panose="02000000000000000000" pitchFamily="2" charset="0"/>
              </a:rPr>
              <a:t>سورة الأعراف, "</a:t>
            </a:r>
            <a:r>
              <a:rPr lang="as-IN" sz="2800" b="1" dirty="0">
                <a:latin typeface="NikoshBAN" panose="02000000000000000000" pitchFamily="2" charset="0"/>
                <a:cs typeface="NikoshBAN" panose="02000000000000000000" pitchFamily="2" charset="0"/>
              </a:rPr>
              <a:t>অর্থ উঁচু স্থান") মুসলমানদের ধর্মীয় গ্রন্থ কুরআনের সপ্তম সূরা, এর আয়াত সংখ্যা ২০৬টি এবং এর রূকুর সংখ্যা ২৪টি। এই সূরাটি মক্কায় অবতীর্ণ হয়েছে। এই সূরার কেন্দ্রীয় বিষয়বস্তু হচ্ছে রিসালাতের প্রতি ঈমান আনার </a:t>
            </a:r>
            <a:r>
              <a:rPr lang="as-IN" sz="2800" b="1" dirty="0" smtClean="0">
                <a:latin typeface="NikoshBAN" panose="02000000000000000000" pitchFamily="2" charset="0"/>
                <a:cs typeface="NikoshBAN" panose="02000000000000000000" pitchFamily="2" charset="0"/>
              </a:rPr>
              <a:t>দাওয়াত</a:t>
            </a:r>
            <a:r>
              <a:rPr lang="en-US" sz="2800" b="1" dirty="0" smtClean="0">
                <a:latin typeface="NikoshBAN" panose="02000000000000000000" pitchFamily="2" charset="0"/>
                <a:cs typeface="NikoshBAN" panose="02000000000000000000" pitchFamily="2" charset="0"/>
              </a:rPr>
              <a:t> ।  </a:t>
            </a:r>
            <a:endParaRPr lang="en-US" sz="2800" b="1" dirty="0">
              <a:latin typeface="NikoshBAN" panose="02000000000000000000" pitchFamily="2" charset="0"/>
              <a:cs typeface="NikoshBAN" panose="02000000000000000000" pitchFamily="2" charset="0"/>
            </a:endParaRPr>
          </a:p>
          <a:p>
            <a:r>
              <a:rPr lang="as-IN" sz="2800" b="1" dirty="0">
                <a:latin typeface="NikoshBAN" panose="02000000000000000000" pitchFamily="2" charset="0"/>
                <a:cs typeface="NikoshBAN" panose="02000000000000000000" pitchFamily="2" charset="0"/>
              </a:rPr>
              <a:t>এ সূরার ৪৬ ও ৪৭নং আয়াতে (পঞ্চম রুকূতে) আসহাবে আরাফ বা আরাফবাসীদের উল্লেখ করা হয়েছে। সেই জন্যে এর নামকরণ করা হয়েছে আল আরাফ। অন্য কথায় বলা যায়, এ সূরাকে সূরা আল আরাফ বলার তাৎপর্য হচ্ছে এই যে, যে সূরার মধ্যে আ’রাফের কথা বলা হয়েছে, এটা সেই </a:t>
            </a:r>
            <a:r>
              <a:rPr lang="as-IN" sz="2800" b="1" dirty="0" smtClean="0">
                <a:latin typeface="NikoshBAN" panose="02000000000000000000" pitchFamily="2" charset="0"/>
                <a:cs typeface="NikoshBAN" panose="02000000000000000000" pitchFamily="2" charset="0"/>
              </a:rPr>
              <a:t>সূরা</a:t>
            </a:r>
            <a:endParaRPr lang="as-IN" sz="2800" b="1" dirty="0">
              <a:latin typeface="NikoshBAN" panose="02000000000000000000" pitchFamily="2" charset="0"/>
              <a:cs typeface="NikoshBAN" panose="02000000000000000000" pitchFamily="2" charset="0"/>
            </a:endParaRPr>
          </a:p>
        </p:txBody>
      </p:sp>
      <p:sp>
        <p:nvSpPr>
          <p:cNvPr id="4" name="TextBox 3"/>
          <p:cNvSpPr txBox="1"/>
          <p:nvPr/>
        </p:nvSpPr>
        <p:spPr>
          <a:xfrm>
            <a:off x="1981200" y="533400"/>
            <a:ext cx="47244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সূরার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নামকরণ</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6684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0"/>
            <a:ext cx="8458200" cy="3539430"/>
          </a:xfrm>
          <a:prstGeom prst="rect">
            <a:avLst/>
          </a:prstGeom>
          <a:pattFill prst="pct5">
            <a:fgClr>
              <a:schemeClr val="bg2"/>
            </a:fgClr>
            <a:bgClr>
              <a:schemeClr val="bg1"/>
            </a:bgClr>
          </a:pattFill>
        </p:spPr>
        <p:txBody>
          <a:bodyPr wrap="square">
            <a:spAutoFit/>
          </a:bodyPr>
          <a:lstStyle/>
          <a:p>
            <a:r>
              <a:rPr lang="as-IN" sz="2800" b="1" dirty="0">
                <a:solidFill>
                  <a:srgbClr val="7030A0"/>
                </a:solidFill>
                <a:latin typeface="NikoshBAN" panose="02000000000000000000" pitchFamily="2" charset="0"/>
                <a:cs typeface="NikoshBAN" panose="02000000000000000000" pitchFamily="2" charset="0"/>
              </a:rPr>
              <a:t>নাযিলের সময়-কাল</a:t>
            </a:r>
          </a:p>
          <a:p>
            <a:r>
              <a:rPr lang="as-IN" sz="2800" b="1" dirty="0">
                <a:latin typeface="NikoshBAN" panose="02000000000000000000" pitchFamily="2" charset="0"/>
                <a:cs typeface="NikoshBAN" panose="02000000000000000000" pitchFamily="2" charset="0"/>
              </a:rPr>
              <a:t>এ সূরার আলোচ্য বিষয়ের প্রতি দৃষ্টিপাত করলে সুস্পষ্টভাবে অনুভূত হয়ে যে, এ সূরাটি সূরা আন’আমের প্রায় সমসময়ে নাযিল হয়। অবশ্য এটা আগে না আন’আম আগে নাযিল হয় তা নিশ্চয়তার সাথে চিহ্নিত করা যাবে না। তবে এ সূরায় প্রদত্ত ভাষণের বাচনভংগী থেকে এটি যে ঐ সময়ের সাথে সম্পর্কিত তা পরিষ্কার বুঝা যায়। কাজেই এর ঐতিহাসিক পটভূমি অনুধাবন করার জন্যে সূরা আন’আমের শুরুতে যে ভূমিকা লেখা হয়েছে তার ওপর একবর নজর বুলিয়ে নেয়া যথেষ্ট হবে।</a:t>
            </a:r>
          </a:p>
        </p:txBody>
      </p:sp>
      <p:sp>
        <p:nvSpPr>
          <p:cNvPr id="3" name="TextBox 2"/>
          <p:cNvSpPr txBox="1"/>
          <p:nvPr/>
        </p:nvSpPr>
        <p:spPr>
          <a:xfrm>
            <a:off x="1600200" y="870466"/>
            <a:ext cx="4267200" cy="369332"/>
          </a:xfrm>
          <a:prstGeom prst="rect">
            <a:avLst/>
          </a:prstGeom>
          <a:noFill/>
        </p:spPr>
        <p:txBody>
          <a:bodyPr wrap="square" rtlCol="0">
            <a:spAutoFit/>
          </a:bodyPr>
          <a:lstStyle/>
          <a:p>
            <a:r>
              <a:rPr lang="en-US" dirty="0" smtClean="0"/>
              <a:t> </a:t>
            </a:r>
            <a:endParaRPr lang="en-US" dirty="0"/>
          </a:p>
        </p:txBody>
      </p:sp>
      <p:sp>
        <p:nvSpPr>
          <p:cNvPr id="4" name="TextBox 3"/>
          <p:cNvSpPr txBox="1"/>
          <p:nvPr/>
        </p:nvSpPr>
        <p:spPr>
          <a:xfrm>
            <a:off x="1295400" y="609600"/>
            <a:ext cx="4953000" cy="1015663"/>
          </a:xfrm>
          <a:prstGeom prst="rect">
            <a:avLst/>
          </a:prstGeom>
          <a:pattFill prst="pct5">
            <a:fgClr>
              <a:schemeClr val="bg2"/>
            </a:fgClr>
            <a:bgClr>
              <a:schemeClr val="bg1"/>
            </a:bgClr>
          </a:patt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নাযিলের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সময়-কাল</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15706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4419600" cy="1015663"/>
          </a:xfrm>
          <a:prstGeom prst="rect">
            <a:avLst/>
          </a:prstGeom>
          <a:pattFill prst="pct5">
            <a:fgClr>
              <a:schemeClr val="bg1">
                <a:lumMod val="95000"/>
              </a:schemeClr>
            </a:fgClr>
            <a:bgClr>
              <a:schemeClr val="bg1"/>
            </a:bgClr>
          </a:patt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চল,তাহক্বিক</a:t>
            </a:r>
            <a:r>
              <a:rPr lang="en-US" sz="6000" b="1" dirty="0" smtClean="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a:t>
            </a:r>
            <a:endParaRPr lang="en-US" sz="6000" b="1" dirty="0">
              <a:latin typeface="NikoshBAN" panose="02000000000000000000" pitchFamily="2" charset="0"/>
              <a:cs typeface="NikoshBAN" panose="02000000000000000000" pitchFamily="2" charset="0"/>
            </a:endParaRPr>
          </a:p>
        </p:txBody>
      </p:sp>
      <p:sp>
        <p:nvSpPr>
          <p:cNvPr id="6" name="Rectangle 5"/>
          <p:cNvSpPr/>
          <p:nvPr/>
        </p:nvSpPr>
        <p:spPr>
          <a:xfrm>
            <a:off x="609600" y="2514600"/>
            <a:ext cx="8229600" cy="37471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350" dirty="0"/>
          </a:p>
          <a:p>
            <a:r>
              <a:rPr lang="kk-KZ" sz="3200" b="1" dirty="0">
                <a:solidFill>
                  <a:srgbClr val="7030A0"/>
                </a:solidFill>
                <a:latin typeface="Arial" panose="020B0604020202020204" pitchFamily="34" charset="0"/>
                <a:cs typeface="Arial" panose="020B0604020202020204" pitchFamily="34" charset="0"/>
              </a:rPr>
              <a:t>اهلکنا</a:t>
            </a:r>
            <a:r>
              <a:rPr lang="kk-KZ" sz="2400" b="1" dirty="0">
                <a:latin typeface="Arial" panose="020B0604020202020204" pitchFamily="34" charset="0"/>
                <a:cs typeface="Arial" panose="020B0604020202020204" pitchFamily="34" charset="0"/>
              </a:rPr>
              <a:t>۔ صیغه جمع متکلم۔بحث ماضی معروف۔باب افعال۔ مصدار  الاهلاک</a:t>
            </a:r>
            <a:endParaRPr lang="en-US" sz="2400" b="1" dirty="0">
              <a:latin typeface="Arial" panose="020B0604020202020204" pitchFamily="34" charset="0"/>
              <a:cs typeface="Arial" panose="020B0604020202020204" pitchFamily="34" charset="0"/>
            </a:endParaRPr>
          </a:p>
          <a:p>
            <a:r>
              <a:rPr lang="kk-KZ" sz="2400" b="1" dirty="0">
                <a:latin typeface="Arial" panose="020B0604020202020204" pitchFamily="34" charset="0"/>
                <a:cs typeface="Arial" panose="020B0604020202020204" pitchFamily="34" charset="0"/>
              </a:rPr>
              <a:t>۔ماده ه۔ل۔ک ۔جنس صحیح۔ معنه</a:t>
            </a:r>
            <a:r>
              <a:rPr lang="kk-KZ"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rPr>
              <a:t>=</a:t>
            </a:r>
            <a:r>
              <a:rPr lang="as-IN" sz="2400" dirty="0" smtClean="0">
                <a:latin typeface="Arial" panose="020B0604020202020204" pitchFamily="34" charset="0"/>
              </a:rPr>
              <a:t>আমরা </a:t>
            </a:r>
            <a:r>
              <a:rPr lang="as-IN" sz="2400" dirty="0">
                <a:latin typeface="Arial" panose="020B0604020202020204" pitchFamily="34" charset="0"/>
              </a:rPr>
              <a:t>ধ্বংস করেছি।</a:t>
            </a:r>
            <a:endParaRPr lang="en-US" sz="2400" dirty="0">
              <a:latin typeface="Arial" panose="020B0604020202020204" pitchFamily="34" charset="0"/>
              <a:cs typeface="Arial" panose="020B0604020202020204" pitchFamily="34" charset="0"/>
            </a:endParaRPr>
          </a:p>
          <a:p>
            <a:endParaRPr lang="as-IN" dirty="0">
              <a:latin typeface="Arial" panose="020B0604020202020204" pitchFamily="34" charset="0"/>
            </a:endParaRPr>
          </a:p>
          <a:p>
            <a:r>
              <a:rPr lang="kk-KZ" sz="2800" b="1" dirty="0">
                <a:solidFill>
                  <a:srgbClr val="7030A0"/>
                </a:solidFill>
                <a:latin typeface="Arial" panose="020B0604020202020204" pitchFamily="34" charset="0"/>
                <a:cs typeface="Arial" panose="020B0604020202020204" pitchFamily="34" charset="0"/>
              </a:rPr>
              <a:t>قایلون</a:t>
            </a:r>
            <a:r>
              <a:rPr lang="kk-KZ" sz="2400" b="1" dirty="0">
                <a:solidFill>
                  <a:srgbClr val="7030A0"/>
                </a:solidFill>
                <a:latin typeface="Arial" panose="020B0604020202020204" pitchFamily="34" charset="0"/>
                <a:cs typeface="Arial" panose="020B0604020202020204" pitchFamily="34" charset="0"/>
              </a:rPr>
              <a:t> </a:t>
            </a:r>
            <a:r>
              <a:rPr lang="kk-KZ" sz="2400" b="1" dirty="0">
                <a:latin typeface="Arial" panose="020B0604020202020204" pitchFamily="34" charset="0"/>
                <a:cs typeface="Arial" panose="020B0604020202020204" pitchFamily="34" charset="0"/>
              </a:rPr>
              <a:t>۔ صیغه جمع مذکر۔  بحث اسم فاعل۔ مصدار </a:t>
            </a:r>
            <a:r>
              <a:rPr lang="kk-KZ" sz="2400" b="1" dirty="0" smtClean="0">
                <a:latin typeface="Arial" panose="020B0604020202020204" pitchFamily="34" charset="0"/>
                <a:cs typeface="Arial" panose="020B0604020202020204" pitchFamily="34" charset="0"/>
              </a:rPr>
              <a:t>الاقیلولة</a:t>
            </a:r>
            <a:r>
              <a:rPr lang="kk-KZ" sz="2400" b="1" dirty="0">
                <a:latin typeface="Arial" panose="020B0604020202020204" pitchFamily="34" charset="0"/>
                <a:cs typeface="Arial" panose="020B0604020202020204" pitchFamily="34" charset="0"/>
              </a:rPr>
              <a:t>۔ ماده ق ۔ی۔ل </a:t>
            </a:r>
            <a:endParaRPr lang="en-US" sz="2400" b="1" dirty="0">
              <a:latin typeface="Arial" panose="020B0604020202020204" pitchFamily="34" charset="0"/>
              <a:cs typeface="Arial" panose="020B0604020202020204" pitchFamily="34" charset="0"/>
            </a:endParaRPr>
          </a:p>
          <a:p>
            <a:r>
              <a:rPr lang="kk-KZ" sz="2400" b="1" dirty="0">
                <a:latin typeface="Arial" panose="020B0604020202020204" pitchFamily="34" charset="0"/>
                <a:cs typeface="Arial" panose="020B0604020202020204" pitchFamily="34" charset="0"/>
              </a:rPr>
              <a:t>۔جنس</a:t>
            </a:r>
            <a:r>
              <a:rPr lang="en-US" sz="2400" b="1" dirty="0">
                <a:latin typeface="Arial" panose="020B0604020202020204" pitchFamily="34" charset="0"/>
                <a:cs typeface="Arial" panose="020B0604020202020204" pitchFamily="34" charset="0"/>
              </a:rPr>
              <a:t> - </a:t>
            </a:r>
            <a:r>
              <a:rPr lang="kk-KZ" sz="2400" b="1" dirty="0">
                <a:latin typeface="Arial" panose="020B0604020202020204" pitchFamily="34" charset="0"/>
                <a:cs typeface="Arial" panose="020B0604020202020204" pitchFamily="34" charset="0"/>
              </a:rPr>
              <a:t>اجوف یاٸ</a:t>
            </a:r>
            <a:endParaRPr lang="en-US" sz="2400" b="1" dirty="0">
              <a:latin typeface="Arial" panose="020B0604020202020204" pitchFamily="34" charset="0"/>
              <a:cs typeface="Arial" panose="020B0604020202020204" pitchFamily="34" charset="0"/>
            </a:endParaRPr>
          </a:p>
          <a:p>
            <a:r>
              <a:rPr lang="kk-KZ"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 </a:t>
            </a:r>
            <a:r>
              <a:rPr lang="kk-KZ" sz="2400" b="1" dirty="0" smtClean="0">
                <a:latin typeface="Arial" panose="020B0604020202020204" pitchFamily="34" charset="0"/>
                <a:cs typeface="Arial" panose="020B0604020202020204" pitchFamily="34" charset="0"/>
              </a:rPr>
              <a:t>۔معنه</a:t>
            </a:r>
            <a:r>
              <a:rPr lang="kk-KZ" sz="2400" dirty="0" smtClean="0">
                <a:latin typeface="Arial" panose="020B0604020202020204" pitchFamily="34" charset="0"/>
                <a:cs typeface="Arial" panose="020B0604020202020204" pitchFamily="34" charset="0"/>
              </a:rPr>
              <a:t> </a:t>
            </a:r>
            <a:r>
              <a:rPr lang="as-IN" sz="2400" dirty="0" smtClean="0">
                <a:latin typeface="Arial" panose="020B0604020202020204" pitchFamily="34" charset="0"/>
              </a:rPr>
              <a:t>দ্বিপ্রহরে বিশ্রামকারীগণ</a:t>
            </a:r>
            <a:r>
              <a:rPr lang="as-IN" dirty="0" smtClean="0">
                <a:latin typeface="Arial" panose="020B0604020202020204" pitchFamily="34" charset="0"/>
              </a:rPr>
              <a:t>।</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rPr>
              <a:t> </a:t>
            </a:r>
            <a:r>
              <a:rPr lang="ar-AE" dirty="0" smtClean="0">
                <a:latin typeface="Arial" panose="020B0604020202020204" pitchFamily="34" charset="0"/>
              </a:rPr>
              <a:t> </a:t>
            </a:r>
            <a:r>
              <a:rPr lang="en-US" sz="2000" dirty="0" smtClean="0">
                <a:latin typeface="Arial" panose="020B0604020202020204" pitchFamily="34" charset="0"/>
              </a:rPr>
              <a:t>   </a:t>
            </a:r>
            <a:r>
              <a:rPr lang="as-IN" sz="2400" dirty="0" smtClean="0">
                <a:latin typeface="Arial" panose="020B0604020202020204" pitchFamily="34" charset="0"/>
              </a:rPr>
              <a:t>গ্রাম বা পল্লি</a:t>
            </a:r>
            <a:r>
              <a:rPr lang="en-US" sz="2400" dirty="0" smtClean="0">
                <a:latin typeface="Arial" panose="020B0604020202020204" pitchFamily="34" charset="0"/>
              </a:rPr>
              <a:t>   = </a:t>
            </a:r>
            <a:r>
              <a:rPr lang="ar-AE" sz="3200" b="1" dirty="0" smtClean="0">
                <a:solidFill>
                  <a:srgbClr val="7030A0"/>
                </a:solidFill>
                <a:latin typeface="Arial" panose="020B0604020202020204" pitchFamily="34" charset="0"/>
              </a:rPr>
              <a:t>قریة</a:t>
            </a:r>
            <a:r>
              <a:rPr lang="ar-AE" sz="3200" dirty="0" smtClean="0">
                <a:latin typeface="Arial" panose="020B0604020202020204" pitchFamily="34" charset="0"/>
              </a:rPr>
              <a:t>۔ هذا لفظ واحد۔ جمعه قرای ۔معنه۔ </a:t>
            </a:r>
            <a:r>
              <a:rPr lang="en-US" sz="3200" dirty="0" smtClean="0">
                <a:latin typeface="Arial" panose="020B0604020202020204" pitchFamily="34" charset="0"/>
              </a:rPr>
              <a:t>          </a:t>
            </a:r>
            <a:endParaRPr lang="en-US" sz="32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0979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3949</TotalTime>
  <Words>622</Words>
  <Application>Microsoft Office PowerPoint</Application>
  <PresentationFormat>On-screen Show (4:3)</PresentationFormat>
  <Paragraphs>90</Paragraphs>
  <Slides>16</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Arial Narrow</vt:lpstr>
      <vt:lpstr>Calibri</vt:lpstr>
      <vt:lpstr>Calibri Light</vt:lpstr>
      <vt:lpstr>NikoshBAN</vt:lpstr>
      <vt:lpstr>Segoe UI Historic</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520</cp:revision>
  <dcterms:created xsi:type="dcterms:W3CDTF">2019-10-01T01:42:52Z</dcterms:created>
  <dcterms:modified xsi:type="dcterms:W3CDTF">2020-05-06T13:32:08Z</dcterms:modified>
</cp:coreProperties>
</file>