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0"/>
  </p:notesMasterIdLst>
  <p:sldIdLst>
    <p:sldId id="286" r:id="rId2"/>
    <p:sldId id="287" r:id="rId3"/>
    <p:sldId id="288" r:id="rId4"/>
    <p:sldId id="289" r:id="rId5"/>
    <p:sldId id="291" r:id="rId6"/>
    <p:sldId id="292" r:id="rId7"/>
    <p:sldId id="293" r:id="rId8"/>
    <p:sldId id="294" r:id="rId9"/>
    <p:sldId id="295" r:id="rId10"/>
    <p:sldId id="297" r:id="rId11"/>
    <p:sldId id="261" r:id="rId12"/>
    <p:sldId id="296" r:id="rId13"/>
    <p:sldId id="278" r:id="rId14"/>
    <p:sldId id="279" r:id="rId15"/>
    <p:sldId id="280" r:id="rId16"/>
    <p:sldId id="281" r:id="rId17"/>
    <p:sldId id="282" r:id="rId18"/>
    <p:sldId id="306" r:id="rId19"/>
    <p:sldId id="275" r:id="rId20"/>
    <p:sldId id="283" r:id="rId21"/>
    <p:sldId id="309" r:id="rId22"/>
    <p:sldId id="310" r:id="rId23"/>
    <p:sldId id="311" r:id="rId24"/>
    <p:sldId id="312" r:id="rId25"/>
    <p:sldId id="307" r:id="rId26"/>
    <p:sldId id="308" r:id="rId27"/>
    <p:sldId id="305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FF33"/>
    <a:srgbClr val="CC99FF"/>
    <a:srgbClr val="FF66FF"/>
    <a:srgbClr val="FF3399"/>
    <a:srgbClr val="33CC33"/>
    <a:srgbClr val="660033"/>
    <a:srgbClr val="FFCC00"/>
    <a:srgbClr val="FF9900"/>
    <a:srgbClr val="C6C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1"/>
  </p:normalViewPr>
  <p:slideViewPr>
    <p:cSldViewPr>
      <p:cViewPr varScale="1">
        <p:scale>
          <a:sx n="67" d="100"/>
          <a:sy n="67" d="100"/>
        </p:scale>
        <p:origin x="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6C1B-50E8-B649-9E2F-3613DAE3E53F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C12EA-E4B0-264F-BCA3-0F1158BD6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As this section of grammar</a:t>
            </a:r>
            <a:r>
              <a:rPr lang="en-US" baseline="0" dirty="0" smtClean="0"/>
              <a:t> needs extensive practice , teachers are requested to add anything extra as suits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7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matching the answer , trigger</a:t>
            </a:r>
            <a:r>
              <a:rPr lang="en-US" baseline="0" dirty="0" smtClean="0"/>
              <a:t> animation has been used. </a:t>
            </a:r>
            <a:r>
              <a:rPr lang="en-US" baseline="0" dirty="0" err="1" smtClean="0"/>
              <a:t>Honourable</a:t>
            </a:r>
            <a:r>
              <a:rPr lang="en-US" baseline="0" dirty="0" smtClean="0"/>
              <a:t> teachers are requested to </a:t>
            </a:r>
            <a:r>
              <a:rPr lang="en-US" baseline="0" smtClean="0"/>
              <a:t>note this.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9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36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75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6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7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0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14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7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5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6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4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A23C1-5025-4AB6-991C-9060E392BC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4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3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5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8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ziz13.na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0" y="222195"/>
            <a:ext cx="11605581" cy="64136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383721" y="2086960"/>
            <a:ext cx="3097925" cy="3062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dirty="0"/>
              <a:t>It’s my pleasure to welcome you.</a:t>
            </a:r>
          </a:p>
        </p:txBody>
      </p:sp>
    </p:spTree>
    <p:extLst>
      <p:ext uri="{BB962C8B-B14F-4D97-AF65-F5344CB8AC3E}">
        <p14:creationId xmlns:p14="http://schemas.microsoft.com/office/powerpoint/2010/main" val="15166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4513" y="1664789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194605" y="2512770"/>
            <a:ext cx="6718300" cy="397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825" y="2157449"/>
            <a:ext cx="330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1.He is a good boy. (Comparative)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853" y="2156901"/>
            <a:ext cx="328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is better than any other boy.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825" y="2950771"/>
            <a:ext cx="518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Dhaka is one of the most polluted cities. (Positive)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853" y="2934870"/>
            <a:ext cx="398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few cities are as polluted as Dhaka.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8825" y="3738547"/>
            <a:ext cx="457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Canada is colder than Bangladesh. (Positive)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4853" y="3738547"/>
            <a:ext cx="383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Bangladesh is not as cold as Canada.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1201" y="4710857"/>
            <a:ext cx="55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No other country is as beautiful as Bangladesh (Com.)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853" y="4710857"/>
            <a:ext cx="521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Bangladesh is more beautiful than any other country.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8825" y="5580998"/>
            <a:ext cx="489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Bashir is smarter than most other boys. (Sup)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853" y="5580998"/>
            <a:ext cx="35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Bashir is one of the smartest boys.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48823" y="1191435"/>
            <a:ext cx="788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Transform the following sentences as directed.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49787" y="293204"/>
            <a:ext cx="398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0" y="222195"/>
            <a:ext cx="11605580" cy="641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466265"/>
              </p:ext>
            </p:extLst>
          </p:nvPr>
        </p:nvGraphicFramePr>
        <p:xfrm>
          <a:off x="3048000" y="1703183"/>
          <a:ext cx="6096000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bolder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boldest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clever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cleverer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cleverest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colder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faster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great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greater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greatest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612921" y="316103"/>
            <a:ext cx="8966158" cy="903824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Degrees of Comparison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By adding ‘</a:t>
            </a:r>
            <a:r>
              <a:rPr lang="en-US" sz="32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er’ </a:t>
            </a:r>
            <a:r>
              <a:rPr lang="en-US" sz="32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and ‘est’</a:t>
            </a:r>
            <a:br>
              <a:rPr lang="en-US" sz="32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09" y="222195"/>
            <a:ext cx="11605579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573905"/>
              </p:ext>
            </p:extLst>
          </p:nvPr>
        </p:nvGraphicFramePr>
        <p:xfrm>
          <a:off x="3047998" y="1939460"/>
          <a:ext cx="6096000" cy="4175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braver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bravest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noble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nobler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noblest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simpler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125670" y="680310"/>
            <a:ext cx="8355340" cy="773300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Degrees of Comparison </a:t>
            </a:r>
            <a:r>
              <a:rPr lang="en-US" sz="32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By adding ‘r and ‘</a:t>
            </a:r>
            <a:r>
              <a:rPr lang="en-US" sz="3200" b="1" dirty="0" err="1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st</a:t>
            </a:r>
            <a:r>
              <a:rPr lang="en-US" sz="32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’</a:t>
            </a:r>
            <a:r>
              <a:rPr lang="en-US" sz="32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1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87244"/>
              </p:ext>
            </p:extLst>
          </p:nvPr>
        </p:nvGraphicFramePr>
        <p:xfrm>
          <a:off x="3048000" y="2054655"/>
          <a:ext cx="6096000" cy="363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costly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costlier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costliest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easier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easiest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happier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happiest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heavier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heaviest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lazy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lasier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lasiest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6180"/>
          </a:xfrm>
          <a:solidFill>
            <a:srgbClr val="66FF33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Degrees of Comparison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deleting the final ‘y’ and adding ‘</a:t>
            </a:r>
            <a:r>
              <a:rPr lang="en-US" sz="2800" dirty="0" err="1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ier</a:t>
            </a:r>
            <a:r>
              <a:rPr lang="en-US" sz="28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’ and ‘</a:t>
            </a:r>
            <a:r>
              <a:rPr lang="en-US" sz="2800" dirty="0" err="1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iest</a:t>
            </a:r>
            <a:r>
              <a:rPr lang="en-US" sz="28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5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40538"/>
              </p:ext>
            </p:extLst>
          </p:nvPr>
        </p:nvGraphicFramePr>
        <p:xfrm>
          <a:off x="3047999" y="2675174"/>
          <a:ext cx="6096000" cy="3088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bigger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biggest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dimmer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dimmest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fatter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fattest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hotter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hottest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thinner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thinnest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100171" y="833015"/>
            <a:ext cx="9991655" cy="773300"/>
          </a:xfrm>
          <a:solidFill>
            <a:srgbClr val="66FF33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Degrees of Comparison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y </a:t>
            </a:r>
            <a:r>
              <a:rPr lang="en-US" sz="28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doubling the final consonants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65761"/>
              </p:ext>
            </p:extLst>
          </p:nvPr>
        </p:nvGraphicFramePr>
        <p:xfrm>
          <a:off x="3048000" y="1596540"/>
          <a:ext cx="6096000" cy="46143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26753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2617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active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active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52408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attractive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attractive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attractive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52408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beautiful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beautiful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beautiful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26178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brilliant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brilliant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brilliant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26178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careful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careful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careful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524084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courageous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courageous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courageous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26178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cunning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cunning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cunning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26178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difficult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difficult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difficult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710992" y="374900"/>
            <a:ext cx="8770015" cy="620594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Degrees of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y </a:t>
            </a:r>
            <a:r>
              <a:rPr lang="en-US" sz="32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using more and most</a:t>
            </a:r>
            <a:br>
              <a:rPr lang="en-US" sz="32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33387"/>
              </p:ext>
            </p:extLst>
          </p:nvPr>
        </p:nvGraphicFramePr>
        <p:xfrm>
          <a:off x="3347310" y="1836149"/>
          <a:ext cx="5191971" cy="419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0657"/>
                <a:gridCol w="1730657"/>
                <a:gridCol w="1730657"/>
              </a:tblGrid>
              <a:tr h="3085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144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8144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8144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81445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81445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farther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farthest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81445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81445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81445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little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787345" y="527605"/>
            <a:ext cx="8617310" cy="704968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List of Degrees of Comparison </a:t>
            </a:r>
            <a:r>
              <a:rPr lang="en-US" sz="3200" dirty="0">
                <a:latin typeface="Comic Sans MS" charset="0"/>
                <a:ea typeface="Comic Sans MS" charset="0"/>
                <a:cs typeface="Comic Sans MS" charset="0"/>
              </a:rPr>
              <a:t>Irregular Comparisons</a:t>
            </a:r>
            <a:br>
              <a:rPr lang="en-US" sz="3200" dirty="0">
                <a:latin typeface="Comic Sans MS" charset="0"/>
                <a:ea typeface="Comic Sans MS" charset="0"/>
                <a:cs typeface="Comic Sans MS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1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80853"/>
              </p:ext>
            </p:extLst>
          </p:nvPr>
        </p:nvGraphicFramePr>
        <p:xfrm>
          <a:off x="1362145" y="2573598"/>
          <a:ext cx="9009591" cy="37635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3197"/>
                <a:gridCol w="3003197"/>
                <a:gridCol w="3003197"/>
              </a:tblGrid>
              <a:tr h="84764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	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	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	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30793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is the most useful of all metals.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is more useful than any other metal.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other metal is so useful as iron.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1307932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 is the cleverest of all boys in the class.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 is cleverer than any other boy in the class.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other boy in the class is so clever as Tom.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500010" y="365611"/>
            <a:ext cx="5191970" cy="744335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Degrees of Comparison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3840" y="1320853"/>
            <a:ext cx="786430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Here </a:t>
            </a:r>
            <a:r>
              <a:rPr lang="en-US" sz="28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more than two persons or places or things are compared. Matchless comparisons are of this type</a:t>
            </a:r>
            <a:r>
              <a:rPr lang="en-US" sz="28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4513" y="1664789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194605" y="2512770"/>
            <a:ext cx="6718300" cy="397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825" y="2157449"/>
            <a:ext cx="518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Very few boys are as courageous as Karim . (Comp.)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853" y="2154980"/>
            <a:ext cx="481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Karim is more courageous than most other boys.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825" y="2950771"/>
            <a:ext cx="518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No other beast is as cunning as the fox. (Super.)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853" y="2934870"/>
            <a:ext cx="370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fox is the most cunning animal.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8825" y="3738547"/>
            <a:ext cx="457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Bangladesh is a brave nation. (Comparative)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4853" y="3738547"/>
            <a:ext cx="435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Bangladesh is braver than any other nation.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1201" y="4710857"/>
            <a:ext cx="517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Salt is as important as sugar. (Comparative)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853" y="4710857"/>
            <a:ext cx="435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Sugar is not less important than salt.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8826" y="5580998"/>
            <a:ext cx="392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Iron is harder than silver (Positive).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854" y="5580998"/>
            <a:ext cx="297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Silver is not as hard as iron.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48823" y="1191435"/>
            <a:ext cx="788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Transform the following sentences as directed.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785480" y="336683"/>
            <a:ext cx="260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09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43"/>
              </p:ext>
            </p:extLst>
          </p:nvPr>
        </p:nvGraphicFramePr>
        <p:xfrm>
          <a:off x="1820259" y="3113806"/>
          <a:ext cx="8551479" cy="300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0493"/>
                <a:gridCol w="2850493"/>
                <a:gridCol w="2850493"/>
              </a:tblGrid>
              <a:tr h="37398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	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	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	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4300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is the most useful of all metals.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is more useful than any other metal.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other metal is so useful as iron.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solidFill>
                      <a:schemeClr val="bg1"/>
                    </a:solidFill>
                  </a:tcPr>
                </a:tc>
              </a:tr>
              <a:tr h="1043001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Cheetah is one of the fastest animals.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Cheetah is faster than most other animals.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Very few animals are as fast as cheetah.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 marL="190500" marR="190500" marT="88900" marB="8890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81600" y="1643743"/>
            <a:ext cx="74970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Here more than two persons or places or things are compared. Generally this type is in plural form:</a:t>
            </a:r>
          </a:p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448506" y="519334"/>
            <a:ext cx="5563210" cy="916231"/>
          </a:xfrm>
          <a:solidFill>
            <a:srgbClr val="66FF33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Changes in Degrees of Comparison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914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0" y="222195"/>
            <a:ext cx="11605579" cy="6413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/>
          </a:p>
        </p:txBody>
      </p:sp>
      <p:sp>
        <p:nvSpPr>
          <p:cNvPr id="9" name="Rectangle 8"/>
          <p:cNvSpPr/>
          <p:nvPr/>
        </p:nvSpPr>
        <p:spPr>
          <a:xfrm>
            <a:off x="2594513" y="1512084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6019" y="3692052"/>
            <a:ext cx="3206804" cy="235333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Grammar and Composition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IX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: 16/03/2020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8220" y="3637535"/>
            <a:ext cx="4450660" cy="246236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Nurul Aziz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Krishnakumari City Corporation Girls’ High School,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Nandankanan, Chittagong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mail :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naziz13.na@gmail.com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: 01843773924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r="23621"/>
          <a:stretch/>
        </p:blipFill>
        <p:spPr>
          <a:xfrm>
            <a:off x="1879786" y="867145"/>
            <a:ext cx="2137870" cy="232531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4518" r="2703" b="28336"/>
          <a:stretch/>
        </p:blipFill>
        <p:spPr>
          <a:xfrm>
            <a:off x="8233870" y="916241"/>
            <a:ext cx="1854738" cy="23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390747" y="395669"/>
            <a:ext cx="5410505" cy="768412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Degrees of Comparison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7081" y="1337555"/>
            <a:ext cx="823783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Here </a:t>
            </a:r>
            <a:r>
              <a:rPr lang="en-US" sz="28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only two persons or places or things are compared. For this type, there is no superlative form:</a:t>
            </a:r>
          </a:p>
          <a:p>
            <a:endParaRPr lang="en-US" sz="20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94421"/>
              </p:ext>
            </p:extLst>
          </p:nvPr>
        </p:nvGraphicFramePr>
        <p:xfrm>
          <a:off x="2131037" y="3677982"/>
          <a:ext cx="7940660" cy="227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28533"/>
                <a:gridCol w="41121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	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	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omic Sans MS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Paris is hotter than England.</a:t>
                      </a: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England is not so hot as Paris.</a:t>
                      </a:r>
                    </a:p>
                  </a:txBody>
                  <a:tcPr marL="190500" marR="190500" marT="88900" marB="8890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Blue Mountain Express runs faster than the Green Express.</a:t>
                      </a:r>
                    </a:p>
                  </a:txBody>
                  <a:tcPr marL="190500" marR="190500" marT="88900" marB="889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Green Express does not run so fast as the Blue Mountain Express.</a:t>
                      </a:r>
                    </a:p>
                  </a:txBody>
                  <a:tcPr marL="190500" marR="190500" marT="88900" marB="8890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0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210" y="193620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67554" y="1749245"/>
            <a:ext cx="88568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 When we compare two objects, persons, qualities, degrees etc. that are some respects equal, we may use the comparison of equality. </a:t>
            </a:r>
          </a:p>
          <a:p>
            <a:endParaRPr lang="en-US" sz="2800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This is formed by the use of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as... adjective / adverb... As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Your family is as large as mine.</a:t>
            </a: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941672" y="427190"/>
            <a:ext cx="4308655" cy="620595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 and Contrasts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29" y="4192525"/>
            <a:ext cx="2901395" cy="163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0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3210" y="193620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67554" y="1749245"/>
            <a:ext cx="88568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When </a:t>
            </a:r>
            <a:r>
              <a:rPr lang="en-US" sz="40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we compare unequal subjects, we may use the comparative degree of the adjective or adverb with 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than</a:t>
            </a:r>
          </a:p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pPr marL="58738"/>
            <a:r>
              <a:rPr lang="en-US" sz="36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His new book is </a:t>
            </a: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more interesting</a:t>
            </a:r>
            <a:r>
              <a:rPr lang="en-US" sz="36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 </a:t>
            </a:r>
            <a:r>
              <a:rPr lang="en-US" sz="3600" b="1" i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than</a:t>
            </a:r>
            <a:r>
              <a:rPr lang="en-US" sz="36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 his earlier books.</a:t>
            </a:r>
          </a:p>
          <a:p>
            <a:pPr marL="412750"/>
            <a:endParaRPr lang="en-US" sz="4000" b="1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941672" y="427190"/>
            <a:ext cx="4308655" cy="620595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 and Contrasts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8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2145" y="2054655"/>
            <a:ext cx="9773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some adverbial clauses of comparison both subject and verb are dropped.</a:t>
            </a:r>
          </a:p>
          <a:p>
            <a:endParaRPr lang="en-US" sz="2800" b="1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He </a:t>
            </a:r>
            <a:r>
              <a:rPr lang="en-US" sz="28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is more shy than (he is) unsocial.</a:t>
            </a:r>
            <a:endParaRPr lang="en-US" sz="28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Some </a:t>
            </a:r>
            <a:r>
              <a:rPr lang="en-US" sz="28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people think more about their rights than (they do) about their duties.</a:t>
            </a:r>
          </a:p>
          <a:p>
            <a:endParaRPr lang="en-US" sz="28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3979848" y="374900"/>
            <a:ext cx="4232303" cy="692059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 and Contrasts</a:t>
            </a:r>
          </a:p>
        </p:txBody>
      </p:sp>
    </p:spTree>
    <p:extLst>
      <p:ext uri="{BB962C8B-B14F-4D97-AF65-F5344CB8AC3E}">
        <p14:creationId xmlns:p14="http://schemas.microsoft.com/office/powerpoint/2010/main" val="3856747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88359" y="1496891"/>
            <a:ext cx="7015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Comparison </a:t>
            </a:r>
            <a:r>
              <a:rPr lang="en-US" sz="2800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and contrast are also expressed by the use of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the...the...with comparatives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The sooner you start, the sooner you’ll finish.</a:t>
            </a:r>
          </a:p>
          <a:p>
            <a:endParaRPr lang="en-US" sz="2800" b="1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more he </a:t>
            </a:r>
            <a:r>
              <a:rPr lang="en-US" sz="28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read, </a:t>
            </a:r>
            <a:r>
              <a:rPr lang="en-US" sz="2800" b="1" dirty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the less he understood</a:t>
            </a:r>
            <a:r>
              <a:rPr lang="en-US" sz="28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sz="2800" b="1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3979848" y="374900"/>
            <a:ext cx="4232303" cy="692059"/>
          </a:xfrm>
          <a:solidFill>
            <a:srgbClr val="66FF33"/>
          </a:solidFill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 and Contrasts</a:t>
            </a:r>
          </a:p>
        </p:txBody>
      </p:sp>
    </p:spTree>
    <p:extLst>
      <p:ext uri="{BB962C8B-B14F-4D97-AF65-F5344CB8AC3E}">
        <p14:creationId xmlns:p14="http://schemas.microsoft.com/office/powerpoint/2010/main" val="18217714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4513" y="1664789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194605" y="2512770"/>
            <a:ext cx="6718300" cy="397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825" y="2157449"/>
            <a:ext cx="489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Bangladesh is a beautiful country.(Comparative)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853" y="2156901"/>
            <a:ext cx="51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Bangladesh is more beautiful than any other country.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824" y="2950771"/>
            <a:ext cx="542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Chattogram is the cleanest of all cities. (Comparative)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853" y="2934870"/>
            <a:ext cx="418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Chattogram is cleaner than all other cities.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8824" y="3738547"/>
            <a:ext cx="489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No other all-rounder is as great as Shakib.(Sup.)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4853" y="3738547"/>
            <a:ext cx="383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Shakib is the greatest all-rounder.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1201" y="4710857"/>
            <a:ext cx="55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Samin is the most brilliant students in the class. (Pos.)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853" y="4710857"/>
            <a:ext cx="511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other student in the class is as brilliant as Samin.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8825" y="5580998"/>
            <a:ext cx="489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Gold is more brighter than any other metals.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853" y="5580998"/>
            <a:ext cx="35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other metal is as bright as gold.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48823" y="1191435"/>
            <a:ext cx="788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Transform the following sentences as directed.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249787" y="293204"/>
            <a:ext cx="3984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4513" y="1664789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194605" y="2512770"/>
            <a:ext cx="6718300" cy="397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8825" y="2157449"/>
            <a:ext cx="405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Paris is hotter than England. (Positive)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24853" y="2156901"/>
            <a:ext cx="328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England is not as hot as Paris.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8825" y="2950771"/>
            <a:ext cx="457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Kamal is not less wise than Jamal. (Positive)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853" y="2934870"/>
            <a:ext cx="326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Kamal is as wise as Jamal.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8824" y="3738547"/>
            <a:ext cx="523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Teaching is nobler than any other profession. (Sup.)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4854" y="3738547"/>
            <a:ext cx="358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Teaching is the noblest profession.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1201" y="4710857"/>
            <a:ext cx="405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Honesty is the best policy. (Positive)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853" y="4710857"/>
            <a:ext cx="370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other policy is as good as honesty.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8825" y="5580998"/>
            <a:ext cx="514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The Fizz is the best bowler in Bangladesh. (Comp.)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853" y="5580998"/>
            <a:ext cx="542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Fizz is better than any other bowler in Bangladesh.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48823" y="1191435"/>
            <a:ext cx="7883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Transform the following sentences as directed.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709127" y="320405"/>
            <a:ext cx="2762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4513" y="1664789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194605" y="2512770"/>
            <a:ext cx="6718300" cy="397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210" y="222195"/>
            <a:ext cx="11605580" cy="6413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44451" y="2495283"/>
            <a:ext cx="74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They Japanese are more industrious than most other nations. (Superlative)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1660" y="3253410"/>
            <a:ext cx="635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Cox’s Bazar is the longest sea beach in the world. (Comparative)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94605" y="3995361"/>
            <a:ext cx="457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He is not as bad as his friend. (Comparative)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94605" y="4755069"/>
            <a:ext cx="55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Egg contains more protein than other food. (Positive)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35382" y="5481616"/>
            <a:ext cx="591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Winter is the coldest season in Bangladesh.(Comparative)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1540" y="1493949"/>
            <a:ext cx="7024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Transform the following sentences as directed.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32775" y="349972"/>
            <a:ext cx="2915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3" y="2640906"/>
            <a:ext cx="1965937" cy="17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94513" y="1512084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0" y="222196"/>
            <a:ext cx="11605579" cy="6413610"/>
          </a:xfrm>
          <a:prstGeom prst="rect">
            <a:avLst/>
          </a:prstGeom>
          <a:ln w="38100">
            <a:solidFill>
              <a:srgbClr val="0033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568950" y="2665475"/>
            <a:ext cx="4150272" cy="1761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chemeClr val="tx1"/>
                </a:solidFill>
              </a:rPr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183574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0" y="222195"/>
            <a:ext cx="11605581" cy="6413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/>
          </a:p>
        </p:txBody>
      </p:sp>
      <p:sp>
        <p:nvSpPr>
          <p:cNvPr id="9" name="Rectangle 8"/>
          <p:cNvSpPr/>
          <p:nvPr/>
        </p:nvSpPr>
        <p:spPr>
          <a:xfrm>
            <a:off x="2594513" y="1512084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3907" y="637646"/>
            <a:ext cx="88568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Dear students</a:t>
            </a:r>
            <a:r>
              <a:rPr lang="en-US" sz="2800" b="1" dirty="0"/>
              <a:t> </a:t>
            </a:r>
            <a:r>
              <a:rPr lang="en-US" sz="2800" b="1" dirty="0" smtClean="0"/>
              <a:t>what do you mean by following sentences?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6249" y="5583140"/>
            <a:ext cx="6108199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degrees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comparison.</a:t>
            </a:r>
            <a:endParaRPr lang="en-US" sz="33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2720" y="4031078"/>
            <a:ext cx="50392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zebra is not as strong as a lion.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9478" y="2433270"/>
            <a:ext cx="47250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lion is stronger than a zebra.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0" y="1512084"/>
            <a:ext cx="2388296" cy="2392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86" y="1398078"/>
            <a:ext cx="2616387" cy="21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0" y="222195"/>
            <a:ext cx="11605579" cy="6413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/>
          </a:p>
        </p:txBody>
      </p:sp>
      <p:sp>
        <p:nvSpPr>
          <p:cNvPr id="9" name="Rectangle 8"/>
          <p:cNvSpPr/>
          <p:nvPr/>
        </p:nvSpPr>
        <p:spPr>
          <a:xfrm>
            <a:off x="2594513" y="1512084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551" y="2367171"/>
            <a:ext cx="9009595" cy="2123658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is..</a:t>
            </a:r>
          </a:p>
          <a:p>
            <a:pPr algn="just"/>
            <a:r>
              <a:rPr lang="en-US" sz="6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Degrees of Comparison</a:t>
            </a:r>
            <a:endParaRPr lang="en-US" sz="66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3211" y="222195"/>
            <a:ext cx="11605580" cy="6413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/>
          </a:p>
        </p:txBody>
      </p:sp>
      <p:sp>
        <p:nvSpPr>
          <p:cNvPr id="9" name="Rectangle 8"/>
          <p:cNvSpPr/>
          <p:nvPr/>
        </p:nvSpPr>
        <p:spPr>
          <a:xfrm>
            <a:off x="2594513" y="1512084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3759" y="667723"/>
            <a:ext cx="4173175" cy="646331"/>
          </a:xfrm>
          <a:prstGeom prst="rect">
            <a:avLst/>
          </a:prstGeom>
          <a:solidFill>
            <a:srgbClr val="FFCC00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4512" y="2463440"/>
            <a:ext cx="8871668" cy="3046988"/>
          </a:xfrm>
          <a:prstGeom prst="rect">
            <a:avLst/>
          </a:prstGeom>
          <a:solidFill>
            <a:srgbClr val="99FF3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students will be able to</a:t>
            </a:r>
          </a:p>
          <a:p>
            <a:pPr algn="just"/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about the types of degrees.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degrees without changing the meaning.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degrees correctly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mistakes in sentences.</a:t>
            </a:r>
          </a:p>
        </p:txBody>
      </p:sp>
    </p:spTree>
    <p:extLst>
      <p:ext uri="{BB962C8B-B14F-4D97-AF65-F5344CB8AC3E}">
        <p14:creationId xmlns:p14="http://schemas.microsoft.com/office/powerpoint/2010/main" val="34719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559" y="222201"/>
            <a:ext cx="11605579" cy="6413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/>
          </a:p>
        </p:txBody>
      </p:sp>
      <p:sp>
        <p:nvSpPr>
          <p:cNvPr id="9" name="Rectangle 8"/>
          <p:cNvSpPr/>
          <p:nvPr/>
        </p:nvSpPr>
        <p:spPr>
          <a:xfrm>
            <a:off x="2594513" y="1512084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0260" y="1866704"/>
            <a:ext cx="8824912" cy="400557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Comparison can be made using the three forms of the adjective.</a:t>
            </a:r>
          </a:p>
          <a:p>
            <a:pPr marL="0" indent="0">
              <a:buNone/>
            </a:pPr>
            <a:endParaRPr lang="en-US" sz="3600" b="1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Positive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Comparative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Superlative</a:t>
            </a:r>
            <a:endParaRPr lang="en-US" sz="3600" b="1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510336" y="497704"/>
            <a:ext cx="7444760" cy="869781"/>
          </a:xfrm>
          <a:prstGeom prst="rect">
            <a:avLst/>
          </a:prstGeom>
          <a:solidFill>
            <a:srgbClr val="66FF33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Degrees of Comparison</a:t>
            </a:r>
            <a:endParaRPr 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559" y="222201"/>
            <a:ext cx="11605579" cy="6413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/>
          </a:p>
        </p:txBody>
      </p:sp>
      <p:sp>
        <p:nvSpPr>
          <p:cNvPr id="9" name="Rectangle 8"/>
          <p:cNvSpPr/>
          <p:nvPr/>
        </p:nvSpPr>
        <p:spPr>
          <a:xfrm>
            <a:off x="2594513" y="1512084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8665" y="438306"/>
            <a:ext cx="4543365" cy="857673"/>
          </a:xfrm>
          <a:prstGeom prst="rect">
            <a:avLst/>
          </a:prstGeom>
          <a:solidFill>
            <a:srgbClr val="66FF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66"/>
                </a:solidFill>
              </a:rPr>
              <a:t>Positive Degree</a:t>
            </a:r>
            <a:endParaRPr lang="en-US" sz="4800" dirty="0">
              <a:solidFill>
                <a:srgbClr val="000066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196369" y="1749245"/>
            <a:ext cx="7787955" cy="397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It is used when no comparison is made.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It is a </a:t>
            </a: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tall</a:t>
            </a: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 building.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Apple is </a:t>
            </a: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sweet</a:t>
            </a: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 to taste.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Mina is a </a:t>
            </a: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nice</a:t>
            </a: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 girl.</a:t>
            </a:r>
            <a:endParaRPr lang="en-US" sz="36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559" y="222201"/>
            <a:ext cx="11605579" cy="6413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/>
          </a:p>
        </p:txBody>
      </p:sp>
      <p:sp>
        <p:nvSpPr>
          <p:cNvPr id="9" name="Rectangle 8"/>
          <p:cNvSpPr/>
          <p:nvPr/>
        </p:nvSpPr>
        <p:spPr>
          <a:xfrm>
            <a:off x="2594513" y="1512084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043664" y="1819528"/>
            <a:ext cx="8093365" cy="378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It is used when two things (or two sets of things) are compared.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This building</a:t>
            </a: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 is taller </a:t>
            </a: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than any other building.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Apple</a:t>
            </a: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 is sweeter </a:t>
            </a: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than pear.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Mina</a:t>
            </a: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 is nicer </a:t>
            </a: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than most other girls in class </a:t>
            </a: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37800" y="479312"/>
            <a:ext cx="5105095" cy="775662"/>
          </a:xfrm>
          <a:prstGeom prst="rect">
            <a:avLst/>
          </a:prstGeom>
          <a:solidFill>
            <a:srgbClr val="66FF99"/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200" dirty="0" smtClean="0">
                <a:solidFill>
                  <a:srgbClr val="000066"/>
                </a:solidFill>
              </a:rPr>
              <a:t>Comparative</a:t>
            </a:r>
            <a:r>
              <a:rPr lang="en-US" dirty="0" smtClean="0">
                <a:solidFill>
                  <a:srgbClr val="000066"/>
                </a:solidFill>
              </a:rPr>
              <a:t> Degree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559" y="222201"/>
            <a:ext cx="11605579" cy="6413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/>
          </a:p>
        </p:txBody>
      </p:sp>
      <p:sp>
        <p:nvSpPr>
          <p:cNvPr id="9" name="Rectangle 8"/>
          <p:cNvSpPr/>
          <p:nvPr/>
        </p:nvSpPr>
        <p:spPr>
          <a:xfrm>
            <a:off x="2594513" y="1512084"/>
            <a:ext cx="6991673" cy="383384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 dirty="0">
              <a:solidFill>
                <a:schemeClr val="tx1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812143" y="2207360"/>
            <a:ext cx="6718300" cy="3970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It is used when more than two things are compared.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 smtClean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This is </a:t>
            </a: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the tallest</a:t>
            </a: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 building.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Apple is </a:t>
            </a: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the sweetest </a:t>
            </a: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fruit.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Mina is </a:t>
            </a:r>
            <a:r>
              <a:rPr lang="en-US" sz="3600" b="1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one of the nicest</a:t>
            </a:r>
            <a:r>
              <a:rPr lang="en-US" sz="3600" dirty="0" smtClean="0">
                <a:latin typeface="Times New Roman" panose="02020603050405020304" pitchFamily="18" charset="0"/>
                <a:ea typeface="Comic Sans MS" charset="0"/>
                <a:cs typeface="Times New Roman" panose="02020603050405020304" pitchFamily="18" charset="0"/>
              </a:rPr>
              <a:t> girls in the class.</a:t>
            </a:r>
            <a:endParaRPr lang="en-US" sz="3600" dirty="0">
              <a:latin typeface="Times New Roman" panose="02020603050405020304" pitchFamily="18" charset="0"/>
              <a:ea typeface="Comic Sans MS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37800" y="598303"/>
            <a:ext cx="5105095" cy="857673"/>
          </a:xfrm>
          <a:prstGeom prst="rect">
            <a:avLst/>
          </a:prstGeom>
          <a:solidFill>
            <a:srgbClr val="66FF99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 Degree</a:t>
            </a:r>
            <a:endParaRPr lang="en-US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1286</Words>
  <Application>Microsoft Office PowerPoint</Application>
  <PresentationFormat>Widescreen</PresentationFormat>
  <Paragraphs>324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List of Degrees of Comparison By adding ‘er’ and ‘est’ </vt:lpstr>
      <vt:lpstr> List of Degrees of Comparison By adding ‘r and ‘st’ </vt:lpstr>
      <vt:lpstr> List of Degrees of Comparison by deleting the final ‘y’ and adding ‘ier’ and ‘iest’ </vt:lpstr>
      <vt:lpstr> List of Degrees of Comparison by doubling the final consonants </vt:lpstr>
      <vt:lpstr> List of Degrees of Comparison by using more and most </vt:lpstr>
      <vt:lpstr> List of Degrees of Comparison Irregular Comparisons </vt:lpstr>
      <vt:lpstr>Changes in Degrees of Comparison</vt:lpstr>
      <vt:lpstr>PowerPoint Presentation</vt:lpstr>
      <vt:lpstr>Changes in Degrees of Comparison</vt:lpstr>
      <vt:lpstr>Changes in Degrees of Comparison</vt:lpstr>
      <vt:lpstr>Comparisons and Contrasts</vt:lpstr>
      <vt:lpstr>Comparisons and Contrasts</vt:lpstr>
      <vt:lpstr>Comparisons and Contrasts</vt:lpstr>
      <vt:lpstr>Comparisons and Contrasts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224</cp:revision>
  <dcterms:created xsi:type="dcterms:W3CDTF">2013-08-21T19:17:07Z</dcterms:created>
  <dcterms:modified xsi:type="dcterms:W3CDTF">2020-05-05T18:55:04Z</dcterms:modified>
</cp:coreProperties>
</file>