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1" r:id="rId3"/>
    <p:sldId id="290" r:id="rId4"/>
    <p:sldId id="282" r:id="rId5"/>
    <p:sldId id="281" r:id="rId6"/>
    <p:sldId id="280" r:id="rId7"/>
    <p:sldId id="285" r:id="rId8"/>
    <p:sldId id="263" r:id="rId9"/>
    <p:sldId id="283" r:id="rId10"/>
    <p:sldId id="267" r:id="rId11"/>
    <p:sldId id="266" r:id="rId12"/>
    <p:sldId id="269" r:id="rId13"/>
    <p:sldId id="279" r:id="rId14"/>
    <p:sldId id="268" r:id="rId15"/>
    <p:sldId id="284" r:id="rId16"/>
    <p:sldId id="286" r:id="rId17"/>
    <p:sldId id="276" r:id="rId18"/>
    <p:sldId id="264" r:id="rId19"/>
    <p:sldId id="265" r:id="rId20"/>
    <p:sldId id="262" r:id="rId21"/>
    <p:sldId id="257" r:id="rId22"/>
    <p:sldId id="259" r:id="rId23"/>
    <p:sldId id="260" r:id="rId24"/>
    <p:sldId id="261" r:id="rId25"/>
    <p:sldId id="272" r:id="rId26"/>
    <p:sldId id="274" r:id="rId27"/>
    <p:sldId id="289" r:id="rId28"/>
    <p:sldId id="287" r:id="rId29"/>
    <p:sldId id="278" r:id="rId30"/>
    <p:sldId id="277" r:id="rId31"/>
    <p:sldId id="28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342" autoAdjust="0"/>
  </p:normalViewPr>
  <p:slideViewPr>
    <p:cSldViewPr>
      <p:cViewPr>
        <p:scale>
          <a:sx n="62" d="100"/>
          <a:sy n="62" d="100"/>
        </p:scale>
        <p:origin x="-72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D85FC9-E77B-43C5-814A-A415D7537BE0}"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D6EA7D2A-57E6-4BBB-87FB-872A05C3A259}">
      <dgm:prSet phldrT="[Text]"/>
      <dgm:spPr/>
      <dgm:t>
        <a:bodyPr/>
        <a:lstStyle/>
        <a:p>
          <a:r>
            <a:rPr lang="bn-IN" dirty="0" smtClean="0">
              <a:latin typeface="NikoshBAN" pitchFamily="2" charset="0"/>
              <a:cs typeface="NikoshBAN" pitchFamily="2" charset="0"/>
            </a:rPr>
            <a:t>পদার্থ</a:t>
          </a:r>
          <a:endParaRPr lang="en-US" dirty="0">
            <a:latin typeface="NikoshBAN" pitchFamily="2" charset="0"/>
            <a:cs typeface="NikoshBAN" pitchFamily="2" charset="0"/>
          </a:endParaRPr>
        </a:p>
      </dgm:t>
    </dgm:pt>
    <dgm:pt modelId="{BCEEDA55-DB62-406E-9422-1ED325A4E0F3}" type="parTrans" cxnId="{57D42365-AAE8-46CD-9F63-4E85A50FED1A}">
      <dgm:prSet/>
      <dgm:spPr/>
      <dgm:t>
        <a:bodyPr/>
        <a:lstStyle/>
        <a:p>
          <a:endParaRPr lang="en-US"/>
        </a:p>
      </dgm:t>
    </dgm:pt>
    <dgm:pt modelId="{2D6758CB-6374-4777-90F4-1908E16156C4}" type="sibTrans" cxnId="{57D42365-AAE8-46CD-9F63-4E85A50FED1A}">
      <dgm:prSet/>
      <dgm:spPr/>
      <dgm:t>
        <a:bodyPr/>
        <a:lstStyle/>
        <a:p>
          <a:endParaRPr lang="en-US"/>
        </a:p>
      </dgm:t>
    </dgm:pt>
    <dgm:pt modelId="{332287D9-FDF4-4119-A9B5-9FE78ED6E794}">
      <dgm:prSet phldrT="[Text]"/>
      <dgm:spPr/>
      <dgm:t>
        <a:bodyPr/>
        <a:lstStyle/>
        <a:p>
          <a:r>
            <a:rPr lang="bn-IN" dirty="0" smtClean="0">
              <a:latin typeface="NikoshBAN" pitchFamily="2" charset="0"/>
              <a:cs typeface="NikoshBAN" pitchFamily="2" charset="0"/>
            </a:rPr>
            <a:t>মৌলিক</a:t>
          </a:r>
          <a:endParaRPr lang="en-US" dirty="0">
            <a:latin typeface="NikoshBAN" pitchFamily="2" charset="0"/>
            <a:cs typeface="NikoshBAN" pitchFamily="2" charset="0"/>
          </a:endParaRPr>
        </a:p>
      </dgm:t>
    </dgm:pt>
    <dgm:pt modelId="{AD520726-A824-4416-8474-8455CDAB4001}" type="parTrans" cxnId="{095897CF-B87C-48DC-87BE-BA5E0439B3B7}">
      <dgm:prSet/>
      <dgm:spPr/>
      <dgm:t>
        <a:bodyPr/>
        <a:lstStyle/>
        <a:p>
          <a:endParaRPr lang="en-US"/>
        </a:p>
      </dgm:t>
    </dgm:pt>
    <dgm:pt modelId="{0F9508C8-3C0F-4A48-95DC-02EEFD90A109}" type="sibTrans" cxnId="{095897CF-B87C-48DC-87BE-BA5E0439B3B7}">
      <dgm:prSet/>
      <dgm:spPr/>
      <dgm:t>
        <a:bodyPr/>
        <a:lstStyle/>
        <a:p>
          <a:endParaRPr lang="en-US"/>
        </a:p>
      </dgm:t>
    </dgm:pt>
    <dgm:pt modelId="{580E05F5-A0CF-4DFC-BDF9-67B06600158D}">
      <dgm:prSet phldrT="[Text]"/>
      <dgm:spPr/>
      <dgm:t>
        <a:bodyPr/>
        <a:lstStyle/>
        <a:p>
          <a:r>
            <a:rPr lang="bn-IN" dirty="0" smtClean="0">
              <a:latin typeface="NikoshBAN" pitchFamily="2" charset="0"/>
              <a:cs typeface="NikoshBAN" pitchFamily="2" charset="0"/>
            </a:rPr>
            <a:t>যৌগিক</a:t>
          </a:r>
          <a:endParaRPr lang="en-US" dirty="0">
            <a:latin typeface="NikoshBAN" pitchFamily="2" charset="0"/>
            <a:cs typeface="NikoshBAN" pitchFamily="2" charset="0"/>
          </a:endParaRPr>
        </a:p>
      </dgm:t>
    </dgm:pt>
    <dgm:pt modelId="{04645FA3-106B-44E1-A463-5DA37591FEBD}" type="parTrans" cxnId="{C7D4BDAC-6FEA-407E-964E-B66ABFB0990A}">
      <dgm:prSet/>
      <dgm:spPr/>
      <dgm:t>
        <a:bodyPr/>
        <a:lstStyle/>
        <a:p>
          <a:endParaRPr lang="en-US"/>
        </a:p>
      </dgm:t>
    </dgm:pt>
    <dgm:pt modelId="{30D2156E-FDDB-408B-8C5A-1BDD7D36FF44}" type="sibTrans" cxnId="{C7D4BDAC-6FEA-407E-964E-B66ABFB0990A}">
      <dgm:prSet/>
      <dgm:spPr/>
      <dgm:t>
        <a:bodyPr/>
        <a:lstStyle/>
        <a:p>
          <a:endParaRPr lang="en-US"/>
        </a:p>
      </dgm:t>
    </dgm:pt>
    <dgm:pt modelId="{2C18B967-7EE4-4145-8BD6-C8F342120AD9}">
      <dgm:prSet phldrT="[Text]"/>
      <dgm:spPr/>
      <dgm:t>
        <a:bodyPr/>
        <a:lstStyle/>
        <a:p>
          <a:r>
            <a:rPr lang="bn-IN" dirty="0" smtClean="0">
              <a:latin typeface="NikoshBAN" pitchFamily="2" charset="0"/>
              <a:cs typeface="NikoshBAN" pitchFamily="2" charset="0"/>
            </a:rPr>
            <a:t>মিশ্র</a:t>
          </a:r>
          <a:endParaRPr lang="en-US" dirty="0">
            <a:latin typeface="NikoshBAN" pitchFamily="2" charset="0"/>
            <a:cs typeface="NikoshBAN" pitchFamily="2" charset="0"/>
          </a:endParaRPr>
        </a:p>
      </dgm:t>
    </dgm:pt>
    <dgm:pt modelId="{B9B42466-190E-4D0B-AD22-C62D4D468969}" type="parTrans" cxnId="{F3F6CE61-3F19-44E2-964A-F569802586DF}">
      <dgm:prSet/>
      <dgm:spPr/>
      <dgm:t>
        <a:bodyPr/>
        <a:lstStyle/>
        <a:p>
          <a:endParaRPr lang="en-US"/>
        </a:p>
      </dgm:t>
    </dgm:pt>
    <dgm:pt modelId="{162993D7-4DCA-4190-BE48-86069ED79CD2}" type="sibTrans" cxnId="{F3F6CE61-3F19-44E2-964A-F569802586DF}">
      <dgm:prSet/>
      <dgm:spPr/>
      <dgm:t>
        <a:bodyPr/>
        <a:lstStyle/>
        <a:p>
          <a:endParaRPr lang="en-US"/>
        </a:p>
      </dgm:t>
    </dgm:pt>
    <dgm:pt modelId="{D36DCB92-19C2-4A92-9329-5666325BEF72}" type="pres">
      <dgm:prSet presAssocID="{22D85FC9-E77B-43C5-814A-A415D7537BE0}" presName="cycle" presStyleCnt="0">
        <dgm:presLayoutVars>
          <dgm:chMax val="1"/>
          <dgm:dir/>
          <dgm:animLvl val="ctr"/>
          <dgm:resizeHandles val="exact"/>
        </dgm:presLayoutVars>
      </dgm:prSet>
      <dgm:spPr/>
      <dgm:t>
        <a:bodyPr/>
        <a:lstStyle/>
        <a:p>
          <a:endParaRPr lang="en-US"/>
        </a:p>
      </dgm:t>
    </dgm:pt>
    <dgm:pt modelId="{AB5826A2-7B1F-46EA-9488-53FB82BC5613}" type="pres">
      <dgm:prSet presAssocID="{D6EA7D2A-57E6-4BBB-87FB-872A05C3A259}" presName="centerShape" presStyleLbl="node0" presStyleIdx="0" presStyleCnt="1" custLinFactNeighborX="2620" custLinFactNeighborY="-7991"/>
      <dgm:spPr/>
      <dgm:t>
        <a:bodyPr/>
        <a:lstStyle/>
        <a:p>
          <a:endParaRPr lang="en-US"/>
        </a:p>
      </dgm:t>
    </dgm:pt>
    <dgm:pt modelId="{22371EF1-3762-488D-A10E-4CDE54310A25}" type="pres">
      <dgm:prSet presAssocID="{AD520726-A824-4416-8474-8455CDAB4001}" presName="parTrans" presStyleLbl="bgSibTrans2D1" presStyleIdx="0" presStyleCnt="3"/>
      <dgm:spPr/>
      <dgm:t>
        <a:bodyPr/>
        <a:lstStyle/>
        <a:p>
          <a:endParaRPr lang="en-US"/>
        </a:p>
      </dgm:t>
    </dgm:pt>
    <dgm:pt modelId="{6C2650DC-2B16-42FA-8725-68BC2391F737}" type="pres">
      <dgm:prSet presAssocID="{332287D9-FDF4-4119-A9B5-9FE78ED6E794}" presName="node" presStyleLbl="node1" presStyleIdx="0" presStyleCnt="3" custRadScaleRad="100124" custRadScaleInc="4586">
        <dgm:presLayoutVars>
          <dgm:bulletEnabled val="1"/>
        </dgm:presLayoutVars>
      </dgm:prSet>
      <dgm:spPr/>
      <dgm:t>
        <a:bodyPr/>
        <a:lstStyle/>
        <a:p>
          <a:endParaRPr lang="en-US"/>
        </a:p>
      </dgm:t>
    </dgm:pt>
    <dgm:pt modelId="{15023C46-547A-4AA8-B923-2C2CAE453741}" type="pres">
      <dgm:prSet presAssocID="{04645FA3-106B-44E1-A463-5DA37591FEBD}" presName="parTrans" presStyleLbl="bgSibTrans2D1" presStyleIdx="1" presStyleCnt="3"/>
      <dgm:spPr/>
      <dgm:t>
        <a:bodyPr/>
        <a:lstStyle/>
        <a:p>
          <a:endParaRPr lang="en-US"/>
        </a:p>
      </dgm:t>
    </dgm:pt>
    <dgm:pt modelId="{A24CF9A8-3FC2-4157-A55D-14F5E19E0CE5}" type="pres">
      <dgm:prSet presAssocID="{580E05F5-A0CF-4DFC-BDF9-67B06600158D}" presName="node" presStyleLbl="node1" presStyleIdx="1" presStyleCnt="3">
        <dgm:presLayoutVars>
          <dgm:bulletEnabled val="1"/>
        </dgm:presLayoutVars>
      </dgm:prSet>
      <dgm:spPr/>
      <dgm:t>
        <a:bodyPr/>
        <a:lstStyle/>
        <a:p>
          <a:endParaRPr lang="en-US"/>
        </a:p>
      </dgm:t>
    </dgm:pt>
    <dgm:pt modelId="{D37E0AF6-7FB6-4167-B26B-7D2C9397F78F}" type="pres">
      <dgm:prSet presAssocID="{B9B42466-190E-4D0B-AD22-C62D4D468969}" presName="parTrans" presStyleLbl="bgSibTrans2D1" presStyleIdx="2" presStyleCnt="3"/>
      <dgm:spPr/>
      <dgm:t>
        <a:bodyPr/>
        <a:lstStyle/>
        <a:p>
          <a:endParaRPr lang="en-US"/>
        </a:p>
      </dgm:t>
    </dgm:pt>
    <dgm:pt modelId="{FA827CE7-DB96-4E60-B701-DAF08E7F47A2}" type="pres">
      <dgm:prSet presAssocID="{2C18B967-7EE4-4145-8BD6-C8F342120AD9}" presName="node" presStyleLbl="node1" presStyleIdx="2" presStyleCnt="3">
        <dgm:presLayoutVars>
          <dgm:bulletEnabled val="1"/>
        </dgm:presLayoutVars>
      </dgm:prSet>
      <dgm:spPr/>
      <dgm:t>
        <a:bodyPr/>
        <a:lstStyle/>
        <a:p>
          <a:endParaRPr lang="en-US"/>
        </a:p>
      </dgm:t>
    </dgm:pt>
  </dgm:ptLst>
  <dgm:cxnLst>
    <dgm:cxn modelId="{6D31529E-5537-430B-8EA6-B14F714945BB}" type="presOf" srcId="{22D85FC9-E77B-43C5-814A-A415D7537BE0}" destId="{D36DCB92-19C2-4A92-9329-5666325BEF72}" srcOrd="0" destOrd="0" presId="urn:microsoft.com/office/officeart/2005/8/layout/radial4"/>
    <dgm:cxn modelId="{57D42365-AAE8-46CD-9F63-4E85A50FED1A}" srcId="{22D85FC9-E77B-43C5-814A-A415D7537BE0}" destId="{D6EA7D2A-57E6-4BBB-87FB-872A05C3A259}" srcOrd="0" destOrd="0" parTransId="{BCEEDA55-DB62-406E-9422-1ED325A4E0F3}" sibTransId="{2D6758CB-6374-4777-90F4-1908E16156C4}"/>
    <dgm:cxn modelId="{095897CF-B87C-48DC-87BE-BA5E0439B3B7}" srcId="{D6EA7D2A-57E6-4BBB-87FB-872A05C3A259}" destId="{332287D9-FDF4-4119-A9B5-9FE78ED6E794}" srcOrd="0" destOrd="0" parTransId="{AD520726-A824-4416-8474-8455CDAB4001}" sibTransId="{0F9508C8-3C0F-4A48-95DC-02EEFD90A109}"/>
    <dgm:cxn modelId="{49672F96-2826-4C2C-B662-AFEF1389457E}" type="presOf" srcId="{AD520726-A824-4416-8474-8455CDAB4001}" destId="{22371EF1-3762-488D-A10E-4CDE54310A25}" srcOrd="0" destOrd="0" presId="urn:microsoft.com/office/officeart/2005/8/layout/radial4"/>
    <dgm:cxn modelId="{F3F6CE61-3F19-44E2-964A-F569802586DF}" srcId="{D6EA7D2A-57E6-4BBB-87FB-872A05C3A259}" destId="{2C18B967-7EE4-4145-8BD6-C8F342120AD9}" srcOrd="2" destOrd="0" parTransId="{B9B42466-190E-4D0B-AD22-C62D4D468969}" sibTransId="{162993D7-4DCA-4190-BE48-86069ED79CD2}"/>
    <dgm:cxn modelId="{32364903-808F-40B0-B8B3-FE431A6B9A30}" type="presOf" srcId="{332287D9-FDF4-4119-A9B5-9FE78ED6E794}" destId="{6C2650DC-2B16-42FA-8725-68BC2391F737}" srcOrd="0" destOrd="0" presId="urn:microsoft.com/office/officeart/2005/8/layout/radial4"/>
    <dgm:cxn modelId="{F32E2767-3123-45D0-9F82-DF8F28651304}" type="presOf" srcId="{580E05F5-A0CF-4DFC-BDF9-67B06600158D}" destId="{A24CF9A8-3FC2-4157-A55D-14F5E19E0CE5}" srcOrd="0" destOrd="0" presId="urn:microsoft.com/office/officeart/2005/8/layout/radial4"/>
    <dgm:cxn modelId="{BBDD41D4-F806-49AD-A892-ED4B45FEEF67}" type="presOf" srcId="{D6EA7D2A-57E6-4BBB-87FB-872A05C3A259}" destId="{AB5826A2-7B1F-46EA-9488-53FB82BC5613}" srcOrd="0" destOrd="0" presId="urn:microsoft.com/office/officeart/2005/8/layout/radial4"/>
    <dgm:cxn modelId="{C7D4BDAC-6FEA-407E-964E-B66ABFB0990A}" srcId="{D6EA7D2A-57E6-4BBB-87FB-872A05C3A259}" destId="{580E05F5-A0CF-4DFC-BDF9-67B06600158D}" srcOrd="1" destOrd="0" parTransId="{04645FA3-106B-44E1-A463-5DA37591FEBD}" sibTransId="{30D2156E-FDDB-408B-8C5A-1BDD7D36FF44}"/>
    <dgm:cxn modelId="{49624519-AFA3-433F-8B0A-ADC211FC3E95}" type="presOf" srcId="{04645FA3-106B-44E1-A463-5DA37591FEBD}" destId="{15023C46-547A-4AA8-B923-2C2CAE453741}" srcOrd="0" destOrd="0" presId="urn:microsoft.com/office/officeart/2005/8/layout/radial4"/>
    <dgm:cxn modelId="{E32ADFF3-ACC4-4A87-8C7D-6F7EF1F9E58E}" type="presOf" srcId="{2C18B967-7EE4-4145-8BD6-C8F342120AD9}" destId="{FA827CE7-DB96-4E60-B701-DAF08E7F47A2}" srcOrd="0" destOrd="0" presId="urn:microsoft.com/office/officeart/2005/8/layout/radial4"/>
    <dgm:cxn modelId="{EC993ABB-C1ED-42DE-B835-73AC6EB0F4A2}" type="presOf" srcId="{B9B42466-190E-4D0B-AD22-C62D4D468969}" destId="{D37E0AF6-7FB6-4167-B26B-7D2C9397F78F}" srcOrd="0" destOrd="0" presId="urn:microsoft.com/office/officeart/2005/8/layout/radial4"/>
    <dgm:cxn modelId="{4099BC1B-087E-4AFF-9D23-432859EE74C5}" type="presParOf" srcId="{D36DCB92-19C2-4A92-9329-5666325BEF72}" destId="{AB5826A2-7B1F-46EA-9488-53FB82BC5613}" srcOrd="0" destOrd="0" presId="urn:microsoft.com/office/officeart/2005/8/layout/radial4"/>
    <dgm:cxn modelId="{B286D36B-48A5-45BC-A0F3-FFCFCA678BED}" type="presParOf" srcId="{D36DCB92-19C2-4A92-9329-5666325BEF72}" destId="{22371EF1-3762-488D-A10E-4CDE54310A25}" srcOrd="1" destOrd="0" presId="urn:microsoft.com/office/officeart/2005/8/layout/radial4"/>
    <dgm:cxn modelId="{28A7FFE4-02EB-466C-BBC1-2E8BABF5B055}" type="presParOf" srcId="{D36DCB92-19C2-4A92-9329-5666325BEF72}" destId="{6C2650DC-2B16-42FA-8725-68BC2391F737}" srcOrd="2" destOrd="0" presId="urn:microsoft.com/office/officeart/2005/8/layout/radial4"/>
    <dgm:cxn modelId="{A6647A25-5C8B-4C7F-9BBE-F8AE2FF14D8D}" type="presParOf" srcId="{D36DCB92-19C2-4A92-9329-5666325BEF72}" destId="{15023C46-547A-4AA8-B923-2C2CAE453741}" srcOrd="3" destOrd="0" presId="urn:microsoft.com/office/officeart/2005/8/layout/radial4"/>
    <dgm:cxn modelId="{EA6170A8-EF76-45E0-B0DF-E4698E1DA7E0}" type="presParOf" srcId="{D36DCB92-19C2-4A92-9329-5666325BEF72}" destId="{A24CF9A8-3FC2-4157-A55D-14F5E19E0CE5}" srcOrd="4" destOrd="0" presId="urn:microsoft.com/office/officeart/2005/8/layout/radial4"/>
    <dgm:cxn modelId="{1039971D-567F-4A06-A298-897DB4C0887A}" type="presParOf" srcId="{D36DCB92-19C2-4A92-9329-5666325BEF72}" destId="{D37E0AF6-7FB6-4167-B26B-7D2C9397F78F}" srcOrd="5" destOrd="0" presId="urn:microsoft.com/office/officeart/2005/8/layout/radial4"/>
    <dgm:cxn modelId="{31B41796-98B1-49FF-950C-F81DCD6D6A5F}" type="presParOf" srcId="{D36DCB92-19C2-4A92-9329-5666325BEF72}" destId="{FA827CE7-DB96-4E60-B701-DAF08E7F47A2}"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A97E25-5463-42E4-B483-CEC6073D36BE}"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16917C4D-617B-4AED-99E3-A0115D4EA5F9}">
      <dgm:prSet phldrT="[Text]" custT="1"/>
      <dgm:spPr/>
      <dgm:t>
        <a:bodyPr/>
        <a:lstStyle/>
        <a:p>
          <a:r>
            <a:rPr lang="bn-IN" sz="4800" dirty="0" smtClean="0">
              <a:latin typeface="NikoshBAN" pitchFamily="2" charset="0"/>
              <a:cs typeface="NikoshBAN" pitchFamily="2" charset="0"/>
            </a:rPr>
            <a:t>বায়ু</a:t>
          </a:r>
          <a:r>
            <a:rPr lang="bn-IN" sz="6500" dirty="0" smtClean="0"/>
            <a:t> </a:t>
          </a:r>
          <a:endParaRPr lang="en-US" sz="6500" dirty="0"/>
        </a:p>
      </dgm:t>
    </dgm:pt>
    <dgm:pt modelId="{DCA08D62-FD92-48E3-A57E-8D3A71A8800C}" type="parTrans" cxnId="{0242A800-A340-4971-B5CC-B29A24EB3397}">
      <dgm:prSet/>
      <dgm:spPr/>
      <dgm:t>
        <a:bodyPr/>
        <a:lstStyle/>
        <a:p>
          <a:endParaRPr lang="en-US"/>
        </a:p>
      </dgm:t>
    </dgm:pt>
    <dgm:pt modelId="{23A86756-173E-42F2-BD7F-90D7BDC254CB}" type="sibTrans" cxnId="{0242A800-A340-4971-B5CC-B29A24EB3397}">
      <dgm:prSet/>
      <dgm:spPr/>
      <dgm:t>
        <a:bodyPr/>
        <a:lstStyle/>
        <a:p>
          <a:endParaRPr lang="en-US"/>
        </a:p>
      </dgm:t>
    </dgm:pt>
    <dgm:pt modelId="{C76EC397-BCC5-4E48-AF86-276A8CAC2623}">
      <dgm:prSet phldrT="[Text]" custT="1"/>
      <dgm:spPr/>
      <dgm:t>
        <a:bodyPr/>
        <a:lstStyle/>
        <a:p>
          <a:r>
            <a:rPr lang="bn-IN" sz="3600" dirty="0" smtClean="0">
              <a:latin typeface="NikoshBAN" pitchFamily="2" charset="0"/>
              <a:cs typeface="NikoshBAN" pitchFamily="2" charset="0"/>
            </a:rPr>
            <a:t>নাট্রোজেন</a:t>
          </a:r>
        </a:p>
        <a:p>
          <a:r>
            <a:rPr lang="bn-IN" sz="3600" dirty="0" smtClean="0">
              <a:latin typeface="NikoshBAN" pitchFamily="2" charset="0"/>
              <a:cs typeface="NikoshBAN" pitchFamily="2" charset="0"/>
            </a:rPr>
            <a:t>৭৮%</a:t>
          </a:r>
          <a:endParaRPr lang="en-US" sz="3600" dirty="0">
            <a:latin typeface="NikoshBAN" pitchFamily="2" charset="0"/>
            <a:cs typeface="NikoshBAN" pitchFamily="2" charset="0"/>
          </a:endParaRPr>
        </a:p>
      </dgm:t>
    </dgm:pt>
    <dgm:pt modelId="{3E5A998D-F8DA-4561-8B6C-5F1E9208B65B}" type="parTrans" cxnId="{76F124E3-6715-409A-A670-038C9D5360DE}">
      <dgm:prSet/>
      <dgm:spPr/>
      <dgm:t>
        <a:bodyPr/>
        <a:lstStyle/>
        <a:p>
          <a:endParaRPr lang="en-US"/>
        </a:p>
      </dgm:t>
    </dgm:pt>
    <dgm:pt modelId="{B30FBAE3-1429-42B5-945D-EDD8ED0DEAF0}" type="sibTrans" cxnId="{76F124E3-6715-409A-A670-038C9D5360DE}">
      <dgm:prSet/>
      <dgm:spPr/>
      <dgm:t>
        <a:bodyPr/>
        <a:lstStyle/>
        <a:p>
          <a:endParaRPr lang="en-US"/>
        </a:p>
      </dgm:t>
    </dgm:pt>
    <dgm:pt modelId="{C101ABBB-AC76-423C-B16E-120FAAF2158F}">
      <dgm:prSet phldrT="[Text]" custT="1"/>
      <dgm:spPr/>
      <dgm:t>
        <a:bodyPr/>
        <a:lstStyle/>
        <a:p>
          <a:r>
            <a:rPr lang="bn-IN" sz="3600" dirty="0" smtClean="0">
              <a:latin typeface="NikoshBAN" pitchFamily="2" charset="0"/>
              <a:cs typeface="NikoshBAN" pitchFamily="2" charset="0"/>
            </a:rPr>
            <a:t>অক্সিজেন</a:t>
          </a:r>
        </a:p>
        <a:p>
          <a:r>
            <a:rPr lang="bn-IN" sz="3600" dirty="0" smtClean="0">
              <a:latin typeface="NikoshBAN" pitchFamily="2" charset="0"/>
              <a:cs typeface="NikoshBAN" pitchFamily="2" charset="0"/>
            </a:rPr>
            <a:t>২১%</a:t>
          </a:r>
          <a:endParaRPr lang="en-US" sz="3600" dirty="0">
            <a:latin typeface="NikoshBAN" pitchFamily="2" charset="0"/>
            <a:cs typeface="NikoshBAN" pitchFamily="2" charset="0"/>
          </a:endParaRPr>
        </a:p>
      </dgm:t>
    </dgm:pt>
    <dgm:pt modelId="{944648B0-86F1-42A6-B853-42EA7F335DAE}" type="parTrans" cxnId="{94E3C149-AC84-4924-8529-321E1D169F7D}">
      <dgm:prSet/>
      <dgm:spPr/>
      <dgm:t>
        <a:bodyPr/>
        <a:lstStyle/>
        <a:p>
          <a:endParaRPr lang="en-US"/>
        </a:p>
      </dgm:t>
    </dgm:pt>
    <dgm:pt modelId="{A48BBEA6-B97E-4289-8646-D708DFBACAD5}" type="sibTrans" cxnId="{94E3C149-AC84-4924-8529-321E1D169F7D}">
      <dgm:prSet/>
      <dgm:spPr/>
      <dgm:t>
        <a:bodyPr/>
        <a:lstStyle/>
        <a:p>
          <a:endParaRPr lang="en-US"/>
        </a:p>
      </dgm:t>
    </dgm:pt>
    <dgm:pt modelId="{6082AC4B-5EF1-44CD-9EFA-EE24765938B3}">
      <dgm:prSet phldrT="[Text]" custT="1"/>
      <dgm:spPr/>
      <dgm:t>
        <a:bodyPr/>
        <a:lstStyle/>
        <a:p>
          <a:r>
            <a:rPr lang="bn-IN" sz="3600" dirty="0" smtClean="0">
              <a:latin typeface="NikoshBAN" pitchFamily="2" charset="0"/>
              <a:cs typeface="NikoshBAN" pitchFamily="2" charset="0"/>
            </a:rPr>
            <a:t>কার্বন ডাই অক্সাইড ০.০৩%</a:t>
          </a:r>
          <a:endParaRPr lang="en-US" sz="3600" dirty="0">
            <a:latin typeface="NikoshBAN" pitchFamily="2" charset="0"/>
            <a:cs typeface="NikoshBAN" pitchFamily="2" charset="0"/>
          </a:endParaRPr>
        </a:p>
      </dgm:t>
    </dgm:pt>
    <dgm:pt modelId="{C86F46F2-ADE0-460D-9A96-25400E55D041}" type="parTrans" cxnId="{6A29524D-B49F-405F-95E1-DFFD51E6D7AB}">
      <dgm:prSet/>
      <dgm:spPr/>
      <dgm:t>
        <a:bodyPr/>
        <a:lstStyle/>
        <a:p>
          <a:endParaRPr lang="en-US"/>
        </a:p>
      </dgm:t>
    </dgm:pt>
    <dgm:pt modelId="{2D371E79-28C0-49B3-A42D-32F07E1D7003}" type="sibTrans" cxnId="{6A29524D-B49F-405F-95E1-DFFD51E6D7AB}">
      <dgm:prSet/>
      <dgm:spPr/>
      <dgm:t>
        <a:bodyPr/>
        <a:lstStyle/>
        <a:p>
          <a:endParaRPr lang="en-US"/>
        </a:p>
      </dgm:t>
    </dgm:pt>
    <dgm:pt modelId="{2E12632F-81B6-4220-A7A8-75C472EB490A}">
      <dgm:prSet phldrT="[Text]" custT="1"/>
      <dgm:spPr/>
      <dgm:t>
        <a:bodyPr/>
        <a:lstStyle/>
        <a:p>
          <a:r>
            <a:rPr lang="bn-IN" sz="3200" dirty="0" smtClean="0"/>
            <a:t>জলীয়বাস্প ও অন্যান্য পদার্থ-</a:t>
          </a:r>
          <a:r>
            <a:rPr lang="bn-IN" sz="3200" dirty="0" smtClean="0">
              <a:latin typeface="NikoshBAN" pitchFamily="2" charset="0"/>
              <a:cs typeface="NikoshBAN" pitchFamily="2" charset="0"/>
            </a:rPr>
            <a:t>০.৯৭%</a:t>
          </a:r>
          <a:endParaRPr lang="en-US" sz="3200" dirty="0"/>
        </a:p>
      </dgm:t>
    </dgm:pt>
    <dgm:pt modelId="{9A6AF4F7-7F59-4051-A93D-A04B04572E3C}" type="parTrans" cxnId="{E8C6E5D5-5B4B-4F37-82C5-1290A4B791B9}">
      <dgm:prSet/>
      <dgm:spPr/>
      <dgm:t>
        <a:bodyPr/>
        <a:lstStyle/>
        <a:p>
          <a:endParaRPr lang="en-US"/>
        </a:p>
      </dgm:t>
    </dgm:pt>
    <dgm:pt modelId="{4594BD7F-D3FD-471A-8FDD-9A5F56E01F5B}" type="sibTrans" cxnId="{E8C6E5D5-5B4B-4F37-82C5-1290A4B791B9}">
      <dgm:prSet/>
      <dgm:spPr/>
      <dgm:t>
        <a:bodyPr/>
        <a:lstStyle/>
        <a:p>
          <a:endParaRPr lang="en-US"/>
        </a:p>
      </dgm:t>
    </dgm:pt>
    <dgm:pt modelId="{45343D5E-9553-4E83-849E-C8C785E77A9A}" type="pres">
      <dgm:prSet presAssocID="{1CA97E25-5463-42E4-B483-CEC6073D36BE}" presName="cycle" presStyleCnt="0">
        <dgm:presLayoutVars>
          <dgm:chMax val="1"/>
          <dgm:dir/>
          <dgm:animLvl val="ctr"/>
          <dgm:resizeHandles val="exact"/>
        </dgm:presLayoutVars>
      </dgm:prSet>
      <dgm:spPr/>
      <dgm:t>
        <a:bodyPr/>
        <a:lstStyle/>
        <a:p>
          <a:endParaRPr lang="en-US"/>
        </a:p>
      </dgm:t>
    </dgm:pt>
    <dgm:pt modelId="{DE05D9D3-64DB-48AA-90AE-D6C0A36E64D5}" type="pres">
      <dgm:prSet presAssocID="{16917C4D-617B-4AED-99E3-A0115D4EA5F9}" presName="centerShape" presStyleLbl="node0" presStyleIdx="0" presStyleCnt="1"/>
      <dgm:spPr/>
      <dgm:t>
        <a:bodyPr/>
        <a:lstStyle/>
        <a:p>
          <a:endParaRPr lang="en-US"/>
        </a:p>
      </dgm:t>
    </dgm:pt>
    <dgm:pt modelId="{21DBF6D2-5C09-4E97-ADBE-FC03665EC7C6}" type="pres">
      <dgm:prSet presAssocID="{3E5A998D-F8DA-4561-8B6C-5F1E9208B65B}" presName="Name9" presStyleLbl="parChTrans1D2" presStyleIdx="0" presStyleCnt="4"/>
      <dgm:spPr/>
      <dgm:t>
        <a:bodyPr/>
        <a:lstStyle/>
        <a:p>
          <a:endParaRPr lang="en-US"/>
        </a:p>
      </dgm:t>
    </dgm:pt>
    <dgm:pt modelId="{2FFBEF7C-1528-481C-9C7F-45D9DCA2037D}" type="pres">
      <dgm:prSet presAssocID="{3E5A998D-F8DA-4561-8B6C-5F1E9208B65B}" presName="connTx" presStyleLbl="parChTrans1D2" presStyleIdx="0" presStyleCnt="4"/>
      <dgm:spPr/>
      <dgm:t>
        <a:bodyPr/>
        <a:lstStyle/>
        <a:p>
          <a:endParaRPr lang="en-US"/>
        </a:p>
      </dgm:t>
    </dgm:pt>
    <dgm:pt modelId="{52F30B65-5EF6-493B-B30C-E3580841824B}" type="pres">
      <dgm:prSet presAssocID="{C76EC397-BCC5-4E48-AF86-276A8CAC2623}" presName="node" presStyleLbl="node1" presStyleIdx="0" presStyleCnt="4" custScaleX="137910" custScaleY="137910" custRadScaleRad="104705" custRadScaleInc="-5835">
        <dgm:presLayoutVars>
          <dgm:bulletEnabled val="1"/>
        </dgm:presLayoutVars>
      </dgm:prSet>
      <dgm:spPr/>
      <dgm:t>
        <a:bodyPr/>
        <a:lstStyle/>
        <a:p>
          <a:endParaRPr lang="en-US"/>
        </a:p>
      </dgm:t>
    </dgm:pt>
    <dgm:pt modelId="{36B0A26B-C501-4634-BC25-206ACD24DE33}" type="pres">
      <dgm:prSet presAssocID="{944648B0-86F1-42A6-B853-42EA7F335DAE}" presName="Name9" presStyleLbl="parChTrans1D2" presStyleIdx="1" presStyleCnt="4"/>
      <dgm:spPr/>
      <dgm:t>
        <a:bodyPr/>
        <a:lstStyle/>
        <a:p>
          <a:endParaRPr lang="en-US"/>
        </a:p>
      </dgm:t>
    </dgm:pt>
    <dgm:pt modelId="{9FC297FA-1026-4405-99F0-748AC2C270E6}" type="pres">
      <dgm:prSet presAssocID="{944648B0-86F1-42A6-B853-42EA7F335DAE}" presName="connTx" presStyleLbl="parChTrans1D2" presStyleIdx="1" presStyleCnt="4"/>
      <dgm:spPr/>
      <dgm:t>
        <a:bodyPr/>
        <a:lstStyle/>
        <a:p>
          <a:endParaRPr lang="en-US"/>
        </a:p>
      </dgm:t>
    </dgm:pt>
    <dgm:pt modelId="{7AFA9991-B930-4231-86D5-D1CA83BD5617}" type="pres">
      <dgm:prSet presAssocID="{C101ABBB-AC76-423C-B16E-120FAAF2158F}" presName="node" presStyleLbl="node1" presStyleIdx="1" presStyleCnt="4" custScaleX="173965" custScaleY="173965" custRadScaleRad="141489" custRadScaleInc="-3024">
        <dgm:presLayoutVars>
          <dgm:bulletEnabled val="1"/>
        </dgm:presLayoutVars>
      </dgm:prSet>
      <dgm:spPr/>
      <dgm:t>
        <a:bodyPr/>
        <a:lstStyle/>
        <a:p>
          <a:endParaRPr lang="en-US"/>
        </a:p>
      </dgm:t>
    </dgm:pt>
    <dgm:pt modelId="{5A5ED57B-01E6-4939-BD6C-82A1CB3B8898}" type="pres">
      <dgm:prSet presAssocID="{C86F46F2-ADE0-460D-9A96-25400E55D041}" presName="Name9" presStyleLbl="parChTrans1D2" presStyleIdx="2" presStyleCnt="4"/>
      <dgm:spPr/>
      <dgm:t>
        <a:bodyPr/>
        <a:lstStyle/>
        <a:p>
          <a:endParaRPr lang="en-US"/>
        </a:p>
      </dgm:t>
    </dgm:pt>
    <dgm:pt modelId="{1BDBECD8-9799-437D-B3E7-9901663FBAFD}" type="pres">
      <dgm:prSet presAssocID="{C86F46F2-ADE0-460D-9A96-25400E55D041}" presName="connTx" presStyleLbl="parChTrans1D2" presStyleIdx="2" presStyleCnt="4"/>
      <dgm:spPr/>
      <dgm:t>
        <a:bodyPr/>
        <a:lstStyle/>
        <a:p>
          <a:endParaRPr lang="en-US"/>
        </a:p>
      </dgm:t>
    </dgm:pt>
    <dgm:pt modelId="{3DB05EC2-6716-4A33-AF2F-41877581CBA4}" type="pres">
      <dgm:prSet presAssocID="{6082AC4B-5EF1-44CD-9EFA-EE24765938B3}" presName="node" presStyleLbl="node1" presStyleIdx="2" presStyleCnt="4" custScaleX="142659" custScaleY="142659">
        <dgm:presLayoutVars>
          <dgm:bulletEnabled val="1"/>
        </dgm:presLayoutVars>
      </dgm:prSet>
      <dgm:spPr/>
      <dgm:t>
        <a:bodyPr/>
        <a:lstStyle/>
        <a:p>
          <a:endParaRPr lang="en-US"/>
        </a:p>
      </dgm:t>
    </dgm:pt>
    <dgm:pt modelId="{8C77E488-E94C-441D-84B2-8AB7DE04F0AB}" type="pres">
      <dgm:prSet presAssocID="{9A6AF4F7-7F59-4051-A93D-A04B04572E3C}" presName="Name9" presStyleLbl="parChTrans1D2" presStyleIdx="3" presStyleCnt="4"/>
      <dgm:spPr/>
      <dgm:t>
        <a:bodyPr/>
        <a:lstStyle/>
        <a:p>
          <a:endParaRPr lang="en-US"/>
        </a:p>
      </dgm:t>
    </dgm:pt>
    <dgm:pt modelId="{EA96D07E-95FD-42C7-A47E-D3ECEC4615B1}" type="pres">
      <dgm:prSet presAssocID="{9A6AF4F7-7F59-4051-A93D-A04B04572E3C}" presName="connTx" presStyleLbl="parChTrans1D2" presStyleIdx="3" presStyleCnt="4"/>
      <dgm:spPr/>
      <dgm:t>
        <a:bodyPr/>
        <a:lstStyle/>
        <a:p>
          <a:endParaRPr lang="en-US"/>
        </a:p>
      </dgm:t>
    </dgm:pt>
    <dgm:pt modelId="{919EDB20-47C3-4925-ABA0-0DEDAC4626D2}" type="pres">
      <dgm:prSet presAssocID="{2E12632F-81B6-4220-A7A8-75C472EB490A}" presName="node" presStyleLbl="node1" presStyleIdx="3" presStyleCnt="4" custScaleX="195851" custScaleY="156719" custRadScaleRad="132959" custRadScaleInc="-1822">
        <dgm:presLayoutVars>
          <dgm:bulletEnabled val="1"/>
        </dgm:presLayoutVars>
      </dgm:prSet>
      <dgm:spPr/>
      <dgm:t>
        <a:bodyPr/>
        <a:lstStyle/>
        <a:p>
          <a:endParaRPr lang="en-US"/>
        </a:p>
      </dgm:t>
    </dgm:pt>
  </dgm:ptLst>
  <dgm:cxnLst>
    <dgm:cxn modelId="{735889C7-962F-4375-A890-14DF5849CD96}" type="presOf" srcId="{944648B0-86F1-42A6-B853-42EA7F335DAE}" destId="{9FC297FA-1026-4405-99F0-748AC2C270E6}" srcOrd="1" destOrd="0" presId="urn:microsoft.com/office/officeart/2005/8/layout/radial1"/>
    <dgm:cxn modelId="{696C1F80-726D-4C3F-A38F-DE71E4687246}" type="presOf" srcId="{3E5A998D-F8DA-4561-8B6C-5F1E9208B65B}" destId="{21DBF6D2-5C09-4E97-ADBE-FC03665EC7C6}" srcOrd="0" destOrd="0" presId="urn:microsoft.com/office/officeart/2005/8/layout/radial1"/>
    <dgm:cxn modelId="{76F124E3-6715-409A-A670-038C9D5360DE}" srcId="{16917C4D-617B-4AED-99E3-A0115D4EA5F9}" destId="{C76EC397-BCC5-4E48-AF86-276A8CAC2623}" srcOrd="0" destOrd="0" parTransId="{3E5A998D-F8DA-4561-8B6C-5F1E9208B65B}" sibTransId="{B30FBAE3-1429-42B5-945D-EDD8ED0DEAF0}"/>
    <dgm:cxn modelId="{6A29524D-B49F-405F-95E1-DFFD51E6D7AB}" srcId="{16917C4D-617B-4AED-99E3-A0115D4EA5F9}" destId="{6082AC4B-5EF1-44CD-9EFA-EE24765938B3}" srcOrd="2" destOrd="0" parTransId="{C86F46F2-ADE0-460D-9A96-25400E55D041}" sibTransId="{2D371E79-28C0-49B3-A42D-32F07E1D7003}"/>
    <dgm:cxn modelId="{3B8FE496-41D6-446F-839B-C7768469D692}" type="presOf" srcId="{C86F46F2-ADE0-460D-9A96-25400E55D041}" destId="{1BDBECD8-9799-437D-B3E7-9901663FBAFD}" srcOrd="1" destOrd="0" presId="urn:microsoft.com/office/officeart/2005/8/layout/radial1"/>
    <dgm:cxn modelId="{C71ACAE1-DDF2-46C0-8DF2-85C9715CF8F1}" type="presOf" srcId="{9A6AF4F7-7F59-4051-A93D-A04B04572E3C}" destId="{8C77E488-E94C-441D-84B2-8AB7DE04F0AB}" srcOrd="0" destOrd="0" presId="urn:microsoft.com/office/officeart/2005/8/layout/radial1"/>
    <dgm:cxn modelId="{0AD18DB7-7F04-4E87-A8DA-F22590D0F164}" type="presOf" srcId="{C86F46F2-ADE0-460D-9A96-25400E55D041}" destId="{5A5ED57B-01E6-4939-BD6C-82A1CB3B8898}" srcOrd="0" destOrd="0" presId="urn:microsoft.com/office/officeart/2005/8/layout/radial1"/>
    <dgm:cxn modelId="{F259450A-B9E9-4311-9353-100162462DC8}" type="presOf" srcId="{944648B0-86F1-42A6-B853-42EA7F335DAE}" destId="{36B0A26B-C501-4634-BC25-206ACD24DE33}" srcOrd="0" destOrd="0" presId="urn:microsoft.com/office/officeart/2005/8/layout/radial1"/>
    <dgm:cxn modelId="{94E3C149-AC84-4924-8529-321E1D169F7D}" srcId="{16917C4D-617B-4AED-99E3-A0115D4EA5F9}" destId="{C101ABBB-AC76-423C-B16E-120FAAF2158F}" srcOrd="1" destOrd="0" parTransId="{944648B0-86F1-42A6-B853-42EA7F335DAE}" sibTransId="{A48BBEA6-B97E-4289-8646-D708DFBACAD5}"/>
    <dgm:cxn modelId="{202D5CE9-F4BD-4096-87E9-F02EC5914D85}" type="presOf" srcId="{3E5A998D-F8DA-4561-8B6C-5F1E9208B65B}" destId="{2FFBEF7C-1528-481C-9C7F-45D9DCA2037D}" srcOrd="1" destOrd="0" presId="urn:microsoft.com/office/officeart/2005/8/layout/radial1"/>
    <dgm:cxn modelId="{F881263A-DE82-4819-8F8E-440D758CF68C}" type="presOf" srcId="{C101ABBB-AC76-423C-B16E-120FAAF2158F}" destId="{7AFA9991-B930-4231-86D5-D1CA83BD5617}" srcOrd="0" destOrd="0" presId="urn:microsoft.com/office/officeart/2005/8/layout/radial1"/>
    <dgm:cxn modelId="{A35D5BE7-D378-4EF0-BB67-548A6E570B43}" type="presOf" srcId="{9A6AF4F7-7F59-4051-A93D-A04B04572E3C}" destId="{EA96D07E-95FD-42C7-A47E-D3ECEC4615B1}" srcOrd="1" destOrd="0" presId="urn:microsoft.com/office/officeart/2005/8/layout/radial1"/>
    <dgm:cxn modelId="{E8C6E5D5-5B4B-4F37-82C5-1290A4B791B9}" srcId="{16917C4D-617B-4AED-99E3-A0115D4EA5F9}" destId="{2E12632F-81B6-4220-A7A8-75C472EB490A}" srcOrd="3" destOrd="0" parTransId="{9A6AF4F7-7F59-4051-A93D-A04B04572E3C}" sibTransId="{4594BD7F-D3FD-471A-8FDD-9A5F56E01F5B}"/>
    <dgm:cxn modelId="{AA40CDD1-6D05-4B1C-8235-473AC515596E}" type="presOf" srcId="{C76EC397-BCC5-4E48-AF86-276A8CAC2623}" destId="{52F30B65-5EF6-493B-B30C-E3580841824B}" srcOrd="0" destOrd="0" presId="urn:microsoft.com/office/officeart/2005/8/layout/radial1"/>
    <dgm:cxn modelId="{AF1B69F8-B254-4FC9-A988-95CCD583B67F}" type="presOf" srcId="{16917C4D-617B-4AED-99E3-A0115D4EA5F9}" destId="{DE05D9D3-64DB-48AA-90AE-D6C0A36E64D5}" srcOrd="0" destOrd="0" presId="urn:microsoft.com/office/officeart/2005/8/layout/radial1"/>
    <dgm:cxn modelId="{75E5F39F-728A-451F-9F2E-8DC4D50A62DE}" type="presOf" srcId="{2E12632F-81B6-4220-A7A8-75C472EB490A}" destId="{919EDB20-47C3-4925-ABA0-0DEDAC4626D2}" srcOrd="0" destOrd="0" presId="urn:microsoft.com/office/officeart/2005/8/layout/radial1"/>
    <dgm:cxn modelId="{1D38015D-5873-4BA3-BBC6-3D61AAD8ADC1}" type="presOf" srcId="{6082AC4B-5EF1-44CD-9EFA-EE24765938B3}" destId="{3DB05EC2-6716-4A33-AF2F-41877581CBA4}" srcOrd="0" destOrd="0" presId="urn:microsoft.com/office/officeart/2005/8/layout/radial1"/>
    <dgm:cxn modelId="{0242A800-A340-4971-B5CC-B29A24EB3397}" srcId="{1CA97E25-5463-42E4-B483-CEC6073D36BE}" destId="{16917C4D-617B-4AED-99E3-A0115D4EA5F9}" srcOrd="0" destOrd="0" parTransId="{DCA08D62-FD92-48E3-A57E-8D3A71A8800C}" sibTransId="{23A86756-173E-42F2-BD7F-90D7BDC254CB}"/>
    <dgm:cxn modelId="{13CD163F-2C48-475B-867C-301ECD877575}" type="presOf" srcId="{1CA97E25-5463-42E4-B483-CEC6073D36BE}" destId="{45343D5E-9553-4E83-849E-C8C785E77A9A}" srcOrd="0" destOrd="0" presId="urn:microsoft.com/office/officeart/2005/8/layout/radial1"/>
    <dgm:cxn modelId="{D3F32FB4-E362-4FEC-943C-3CAB5C582B91}" type="presParOf" srcId="{45343D5E-9553-4E83-849E-C8C785E77A9A}" destId="{DE05D9D3-64DB-48AA-90AE-D6C0A36E64D5}" srcOrd="0" destOrd="0" presId="urn:microsoft.com/office/officeart/2005/8/layout/radial1"/>
    <dgm:cxn modelId="{CFED9CEB-C4F4-44BE-AEE6-0CF2E1E64818}" type="presParOf" srcId="{45343D5E-9553-4E83-849E-C8C785E77A9A}" destId="{21DBF6D2-5C09-4E97-ADBE-FC03665EC7C6}" srcOrd="1" destOrd="0" presId="urn:microsoft.com/office/officeart/2005/8/layout/radial1"/>
    <dgm:cxn modelId="{39DFE3EC-436F-44F0-B959-5B707D2D7AFB}" type="presParOf" srcId="{21DBF6D2-5C09-4E97-ADBE-FC03665EC7C6}" destId="{2FFBEF7C-1528-481C-9C7F-45D9DCA2037D}" srcOrd="0" destOrd="0" presId="urn:microsoft.com/office/officeart/2005/8/layout/radial1"/>
    <dgm:cxn modelId="{2531604B-AC1A-4D05-9BF3-41386C687E0E}" type="presParOf" srcId="{45343D5E-9553-4E83-849E-C8C785E77A9A}" destId="{52F30B65-5EF6-493B-B30C-E3580841824B}" srcOrd="2" destOrd="0" presId="urn:microsoft.com/office/officeart/2005/8/layout/radial1"/>
    <dgm:cxn modelId="{F0DE3B51-34FE-45A3-9B1E-B53BD2CBEBF8}" type="presParOf" srcId="{45343D5E-9553-4E83-849E-C8C785E77A9A}" destId="{36B0A26B-C501-4634-BC25-206ACD24DE33}" srcOrd="3" destOrd="0" presId="urn:microsoft.com/office/officeart/2005/8/layout/radial1"/>
    <dgm:cxn modelId="{113819C6-A229-45CB-A445-A34C490BAAEC}" type="presParOf" srcId="{36B0A26B-C501-4634-BC25-206ACD24DE33}" destId="{9FC297FA-1026-4405-99F0-748AC2C270E6}" srcOrd="0" destOrd="0" presId="urn:microsoft.com/office/officeart/2005/8/layout/radial1"/>
    <dgm:cxn modelId="{EB062C06-DCE7-4E40-94E2-4D3CD54A8100}" type="presParOf" srcId="{45343D5E-9553-4E83-849E-C8C785E77A9A}" destId="{7AFA9991-B930-4231-86D5-D1CA83BD5617}" srcOrd="4" destOrd="0" presId="urn:microsoft.com/office/officeart/2005/8/layout/radial1"/>
    <dgm:cxn modelId="{31CAF64C-DC74-40D6-998E-FE51C8A5904F}" type="presParOf" srcId="{45343D5E-9553-4E83-849E-C8C785E77A9A}" destId="{5A5ED57B-01E6-4939-BD6C-82A1CB3B8898}" srcOrd="5" destOrd="0" presId="urn:microsoft.com/office/officeart/2005/8/layout/radial1"/>
    <dgm:cxn modelId="{50E05021-8E53-4117-99F9-DAAB4BA89569}" type="presParOf" srcId="{5A5ED57B-01E6-4939-BD6C-82A1CB3B8898}" destId="{1BDBECD8-9799-437D-B3E7-9901663FBAFD}" srcOrd="0" destOrd="0" presId="urn:microsoft.com/office/officeart/2005/8/layout/radial1"/>
    <dgm:cxn modelId="{24338987-BAC0-45D4-841F-A625E1B4A1E5}" type="presParOf" srcId="{45343D5E-9553-4E83-849E-C8C785E77A9A}" destId="{3DB05EC2-6716-4A33-AF2F-41877581CBA4}" srcOrd="6" destOrd="0" presId="urn:microsoft.com/office/officeart/2005/8/layout/radial1"/>
    <dgm:cxn modelId="{8A551E72-F76D-49CE-BD2F-98917665C4B9}" type="presParOf" srcId="{45343D5E-9553-4E83-849E-C8C785E77A9A}" destId="{8C77E488-E94C-441D-84B2-8AB7DE04F0AB}" srcOrd="7" destOrd="0" presId="urn:microsoft.com/office/officeart/2005/8/layout/radial1"/>
    <dgm:cxn modelId="{07475EBB-167C-4D10-8EB3-90D8D5E6C78B}" type="presParOf" srcId="{8C77E488-E94C-441D-84B2-8AB7DE04F0AB}" destId="{EA96D07E-95FD-42C7-A47E-D3ECEC4615B1}" srcOrd="0" destOrd="0" presId="urn:microsoft.com/office/officeart/2005/8/layout/radial1"/>
    <dgm:cxn modelId="{64DA00EC-502F-4A35-B93D-901BDEA0BEEC}" type="presParOf" srcId="{45343D5E-9553-4E83-849E-C8C785E77A9A}" destId="{919EDB20-47C3-4925-ABA0-0DEDAC4626D2}"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826A2-7B1F-46EA-9488-53FB82BC5613}">
      <dsp:nvSpPr>
        <dsp:cNvPr id="0" name=""/>
        <dsp:cNvSpPr/>
      </dsp:nvSpPr>
      <dsp:spPr>
        <a:xfrm>
          <a:off x="2286003" y="1879589"/>
          <a:ext cx="1784985" cy="178498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489200">
            <a:lnSpc>
              <a:spcPct val="90000"/>
            </a:lnSpc>
            <a:spcBef>
              <a:spcPct val="0"/>
            </a:spcBef>
            <a:spcAft>
              <a:spcPct val="35000"/>
            </a:spcAft>
          </a:pPr>
          <a:r>
            <a:rPr lang="bn-IN" sz="5600" kern="1200" dirty="0" smtClean="0">
              <a:latin typeface="NikoshBAN" pitchFamily="2" charset="0"/>
              <a:cs typeface="NikoshBAN" pitchFamily="2" charset="0"/>
            </a:rPr>
            <a:t>পদার্থ</a:t>
          </a:r>
          <a:endParaRPr lang="en-US" sz="5600" kern="1200" dirty="0">
            <a:latin typeface="NikoshBAN" pitchFamily="2" charset="0"/>
            <a:cs typeface="NikoshBAN" pitchFamily="2" charset="0"/>
          </a:endParaRPr>
        </a:p>
      </dsp:txBody>
      <dsp:txXfrm>
        <a:off x="2547408" y="2140994"/>
        <a:ext cx="1262175" cy="1262175"/>
      </dsp:txXfrm>
    </dsp:sp>
    <dsp:sp modelId="{22371EF1-3762-488D-A10E-4CDE54310A25}">
      <dsp:nvSpPr>
        <dsp:cNvPr id="0" name=""/>
        <dsp:cNvSpPr/>
      </dsp:nvSpPr>
      <dsp:spPr>
        <a:xfrm rot="12493902">
          <a:off x="992537" y="1722908"/>
          <a:ext cx="1411209" cy="50872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2650DC-2B16-42FA-8725-68BC2391F737}">
      <dsp:nvSpPr>
        <dsp:cNvPr id="0" name=""/>
        <dsp:cNvSpPr/>
      </dsp:nvSpPr>
      <dsp:spPr>
        <a:xfrm>
          <a:off x="228607" y="965196"/>
          <a:ext cx="1695735" cy="13565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2133600">
            <a:lnSpc>
              <a:spcPct val="90000"/>
            </a:lnSpc>
            <a:spcBef>
              <a:spcPct val="0"/>
            </a:spcBef>
            <a:spcAft>
              <a:spcPct val="35000"/>
            </a:spcAft>
          </a:pPr>
          <a:r>
            <a:rPr lang="bn-IN" sz="4800" kern="1200" dirty="0" smtClean="0">
              <a:latin typeface="NikoshBAN" pitchFamily="2" charset="0"/>
              <a:cs typeface="NikoshBAN" pitchFamily="2" charset="0"/>
            </a:rPr>
            <a:t>মৌলিক</a:t>
          </a:r>
          <a:endParaRPr lang="en-US" sz="4800" kern="1200" dirty="0">
            <a:latin typeface="NikoshBAN" pitchFamily="2" charset="0"/>
            <a:cs typeface="NikoshBAN" pitchFamily="2" charset="0"/>
          </a:endParaRPr>
        </a:p>
      </dsp:txBody>
      <dsp:txXfrm>
        <a:off x="268340" y="1004929"/>
        <a:ext cx="1616269" cy="1277122"/>
      </dsp:txXfrm>
    </dsp:sp>
    <dsp:sp modelId="{15023C46-547A-4AA8-B923-2C2CAE453741}">
      <dsp:nvSpPr>
        <dsp:cNvPr id="0" name=""/>
        <dsp:cNvSpPr/>
      </dsp:nvSpPr>
      <dsp:spPr>
        <a:xfrm rot="15985873">
          <a:off x="2514543" y="993108"/>
          <a:ext cx="1137732" cy="50872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4CF9A8-3FC2-4157-A55D-14F5E19E0CE5}">
      <dsp:nvSpPr>
        <dsp:cNvPr id="0" name=""/>
        <dsp:cNvSpPr/>
      </dsp:nvSpPr>
      <dsp:spPr>
        <a:xfrm>
          <a:off x="2200132" y="1411"/>
          <a:ext cx="1695735" cy="13565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2133600">
            <a:lnSpc>
              <a:spcPct val="90000"/>
            </a:lnSpc>
            <a:spcBef>
              <a:spcPct val="0"/>
            </a:spcBef>
            <a:spcAft>
              <a:spcPct val="35000"/>
            </a:spcAft>
          </a:pPr>
          <a:r>
            <a:rPr lang="bn-IN" sz="4800" kern="1200" dirty="0" smtClean="0">
              <a:latin typeface="NikoshBAN" pitchFamily="2" charset="0"/>
              <a:cs typeface="NikoshBAN" pitchFamily="2" charset="0"/>
            </a:rPr>
            <a:t>যৌগিক</a:t>
          </a:r>
          <a:endParaRPr lang="en-US" sz="4800" kern="1200" dirty="0">
            <a:latin typeface="NikoshBAN" pitchFamily="2" charset="0"/>
            <a:cs typeface="NikoshBAN" pitchFamily="2" charset="0"/>
          </a:endParaRPr>
        </a:p>
      </dsp:txBody>
      <dsp:txXfrm>
        <a:off x="2239865" y="41144"/>
        <a:ext cx="1616269" cy="1277122"/>
      </dsp:txXfrm>
    </dsp:sp>
    <dsp:sp modelId="{D37E0AF6-7FB6-4167-B26B-7D2C9397F78F}">
      <dsp:nvSpPr>
        <dsp:cNvPr id="0" name=""/>
        <dsp:cNvSpPr/>
      </dsp:nvSpPr>
      <dsp:spPr>
        <a:xfrm rot="19898863">
          <a:off x="3953357" y="1773914"/>
          <a:ext cx="1207046" cy="50872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827CE7-DB96-4E60-B701-DAF08E7F47A2}">
      <dsp:nvSpPr>
        <dsp:cNvPr id="0" name=""/>
        <dsp:cNvSpPr/>
      </dsp:nvSpPr>
      <dsp:spPr>
        <a:xfrm>
          <a:off x="4240140" y="1063372"/>
          <a:ext cx="1695735" cy="13565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2133600">
            <a:lnSpc>
              <a:spcPct val="90000"/>
            </a:lnSpc>
            <a:spcBef>
              <a:spcPct val="0"/>
            </a:spcBef>
            <a:spcAft>
              <a:spcPct val="35000"/>
            </a:spcAft>
          </a:pPr>
          <a:r>
            <a:rPr lang="bn-IN" sz="4800" kern="1200" dirty="0" smtClean="0">
              <a:latin typeface="NikoshBAN" pitchFamily="2" charset="0"/>
              <a:cs typeface="NikoshBAN" pitchFamily="2" charset="0"/>
            </a:rPr>
            <a:t>মিশ্র</a:t>
          </a:r>
          <a:endParaRPr lang="en-US" sz="4800" kern="1200" dirty="0">
            <a:latin typeface="NikoshBAN" pitchFamily="2" charset="0"/>
            <a:cs typeface="NikoshBAN" pitchFamily="2" charset="0"/>
          </a:endParaRPr>
        </a:p>
      </dsp:txBody>
      <dsp:txXfrm>
        <a:off x="4279873" y="1103105"/>
        <a:ext cx="1616269" cy="12771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05D9D3-64DB-48AA-90AE-D6C0A36E64D5}">
      <dsp:nvSpPr>
        <dsp:cNvPr id="0" name=""/>
        <dsp:cNvSpPr/>
      </dsp:nvSpPr>
      <dsp:spPr>
        <a:xfrm>
          <a:off x="3693392" y="2016755"/>
          <a:ext cx="1545318" cy="15453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bn-IN" sz="4800" kern="1200" dirty="0" smtClean="0">
              <a:latin typeface="NikoshBAN" pitchFamily="2" charset="0"/>
              <a:cs typeface="NikoshBAN" pitchFamily="2" charset="0"/>
            </a:rPr>
            <a:t>বায়ু</a:t>
          </a:r>
          <a:r>
            <a:rPr lang="bn-IN" sz="6500" kern="1200" dirty="0" smtClean="0"/>
            <a:t> </a:t>
          </a:r>
          <a:endParaRPr lang="en-US" sz="6500" kern="1200" dirty="0"/>
        </a:p>
      </dsp:txBody>
      <dsp:txXfrm>
        <a:off x="3919699" y="2243062"/>
        <a:ext cx="1092704" cy="1092704"/>
      </dsp:txXfrm>
    </dsp:sp>
    <dsp:sp modelId="{21DBF6D2-5C09-4E97-ADBE-FC03665EC7C6}">
      <dsp:nvSpPr>
        <dsp:cNvPr id="0" name=""/>
        <dsp:cNvSpPr/>
      </dsp:nvSpPr>
      <dsp:spPr>
        <a:xfrm rot="16035227">
          <a:off x="4336579" y="1913647"/>
          <a:ext cx="176450" cy="31742"/>
        </a:xfrm>
        <a:custGeom>
          <a:avLst/>
          <a:gdLst/>
          <a:ahLst/>
          <a:cxnLst/>
          <a:rect l="0" t="0" r="0" b="0"/>
          <a:pathLst>
            <a:path>
              <a:moveTo>
                <a:pt x="0" y="15871"/>
              </a:moveTo>
              <a:lnTo>
                <a:pt x="176450" y="158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420393" y="1925107"/>
        <a:ext cx="8822" cy="8822"/>
      </dsp:txXfrm>
    </dsp:sp>
    <dsp:sp modelId="{52F30B65-5EF6-493B-B30C-E3580841824B}">
      <dsp:nvSpPr>
        <dsp:cNvPr id="0" name=""/>
        <dsp:cNvSpPr/>
      </dsp:nvSpPr>
      <dsp:spPr>
        <a:xfrm>
          <a:off x="3303949" y="-288530"/>
          <a:ext cx="2131148" cy="21311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bn-IN" sz="3600" kern="1200" dirty="0" smtClean="0">
              <a:latin typeface="NikoshBAN" pitchFamily="2" charset="0"/>
              <a:cs typeface="NikoshBAN" pitchFamily="2" charset="0"/>
            </a:rPr>
            <a:t>নাট্রোজেন</a:t>
          </a:r>
        </a:p>
        <a:p>
          <a:pPr lvl="0" algn="ctr" defTabSz="1600200">
            <a:lnSpc>
              <a:spcPct val="90000"/>
            </a:lnSpc>
            <a:spcBef>
              <a:spcPct val="0"/>
            </a:spcBef>
            <a:spcAft>
              <a:spcPct val="35000"/>
            </a:spcAft>
          </a:pPr>
          <a:r>
            <a:rPr lang="bn-IN" sz="3600" kern="1200" dirty="0" smtClean="0">
              <a:latin typeface="NikoshBAN" pitchFamily="2" charset="0"/>
              <a:cs typeface="NikoshBAN" pitchFamily="2" charset="0"/>
            </a:rPr>
            <a:t>৭৮%</a:t>
          </a:r>
          <a:endParaRPr lang="en-US" sz="3600" kern="1200" dirty="0">
            <a:latin typeface="NikoshBAN" pitchFamily="2" charset="0"/>
            <a:cs typeface="NikoshBAN" pitchFamily="2" charset="0"/>
          </a:endParaRPr>
        </a:p>
      </dsp:txBody>
      <dsp:txXfrm>
        <a:off x="3616048" y="23569"/>
        <a:ext cx="1506950" cy="1506950"/>
      </dsp:txXfrm>
    </dsp:sp>
    <dsp:sp modelId="{36B0A26B-C501-4634-BC25-206ACD24DE33}">
      <dsp:nvSpPr>
        <dsp:cNvPr id="0" name=""/>
        <dsp:cNvSpPr/>
      </dsp:nvSpPr>
      <dsp:spPr>
        <a:xfrm rot="21518352">
          <a:off x="5238390" y="2746520"/>
          <a:ext cx="730467" cy="31742"/>
        </a:xfrm>
        <a:custGeom>
          <a:avLst/>
          <a:gdLst/>
          <a:ahLst/>
          <a:cxnLst/>
          <a:rect l="0" t="0" r="0" b="0"/>
          <a:pathLst>
            <a:path>
              <a:moveTo>
                <a:pt x="0" y="15871"/>
              </a:moveTo>
              <a:lnTo>
                <a:pt x="730467" y="158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85362" y="2744130"/>
        <a:ext cx="36523" cy="36523"/>
      </dsp:txXfrm>
    </dsp:sp>
    <dsp:sp modelId="{7AFA9991-B930-4231-86D5-D1CA83BD5617}">
      <dsp:nvSpPr>
        <dsp:cNvPr id="0" name=""/>
        <dsp:cNvSpPr/>
      </dsp:nvSpPr>
      <dsp:spPr>
        <a:xfrm>
          <a:off x="5968375" y="1377640"/>
          <a:ext cx="2688313" cy="268831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bn-IN" sz="3600" kern="1200" dirty="0" smtClean="0">
              <a:latin typeface="NikoshBAN" pitchFamily="2" charset="0"/>
              <a:cs typeface="NikoshBAN" pitchFamily="2" charset="0"/>
            </a:rPr>
            <a:t>অক্সিজেন</a:t>
          </a:r>
        </a:p>
        <a:p>
          <a:pPr lvl="0" algn="ctr" defTabSz="1600200">
            <a:lnSpc>
              <a:spcPct val="90000"/>
            </a:lnSpc>
            <a:spcBef>
              <a:spcPct val="0"/>
            </a:spcBef>
            <a:spcAft>
              <a:spcPct val="35000"/>
            </a:spcAft>
          </a:pPr>
          <a:r>
            <a:rPr lang="bn-IN" sz="3600" kern="1200" dirty="0" smtClean="0">
              <a:latin typeface="NikoshBAN" pitchFamily="2" charset="0"/>
              <a:cs typeface="NikoshBAN" pitchFamily="2" charset="0"/>
            </a:rPr>
            <a:t>২১%</a:t>
          </a:r>
          <a:endParaRPr lang="en-US" sz="3600" kern="1200" dirty="0">
            <a:latin typeface="NikoshBAN" pitchFamily="2" charset="0"/>
            <a:cs typeface="NikoshBAN" pitchFamily="2" charset="0"/>
          </a:endParaRPr>
        </a:p>
      </dsp:txBody>
      <dsp:txXfrm>
        <a:off x="6362069" y="1771334"/>
        <a:ext cx="1900925" cy="1900925"/>
      </dsp:txXfrm>
    </dsp:sp>
    <dsp:sp modelId="{5A5ED57B-01E6-4939-BD6C-82A1CB3B8898}">
      <dsp:nvSpPr>
        <dsp:cNvPr id="0" name=""/>
        <dsp:cNvSpPr/>
      </dsp:nvSpPr>
      <dsp:spPr>
        <a:xfrm rot="5400000">
          <a:off x="4397330" y="3614924"/>
          <a:ext cx="137443" cy="31742"/>
        </a:xfrm>
        <a:custGeom>
          <a:avLst/>
          <a:gdLst/>
          <a:ahLst/>
          <a:cxnLst/>
          <a:rect l="0" t="0" r="0" b="0"/>
          <a:pathLst>
            <a:path>
              <a:moveTo>
                <a:pt x="0" y="15871"/>
              </a:moveTo>
              <a:lnTo>
                <a:pt x="137443" y="158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62616" y="3627359"/>
        <a:ext cx="6872" cy="6872"/>
      </dsp:txXfrm>
    </dsp:sp>
    <dsp:sp modelId="{3DB05EC2-6716-4A33-AF2F-41877581CBA4}">
      <dsp:nvSpPr>
        <dsp:cNvPr id="0" name=""/>
        <dsp:cNvSpPr/>
      </dsp:nvSpPr>
      <dsp:spPr>
        <a:xfrm>
          <a:off x="3363784" y="3699517"/>
          <a:ext cx="2204535" cy="22045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bn-IN" sz="3600" kern="1200" dirty="0" smtClean="0">
              <a:latin typeface="NikoshBAN" pitchFamily="2" charset="0"/>
              <a:cs typeface="NikoshBAN" pitchFamily="2" charset="0"/>
            </a:rPr>
            <a:t>কার্বন ডাই অক্সাইড ০.০৩%</a:t>
          </a:r>
          <a:endParaRPr lang="en-US" sz="3600" kern="1200" dirty="0">
            <a:latin typeface="NikoshBAN" pitchFamily="2" charset="0"/>
            <a:cs typeface="NikoshBAN" pitchFamily="2" charset="0"/>
          </a:endParaRPr>
        </a:p>
      </dsp:txBody>
      <dsp:txXfrm>
        <a:off x="3686631" y="4022364"/>
        <a:ext cx="1558841" cy="1558841"/>
      </dsp:txXfrm>
    </dsp:sp>
    <dsp:sp modelId="{8C77E488-E94C-441D-84B2-8AB7DE04F0AB}">
      <dsp:nvSpPr>
        <dsp:cNvPr id="0" name=""/>
        <dsp:cNvSpPr/>
      </dsp:nvSpPr>
      <dsp:spPr>
        <a:xfrm rot="10750806">
          <a:off x="3303696" y="2787388"/>
          <a:ext cx="389795" cy="31742"/>
        </a:xfrm>
        <a:custGeom>
          <a:avLst/>
          <a:gdLst/>
          <a:ahLst/>
          <a:cxnLst/>
          <a:rect l="0" t="0" r="0" b="0"/>
          <a:pathLst>
            <a:path>
              <a:moveTo>
                <a:pt x="0" y="15871"/>
              </a:moveTo>
              <a:lnTo>
                <a:pt x="389795" y="158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488849" y="2793515"/>
        <a:ext cx="19489" cy="19489"/>
      </dsp:txXfrm>
    </dsp:sp>
    <dsp:sp modelId="{919EDB20-47C3-4925-ABA0-0DEDAC4626D2}">
      <dsp:nvSpPr>
        <dsp:cNvPr id="0" name=""/>
        <dsp:cNvSpPr/>
      </dsp:nvSpPr>
      <dsp:spPr>
        <a:xfrm>
          <a:off x="277437" y="1616797"/>
          <a:ext cx="3026521" cy="242180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bn-IN" sz="3200" kern="1200" dirty="0" smtClean="0"/>
            <a:t>জলীয়বাস্প ও অন্যান্য পদার্থ-</a:t>
          </a:r>
          <a:r>
            <a:rPr lang="bn-IN" sz="3200" kern="1200" dirty="0" smtClean="0">
              <a:latin typeface="NikoshBAN" pitchFamily="2" charset="0"/>
              <a:cs typeface="NikoshBAN" pitchFamily="2" charset="0"/>
            </a:rPr>
            <a:t>০.৯৭%</a:t>
          </a:r>
          <a:endParaRPr lang="en-US" sz="3200" kern="1200" dirty="0"/>
        </a:p>
      </dsp:txBody>
      <dsp:txXfrm>
        <a:off x="720661" y="1971462"/>
        <a:ext cx="2140073" cy="171247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F2C9C0-9D23-4DFA-B487-0E0423E0F1B3}" type="datetimeFigureOut">
              <a:rPr lang="en-US" smtClean="0"/>
              <a:t>5/6/2020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969C68-28FE-4436-989D-9AF0053CD3D4}" type="slidenum">
              <a:rPr lang="en-US" smtClean="0"/>
              <a:t>‹#›</a:t>
            </a:fld>
            <a:endParaRPr lang="en-US"/>
          </a:p>
        </p:txBody>
      </p:sp>
    </p:spTree>
    <p:extLst>
      <p:ext uri="{BB962C8B-B14F-4D97-AF65-F5344CB8AC3E}">
        <p14:creationId xmlns:p14="http://schemas.microsoft.com/office/powerpoint/2010/main" val="185290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শিক্ষক</a:t>
            </a:r>
            <a:r>
              <a:rPr lang="en-US" baseline="0" dirty="0" smtClean="0"/>
              <a:t> </a:t>
            </a:r>
            <a:r>
              <a:rPr lang="en-US" baseline="0" dirty="0" err="1" smtClean="0"/>
              <a:t>প্রশ্ন</a:t>
            </a:r>
            <a:r>
              <a:rPr lang="en-US" baseline="0" dirty="0" smtClean="0"/>
              <a:t> </a:t>
            </a:r>
            <a:r>
              <a:rPr lang="en-US" baseline="0" dirty="0" err="1" smtClean="0"/>
              <a:t>করতে</a:t>
            </a:r>
            <a:r>
              <a:rPr lang="en-US" baseline="0" dirty="0" smtClean="0"/>
              <a:t> </a:t>
            </a:r>
            <a:r>
              <a:rPr lang="en-US" baseline="0" dirty="0" err="1" smtClean="0"/>
              <a:t>পারেন</a:t>
            </a:r>
            <a:r>
              <a:rPr lang="en-US" baseline="0" dirty="0" smtClean="0"/>
              <a:t> </a:t>
            </a:r>
            <a:r>
              <a:rPr lang="en-US" baseline="0" dirty="0" err="1" smtClean="0"/>
              <a:t>এটি</a:t>
            </a:r>
            <a:r>
              <a:rPr lang="en-US" baseline="0" dirty="0" smtClean="0"/>
              <a:t> </a:t>
            </a:r>
            <a:r>
              <a:rPr lang="en-US" baseline="0" dirty="0" err="1" smtClean="0"/>
              <a:t>কিসের</a:t>
            </a:r>
            <a:r>
              <a:rPr lang="en-US" baseline="0" dirty="0" smtClean="0"/>
              <a:t> </a:t>
            </a:r>
            <a:r>
              <a:rPr lang="en-US" baseline="0" dirty="0" err="1" smtClean="0"/>
              <a:t>ছবি</a:t>
            </a:r>
            <a:r>
              <a:rPr lang="bn-IN" baseline="0" dirty="0" smtClean="0"/>
              <a:t>?</a:t>
            </a:r>
            <a:r>
              <a:rPr lang="en-US" baseline="0" dirty="0" smtClean="0"/>
              <a:t> </a:t>
            </a:r>
            <a:r>
              <a:rPr lang="en-US" baseline="0" dirty="0" err="1" smtClean="0"/>
              <a:t>শিক্ষার্থীর</a:t>
            </a:r>
            <a:r>
              <a:rPr lang="en-US" baseline="0" dirty="0" smtClean="0"/>
              <a:t> </a:t>
            </a:r>
            <a:r>
              <a:rPr lang="en-US" baseline="0" dirty="0" err="1" smtClean="0"/>
              <a:t>উত্তর</a:t>
            </a:r>
            <a:r>
              <a:rPr lang="en-US" baseline="0" dirty="0" smtClean="0"/>
              <a:t> </a:t>
            </a:r>
            <a:r>
              <a:rPr lang="en-US" baseline="0" dirty="0" err="1" smtClean="0"/>
              <a:t>দেয়ার</a:t>
            </a:r>
            <a:r>
              <a:rPr lang="en-US" baseline="0" dirty="0" smtClean="0"/>
              <a:t> </a:t>
            </a:r>
            <a:r>
              <a:rPr lang="en-US" baseline="0" dirty="0" err="1" smtClean="0"/>
              <a:t>চেষ্টা</a:t>
            </a:r>
            <a:r>
              <a:rPr lang="en-US" baseline="0" dirty="0" smtClean="0"/>
              <a:t> </a:t>
            </a:r>
            <a:r>
              <a:rPr lang="en-US" baseline="0" dirty="0" err="1" smtClean="0"/>
              <a:t>করবে</a:t>
            </a:r>
            <a:r>
              <a:rPr lang="en-US" baseline="0" dirty="0" smtClean="0"/>
              <a:t> </a:t>
            </a:r>
            <a:r>
              <a:rPr lang="bn-IN" baseline="0" dirty="0" smtClean="0"/>
              <a:t>।</a:t>
            </a:r>
            <a:r>
              <a:rPr lang="en-US" baseline="0" dirty="0" smtClean="0"/>
              <a:t> </a:t>
            </a:r>
            <a:r>
              <a:rPr lang="bn-IN" baseline="0" dirty="0" smtClean="0"/>
              <a:t>পদার্থ </a:t>
            </a:r>
            <a:r>
              <a:rPr lang="en-US" baseline="0" dirty="0" err="1" smtClean="0"/>
              <a:t>সম্পর্কে</a:t>
            </a:r>
            <a:r>
              <a:rPr lang="en-US" baseline="0" dirty="0" smtClean="0"/>
              <a:t> </a:t>
            </a:r>
            <a:r>
              <a:rPr lang="en-US" baseline="0" dirty="0" err="1" smtClean="0"/>
              <a:t>জানতে</a:t>
            </a:r>
            <a:r>
              <a:rPr lang="en-US" baseline="0" dirty="0" smtClean="0"/>
              <a:t> </a:t>
            </a:r>
            <a:r>
              <a:rPr lang="en-US" baseline="0" dirty="0" err="1" smtClean="0"/>
              <a:t>আজকের</a:t>
            </a:r>
            <a:r>
              <a:rPr lang="en-US" baseline="0" dirty="0" smtClean="0"/>
              <a:t> </a:t>
            </a:r>
            <a:r>
              <a:rPr lang="en-US" baseline="0" dirty="0" err="1" smtClean="0"/>
              <a:t>ক্লাশে</a:t>
            </a:r>
            <a:r>
              <a:rPr lang="en-US" baseline="0" dirty="0" smtClean="0"/>
              <a:t> </a:t>
            </a:r>
            <a:r>
              <a:rPr lang="en-US" baseline="0" dirty="0" err="1" smtClean="0"/>
              <a:t>তোমাদেরকে</a:t>
            </a:r>
            <a:r>
              <a:rPr lang="en-US" baseline="0" dirty="0" smtClean="0"/>
              <a:t> </a:t>
            </a:r>
            <a:r>
              <a:rPr lang="en-US" baseline="0" dirty="0" err="1" smtClean="0"/>
              <a:t>স্বাগত</a:t>
            </a:r>
            <a:r>
              <a:rPr lang="en-US" baseline="0" dirty="0" smtClean="0"/>
              <a:t> </a:t>
            </a:r>
            <a:r>
              <a:rPr lang="en-US" baseline="0" dirty="0" err="1" smtClean="0"/>
              <a:t>জানাচ্ছি</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D2969C68-28FE-4436-989D-9AF0053CD3D4}" type="slidenum">
              <a:rPr lang="en-US" smtClean="0"/>
              <a:t>1</a:t>
            </a:fld>
            <a:endParaRPr lang="en-US"/>
          </a:p>
        </p:txBody>
      </p:sp>
    </p:spTree>
    <p:extLst>
      <p:ext uri="{BB962C8B-B14F-4D97-AF65-F5344CB8AC3E}">
        <p14:creationId xmlns:p14="http://schemas.microsoft.com/office/powerpoint/2010/main" val="3067158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এ দৃশ্যটি অণুবীক্ষন যন্ত্রে দেখানো হয়েছে।</a:t>
            </a:r>
            <a:endParaRPr lang="en-US" dirty="0" smtClean="0"/>
          </a:p>
          <a:p>
            <a:endParaRPr lang="en-US" dirty="0"/>
          </a:p>
        </p:txBody>
      </p:sp>
      <p:sp>
        <p:nvSpPr>
          <p:cNvPr id="4" name="Slide Number Placeholder 3"/>
          <p:cNvSpPr>
            <a:spLocks noGrp="1"/>
          </p:cNvSpPr>
          <p:nvPr>
            <p:ph type="sldNum" sz="quarter" idx="10"/>
          </p:nvPr>
        </p:nvSpPr>
        <p:spPr/>
        <p:txBody>
          <a:bodyPr/>
          <a:lstStyle/>
          <a:p>
            <a:fld id="{D2969C68-28FE-4436-989D-9AF0053CD3D4}" type="slidenum">
              <a:rPr lang="en-US" smtClean="0"/>
              <a:t>23</a:t>
            </a:fld>
            <a:endParaRPr lang="en-US"/>
          </a:p>
        </p:txBody>
      </p:sp>
    </p:spTree>
    <p:extLst>
      <p:ext uri="{BB962C8B-B14F-4D97-AF65-F5344CB8AC3E}">
        <p14:creationId xmlns:p14="http://schemas.microsoft.com/office/powerpoint/2010/main" val="2345283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সংশ্লিষ্ট</a:t>
            </a:r>
            <a:r>
              <a:rPr lang="bn-BD" baseline="0" dirty="0" smtClean="0"/>
              <a:t> পাঠটি নিরব পাঠের  মিশিক্ষার্থীদেরকে</a:t>
            </a:r>
            <a:r>
              <a:rPr lang="bn-IN" baseline="0" dirty="0" smtClean="0"/>
              <a:t>  তিন মিনিট </a:t>
            </a:r>
            <a:r>
              <a:rPr lang="bn-BD" baseline="0" dirty="0" smtClean="0"/>
              <a:t>সময় দিতে পারেন। শিক্ষার্থীরা কোথাও নয়া বুঝলে শিক্ষক বোর্ডে বিষয়টি পরিষ্কার করবেন।</a:t>
            </a:r>
            <a:endParaRPr lang="en-US" dirty="0" smtClean="0"/>
          </a:p>
          <a:p>
            <a:endParaRPr lang="en-US" dirty="0"/>
          </a:p>
        </p:txBody>
      </p:sp>
      <p:sp>
        <p:nvSpPr>
          <p:cNvPr id="4" name="Slide Number Placeholder 3"/>
          <p:cNvSpPr>
            <a:spLocks noGrp="1"/>
          </p:cNvSpPr>
          <p:nvPr>
            <p:ph type="sldNum" sz="quarter" idx="10"/>
          </p:nvPr>
        </p:nvSpPr>
        <p:spPr/>
        <p:txBody>
          <a:bodyPr/>
          <a:lstStyle/>
          <a:p>
            <a:fld id="{D2969C68-28FE-4436-989D-9AF0053CD3D4}" type="slidenum">
              <a:rPr lang="en-US" smtClean="0"/>
              <a:t>24</a:t>
            </a:fld>
            <a:endParaRPr lang="en-US"/>
          </a:p>
        </p:txBody>
      </p:sp>
    </p:spTree>
    <p:extLst>
      <p:ext uri="{BB962C8B-B14F-4D97-AF65-F5344CB8AC3E}">
        <p14:creationId xmlns:p14="http://schemas.microsoft.com/office/powerpoint/2010/main" val="3734649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শিক্ষক</a:t>
            </a:r>
            <a:r>
              <a:rPr lang="bn-BD" baseline="0" dirty="0" smtClean="0">
                <a:latin typeface="NikoshBAN" pitchFamily="2" charset="0"/>
                <a:cs typeface="NikoshBAN" pitchFamily="2" charset="0"/>
              </a:rPr>
              <a:t> মহোদয় শ্রেণিকক্ষে স্লাইডটি প্রদর্শনের পূর্বে বলে দিবেন পরমাণু এত ক্ষুদ্র যে উহাদেরকে খালি চোখে দেখা যায় না। ইলেকট্রন অণুবীক্ষন যন্ত্রের সাহায্যে কয়েক লক্ষ গুণ বড় করে দেখলে উহাদেরকে দেখা যায়।  বুঝার সুবিদার্থে বড় করে দেখানো হয়েছে। </a:t>
            </a:r>
            <a:endParaRPr lang="en-US"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D2969C68-28FE-4436-989D-9AF0053CD3D4}" type="slidenum">
              <a:rPr lang="en-US" smtClean="0"/>
              <a:t>25</a:t>
            </a:fld>
            <a:endParaRPr lang="en-US"/>
          </a:p>
        </p:txBody>
      </p:sp>
    </p:spTree>
    <p:extLst>
      <p:ext uri="{BB962C8B-B14F-4D97-AF65-F5344CB8AC3E}">
        <p14:creationId xmlns:p14="http://schemas.microsoft.com/office/powerpoint/2010/main" val="3994846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স্লাইডটি</a:t>
            </a:r>
            <a:r>
              <a:rPr lang="bn-BD" baseline="0" dirty="0" smtClean="0"/>
              <a:t> প্রেজেন্টেশনের পূর্বে মতবাদ গুলো শিক্ষার্থীদের কাছ থেকে বের করে আনার চেষ্টা করতে পারেন। শিক্ষার্থীরা নয়া পারলে স্লাইডটি দেখাতে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D2969C68-28FE-4436-989D-9AF0053CD3D4}" type="slidenum">
              <a:rPr lang="en-US" smtClean="0"/>
              <a:t>26</a:t>
            </a:fld>
            <a:endParaRPr lang="en-US"/>
          </a:p>
        </p:txBody>
      </p:sp>
    </p:spTree>
    <p:extLst>
      <p:ext uri="{BB962C8B-B14F-4D97-AF65-F5344CB8AC3E}">
        <p14:creationId xmlns:p14="http://schemas.microsoft.com/office/powerpoint/2010/main" val="1808707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sz="1200" dirty="0" smtClean="0">
                <a:latin typeface="NikoshBAN" pitchFamily="2" charset="0"/>
                <a:cs typeface="NikoshBAN" pitchFamily="2" charset="0"/>
              </a:rPr>
              <a:t>পাঠ্য বইয়ের বাদ</a:t>
            </a:r>
            <a:r>
              <a:rPr lang="bn-IN" sz="1200" baseline="0" dirty="0" smtClean="0">
                <a:latin typeface="NikoshBAN" pitchFamily="2" charset="0"/>
                <a:cs typeface="NikoshBAN" pitchFamily="2" charset="0"/>
              </a:rPr>
              <a:t> পড়া প্রশ্ন গুলো বের হয়ে আসবে </a:t>
            </a:r>
            <a:endParaRPr lang="en-US" dirty="0"/>
          </a:p>
        </p:txBody>
      </p:sp>
      <p:sp>
        <p:nvSpPr>
          <p:cNvPr id="4" name="Slide Number Placeholder 3"/>
          <p:cNvSpPr>
            <a:spLocks noGrp="1"/>
          </p:cNvSpPr>
          <p:nvPr>
            <p:ph type="sldNum" sz="quarter" idx="10"/>
          </p:nvPr>
        </p:nvSpPr>
        <p:spPr/>
        <p:txBody>
          <a:bodyPr/>
          <a:lstStyle/>
          <a:p>
            <a:fld id="{D2969C68-28FE-4436-989D-9AF0053CD3D4}" type="slidenum">
              <a:rPr lang="en-US" smtClean="0"/>
              <a:t>27</a:t>
            </a:fld>
            <a:endParaRPr lang="en-US"/>
          </a:p>
        </p:txBody>
      </p:sp>
    </p:spTree>
    <p:extLst>
      <p:ext uri="{BB962C8B-B14F-4D97-AF65-F5344CB8AC3E}">
        <p14:creationId xmlns:p14="http://schemas.microsoft.com/office/powerpoint/2010/main" val="630365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শিক্ষার্থীদেরকে</a:t>
            </a:r>
            <a:r>
              <a:rPr lang="bn-BD" baseline="0" dirty="0" smtClean="0"/>
              <a:t> কয়েকটি দলে ভাগ করে দিতে পারেন । দলীয় কাজে উল্লেখিত বিষয়গুলো বেরিয়ে না আসলে শিক্ষক শিক্ষার্থীদেরকে জানিয়ে দিতে পারেন।</a:t>
            </a:r>
            <a:endParaRPr lang="en-US" dirty="0" smtClean="0"/>
          </a:p>
          <a:p>
            <a:r>
              <a:rPr lang="bn-IN" dirty="0" smtClean="0"/>
              <a:t>   </a:t>
            </a:r>
            <a:endParaRPr lang="en-US" dirty="0"/>
          </a:p>
        </p:txBody>
      </p:sp>
      <p:sp>
        <p:nvSpPr>
          <p:cNvPr id="4" name="Slide Number Placeholder 3"/>
          <p:cNvSpPr>
            <a:spLocks noGrp="1"/>
          </p:cNvSpPr>
          <p:nvPr>
            <p:ph type="sldNum" sz="quarter" idx="10"/>
          </p:nvPr>
        </p:nvSpPr>
        <p:spPr/>
        <p:txBody>
          <a:bodyPr/>
          <a:lstStyle/>
          <a:p>
            <a:fld id="{D2969C68-28FE-4436-989D-9AF0053CD3D4}" type="slidenum">
              <a:rPr lang="en-US" smtClean="0"/>
              <a:t>28</a:t>
            </a:fld>
            <a:endParaRPr lang="en-US"/>
          </a:p>
        </p:txBody>
      </p:sp>
    </p:spTree>
    <p:extLst>
      <p:ext uri="{BB962C8B-B14F-4D97-AF65-F5344CB8AC3E}">
        <p14:creationId xmlns:p14="http://schemas.microsoft.com/office/powerpoint/2010/main" val="1243237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শিক্ষক</a:t>
            </a:r>
            <a:r>
              <a:rPr lang="bn-BD" baseline="0" dirty="0" smtClean="0"/>
              <a:t> ইচ্ছে করলে পাঠ সংশ্লিষ্ট </a:t>
            </a:r>
            <a:r>
              <a:rPr lang="bn-IN" baseline="0" dirty="0" smtClean="0"/>
              <a:t>সংক্ষিপ্ত  </a:t>
            </a:r>
            <a:r>
              <a:rPr lang="bn-BD" baseline="0" dirty="0" smtClean="0"/>
              <a:t>প্রশ্নও দিতে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D2969C68-28FE-4436-989D-9AF0053CD3D4}" type="slidenum">
              <a:rPr lang="en-US" smtClean="0"/>
              <a:t>29</a:t>
            </a:fld>
            <a:endParaRPr lang="en-US"/>
          </a:p>
        </p:txBody>
      </p:sp>
    </p:spTree>
    <p:extLst>
      <p:ext uri="{BB962C8B-B14F-4D97-AF65-F5344CB8AC3E}">
        <p14:creationId xmlns:p14="http://schemas.microsoft.com/office/powerpoint/2010/main" val="3098306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শিক্ষক</a:t>
            </a:r>
            <a:r>
              <a:rPr lang="bn-BD" baseline="0" dirty="0" smtClean="0"/>
              <a:t> ইচ্ছে করলে পাঠ সংশ্লিষ্ট অন্য কোন সৃজনশীল প্রশ্নও দিতে পারেন।</a:t>
            </a:r>
            <a:endParaRPr lang="en-US" dirty="0"/>
          </a:p>
        </p:txBody>
      </p:sp>
      <p:sp>
        <p:nvSpPr>
          <p:cNvPr id="4" name="Slide Number Placeholder 3"/>
          <p:cNvSpPr>
            <a:spLocks noGrp="1"/>
          </p:cNvSpPr>
          <p:nvPr>
            <p:ph type="sldNum" sz="quarter" idx="10"/>
          </p:nvPr>
        </p:nvSpPr>
        <p:spPr/>
        <p:txBody>
          <a:bodyPr/>
          <a:lstStyle/>
          <a:p>
            <a:fld id="{D2969C68-28FE-4436-989D-9AF0053CD3D4}" type="slidenum">
              <a:rPr lang="en-US" smtClean="0"/>
              <a:t>30</a:t>
            </a:fld>
            <a:endParaRPr lang="en-US"/>
          </a:p>
        </p:txBody>
      </p:sp>
    </p:spTree>
    <p:extLst>
      <p:ext uri="{BB962C8B-B14F-4D97-AF65-F5344CB8AC3E}">
        <p14:creationId xmlns:p14="http://schemas.microsoft.com/office/powerpoint/2010/main" val="43266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যে কোন</a:t>
            </a:r>
            <a:r>
              <a:rPr lang="bn-IN" baseline="0" dirty="0" smtClean="0"/>
              <a:t> বাস্তব পদার্থ শিক্ষার্থীদেরকে দেখেতে পারেন এবং বিভিন্ন প্রশ্ন করতে পারেন । দেখতে ভিন্ন কেন</a:t>
            </a:r>
            <a:endParaRPr lang="en-US" dirty="0"/>
          </a:p>
        </p:txBody>
      </p:sp>
      <p:sp>
        <p:nvSpPr>
          <p:cNvPr id="4" name="Slide Number Placeholder 3"/>
          <p:cNvSpPr>
            <a:spLocks noGrp="1"/>
          </p:cNvSpPr>
          <p:nvPr>
            <p:ph type="sldNum" sz="quarter" idx="10"/>
          </p:nvPr>
        </p:nvSpPr>
        <p:spPr/>
        <p:txBody>
          <a:bodyPr/>
          <a:lstStyle/>
          <a:p>
            <a:fld id="{D2969C68-28FE-4436-989D-9AF0053CD3D4}" type="slidenum">
              <a:rPr lang="en-US" smtClean="0"/>
              <a:t>3</a:t>
            </a:fld>
            <a:endParaRPr lang="en-US"/>
          </a:p>
        </p:txBody>
      </p:sp>
    </p:spTree>
    <p:extLst>
      <p:ext uri="{BB962C8B-B14F-4D97-AF65-F5344CB8AC3E}">
        <p14:creationId xmlns:p14="http://schemas.microsoft.com/office/powerpoint/2010/main" val="4245707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বোর্ড</a:t>
            </a:r>
            <a:r>
              <a:rPr lang="bn-IN" baseline="0" dirty="0" smtClean="0"/>
              <a:t> পাঠ শিরোনাম  লিখবে </a:t>
            </a:r>
            <a:endParaRPr lang="en-US" dirty="0"/>
          </a:p>
        </p:txBody>
      </p:sp>
      <p:sp>
        <p:nvSpPr>
          <p:cNvPr id="4" name="Slide Number Placeholder 3"/>
          <p:cNvSpPr>
            <a:spLocks noGrp="1"/>
          </p:cNvSpPr>
          <p:nvPr>
            <p:ph type="sldNum" sz="quarter" idx="10"/>
          </p:nvPr>
        </p:nvSpPr>
        <p:spPr/>
        <p:txBody>
          <a:bodyPr/>
          <a:lstStyle/>
          <a:p>
            <a:fld id="{D2969C68-28FE-4436-989D-9AF0053CD3D4}" type="slidenum">
              <a:rPr lang="en-US" smtClean="0"/>
              <a:t>4</a:t>
            </a:fld>
            <a:endParaRPr lang="en-US"/>
          </a:p>
        </p:txBody>
      </p:sp>
    </p:spTree>
    <p:extLst>
      <p:ext uri="{BB962C8B-B14F-4D97-AF65-F5344CB8AC3E}">
        <p14:creationId xmlns:p14="http://schemas.microsoft.com/office/powerpoint/2010/main" val="1243820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শিক্ষক</a:t>
            </a:r>
            <a:r>
              <a:rPr lang="bn-IN" baseline="0" dirty="0" smtClean="0"/>
              <a:t> প্রয়োজনে শিখন ফল পরিবর্তন করতে পারেন</a:t>
            </a:r>
            <a:endParaRPr lang="en-US" dirty="0"/>
          </a:p>
        </p:txBody>
      </p:sp>
      <p:sp>
        <p:nvSpPr>
          <p:cNvPr id="4" name="Slide Number Placeholder 3"/>
          <p:cNvSpPr>
            <a:spLocks noGrp="1"/>
          </p:cNvSpPr>
          <p:nvPr>
            <p:ph type="sldNum" sz="quarter" idx="10"/>
          </p:nvPr>
        </p:nvSpPr>
        <p:spPr/>
        <p:txBody>
          <a:bodyPr/>
          <a:lstStyle/>
          <a:p>
            <a:fld id="{D2969C68-28FE-4436-989D-9AF0053CD3D4}" type="slidenum">
              <a:rPr lang="en-US" smtClean="0"/>
              <a:t>5</a:t>
            </a:fld>
            <a:endParaRPr lang="en-US"/>
          </a:p>
        </p:txBody>
      </p:sp>
    </p:spTree>
    <p:extLst>
      <p:ext uri="{BB962C8B-B14F-4D97-AF65-F5344CB8AC3E}">
        <p14:creationId xmlns:p14="http://schemas.microsoft.com/office/powerpoint/2010/main" val="1474947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যে কোন</a:t>
            </a:r>
            <a:r>
              <a:rPr lang="bn-IN" baseline="0" dirty="0" smtClean="0"/>
              <a:t> বাস্তব পদার্থ শিক্ষার্থীদেরকে দেখেতে পারেন এবং বিভিন্ন প্রশ্ন করতে পারেন </a:t>
            </a:r>
            <a:endParaRPr lang="en-US" dirty="0"/>
          </a:p>
        </p:txBody>
      </p:sp>
      <p:sp>
        <p:nvSpPr>
          <p:cNvPr id="4" name="Slide Number Placeholder 3"/>
          <p:cNvSpPr>
            <a:spLocks noGrp="1"/>
          </p:cNvSpPr>
          <p:nvPr>
            <p:ph type="sldNum" sz="quarter" idx="10"/>
          </p:nvPr>
        </p:nvSpPr>
        <p:spPr/>
        <p:txBody>
          <a:bodyPr/>
          <a:lstStyle/>
          <a:p>
            <a:fld id="{D2969C68-28FE-4436-989D-9AF0053CD3D4}" type="slidenum">
              <a:rPr lang="en-US" smtClean="0"/>
              <a:t>6</a:t>
            </a:fld>
            <a:endParaRPr lang="en-US"/>
          </a:p>
        </p:txBody>
      </p:sp>
    </p:spTree>
    <p:extLst>
      <p:ext uri="{BB962C8B-B14F-4D97-AF65-F5344CB8AC3E}">
        <p14:creationId xmlns:p14="http://schemas.microsoft.com/office/powerpoint/2010/main" val="2561755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প্রয়োজনে সময় </a:t>
            </a:r>
            <a:endParaRPr lang="en-US" dirty="0"/>
          </a:p>
        </p:txBody>
      </p:sp>
      <p:sp>
        <p:nvSpPr>
          <p:cNvPr id="4" name="Slide Number Placeholder 3"/>
          <p:cNvSpPr>
            <a:spLocks noGrp="1"/>
          </p:cNvSpPr>
          <p:nvPr>
            <p:ph type="sldNum" sz="quarter" idx="10"/>
          </p:nvPr>
        </p:nvSpPr>
        <p:spPr/>
        <p:txBody>
          <a:bodyPr/>
          <a:lstStyle/>
          <a:p>
            <a:fld id="{D2969C68-28FE-4436-989D-9AF0053CD3D4}" type="slidenum">
              <a:rPr lang="en-US" smtClean="0"/>
              <a:t>7</a:t>
            </a:fld>
            <a:endParaRPr lang="en-US"/>
          </a:p>
        </p:txBody>
      </p:sp>
    </p:spTree>
    <p:extLst>
      <p:ext uri="{BB962C8B-B14F-4D97-AF65-F5344CB8AC3E}">
        <p14:creationId xmlns:p14="http://schemas.microsoft.com/office/powerpoint/2010/main" val="4261437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শিক্ষক</a:t>
            </a:r>
            <a:r>
              <a:rPr lang="bn-BD" baseline="0" dirty="0" smtClean="0"/>
              <a:t> বলতে পারেন গম যদি পদার্থ হয় তাহলে আটা হচ্ছে গমের ক্ষুদ্র ক্ষুদ্র কণা। এবার প্রশ্ন করতে পারেন ক্ষুদ্র  ক্ষুদ্র কণা  দ্বারা কি হয়? শিক্ষার্থীরা উত্তর দেয়ার চেষ্টা করবে না পারলে শিক্ষক বলে দেবেন।</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2969C68-28FE-4436-989D-9AF0053CD3D4}" type="slidenum">
              <a:rPr lang="en-US" smtClean="0"/>
              <a:t>9</a:t>
            </a:fld>
            <a:endParaRPr lang="en-US"/>
          </a:p>
        </p:txBody>
      </p:sp>
    </p:spTree>
    <p:extLst>
      <p:ext uri="{BB962C8B-B14F-4D97-AF65-F5344CB8AC3E}">
        <p14:creationId xmlns:p14="http://schemas.microsoft.com/office/powerpoint/2010/main" val="2484221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 রকম কিছু</a:t>
            </a:r>
            <a:r>
              <a:rPr lang="bn-BD" baseline="0" dirty="0" smtClean="0"/>
              <a:t> যৌগিক অণুর উদাহরণ শিক্ষার্থীদের কাছ থেকে বের করে আনার চেষ্টা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D2969C68-28FE-4436-989D-9AF0053CD3D4}" type="slidenum">
              <a:rPr lang="en-US" smtClean="0"/>
              <a:t>13</a:t>
            </a:fld>
            <a:endParaRPr lang="en-US"/>
          </a:p>
        </p:txBody>
      </p:sp>
    </p:spTree>
    <p:extLst>
      <p:ext uri="{BB962C8B-B14F-4D97-AF65-F5344CB8AC3E}">
        <p14:creationId xmlns:p14="http://schemas.microsoft.com/office/powerpoint/2010/main" val="1891721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তিনি সর্বপ্রথম</a:t>
            </a:r>
            <a:r>
              <a:rPr lang="bn-IN" baseline="0" dirty="0" smtClean="0"/>
              <a:t> ক্ষদু ক্ষুদ্র  কণার মতবাদ দেন </a:t>
            </a:r>
            <a:endParaRPr lang="en-US" dirty="0"/>
          </a:p>
        </p:txBody>
      </p:sp>
      <p:sp>
        <p:nvSpPr>
          <p:cNvPr id="4" name="Slide Number Placeholder 3"/>
          <p:cNvSpPr>
            <a:spLocks noGrp="1"/>
          </p:cNvSpPr>
          <p:nvPr>
            <p:ph type="sldNum" sz="quarter" idx="10"/>
          </p:nvPr>
        </p:nvSpPr>
        <p:spPr/>
        <p:txBody>
          <a:bodyPr/>
          <a:lstStyle/>
          <a:p>
            <a:fld id="{D2969C68-28FE-4436-989D-9AF0053CD3D4}" type="slidenum">
              <a:rPr lang="en-US" smtClean="0"/>
              <a:t>22</a:t>
            </a:fld>
            <a:endParaRPr lang="en-US"/>
          </a:p>
        </p:txBody>
      </p:sp>
    </p:spTree>
    <p:extLst>
      <p:ext uri="{BB962C8B-B14F-4D97-AF65-F5344CB8AC3E}">
        <p14:creationId xmlns:p14="http://schemas.microsoft.com/office/powerpoint/2010/main" val="235635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85" y="15240"/>
            <a:ext cx="9161930" cy="6842760"/>
          </a:xfrm>
          <a:prstGeom prst="rect">
            <a:avLst/>
          </a:prstGeom>
        </p:spPr>
      </p:pic>
      <p:sp>
        <p:nvSpPr>
          <p:cNvPr id="7" name="Rectangle 6"/>
          <p:cNvSpPr/>
          <p:nvPr/>
        </p:nvSpPr>
        <p:spPr>
          <a:xfrm>
            <a:off x="3048000" y="2971800"/>
            <a:ext cx="1752600" cy="464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rgbClr val="FF0000"/>
                </a:solidFill>
                <a:latin typeface="NikoshBAN" pitchFamily="2" charset="0"/>
                <a:cs typeface="NikoshBAN" pitchFamily="2" charset="0"/>
              </a:rPr>
              <a:t>স্বাগতম</a:t>
            </a:r>
            <a:endParaRPr lang="en-US" sz="36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1496450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3630655" y="2875615"/>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6"/>
          <p:cNvSpPr txBox="1"/>
          <p:nvPr/>
        </p:nvSpPr>
        <p:spPr>
          <a:xfrm>
            <a:off x="5870934" y="4767588"/>
            <a:ext cx="2282465"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200" dirty="0" smtClean="0">
                <a:latin typeface="NikoshBAN" pitchFamily="2" charset="0"/>
                <a:cs typeface="NikoshBAN" pitchFamily="2" charset="0"/>
              </a:rPr>
              <a:t>লোহার ক্ষুদ্র কণা</a:t>
            </a:r>
            <a:endParaRPr lang="en-US" sz="3200" dirty="0">
              <a:latin typeface="NikoshBAN" pitchFamily="2" charset="0"/>
              <a:cs typeface="NikoshBAN" pitchFamily="2" charset="0"/>
            </a:endParaRPr>
          </a:p>
        </p:txBody>
      </p:sp>
      <p:sp>
        <p:nvSpPr>
          <p:cNvPr id="7" name="TextBox 7"/>
          <p:cNvSpPr txBox="1"/>
          <p:nvPr/>
        </p:nvSpPr>
        <p:spPr>
          <a:xfrm>
            <a:off x="1070335" y="4996190"/>
            <a:ext cx="160020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200" dirty="0" smtClean="0">
                <a:latin typeface="NikoshBAN" pitchFamily="2" charset="0"/>
                <a:cs typeface="NikoshBAN" pitchFamily="2" charset="0"/>
              </a:rPr>
              <a:t>লোহা</a:t>
            </a:r>
            <a:endParaRPr lang="en-US" sz="3200" dirty="0">
              <a:latin typeface="NikoshBAN" pitchFamily="2" charset="0"/>
              <a:cs typeface="NikoshBAN" pitchFamily="2" charset="0"/>
            </a:endParaRPr>
          </a:p>
        </p:txBody>
      </p:sp>
      <p:sp>
        <p:nvSpPr>
          <p:cNvPr id="8" name="TextBox 8"/>
          <p:cNvSpPr txBox="1"/>
          <p:nvPr/>
        </p:nvSpPr>
        <p:spPr>
          <a:xfrm>
            <a:off x="2213335" y="652790"/>
            <a:ext cx="434340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2800" dirty="0" smtClean="0">
                <a:latin typeface="NikoshBAN" pitchFamily="2" charset="0"/>
                <a:cs typeface="NikoshBAN" pitchFamily="2" charset="0"/>
              </a:rPr>
              <a:t>লোহা</a:t>
            </a:r>
            <a:r>
              <a:rPr lang="bn-BD" sz="2800" dirty="0" smtClean="0">
                <a:latin typeface="NikoshBAN" pitchFamily="2" charset="0"/>
                <a:cs typeface="NikoshBAN" pitchFamily="2" charset="0"/>
              </a:rPr>
              <a:t> হতে কী পাওয়া যায়? </a:t>
            </a:r>
            <a:endParaRPr lang="en-US" sz="2800" dirty="0">
              <a:latin typeface="NikoshBAN" pitchFamily="2" charset="0"/>
              <a:cs typeface="NikoshBAN" pitchFamily="2"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077283"/>
            <a:ext cx="3048000" cy="2511065"/>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2923" y="2077283"/>
            <a:ext cx="4320535" cy="2511065"/>
          </a:xfrm>
          <a:prstGeom prst="rect">
            <a:avLst/>
          </a:prstGeom>
        </p:spPr>
      </p:pic>
    </p:spTree>
    <p:extLst>
      <p:ext uri="{BB962C8B-B14F-4D97-AF65-F5344CB8AC3E}">
        <p14:creationId xmlns:p14="http://schemas.microsoft.com/office/powerpoint/2010/main" val="46494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4400"/>
            <a:ext cx="8915400" cy="2800767"/>
          </a:xfrm>
          <a:prstGeom prst="rect">
            <a:avLst/>
          </a:prstGeom>
        </p:spPr>
        <p:txBody>
          <a:bodyPr wrap="square">
            <a:spAutoFit/>
          </a:bodyPr>
          <a:lstStyle/>
          <a:p>
            <a:r>
              <a:rPr lang="bn-IN" sz="4400" dirty="0">
                <a:latin typeface="NikoshBAN" pitchFamily="2" charset="0"/>
                <a:cs typeface="NikoshBAN" pitchFamily="2" charset="0"/>
              </a:rPr>
              <a:t>প্রশ্নঃ- </a:t>
            </a:r>
            <a:r>
              <a:rPr lang="bn-IN" sz="4400" dirty="0" smtClean="0">
                <a:latin typeface="NikoshBAN" pitchFamily="2" charset="0"/>
                <a:cs typeface="NikoshBAN" pitchFamily="2" charset="0"/>
              </a:rPr>
              <a:t>মৌলিক পদার্থ </a:t>
            </a:r>
            <a:r>
              <a:rPr lang="bn-IN" sz="4400" dirty="0">
                <a:latin typeface="NikoshBAN" pitchFamily="2" charset="0"/>
                <a:cs typeface="NikoshBAN" pitchFamily="2" charset="0"/>
              </a:rPr>
              <a:t>কী ? </a:t>
            </a:r>
          </a:p>
          <a:p>
            <a:r>
              <a:rPr lang="bn-IN" sz="4400" dirty="0">
                <a:latin typeface="NikoshBAN" pitchFamily="2" charset="0"/>
                <a:cs typeface="NikoshBAN" pitchFamily="2" charset="0"/>
              </a:rPr>
              <a:t>উঃ </a:t>
            </a:r>
            <a:r>
              <a:rPr lang="bn-IN" sz="4400" dirty="0" smtClean="0">
                <a:latin typeface="NikoshBAN" pitchFamily="2" charset="0"/>
                <a:cs typeface="NikoshBAN" pitchFamily="2" charset="0"/>
              </a:rPr>
              <a:t>যে পদার্থকে ভাঙলে সেই </a:t>
            </a:r>
            <a:r>
              <a:rPr lang="bn-IN" sz="4400" dirty="0">
                <a:latin typeface="NikoshBAN" pitchFamily="2" charset="0"/>
                <a:cs typeface="NikoshBAN" pitchFamily="2" charset="0"/>
              </a:rPr>
              <a:t>পদার্থ </a:t>
            </a:r>
            <a:r>
              <a:rPr lang="bn-IN" sz="4400" dirty="0" smtClean="0">
                <a:latin typeface="NikoshBAN" pitchFamily="2" charset="0"/>
                <a:cs typeface="NikoshBAN" pitchFamily="2" charset="0"/>
              </a:rPr>
              <a:t>ছাড়া অন্য কোনো পদার্থ পাওয়া যায় না তাকে মৌলিক পদার্থ  বা মৌল বলে। যেমিন- রুপা, তামা, লোহা ইত্যাদি।</a:t>
            </a:r>
            <a:endParaRPr lang="en-US" sz="4400" dirty="0">
              <a:latin typeface="NikoshBAN" pitchFamily="2" charset="0"/>
              <a:cs typeface="NikoshBAN" pitchFamily="2" charset="0"/>
            </a:endParaRPr>
          </a:p>
        </p:txBody>
      </p:sp>
    </p:spTree>
    <p:extLst>
      <p:ext uri="{BB962C8B-B14F-4D97-AF65-F5344CB8AC3E}">
        <p14:creationId xmlns:p14="http://schemas.microsoft.com/office/powerpoint/2010/main" val="1576019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2133600"/>
            <a:ext cx="8686800" cy="769441"/>
          </a:xfrm>
          <a:prstGeom prst="rect">
            <a:avLst/>
          </a:prstGeom>
        </p:spPr>
        <p:txBody>
          <a:bodyPr wrap="square">
            <a:spAutoFit/>
          </a:bodyPr>
          <a:lstStyle/>
          <a:p>
            <a:r>
              <a:rPr lang="en-US" sz="4400" dirty="0" smtClean="0">
                <a:latin typeface="Times New Roman" pitchFamily="18" charset="0"/>
                <a:cs typeface="Times New Roman" pitchFamily="18" charset="0"/>
              </a:rPr>
              <a:t>2H</a:t>
            </a:r>
            <a:r>
              <a:rPr lang="en-US" sz="4400" baseline="-25000" dirty="0" smtClean="0">
                <a:latin typeface="Times New Roman" pitchFamily="18" charset="0"/>
                <a:cs typeface="Times New Roman" pitchFamily="18" charset="0"/>
              </a:rPr>
              <a:t>2</a:t>
            </a:r>
            <a:r>
              <a:rPr lang="en-US" sz="4400" dirty="0" smtClean="0">
                <a:latin typeface="Times New Roman" pitchFamily="18" charset="0"/>
                <a:cs typeface="Times New Roman" pitchFamily="18" charset="0"/>
              </a:rPr>
              <a:t>O </a:t>
            </a:r>
            <a:r>
              <a:rPr lang="bn-IN" sz="4400" dirty="0" smtClean="0">
                <a:latin typeface="Times New Roman" pitchFamily="18" charset="0"/>
                <a:cs typeface="Times New Roman" pitchFamily="18" charset="0"/>
              </a:rPr>
              <a:t>   </a:t>
            </a:r>
            <a:r>
              <a:rPr lang="en-US" sz="4400" dirty="0" smtClean="0">
                <a:latin typeface="Times New Roman" pitchFamily="18" charset="0"/>
                <a:cs typeface="Times New Roman" pitchFamily="18" charset="0"/>
              </a:rPr>
              <a:t>   </a:t>
            </a:r>
            <a:r>
              <a:rPr lang="en-US" sz="2800" b="1" dirty="0" err="1" smtClean="0">
                <a:latin typeface="NikoshBAN" pitchFamily="2" charset="0"/>
                <a:cs typeface="NikoshBAN" pitchFamily="2" charset="0"/>
              </a:rPr>
              <a:t>বিদ্যু</a:t>
            </a:r>
            <a:r>
              <a:rPr lang="en-US" sz="2800" b="1" dirty="0" smtClean="0">
                <a:latin typeface="NikoshBAN" pitchFamily="2" charset="0"/>
                <a:cs typeface="NikoshBAN" pitchFamily="2" charset="0"/>
              </a:rPr>
              <a:t>ৎ </a:t>
            </a:r>
            <a:r>
              <a:rPr lang="en-US" sz="2800" b="1" dirty="0" err="1" smtClean="0">
                <a:latin typeface="NikoshBAN" pitchFamily="2" charset="0"/>
                <a:cs typeface="NikoshBAN" pitchFamily="2" charset="0"/>
              </a:rPr>
              <a:t>প্রবাহ</a:t>
            </a:r>
            <a:r>
              <a:rPr lang="en-US" sz="2800" b="1" dirty="0" smtClean="0">
                <a:latin typeface="Times New Roman" pitchFamily="18" charset="0"/>
                <a:cs typeface="Times New Roman" pitchFamily="18" charset="0"/>
              </a:rPr>
              <a:t> </a:t>
            </a:r>
            <a:r>
              <a:rPr lang="bn-IN" sz="2800" b="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    </a:t>
            </a:r>
            <a:r>
              <a:rPr lang="en-US" sz="4400" dirty="0">
                <a:latin typeface="Times New Roman" pitchFamily="18" charset="0"/>
                <a:cs typeface="Times New Roman" pitchFamily="18" charset="0"/>
              </a:rPr>
              <a:t>2</a:t>
            </a:r>
            <a:r>
              <a:rPr lang="en-US" sz="4400" dirty="0" smtClean="0">
                <a:latin typeface="Times New Roman" pitchFamily="18" charset="0"/>
                <a:cs typeface="Times New Roman" pitchFamily="18" charset="0"/>
              </a:rPr>
              <a:t>H</a:t>
            </a:r>
            <a:r>
              <a:rPr lang="en-US" sz="4400" baseline="-25000" dirty="0" smtClean="0">
                <a:latin typeface="Times New Roman" pitchFamily="18" charset="0"/>
                <a:cs typeface="Times New Roman" pitchFamily="18" charset="0"/>
              </a:rPr>
              <a:t>2 </a:t>
            </a:r>
            <a:r>
              <a:rPr lang="bn-IN" sz="4400" baseline="-25000" dirty="0" smtClean="0">
                <a:latin typeface="Times New Roman" pitchFamily="18" charset="0"/>
                <a:cs typeface="Times New Roman" pitchFamily="18" charset="0"/>
              </a:rPr>
              <a:t>   </a:t>
            </a:r>
            <a:r>
              <a:rPr lang="en-US" sz="4400" baseline="-25000" dirty="0" smtClean="0">
                <a:latin typeface="Times New Roman" pitchFamily="18" charset="0"/>
                <a:cs typeface="Times New Roman" pitchFamily="18" charset="0"/>
              </a:rPr>
              <a:t> </a:t>
            </a:r>
            <a:r>
              <a:rPr lang="en-US" sz="4400" dirty="0">
                <a:latin typeface="Times New Roman" pitchFamily="18" charset="0"/>
                <a:cs typeface="Times New Roman" pitchFamily="18" charset="0"/>
              </a:rPr>
              <a:t>+  </a:t>
            </a:r>
            <a:r>
              <a:rPr lang="bn-IN" sz="4400" dirty="0" smtClean="0">
                <a:latin typeface="Times New Roman" pitchFamily="18" charset="0"/>
                <a:cs typeface="Times New Roman" pitchFamily="18" charset="0"/>
              </a:rPr>
              <a:t>  </a:t>
            </a:r>
            <a:r>
              <a:rPr lang="en-US" sz="4400" dirty="0" smtClean="0">
                <a:latin typeface="Times New Roman" pitchFamily="18" charset="0"/>
                <a:cs typeface="Times New Roman" pitchFamily="18" charset="0"/>
              </a:rPr>
              <a:t>O</a:t>
            </a:r>
            <a:r>
              <a:rPr lang="en-US" sz="4400" baseline="-25000" dirty="0" smtClean="0">
                <a:latin typeface="Times New Roman" pitchFamily="18" charset="0"/>
                <a:cs typeface="Times New Roman" pitchFamily="18" charset="0"/>
              </a:rPr>
              <a:t>2</a:t>
            </a:r>
            <a:endParaRPr lang="en-US" sz="4400" dirty="0">
              <a:latin typeface="Times New Roman" pitchFamily="18" charset="0"/>
              <a:cs typeface="Times New Roman" pitchFamily="18" charset="0"/>
            </a:endParaRPr>
          </a:p>
        </p:txBody>
      </p:sp>
      <p:cxnSp>
        <p:nvCxnSpPr>
          <p:cNvPr id="7" name="Straight Arrow Connector 6"/>
          <p:cNvCxnSpPr/>
          <p:nvPr/>
        </p:nvCxnSpPr>
        <p:spPr>
          <a:xfrm flipV="1">
            <a:off x="2354578" y="2826841"/>
            <a:ext cx="1356361" cy="304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830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1766" y="4833610"/>
            <a:ext cx="8382000" cy="954107"/>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bn-BD" sz="2800" dirty="0" smtClean="0">
                <a:latin typeface="NikoshBAN" pitchFamily="2" charset="0"/>
                <a:cs typeface="NikoshBAN" pitchFamily="2" charset="0"/>
              </a:rPr>
              <a:t>হাইড্রোজেনের দুইটি পরমাণু ও অক্সিজেনের একটি পরমাণু  মিলে পানির একটি অণু </a:t>
            </a:r>
            <a:r>
              <a:rPr lang="en-US" sz="2800" dirty="0" err="1" smtClean="0">
                <a:latin typeface="NikoshBAN" pitchFamily="2" charset="0"/>
                <a:cs typeface="NikoshBAN" pitchFamily="2" charset="0"/>
              </a:rPr>
              <a:t>তৈরি</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করেছে।</a:t>
            </a:r>
            <a:endParaRPr lang="en-US" sz="2800" dirty="0">
              <a:latin typeface="NikoshBAN" pitchFamily="2" charset="0"/>
              <a:cs typeface="NikoshBAN" pitchFamily="2" charset="0"/>
            </a:endParaRPr>
          </a:p>
        </p:txBody>
      </p:sp>
      <p:sp>
        <p:nvSpPr>
          <p:cNvPr id="3" name="TextBox 2"/>
          <p:cNvSpPr txBox="1"/>
          <p:nvPr/>
        </p:nvSpPr>
        <p:spPr>
          <a:xfrm>
            <a:off x="591766" y="5049053"/>
            <a:ext cx="7086600" cy="523220"/>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US" sz="2800" dirty="0" err="1" smtClean="0">
                <a:latin typeface="NikoshBAN" pitchFamily="2" charset="0"/>
                <a:cs typeface="NikoshBAN" pitchFamily="2" charset="0"/>
              </a:rPr>
              <a:t>ভিন্ন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রকমের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পরমা</a:t>
            </a:r>
            <a:r>
              <a:rPr lang="bn-BD" sz="2800" dirty="0" smtClean="0">
                <a:latin typeface="NikoshBAN" pitchFamily="2" charset="0"/>
                <a:cs typeface="NikoshBAN" pitchFamily="2" charset="0"/>
              </a:rPr>
              <a:t>ণু</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দিয়ে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গঠিত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পদার্থ</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a:t>
            </a:r>
            <a:r>
              <a:rPr lang="en-US" sz="2800" dirty="0" smtClean="0">
                <a:latin typeface="NikoshBAN" pitchFamily="2" charset="0"/>
                <a:cs typeface="NikoshBAN" pitchFamily="2" charset="0"/>
              </a:rPr>
              <a:t>য</a:t>
            </a:r>
            <a:r>
              <a:rPr lang="bn-BD" sz="2800" dirty="0" smtClean="0">
                <a:latin typeface="NikoshBAN" pitchFamily="2" charset="0"/>
                <a:cs typeface="NikoshBAN" pitchFamily="2" charset="0"/>
              </a:rPr>
              <a:t>ৌগিক পদার্থ)</a:t>
            </a:r>
            <a:endParaRPr lang="en-US" sz="2800" dirty="0">
              <a:latin typeface="NikoshBAN" pitchFamily="2" charset="0"/>
              <a:cs typeface="NikoshBAN" pitchFamily="2" charset="0"/>
            </a:endParaRPr>
          </a:p>
        </p:txBody>
      </p:sp>
      <p:pic>
        <p:nvPicPr>
          <p:cNvPr id="4" name="Picture 3" descr="water.jpg"/>
          <p:cNvPicPr>
            <a:picLocks noChangeAspect="1"/>
          </p:cNvPicPr>
          <p:nvPr/>
        </p:nvPicPr>
        <p:blipFill>
          <a:blip r:embed="rId3"/>
          <a:stretch>
            <a:fillRect/>
          </a:stretch>
        </p:blipFill>
        <p:spPr>
          <a:xfrm>
            <a:off x="3962400" y="2209800"/>
            <a:ext cx="3517624" cy="2362200"/>
          </a:xfrm>
          <a:prstGeom prst="rect">
            <a:avLst/>
          </a:prstGeom>
        </p:spPr>
      </p:pic>
      <p:sp>
        <p:nvSpPr>
          <p:cNvPr id="5" name="Flowchart: Connector 4"/>
          <p:cNvSpPr/>
          <p:nvPr/>
        </p:nvSpPr>
        <p:spPr>
          <a:xfrm>
            <a:off x="3352800" y="914400"/>
            <a:ext cx="762000" cy="762000"/>
          </a:xfrm>
          <a:prstGeom prst="flowChartConnector">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rgbClr val="FFFF00"/>
                </a:solidFill>
              </a:rPr>
              <a:t>O</a:t>
            </a:r>
            <a:endParaRPr lang="en-US" sz="5400" dirty="0">
              <a:solidFill>
                <a:srgbClr val="FFFF00"/>
              </a:solidFill>
            </a:endParaRPr>
          </a:p>
        </p:txBody>
      </p:sp>
      <p:sp>
        <p:nvSpPr>
          <p:cNvPr id="6" name="Flowchart: Connector 5"/>
          <p:cNvSpPr/>
          <p:nvPr/>
        </p:nvSpPr>
        <p:spPr>
          <a:xfrm>
            <a:off x="1447800" y="2209800"/>
            <a:ext cx="762000" cy="762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H</a:t>
            </a:r>
            <a:endParaRPr lang="en-US" sz="5400" dirty="0"/>
          </a:p>
        </p:txBody>
      </p:sp>
      <p:sp>
        <p:nvSpPr>
          <p:cNvPr id="7" name="Flowchart: Connector 6"/>
          <p:cNvSpPr/>
          <p:nvPr/>
        </p:nvSpPr>
        <p:spPr>
          <a:xfrm>
            <a:off x="7543800" y="457200"/>
            <a:ext cx="762000" cy="762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H</a:t>
            </a:r>
            <a:endParaRPr lang="en-US" sz="6000" dirty="0"/>
          </a:p>
        </p:txBody>
      </p:sp>
    </p:spTree>
    <p:extLst>
      <p:ext uri="{BB962C8B-B14F-4D97-AF65-F5344CB8AC3E}">
        <p14:creationId xmlns:p14="http://schemas.microsoft.com/office/powerpoint/2010/main" val="312937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3.33333E-6 1.11111E-6 L 0.25 0.33333 " pathEditMode="relative" rAng="0" ptsTypes="AA">
                                      <p:cBhvr>
                                        <p:cTn id="6" dur="2000" fill="hold"/>
                                        <p:tgtEl>
                                          <p:spTgt spid="5"/>
                                        </p:tgtEl>
                                        <p:attrNameLst>
                                          <p:attrName>ppt_x</p:attrName>
                                          <p:attrName>ppt_y</p:attrName>
                                        </p:attrNameLst>
                                      </p:cBhvr>
                                      <p:rCtr x="12500" y="16667"/>
                                    </p:animMotion>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grpId="0" nodeType="clickEffect">
                                  <p:stCondLst>
                                    <p:cond delay="0"/>
                                  </p:stCondLst>
                                  <p:childTnLst>
                                    <p:animMotion origin="layout" path="M 0 2.22222E-6 L 0.38333 0.18889 " pathEditMode="relative" rAng="0" ptsTypes="AA">
                                      <p:cBhvr>
                                        <p:cTn id="10" dur="2000" fill="hold"/>
                                        <p:tgtEl>
                                          <p:spTgt spid="6"/>
                                        </p:tgtEl>
                                        <p:attrNameLst>
                                          <p:attrName>ppt_x</p:attrName>
                                          <p:attrName>ppt_y</p:attrName>
                                        </p:attrNameLst>
                                      </p:cBhvr>
                                      <p:rCtr x="19167" y="9444"/>
                                    </p:animMotion>
                                  </p:childTnLst>
                                </p:cTn>
                              </p:par>
                            </p:childTnLst>
                          </p:cTn>
                        </p:par>
                      </p:childTnLst>
                    </p:cTn>
                  </p:par>
                  <p:par>
                    <p:cTn id="11" fill="hold">
                      <p:stCondLst>
                        <p:cond delay="indefinite"/>
                      </p:stCondLst>
                      <p:childTnLst>
                        <p:par>
                          <p:cTn id="12" fill="hold">
                            <p:stCondLst>
                              <p:cond delay="0"/>
                            </p:stCondLst>
                            <p:childTnLst>
                              <p:par>
                                <p:cTn id="13" presetID="49" presetClass="path" presetSubtype="0" accel="50000" decel="50000" fill="hold" grpId="0" nodeType="clickEffect">
                                  <p:stCondLst>
                                    <p:cond delay="0"/>
                                  </p:stCondLst>
                                  <p:childTnLst>
                                    <p:animMotion origin="layout" path="M 0.00833 0.03334 L -0.14167 0.45556 " pathEditMode="relative" rAng="0" ptsTypes="AA">
                                      <p:cBhvr>
                                        <p:cTn id="14" dur="2000" fill="hold"/>
                                        <p:tgtEl>
                                          <p:spTgt spid="7"/>
                                        </p:tgtEl>
                                        <p:attrNameLst>
                                          <p:attrName>ppt_x</p:attrName>
                                          <p:attrName>ppt_y</p:attrName>
                                        </p:attrNameLst>
                                      </p:cBhvr>
                                      <p:rCtr x="-7500" y="21111"/>
                                    </p:animMotion>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ppt_x</p:attrName>
                                        </p:attrNameLst>
                                      </p:cBhvr>
                                      <p:tavLst>
                                        <p:tav tm="0">
                                          <p:val>
                                            <p:strVal val="#ppt_x-.2"/>
                                          </p:val>
                                        </p:tav>
                                        <p:tav tm="100000">
                                          <p:val>
                                            <p:strVal val="#ppt_x"/>
                                          </p:val>
                                        </p:tav>
                                      </p:tavLst>
                                    </p:anim>
                                    <p:anim calcmode="lin" valueType="num">
                                      <p:cBhvr>
                                        <p:cTn id="20"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xit" presetSubtype="16" fill="hold" grpId="1" nodeType="clickEffect">
                                  <p:stCondLst>
                                    <p:cond delay="0"/>
                                  </p:stCondLst>
                                  <p:childTnLst>
                                    <p:animEffect transition="out" filter="box(in)">
                                      <p:cBhvr>
                                        <p:cTn id="25" dur="500"/>
                                        <p:tgtEl>
                                          <p:spTgt spid="2"/>
                                        </p:tgtEl>
                                      </p:cBhvr>
                                    </p:animEffect>
                                    <p:set>
                                      <p:cBhvr>
                                        <p:cTn id="26" dur="1" fill="hold">
                                          <p:stCondLst>
                                            <p:cond delay="499"/>
                                          </p:stCondLst>
                                        </p:cTn>
                                        <p:tgtEl>
                                          <p:spTgt spid="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1000" fill="hold"/>
                                        <p:tgtEl>
                                          <p:spTgt spid="3"/>
                                        </p:tgtEl>
                                        <p:attrNameLst>
                                          <p:attrName>ppt_x</p:attrName>
                                        </p:attrNameLst>
                                      </p:cBhvr>
                                      <p:tavLst>
                                        <p:tav tm="0">
                                          <p:val>
                                            <p:strVal val="#ppt_x-.2"/>
                                          </p:val>
                                        </p:tav>
                                        <p:tav tm="100000">
                                          <p:val>
                                            <p:strVal val="#ppt_x"/>
                                          </p:val>
                                        </p:tav>
                                      </p:tavLst>
                                    </p:anim>
                                    <p:anim calcmode="lin" valueType="num">
                                      <p:cBhvr>
                                        <p:cTn id="32"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3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28836"/>
            <a:ext cx="9144000" cy="3046988"/>
          </a:xfrm>
          <a:prstGeom prst="rect">
            <a:avLst/>
          </a:prstGeom>
        </p:spPr>
        <p:txBody>
          <a:bodyPr wrap="square">
            <a:spAutoFit/>
          </a:bodyPr>
          <a:lstStyle/>
          <a:p>
            <a:r>
              <a:rPr lang="bn-IN" sz="4800" dirty="0">
                <a:latin typeface="NikoshBAN" pitchFamily="2" charset="0"/>
                <a:cs typeface="NikoshBAN" pitchFamily="2" charset="0"/>
              </a:rPr>
              <a:t>প্রশ্নঃ- </a:t>
            </a:r>
            <a:r>
              <a:rPr lang="bn-IN" sz="4800" dirty="0" smtClean="0">
                <a:latin typeface="NikoshBAN" pitchFamily="2" charset="0"/>
                <a:cs typeface="NikoshBAN" pitchFamily="2" charset="0"/>
              </a:rPr>
              <a:t>যৌগিক </a:t>
            </a:r>
            <a:r>
              <a:rPr lang="bn-IN" sz="4800" dirty="0">
                <a:latin typeface="NikoshBAN" pitchFamily="2" charset="0"/>
                <a:cs typeface="NikoshBAN" pitchFamily="2" charset="0"/>
              </a:rPr>
              <a:t>পদার্থ কী ? </a:t>
            </a:r>
          </a:p>
          <a:p>
            <a:r>
              <a:rPr lang="bn-IN" sz="4800" dirty="0">
                <a:latin typeface="NikoshBAN" pitchFamily="2" charset="0"/>
                <a:cs typeface="NikoshBAN" pitchFamily="2" charset="0"/>
              </a:rPr>
              <a:t>উঃ যে পদার্থকে ভাঙলে </a:t>
            </a:r>
            <a:r>
              <a:rPr lang="bn-IN" sz="4800" dirty="0" smtClean="0">
                <a:latin typeface="NikoshBAN" pitchFamily="2" charset="0"/>
                <a:cs typeface="NikoshBAN" pitchFamily="2" charset="0"/>
              </a:rPr>
              <a:t>দুই বা দুইয়ের মৌলক পদার্থ  </a:t>
            </a:r>
            <a:r>
              <a:rPr lang="bn-IN" sz="4800" dirty="0">
                <a:latin typeface="NikoshBAN" pitchFamily="2" charset="0"/>
                <a:cs typeface="NikoshBAN" pitchFamily="2" charset="0"/>
              </a:rPr>
              <a:t>পাওয়া যায় </a:t>
            </a:r>
            <a:r>
              <a:rPr lang="bn-IN" sz="4800" dirty="0" smtClean="0">
                <a:latin typeface="NikoshBAN" pitchFamily="2" charset="0"/>
                <a:cs typeface="NikoshBAN" pitchFamily="2" charset="0"/>
              </a:rPr>
              <a:t> </a:t>
            </a:r>
            <a:r>
              <a:rPr lang="bn-IN" sz="4800" dirty="0">
                <a:latin typeface="NikoshBAN" pitchFamily="2" charset="0"/>
                <a:cs typeface="NikoshBAN" pitchFamily="2" charset="0"/>
              </a:rPr>
              <a:t>তাকে </a:t>
            </a:r>
            <a:r>
              <a:rPr lang="bn-IN" sz="4800" dirty="0" smtClean="0">
                <a:latin typeface="NikoshBAN" pitchFamily="2" charset="0"/>
                <a:cs typeface="NikoshBAN" pitchFamily="2" charset="0"/>
              </a:rPr>
              <a:t>যৌগিক </a:t>
            </a:r>
            <a:r>
              <a:rPr lang="bn-IN" sz="4800" dirty="0">
                <a:latin typeface="NikoshBAN" pitchFamily="2" charset="0"/>
                <a:cs typeface="NikoshBAN" pitchFamily="2" charset="0"/>
              </a:rPr>
              <a:t>পদার্থ  বা </a:t>
            </a:r>
            <a:r>
              <a:rPr lang="bn-IN" sz="4800" dirty="0" smtClean="0">
                <a:latin typeface="NikoshBAN" pitchFamily="2" charset="0"/>
                <a:cs typeface="NikoshBAN" pitchFamily="2" charset="0"/>
              </a:rPr>
              <a:t>যৌগ </a:t>
            </a:r>
            <a:r>
              <a:rPr lang="bn-IN" sz="4800" dirty="0">
                <a:latin typeface="NikoshBAN" pitchFamily="2" charset="0"/>
                <a:cs typeface="NikoshBAN" pitchFamily="2" charset="0"/>
              </a:rPr>
              <a:t>বলে। যেমিন- </a:t>
            </a:r>
            <a:r>
              <a:rPr lang="bn-IN" sz="4800" dirty="0" smtClean="0">
                <a:latin typeface="NikoshBAN" pitchFamily="2" charset="0"/>
                <a:cs typeface="NikoshBAN" pitchFamily="2" charset="0"/>
              </a:rPr>
              <a:t>পানি, লবণ, চিনি </a:t>
            </a:r>
            <a:r>
              <a:rPr lang="bn-IN" sz="4800" dirty="0">
                <a:latin typeface="NikoshBAN" pitchFamily="2" charset="0"/>
                <a:cs typeface="NikoshBAN" pitchFamily="2" charset="0"/>
              </a:rPr>
              <a:t>ইত্যাদি।</a:t>
            </a:r>
            <a:endParaRPr lang="en-US" sz="4800" dirty="0">
              <a:latin typeface="NikoshBAN" pitchFamily="2" charset="0"/>
              <a:cs typeface="NikoshBAN" pitchFamily="2" charset="0"/>
            </a:endParaRPr>
          </a:p>
        </p:txBody>
      </p:sp>
    </p:spTree>
    <p:extLst>
      <p:ext uri="{BB962C8B-B14F-4D97-AF65-F5344CB8AC3E}">
        <p14:creationId xmlns:p14="http://schemas.microsoft.com/office/powerpoint/2010/main" val="2239886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81800" y="60960"/>
            <a:ext cx="1768433" cy="646331"/>
          </a:xfrm>
          <a:prstGeom prst="rect">
            <a:avLst/>
          </a:prstGeom>
        </p:spPr>
        <p:txBody>
          <a:bodyPr wrap="none">
            <a:spAutoFit/>
          </a:bodyPr>
          <a:lstStyle/>
          <a:p>
            <a:r>
              <a:rPr lang="en-US" sz="3600" b="1" dirty="0" err="1" smtClean="0">
                <a:latin typeface="NikoshBAN" pitchFamily="2" charset="0"/>
                <a:cs typeface="NikoshBAN" pitchFamily="2" charset="0"/>
              </a:rPr>
              <a:t>মিশ্র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পদার্থ</a:t>
            </a:r>
            <a:r>
              <a:rPr lang="en-US" sz="3600" b="1" dirty="0" smtClean="0">
                <a:latin typeface="NikoshBAN" pitchFamily="2" charset="0"/>
                <a:cs typeface="NikoshBAN" pitchFamily="2" charset="0"/>
              </a:rPr>
              <a:t> </a:t>
            </a:r>
            <a:endParaRPr lang="en-US" sz="3600" b="1" dirty="0">
              <a:latin typeface="NikoshBAN" pitchFamily="2" charset="0"/>
              <a:cs typeface="NikoshBAN" pitchFamily="2" charset="0"/>
            </a:endParaRPr>
          </a:p>
        </p:txBody>
      </p:sp>
      <p:graphicFrame>
        <p:nvGraphicFramePr>
          <p:cNvPr id="4" name="Diagram 3"/>
          <p:cNvGraphicFramePr/>
          <p:nvPr>
            <p:extLst>
              <p:ext uri="{D42A27DB-BD31-4B8C-83A1-F6EECF244321}">
                <p14:modId xmlns:p14="http://schemas.microsoft.com/office/powerpoint/2010/main" val="3948900347"/>
              </p:ext>
            </p:extLst>
          </p:nvPr>
        </p:nvGraphicFramePr>
        <p:xfrm>
          <a:off x="228600" y="1066800"/>
          <a:ext cx="8763000" cy="56155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2424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DE05D9D3-64DB-48AA-90AE-D6C0A36E64D5}"/>
                                            </p:graphicEl>
                                          </p:spTgt>
                                        </p:tgtEl>
                                        <p:attrNameLst>
                                          <p:attrName>style.visibility</p:attrName>
                                        </p:attrNameLst>
                                      </p:cBhvr>
                                      <p:to>
                                        <p:strVal val="visible"/>
                                      </p:to>
                                    </p:set>
                                    <p:animEffect transition="in" filter="wipe(down)">
                                      <p:cBhvr>
                                        <p:cTn id="7" dur="500"/>
                                        <p:tgtEl>
                                          <p:spTgt spid="4">
                                            <p:graphicEl>
                                              <a:dgm id="{DE05D9D3-64DB-48AA-90AE-D6C0A36E64D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21DBF6D2-5C09-4E97-ADBE-FC03665EC7C6}"/>
                                            </p:graphicEl>
                                          </p:spTgt>
                                        </p:tgtEl>
                                        <p:attrNameLst>
                                          <p:attrName>style.visibility</p:attrName>
                                        </p:attrNameLst>
                                      </p:cBhvr>
                                      <p:to>
                                        <p:strVal val="visible"/>
                                      </p:to>
                                    </p:set>
                                    <p:animEffect transition="in" filter="wipe(down)">
                                      <p:cBhvr>
                                        <p:cTn id="12" dur="500"/>
                                        <p:tgtEl>
                                          <p:spTgt spid="4">
                                            <p:graphicEl>
                                              <a:dgm id="{21DBF6D2-5C09-4E97-ADBE-FC03665EC7C6}"/>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graphicEl>
                                              <a:dgm id="{52F30B65-5EF6-493B-B30C-E3580841824B}"/>
                                            </p:graphicEl>
                                          </p:spTgt>
                                        </p:tgtEl>
                                        <p:attrNameLst>
                                          <p:attrName>style.visibility</p:attrName>
                                        </p:attrNameLst>
                                      </p:cBhvr>
                                      <p:to>
                                        <p:strVal val="visible"/>
                                      </p:to>
                                    </p:set>
                                    <p:animEffect transition="in" filter="wipe(down)">
                                      <p:cBhvr>
                                        <p:cTn id="15" dur="500"/>
                                        <p:tgtEl>
                                          <p:spTgt spid="4">
                                            <p:graphicEl>
                                              <a:dgm id="{52F30B65-5EF6-493B-B30C-E3580841824B}"/>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graphicEl>
                                              <a:dgm id="{36B0A26B-C501-4634-BC25-206ACD24DE33}"/>
                                            </p:graphicEl>
                                          </p:spTgt>
                                        </p:tgtEl>
                                        <p:attrNameLst>
                                          <p:attrName>style.visibility</p:attrName>
                                        </p:attrNameLst>
                                      </p:cBhvr>
                                      <p:to>
                                        <p:strVal val="visible"/>
                                      </p:to>
                                    </p:set>
                                    <p:animEffect transition="in" filter="wipe(down)">
                                      <p:cBhvr>
                                        <p:cTn id="20" dur="500"/>
                                        <p:tgtEl>
                                          <p:spTgt spid="4">
                                            <p:graphicEl>
                                              <a:dgm id="{36B0A26B-C501-4634-BC25-206ACD24DE33}"/>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
                                            <p:graphicEl>
                                              <a:dgm id="{7AFA9991-B930-4231-86D5-D1CA83BD5617}"/>
                                            </p:graphicEl>
                                          </p:spTgt>
                                        </p:tgtEl>
                                        <p:attrNameLst>
                                          <p:attrName>style.visibility</p:attrName>
                                        </p:attrNameLst>
                                      </p:cBhvr>
                                      <p:to>
                                        <p:strVal val="visible"/>
                                      </p:to>
                                    </p:set>
                                    <p:animEffect transition="in" filter="wipe(down)">
                                      <p:cBhvr>
                                        <p:cTn id="23" dur="500"/>
                                        <p:tgtEl>
                                          <p:spTgt spid="4">
                                            <p:graphicEl>
                                              <a:dgm id="{7AFA9991-B930-4231-86D5-D1CA83BD5617}"/>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graphicEl>
                                              <a:dgm id="{5A5ED57B-01E6-4939-BD6C-82A1CB3B8898}"/>
                                            </p:graphicEl>
                                          </p:spTgt>
                                        </p:tgtEl>
                                        <p:attrNameLst>
                                          <p:attrName>style.visibility</p:attrName>
                                        </p:attrNameLst>
                                      </p:cBhvr>
                                      <p:to>
                                        <p:strVal val="visible"/>
                                      </p:to>
                                    </p:set>
                                    <p:animEffect transition="in" filter="wipe(down)">
                                      <p:cBhvr>
                                        <p:cTn id="28" dur="500"/>
                                        <p:tgtEl>
                                          <p:spTgt spid="4">
                                            <p:graphicEl>
                                              <a:dgm id="{5A5ED57B-01E6-4939-BD6C-82A1CB3B8898}"/>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
                                            <p:graphicEl>
                                              <a:dgm id="{3DB05EC2-6716-4A33-AF2F-41877581CBA4}"/>
                                            </p:graphicEl>
                                          </p:spTgt>
                                        </p:tgtEl>
                                        <p:attrNameLst>
                                          <p:attrName>style.visibility</p:attrName>
                                        </p:attrNameLst>
                                      </p:cBhvr>
                                      <p:to>
                                        <p:strVal val="visible"/>
                                      </p:to>
                                    </p:set>
                                    <p:animEffect transition="in" filter="wipe(down)">
                                      <p:cBhvr>
                                        <p:cTn id="31" dur="500"/>
                                        <p:tgtEl>
                                          <p:spTgt spid="4">
                                            <p:graphicEl>
                                              <a:dgm id="{3DB05EC2-6716-4A33-AF2F-41877581CBA4}"/>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4">
                                            <p:graphicEl>
                                              <a:dgm id="{8C77E488-E94C-441D-84B2-8AB7DE04F0AB}"/>
                                            </p:graphicEl>
                                          </p:spTgt>
                                        </p:tgtEl>
                                        <p:attrNameLst>
                                          <p:attrName>style.visibility</p:attrName>
                                        </p:attrNameLst>
                                      </p:cBhvr>
                                      <p:to>
                                        <p:strVal val="visible"/>
                                      </p:to>
                                    </p:set>
                                    <p:animEffect transition="in" filter="wipe(down)">
                                      <p:cBhvr>
                                        <p:cTn id="36" dur="500"/>
                                        <p:tgtEl>
                                          <p:spTgt spid="4">
                                            <p:graphicEl>
                                              <a:dgm id="{8C77E488-E94C-441D-84B2-8AB7DE04F0AB}"/>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4">
                                            <p:graphicEl>
                                              <a:dgm id="{919EDB20-47C3-4925-ABA0-0DEDAC4626D2}"/>
                                            </p:graphicEl>
                                          </p:spTgt>
                                        </p:tgtEl>
                                        <p:attrNameLst>
                                          <p:attrName>style.visibility</p:attrName>
                                        </p:attrNameLst>
                                      </p:cBhvr>
                                      <p:to>
                                        <p:strVal val="visible"/>
                                      </p:to>
                                    </p:set>
                                    <p:animEffect transition="in" filter="wipe(down)">
                                      <p:cBhvr>
                                        <p:cTn id="39" dur="500"/>
                                        <p:tgtEl>
                                          <p:spTgt spid="4">
                                            <p:graphicEl>
                                              <a:dgm id="{919EDB20-47C3-4925-ABA0-0DEDAC4626D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4474" y="990600"/>
            <a:ext cx="4495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u="sng" dirty="0" smtClean="0">
                <a:solidFill>
                  <a:schemeClr val="tx1"/>
                </a:solidFill>
                <a:latin typeface="NikoshBAN" pitchFamily="2" charset="0"/>
                <a:cs typeface="NikoshBAN" pitchFamily="2" charset="0"/>
              </a:rPr>
              <a:t>জোড়ায় </a:t>
            </a:r>
            <a:r>
              <a:rPr lang="en-US" sz="3600" b="1" u="sng" dirty="0" smtClean="0">
                <a:solidFill>
                  <a:schemeClr val="tx1"/>
                </a:solidFill>
                <a:latin typeface="NikoshBAN" pitchFamily="2" charset="0"/>
                <a:cs typeface="NikoshBAN" pitchFamily="2" charset="0"/>
              </a:rPr>
              <a:t> </a:t>
            </a:r>
            <a:r>
              <a:rPr lang="en-US" sz="3600" b="1" u="sng" dirty="0" err="1" smtClean="0">
                <a:solidFill>
                  <a:schemeClr val="tx1"/>
                </a:solidFill>
                <a:latin typeface="NikoshBAN" pitchFamily="2" charset="0"/>
                <a:cs typeface="NikoshBAN" pitchFamily="2" charset="0"/>
              </a:rPr>
              <a:t>কাজ</a:t>
            </a:r>
            <a:r>
              <a:rPr lang="bn-IN" sz="3600" b="1" u="sng" dirty="0" smtClean="0">
                <a:solidFill>
                  <a:schemeClr val="tx1"/>
                </a:solidFill>
                <a:latin typeface="NikoshBAN" pitchFamily="2" charset="0"/>
                <a:cs typeface="NikoshBAN" pitchFamily="2" charset="0"/>
              </a:rPr>
              <a:t> (৪ মিনিট)</a:t>
            </a:r>
            <a:r>
              <a:rPr lang="en-US" sz="3600" b="1" u="sng" dirty="0" smtClean="0">
                <a:solidFill>
                  <a:schemeClr val="tx1"/>
                </a:solidFill>
                <a:latin typeface="NikoshBAN" pitchFamily="2" charset="0"/>
                <a:cs typeface="NikoshBAN" pitchFamily="2" charset="0"/>
              </a:rPr>
              <a:t> </a:t>
            </a:r>
            <a:endParaRPr lang="en-US" sz="3600" b="1" u="sng" dirty="0">
              <a:solidFill>
                <a:schemeClr val="tx1"/>
              </a:solidFill>
              <a:latin typeface="NikoshBAN" pitchFamily="2" charset="0"/>
              <a:cs typeface="NikoshBAN" pitchFamily="2" charset="0"/>
            </a:endParaRPr>
          </a:p>
        </p:txBody>
      </p:sp>
      <p:sp>
        <p:nvSpPr>
          <p:cNvPr id="3" name="Rectangle 2"/>
          <p:cNvSpPr/>
          <p:nvPr/>
        </p:nvSpPr>
        <p:spPr>
          <a:xfrm>
            <a:off x="30480" y="2927916"/>
            <a:ext cx="8603637" cy="646331"/>
          </a:xfrm>
          <a:prstGeom prst="rect">
            <a:avLst/>
          </a:prstGeom>
        </p:spPr>
        <p:txBody>
          <a:bodyPr wrap="none">
            <a:spAutoFit/>
          </a:bodyPr>
          <a:lstStyle/>
          <a:p>
            <a:r>
              <a:rPr lang="bn-IN" sz="3600" dirty="0">
                <a:latin typeface="NikoshBAN" pitchFamily="2" charset="0"/>
                <a:cs typeface="NikoshBAN" pitchFamily="2" charset="0"/>
              </a:rPr>
              <a:t>মৌলিক,যৌগিক ও মিশ্র পদার্থের মধ্যে পার্থক্য লিখতে পারবে</a:t>
            </a:r>
            <a:endParaRPr lang="en-US" sz="3600" dirty="0"/>
          </a:p>
        </p:txBody>
      </p:sp>
    </p:spTree>
    <p:extLst>
      <p:ext uri="{BB962C8B-B14F-4D97-AF65-F5344CB8AC3E}">
        <p14:creationId xmlns:p14="http://schemas.microsoft.com/office/powerpoint/2010/main" val="310231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905000"/>
            <a:ext cx="55626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600" dirty="0" smtClean="0">
                <a:solidFill>
                  <a:schemeClr val="tx1"/>
                </a:solidFill>
                <a:latin typeface="NikoshBAN" pitchFamily="2" charset="0"/>
                <a:cs typeface="NikoshBAN" pitchFamily="2" charset="0"/>
              </a:rPr>
              <a:t>পদার্থের ভিন্নতার কারণ কী ?</a:t>
            </a:r>
            <a:endParaRPr lang="en-US" sz="3600" dirty="0">
              <a:latin typeface="NikoshBAN" pitchFamily="2" charset="0"/>
              <a:cs typeface="NikoshBAN" pitchFamily="2" charset="0"/>
            </a:endParaRPr>
          </a:p>
        </p:txBody>
      </p:sp>
      <p:sp>
        <p:nvSpPr>
          <p:cNvPr id="4" name="Rectangle 3"/>
          <p:cNvSpPr/>
          <p:nvPr/>
        </p:nvSpPr>
        <p:spPr>
          <a:xfrm>
            <a:off x="685800" y="3581400"/>
            <a:ext cx="78486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600" dirty="0" smtClean="0">
                <a:solidFill>
                  <a:schemeClr val="tx1"/>
                </a:solidFill>
                <a:latin typeface="NikoshBAN" pitchFamily="2" charset="0"/>
                <a:cs typeface="NikoshBAN" pitchFamily="2" charset="0"/>
              </a:rPr>
              <a:t>উঃ পদার্থের ভিন্নতার কারণ হলো এদের গঠন ।</a:t>
            </a:r>
            <a:endParaRPr lang="en-US" sz="3600" dirty="0"/>
          </a:p>
        </p:txBody>
      </p:sp>
    </p:spTree>
    <p:extLst>
      <p:ext uri="{BB962C8B-B14F-4D97-AF65-F5344CB8AC3E}">
        <p14:creationId xmlns:p14="http://schemas.microsoft.com/office/powerpoint/2010/main" val="312983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00px-Aa161.jpg"/>
          <p:cNvPicPr>
            <a:picLocks noChangeAspect="1"/>
          </p:cNvPicPr>
          <p:nvPr/>
        </p:nvPicPr>
        <p:blipFill rotWithShape="1">
          <a:blip r:embed="rId2"/>
          <a:srcRect l="3834" t="2564" r="72667" b="56923"/>
          <a:stretch/>
        </p:blipFill>
        <p:spPr>
          <a:xfrm>
            <a:off x="320040" y="167640"/>
            <a:ext cx="2148840" cy="22402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0" y="6191934"/>
            <a:ext cx="9144000" cy="646331"/>
          </a:xfrm>
          <a:prstGeom prst="rect">
            <a:avLst/>
          </a:prstGeom>
          <a:solidFill>
            <a:schemeClr val="accent5">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600" dirty="0" smtClean="0">
                <a:latin typeface="NikoshBAN" pitchFamily="2" charset="0"/>
                <a:cs typeface="NikoshBAN" pitchFamily="2" charset="0"/>
              </a:rPr>
              <a:t>বিভিন্ন পদার্থে গঠন আলাদা</a:t>
            </a:r>
            <a:endParaRPr lang="en-US" sz="3600" dirty="0">
              <a:latin typeface="NikoshBAN" pitchFamily="2" charset="0"/>
              <a:cs typeface="NikoshBAN" pitchFamily="2"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3500" t="4189" r="35333" b="57551"/>
          <a:stretch/>
        </p:blipFill>
        <p:spPr>
          <a:xfrm>
            <a:off x="3147060" y="167640"/>
            <a:ext cx="2849880" cy="231648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67001" t="5951" r="7333" b="57551"/>
          <a:stretch/>
        </p:blipFill>
        <p:spPr>
          <a:xfrm>
            <a:off x="6797040" y="220980"/>
            <a:ext cx="2346960" cy="2209800"/>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9166" t="50000" r="59167" b="2427"/>
          <a:stretch/>
        </p:blipFill>
        <p:spPr>
          <a:xfrm>
            <a:off x="533400" y="2819400"/>
            <a:ext cx="2895600" cy="2880361"/>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57833" t="50000" r="8334" b="2427"/>
          <a:stretch/>
        </p:blipFill>
        <p:spPr>
          <a:xfrm>
            <a:off x="4572000" y="2819401"/>
            <a:ext cx="3093720" cy="2880360"/>
          </a:xfrm>
          <a:prstGeom prst="rect">
            <a:avLst/>
          </a:prstGeom>
        </p:spPr>
      </p:pic>
    </p:spTree>
    <p:extLst>
      <p:ext uri="{BB962C8B-B14F-4D97-AF65-F5344CB8AC3E}">
        <p14:creationId xmlns:p14="http://schemas.microsoft.com/office/powerpoint/2010/main" val="424133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00px-Aa162.jpg"/>
          <p:cNvPicPr>
            <a:picLocks noChangeAspect="1"/>
          </p:cNvPicPr>
          <p:nvPr/>
        </p:nvPicPr>
        <p:blipFill>
          <a:blip r:embed="rId2"/>
          <a:stretch>
            <a:fillRect/>
          </a:stretch>
        </p:blipFill>
        <p:spPr>
          <a:xfrm>
            <a:off x="38100" y="0"/>
            <a:ext cx="9067800" cy="6858000"/>
          </a:xfrm>
          <a:prstGeom prst="rect">
            <a:avLst/>
          </a:prstGeom>
          <a:solidFill>
            <a:schemeClr val="accent5">
              <a:lumMod val="40000"/>
              <a:lumOff val="60000"/>
            </a:schemeClr>
          </a:solidFill>
        </p:spPr>
      </p:pic>
    </p:spTree>
    <p:extLst>
      <p:ext uri="{BB962C8B-B14F-4D97-AF65-F5344CB8AC3E}">
        <p14:creationId xmlns:p14="http://schemas.microsoft.com/office/powerpoint/2010/main" val="2537744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 y="2289750"/>
            <a:ext cx="3931920" cy="3847207"/>
          </a:xfrm>
          <a:prstGeom prst="rect">
            <a:avLst/>
          </a:prstGeom>
        </p:spPr>
        <p:txBody>
          <a:bodyPr wrap="square">
            <a:spAutoFit/>
          </a:bodyPr>
          <a:lstStyle/>
          <a:p>
            <a:r>
              <a:rPr lang="bn-BD" sz="3200" b="1" dirty="0">
                <a:solidFill>
                  <a:srgbClr val="002060"/>
                </a:solidFill>
                <a:latin typeface="NikoshBAN" panose="02000000000000000000" pitchFamily="2" charset="0"/>
                <a:cs typeface="NikoshBAN" panose="02000000000000000000" pitchFamily="2" charset="0"/>
              </a:rPr>
              <a:t>মোঃ </a:t>
            </a:r>
            <a:r>
              <a:rPr lang="en-US" sz="3200" b="1" dirty="0" err="1">
                <a:solidFill>
                  <a:srgbClr val="002060"/>
                </a:solidFill>
                <a:latin typeface="NikoshBAN" panose="02000000000000000000" pitchFamily="2" charset="0"/>
                <a:cs typeface="NikoshBAN" panose="02000000000000000000" pitchFamily="2" charset="0"/>
              </a:rPr>
              <a:t>ইব্রাহিম</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খলিল</a:t>
            </a:r>
            <a:endParaRPr lang="bn-IN" sz="3200" b="1" dirty="0">
              <a:solidFill>
                <a:srgbClr val="002060"/>
              </a:solidFill>
              <a:latin typeface="NikoshBAN" panose="02000000000000000000" pitchFamily="2" charset="0"/>
              <a:cs typeface="NikoshBAN" panose="02000000000000000000" pitchFamily="2" charset="0"/>
            </a:endParaRPr>
          </a:p>
          <a:p>
            <a:r>
              <a:rPr lang="bn-IN" sz="2800" b="1" dirty="0" smtClean="0">
                <a:solidFill>
                  <a:srgbClr val="0070C0"/>
                </a:solidFill>
                <a:latin typeface="NikoshBAN" panose="02000000000000000000" pitchFamily="2" charset="0"/>
                <a:cs typeface="NikoshBAN" panose="02000000000000000000" pitchFamily="2" charset="0"/>
              </a:rPr>
              <a:t>সহকারি </a:t>
            </a:r>
            <a:r>
              <a:rPr lang="en-US" sz="2800" b="1" dirty="0" err="1">
                <a:solidFill>
                  <a:srgbClr val="0070C0"/>
                </a:solidFill>
                <a:latin typeface="NikoshBAN" panose="02000000000000000000" pitchFamily="2" charset="0"/>
                <a:cs typeface="NikoshBAN" panose="02000000000000000000" pitchFamily="2" charset="0"/>
              </a:rPr>
              <a:t>প্রধান</a:t>
            </a:r>
            <a:r>
              <a:rPr lang="en-US" sz="2800" b="1" dirty="0">
                <a:solidFill>
                  <a:srgbClr val="0070C0"/>
                </a:solidFill>
                <a:latin typeface="NikoshBAN" panose="02000000000000000000" pitchFamily="2" charset="0"/>
                <a:cs typeface="NikoshBAN" panose="02000000000000000000" pitchFamily="2" charset="0"/>
              </a:rPr>
              <a:t> </a:t>
            </a:r>
            <a:r>
              <a:rPr lang="bn-IN" sz="2800" b="1" dirty="0">
                <a:solidFill>
                  <a:srgbClr val="0070C0"/>
                </a:solidFill>
                <a:latin typeface="NikoshBAN" panose="02000000000000000000" pitchFamily="2" charset="0"/>
                <a:cs typeface="NikoshBAN" panose="02000000000000000000" pitchFamily="2" charset="0"/>
              </a:rPr>
              <a:t>শিক্ষক</a:t>
            </a:r>
          </a:p>
          <a:p>
            <a:r>
              <a:rPr lang="en-US" sz="2800" b="1" dirty="0" err="1" smtClean="0">
                <a:solidFill>
                  <a:srgbClr val="0070C0"/>
                </a:solidFill>
                <a:latin typeface="NikoshBAN" panose="02000000000000000000" pitchFamily="2" charset="0"/>
                <a:cs typeface="NikoshBAN" panose="02000000000000000000" pitchFamily="2" charset="0"/>
              </a:rPr>
              <a:t>বক্রিকান্দি</a:t>
            </a:r>
            <a:r>
              <a:rPr lang="en-US" sz="2800" b="1" dirty="0" smtClean="0">
                <a:solidFill>
                  <a:srgbClr val="0070C0"/>
                </a:solidFill>
                <a:latin typeface="NikoshBAN" panose="02000000000000000000" pitchFamily="2" charset="0"/>
                <a:cs typeface="NikoshBAN" panose="02000000000000000000" pitchFamily="2" charset="0"/>
              </a:rPr>
              <a:t> </a:t>
            </a:r>
            <a:r>
              <a:rPr lang="en-US" sz="2800" b="1" dirty="0" err="1">
                <a:solidFill>
                  <a:srgbClr val="0070C0"/>
                </a:solidFill>
                <a:latin typeface="NikoshBAN" panose="02000000000000000000" pitchFamily="2" charset="0"/>
                <a:cs typeface="NikoshBAN" panose="02000000000000000000" pitchFamily="2" charset="0"/>
              </a:rPr>
              <a:t>আদর্শ</a:t>
            </a:r>
            <a:r>
              <a:rPr lang="en-US" sz="2800" b="1" dirty="0">
                <a:solidFill>
                  <a:srgbClr val="0070C0"/>
                </a:solidFill>
                <a:latin typeface="NikoshBAN" panose="02000000000000000000" pitchFamily="2" charset="0"/>
                <a:cs typeface="NikoshBAN" panose="02000000000000000000" pitchFamily="2" charset="0"/>
              </a:rPr>
              <a:t> </a:t>
            </a:r>
            <a:r>
              <a:rPr lang="en-US" sz="2800" b="1" dirty="0" err="1">
                <a:solidFill>
                  <a:srgbClr val="0070C0"/>
                </a:solidFill>
                <a:latin typeface="NikoshBAN" panose="02000000000000000000" pitchFamily="2" charset="0"/>
                <a:cs typeface="NikoshBAN" panose="02000000000000000000" pitchFamily="2" charset="0"/>
              </a:rPr>
              <a:t>উচ্চ</a:t>
            </a:r>
            <a:r>
              <a:rPr lang="en-US" sz="2800" b="1" dirty="0">
                <a:solidFill>
                  <a:srgbClr val="0070C0"/>
                </a:solidFill>
                <a:latin typeface="NikoshBAN" panose="02000000000000000000" pitchFamily="2" charset="0"/>
                <a:cs typeface="NikoshBAN" panose="02000000000000000000" pitchFamily="2" charset="0"/>
              </a:rPr>
              <a:t> </a:t>
            </a:r>
            <a:r>
              <a:rPr lang="bn-IN" sz="2800" b="1" dirty="0">
                <a:solidFill>
                  <a:srgbClr val="0070C0"/>
                </a:solidFill>
                <a:latin typeface="NikoshBAN" panose="02000000000000000000" pitchFamily="2" charset="0"/>
                <a:cs typeface="NikoshBAN" panose="02000000000000000000" pitchFamily="2" charset="0"/>
              </a:rPr>
              <a:t>বিদ্যালয়</a:t>
            </a:r>
          </a:p>
          <a:p>
            <a:r>
              <a:rPr lang="bn-IN" sz="2800" b="1" dirty="0" smtClean="0">
                <a:solidFill>
                  <a:srgbClr val="0070C0"/>
                </a:solidFill>
                <a:latin typeface="NikoshBAN" panose="02000000000000000000" pitchFamily="2" charset="0"/>
                <a:cs typeface="NikoshBAN" panose="02000000000000000000" pitchFamily="2" charset="0"/>
              </a:rPr>
              <a:t>দেবিদ্বার</a:t>
            </a:r>
            <a:r>
              <a:rPr lang="bn-IN" sz="2800" b="1" dirty="0">
                <a:solidFill>
                  <a:srgbClr val="0070C0"/>
                </a:solidFill>
                <a:latin typeface="NikoshBAN" panose="02000000000000000000" pitchFamily="2" charset="0"/>
                <a:cs typeface="NikoshBAN" panose="02000000000000000000" pitchFamily="2" charset="0"/>
              </a:rPr>
              <a:t>, কুমিল্লা।</a:t>
            </a:r>
            <a:r>
              <a:rPr lang="en-US" sz="2800" b="1" dirty="0">
                <a:solidFill>
                  <a:srgbClr val="0070C0"/>
                </a:solidFill>
                <a:latin typeface="NikoshBAN" panose="02000000000000000000" pitchFamily="2" charset="0"/>
                <a:cs typeface="NikoshBAN" panose="02000000000000000000" pitchFamily="2" charset="0"/>
              </a:rPr>
              <a:t>  </a:t>
            </a:r>
          </a:p>
          <a:p>
            <a:r>
              <a:rPr lang="en-US" sz="3200" dirty="0" smtClean="0">
                <a:solidFill>
                  <a:srgbClr val="00B050"/>
                </a:solidFill>
                <a:latin typeface="NikoshBAN" pitchFamily="2" charset="0"/>
                <a:cs typeface="NikoshBAN" pitchFamily="2" charset="0"/>
              </a:rPr>
              <a:t>Email-ibrahimkhalil</a:t>
            </a:r>
            <a:r>
              <a:rPr lang="en-US" sz="3200" dirty="0" smtClean="0">
                <a:solidFill>
                  <a:srgbClr val="00B050"/>
                </a:solidFill>
                <a:latin typeface="Times New Roman" pitchFamily="18" charset="0"/>
                <a:cs typeface="Times New Roman" pitchFamily="18" charset="0"/>
              </a:rPr>
              <a:t>6065</a:t>
            </a:r>
            <a:r>
              <a:rPr lang="en-US" sz="3200" dirty="0" smtClean="0">
                <a:solidFill>
                  <a:srgbClr val="00B050"/>
                </a:solidFill>
                <a:latin typeface="NikoshBAN" pitchFamily="2" charset="0"/>
                <a:cs typeface="NikoshBAN" pitchFamily="2" charset="0"/>
              </a:rPr>
              <a:t>@gmail.com</a:t>
            </a:r>
            <a:endParaRPr lang="en-US" sz="3200" dirty="0">
              <a:solidFill>
                <a:schemeClr val="accent2">
                  <a:lumMod val="75000"/>
                </a:schemeClr>
              </a:solidFill>
              <a:latin typeface="NikoshBAN" panose="02000000000000000000" pitchFamily="2" charset="0"/>
              <a:cs typeface="NikoshBAN" panose="02000000000000000000" pitchFamily="2" charset="0"/>
            </a:endParaRPr>
          </a:p>
          <a:p>
            <a:r>
              <a:rPr lang="en-US" sz="3200" dirty="0" err="1">
                <a:solidFill>
                  <a:srgbClr val="000099"/>
                </a:solidFill>
                <a:latin typeface="NikoshBAN" panose="02000000000000000000" pitchFamily="2" charset="0"/>
                <a:cs typeface="NikoshBAN" panose="02000000000000000000" pitchFamily="2" charset="0"/>
              </a:rPr>
              <a:t>মোবাইলঃ</a:t>
            </a:r>
            <a:r>
              <a:rPr lang="en-US" sz="3200" dirty="0">
                <a:solidFill>
                  <a:srgbClr val="000099"/>
                </a:solidFill>
                <a:latin typeface="NikoshBAN" panose="02000000000000000000" pitchFamily="2" charset="0"/>
                <a:cs typeface="NikoshBAN" panose="02000000000000000000" pitchFamily="2" charset="0"/>
              </a:rPr>
              <a:t> </a:t>
            </a:r>
            <a:r>
              <a:rPr lang="en-US" sz="3200" dirty="0">
                <a:solidFill>
                  <a:srgbClr val="000099"/>
                </a:solidFill>
                <a:latin typeface="Times New Roman" pitchFamily="18" charset="0"/>
                <a:cs typeface="Times New Roman" pitchFamily="18" charset="0"/>
              </a:rPr>
              <a:t>01815806065</a:t>
            </a:r>
            <a:endParaRPr lang="bn-BD" sz="3200" dirty="0">
              <a:solidFill>
                <a:srgbClr val="000099"/>
              </a:solidFill>
              <a:latin typeface="Times New Roman" pitchFamily="18" charset="0"/>
              <a:cs typeface="NikoshBAN" panose="02000000000000000000" pitchFamily="2" charset="0"/>
            </a:endParaRPr>
          </a:p>
        </p:txBody>
      </p:sp>
      <p:sp>
        <p:nvSpPr>
          <p:cNvPr id="3" name="Rectangle 2"/>
          <p:cNvSpPr/>
          <p:nvPr/>
        </p:nvSpPr>
        <p:spPr>
          <a:xfrm>
            <a:off x="5844540" y="3352800"/>
            <a:ext cx="2590800" cy="2554545"/>
          </a:xfrm>
          <a:prstGeom prst="rect">
            <a:avLst/>
          </a:prstGeom>
        </p:spPr>
        <p:txBody>
          <a:bodyPr wrap="square">
            <a:spAutoFit/>
          </a:bodyPr>
          <a:lstStyle/>
          <a:p>
            <a:r>
              <a:rPr lang="bn-IN" sz="3200" dirty="0" smtClean="0">
                <a:solidFill>
                  <a:schemeClr val="accent1">
                    <a:lumMod val="75000"/>
                  </a:schemeClr>
                </a:solidFill>
                <a:latin typeface="NikoshBAN" panose="02000000000000000000" pitchFamily="2" charset="0"/>
                <a:cs typeface="NikoshBAN" panose="02000000000000000000" pitchFamily="2" charset="0"/>
              </a:rPr>
              <a:t> </a:t>
            </a:r>
            <a:r>
              <a:rPr lang="bn-BD" sz="3200" dirty="0" smtClean="0">
                <a:solidFill>
                  <a:schemeClr val="accent1">
                    <a:lumMod val="75000"/>
                  </a:schemeClr>
                </a:solidFill>
                <a:latin typeface="NikoshBAN" panose="02000000000000000000" pitchFamily="2" charset="0"/>
                <a:cs typeface="NikoshBAN" panose="02000000000000000000" pitchFamily="2" charset="0"/>
              </a:rPr>
              <a:t>বিষয়</a:t>
            </a:r>
            <a:r>
              <a:rPr lang="bn-IN" sz="3200" dirty="0">
                <a:solidFill>
                  <a:schemeClr val="accent1">
                    <a:lumMod val="75000"/>
                  </a:schemeClr>
                </a:solidFill>
                <a:latin typeface="NikoshBAN" panose="02000000000000000000" pitchFamily="2" charset="0"/>
                <a:cs typeface="NikoshBAN" panose="02000000000000000000" pitchFamily="2" charset="0"/>
              </a:rPr>
              <a:t>ঃ </a:t>
            </a:r>
            <a:r>
              <a:rPr lang="bn-BD" sz="3200" dirty="0" smtClean="0">
                <a:solidFill>
                  <a:schemeClr val="accent1">
                    <a:lumMod val="75000"/>
                  </a:schemeClr>
                </a:solidFill>
                <a:latin typeface="NikoshBAN" panose="02000000000000000000" pitchFamily="2" charset="0"/>
                <a:cs typeface="NikoshBAN" panose="02000000000000000000" pitchFamily="2" charset="0"/>
              </a:rPr>
              <a:t>বিজ্ঞান</a:t>
            </a:r>
            <a:endParaRPr lang="bn-IN" sz="3200" dirty="0">
              <a:solidFill>
                <a:schemeClr val="accent1">
                  <a:lumMod val="75000"/>
                </a:schemeClr>
              </a:solidFill>
              <a:latin typeface="NikoshBAN" panose="02000000000000000000" pitchFamily="2" charset="0"/>
              <a:cs typeface="NikoshBAN" panose="02000000000000000000" pitchFamily="2" charset="0"/>
            </a:endParaRPr>
          </a:p>
          <a:p>
            <a:r>
              <a:rPr lang="bn-IN" sz="3200" dirty="0" smtClean="0">
                <a:solidFill>
                  <a:schemeClr val="accent1">
                    <a:lumMod val="75000"/>
                  </a:schemeClr>
                </a:solidFill>
                <a:latin typeface="NikoshBAN" panose="02000000000000000000" pitchFamily="2" charset="0"/>
                <a:cs typeface="NikoshBAN" panose="02000000000000000000" pitchFamily="2" charset="0"/>
              </a:rPr>
              <a:t> </a:t>
            </a:r>
            <a:r>
              <a:rPr lang="bn-BD" sz="3200" dirty="0" smtClean="0">
                <a:solidFill>
                  <a:schemeClr val="accent1">
                    <a:lumMod val="75000"/>
                  </a:schemeClr>
                </a:solidFill>
                <a:latin typeface="NikoshBAN" panose="02000000000000000000" pitchFamily="2" charset="0"/>
                <a:cs typeface="NikoshBAN" panose="02000000000000000000" pitchFamily="2" charset="0"/>
              </a:rPr>
              <a:t>শ্রেণি</a:t>
            </a:r>
            <a:r>
              <a:rPr lang="en-US" sz="3200" dirty="0">
                <a:solidFill>
                  <a:schemeClr val="accent1">
                    <a:lumMod val="75000"/>
                  </a:schemeClr>
                </a:solidFill>
                <a:latin typeface="NikoshBAN" panose="02000000000000000000" pitchFamily="2" charset="0"/>
                <a:cs typeface="NikoshBAN" panose="02000000000000000000" pitchFamily="2" charset="0"/>
              </a:rPr>
              <a:t>ঃ</a:t>
            </a:r>
            <a:r>
              <a:rPr lang="bn-BD" sz="3200" dirty="0">
                <a:solidFill>
                  <a:schemeClr val="accent1">
                    <a:lumMod val="75000"/>
                  </a:schemeClr>
                </a:solidFill>
                <a:latin typeface="NikoshBAN" panose="02000000000000000000" pitchFamily="2" charset="0"/>
                <a:cs typeface="NikoshBAN" panose="02000000000000000000" pitchFamily="2" charset="0"/>
              </a:rPr>
              <a:t> </a:t>
            </a:r>
            <a:r>
              <a:rPr lang="bn-IN" sz="3200" dirty="0" smtClean="0">
                <a:solidFill>
                  <a:schemeClr val="accent1">
                    <a:lumMod val="75000"/>
                  </a:schemeClr>
                </a:solidFill>
                <a:latin typeface="NikoshBAN" panose="02000000000000000000" pitchFamily="2" charset="0"/>
                <a:cs typeface="NikoshBAN" panose="02000000000000000000" pitchFamily="2" charset="0"/>
              </a:rPr>
              <a:t>৭ম</a:t>
            </a:r>
            <a:endParaRPr lang="bn-BD" sz="3200" dirty="0">
              <a:solidFill>
                <a:schemeClr val="accent1">
                  <a:lumMod val="75000"/>
                </a:schemeClr>
              </a:solidFill>
              <a:latin typeface="NikoshBAN" panose="02000000000000000000" pitchFamily="2" charset="0"/>
              <a:cs typeface="NikoshBAN" panose="02000000000000000000" pitchFamily="2" charset="0"/>
            </a:endParaRPr>
          </a:p>
          <a:p>
            <a:r>
              <a:rPr lang="bn-IN" sz="3200" dirty="0" smtClean="0">
                <a:solidFill>
                  <a:schemeClr val="accent1">
                    <a:lumMod val="75000"/>
                  </a:schemeClr>
                </a:solidFill>
                <a:latin typeface="NikoshBAN" panose="02000000000000000000" pitchFamily="2" charset="0"/>
                <a:cs typeface="NikoshBAN" panose="02000000000000000000" pitchFamily="2" charset="0"/>
              </a:rPr>
              <a:t> </a:t>
            </a:r>
            <a:r>
              <a:rPr lang="bn-BD" sz="3200" dirty="0" smtClean="0">
                <a:solidFill>
                  <a:schemeClr val="accent1">
                    <a:lumMod val="75000"/>
                  </a:schemeClr>
                </a:solidFill>
                <a:latin typeface="NikoshBAN" panose="02000000000000000000" pitchFamily="2" charset="0"/>
                <a:cs typeface="NikoshBAN" panose="02000000000000000000" pitchFamily="2" charset="0"/>
              </a:rPr>
              <a:t>অধ্যায়ঃ</a:t>
            </a:r>
            <a:r>
              <a:rPr lang="bn-IN" sz="3200" dirty="0" smtClean="0">
                <a:solidFill>
                  <a:schemeClr val="accent1">
                    <a:lumMod val="75000"/>
                  </a:schemeClr>
                </a:solidFill>
                <a:latin typeface="NikoshBAN" panose="02000000000000000000" pitchFamily="2" charset="0"/>
                <a:cs typeface="NikoshBAN" panose="02000000000000000000" pitchFamily="2" charset="0"/>
              </a:rPr>
              <a:t> ০৬</a:t>
            </a:r>
            <a:endParaRPr lang="en-US" sz="3200" dirty="0">
              <a:solidFill>
                <a:schemeClr val="accent1">
                  <a:lumMod val="75000"/>
                </a:schemeClr>
              </a:solidFill>
              <a:latin typeface="NikoshBAN" panose="02000000000000000000" pitchFamily="2" charset="0"/>
              <a:cs typeface="NikoshBAN" panose="02000000000000000000" pitchFamily="2" charset="0"/>
            </a:endParaRPr>
          </a:p>
          <a:p>
            <a:r>
              <a:rPr lang="en-US" sz="3200" dirty="0">
                <a:solidFill>
                  <a:schemeClr val="accent1">
                    <a:lumMod val="75000"/>
                  </a:schemeClr>
                </a:solidFill>
                <a:latin typeface="NikoshBAN" panose="02000000000000000000" pitchFamily="2" charset="0"/>
                <a:cs typeface="NikoshBAN" panose="02000000000000000000" pitchFamily="2" charset="0"/>
              </a:rPr>
              <a:t> </a:t>
            </a:r>
            <a:r>
              <a:rPr lang="bn-BD" sz="3200" dirty="0">
                <a:solidFill>
                  <a:schemeClr val="accent1">
                    <a:lumMod val="75000"/>
                  </a:schemeClr>
                </a:solidFill>
                <a:latin typeface="NikoshBAN" panose="02000000000000000000" pitchFamily="2" charset="0"/>
                <a:cs typeface="NikoshBAN" panose="02000000000000000000" pitchFamily="2" charset="0"/>
              </a:rPr>
              <a:t>পাঠঃ </a:t>
            </a:r>
            <a:r>
              <a:rPr lang="bn-IN" sz="3200" dirty="0" smtClean="0">
                <a:solidFill>
                  <a:schemeClr val="accent1">
                    <a:lumMod val="75000"/>
                  </a:schemeClr>
                </a:solidFill>
                <a:latin typeface="NikoshBAN" panose="02000000000000000000" pitchFamily="2" charset="0"/>
                <a:cs typeface="NikoshBAN" panose="02000000000000000000" pitchFamily="2" charset="0"/>
              </a:rPr>
              <a:t>১-৩ </a:t>
            </a:r>
            <a:r>
              <a:rPr lang="bn-BD" sz="3200" dirty="0" smtClean="0">
                <a:solidFill>
                  <a:schemeClr val="accent1">
                    <a:lumMod val="75000"/>
                  </a:schemeClr>
                </a:solidFill>
                <a:latin typeface="NikoshBAN" panose="02000000000000000000" pitchFamily="2" charset="0"/>
                <a:cs typeface="NikoshBAN" panose="02000000000000000000" pitchFamily="2" charset="0"/>
              </a:rPr>
              <a:t> </a:t>
            </a:r>
            <a:r>
              <a:rPr lang="en-US" sz="3200" dirty="0" smtClean="0">
                <a:solidFill>
                  <a:schemeClr val="accent1">
                    <a:lumMod val="75000"/>
                  </a:schemeClr>
                </a:solidFill>
                <a:latin typeface="NikoshBAN" panose="02000000000000000000" pitchFamily="2" charset="0"/>
                <a:cs typeface="NikoshBAN" panose="02000000000000000000" pitchFamily="2" charset="0"/>
              </a:rPr>
              <a:t>  </a:t>
            </a:r>
            <a:endParaRPr lang="bn-BD" sz="3200" dirty="0">
              <a:solidFill>
                <a:schemeClr val="accent1">
                  <a:lumMod val="75000"/>
                </a:schemeClr>
              </a:solidFill>
              <a:cs typeface="NikoshBAN" panose="02000000000000000000" pitchFamily="2" charset="0"/>
            </a:endParaRPr>
          </a:p>
          <a:p>
            <a:r>
              <a:rPr lang="bn-BD" sz="3200" dirty="0">
                <a:solidFill>
                  <a:schemeClr val="accent1">
                    <a:lumMod val="75000"/>
                  </a:schemeClr>
                </a:solidFill>
                <a:latin typeface="NikoshBAN" panose="02000000000000000000" pitchFamily="2" charset="0"/>
                <a:cs typeface="NikoshBAN" panose="02000000000000000000" pitchFamily="2" charset="0"/>
              </a:rPr>
              <a:t>সময়ঃ </a:t>
            </a:r>
            <a:r>
              <a:rPr lang="en-US" sz="3200" dirty="0" smtClean="0">
                <a:solidFill>
                  <a:schemeClr val="accent1">
                    <a:lumMod val="75000"/>
                  </a:schemeClr>
                </a:solidFill>
                <a:latin typeface="NikoshBAN" panose="02000000000000000000" pitchFamily="2" charset="0"/>
                <a:cs typeface="NikoshBAN" panose="02000000000000000000" pitchFamily="2" charset="0"/>
              </a:rPr>
              <a:t>৫৫</a:t>
            </a:r>
            <a:r>
              <a:rPr lang="bn-BD" sz="3200" dirty="0" smtClean="0">
                <a:solidFill>
                  <a:schemeClr val="accent1">
                    <a:lumMod val="75000"/>
                  </a:schemeClr>
                </a:solidFill>
                <a:latin typeface="NikoshBAN" panose="02000000000000000000" pitchFamily="2" charset="0"/>
                <a:cs typeface="NikoshBAN" panose="02000000000000000000" pitchFamily="2" charset="0"/>
              </a:rPr>
              <a:t> </a:t>
            </a:r>
            <a:r>
              <a:rPr lang="bn-BD" sz="3200" dirty="0">
                <a:solidFill>
                  <a:schemeClr val="accent1">
                    <a:lumMod val="75000"/>
                  </a:schemeClr>
                </a:solidFill>
                <a:latin typeface="NikoshBAN" panose="02000000000000000000" pitchFamily="2" charset="0"/>
                <a:cs typeface="NikoshBAN" panose="02000000000000000000" pitchFamily="2" charset="0"/>
              </a:rPr>
              <a:t>মিনিট</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52400"/>
            <a:ext cx="2286000" cy="1905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4540" y="152400"/>
            <a:ext cx="2590800" cy="2613269"/>
          </a:xfrm>
          <a:prstGeom prst="rect">
            <a:avLst/>
          </a:prstGeom>
        </p:spPr>
      </p:pic>
    </p:spTree>
    <p:extLst>
      <p:ext uri="{BB962C8B-B14F-4D97-AF65-F5344CB8AC3E}">
        <p14:creationId xmlns:p14="http://schemas.microsoft.com/office/powerpoint/2010/main" val="399308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74474" y="990600"/>
            <a:ext cx="4495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u="sng" dirty="0" smtClean="0">
                <a:solidFill>
                  <a:schemeClr val="tx1"/>
                </a:solidFill>
                <a:latin typeface="NikoshBAN" pitchFamily="2" charset="0"/>
                <a:cs typeface="NikoshBAN" pitchFamily="2" charset="0"/>
              </a:rPr>
              <a:t>জোড়ায় </a:t>
            </a:r>
            <a:r>
              <a:rPr lang="en-US" sz="3600" b="1" u="sng" dirty="0" smtClean="0">
                <a:solidFill>
                  <a:schemeClr val="tx1"/>
                </a:solidFill>
                <a:latin typeface="NikoshBAN" pitchFamily="2" charset="0"/>
                <a:cs typeface="NikoshBAN" pitchFamily="2" charset="0"/>
              </a:rPr>
              <a:t> </a:t>
            </a:r>
            <a:r>
              <a:rPr lang="en-US" sz="3600" b="1" u="sng" dirty="0" err="1" smtClean="0">
                <a:solidFill>
                  <a:schemeClr val="tx1"/>
                </a:solidFill>
                <a:latin typeface="NikoshBAN" pitchFamily="2" charset="0"/>
                <a:cs typeface="NikoshBAN" pitchFamily="2" charset="0"/>
              </a:rPr>
              <a:t>কাজ</a:t>
            </a:r>
            <a:r>
              <a:rPr lang="bn-IN" sz="3600" b="1" u="sng" dirty="0" smtClean="0">
                <a:solidFill>
                  <a:schemeClr val="tx1"/>
                </a:solidFill>
                <a:latin typeface="NikoshBAN" pitchFamily="2" charset="0"/>
                <a:cs typeface="NikoshBAN" pitchFamily="2" charset="0"/>
              </a:rPr>
              <a:t> (৩মিনিট)</a:t>
            </a:r>
            <a:r>
              <a:rPr lang="en-US" sz="3600" b="1" u="sng" dirty="0" smtClean="0">
                <a:solidFill>
                  <a:schemeClr val="tx1"/>
                </a:solidFill>
                <a:latin typeface="NikoshBAN" pitchFamily="2" charset="0"/>
                <a:cs typeface="NikoshBAN" pitchFamily="2" charset="0"/>
              </a:rPr>
              <a:t> </a:t>
            </a:r>
            <a:endParaRPr lang="en-US" sz="3600" b="1" u="sng" dirty="0">
              <a:solidFill>
                <a:schemeClr val="tx1"/>
              </a:solidFill>
              <a:latin typeface="NikoshBAN" pitchFamily="2" charset="0"/>
              <a:cs typeface="NikoshBAN" pitchFamily="2" charset="0"/>
            </a:endParaRPr>
          </a:p>
        </p:txBody>
      </p:sp>
      <p:sp>
        <p:nvSpPr>
          <p:cNvPr id="4" name="Rectangle 3"/>
          <p:cNvSpPr/>
          <p:nvPr/>
        </p:nvSpPr>
        <p:spPr>
          <a:xfrm>
            <a:off x="1706880" y="3244332"/>
            <a:ext cx="5179623" cy="646331"/>
          </a:xfrm>
          <a:prstGeom prst="rect">
            <a:avLst/>
          </a:prstGeom>
        </p:spPr>
        <p:txBody>
          <a:bodyPr wrap="none">
            <a:spAutoFit/>
          </a:bodyPr>
          <a:lstStyle/>
          <a:p>
            <a:r>
              <a:rPr lang="bn-IN" sz="3600" dirty="0">
                <a:latin typeface="NikoshBAN" pitchFamily="2" charset="0"/>
                <a:cs typeface="NikoshBAN" pitchFamily="2" charset="0"/>
              </a:rPr>
              <a:t>কী কারণে পদার্থ ভিন্ন তা ব্যাখ্যা </a:t>
            </a:r>
            <a:r>
              <a:rPr lang="bn-IN" sz="3600" dirty="0" smtClean="0">
                <a:latin typeface="NikoshBAN" pitchFamily="2" charset="0"/>
                <a:cs typeface="NikoshBAN" pitchFamily="2" charset="0"/>
              </a:rPr>
              <a:t>কর</a:t>
            </a:r>
            <a:endParaRPr lang="en-US" sz="3600" dirty="0"/>
          </a:p>
        </p:txBody>
      </p:sp>
    </p:spTree>
    <p:extLst>
      <p:ext uri="{BB962C8B-B14F-4D97-AF65-F5344CB8AC3E}">
        <p14:creationId xmlns:p14="http://schemas.microsoft.com/office/powerpoint/2010/main" val="36176874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hg.jpg"/>
          <p:cNvPicPr>
            <a:picLocks noChangeAspect="1"/>
          </p:cNvPicPr>
          <p:nvPr/>
        </p:nvPicPr>
        <p:blipFill>
          <a:blip r:embed="rId2"/>
          <a:stretch>
            <a:fillRect/>
          </a:stretch>
        </p:blipFill>
        <p:spPr>
          <a:xfrm>
            <a:off x="145330" y="1714500"/>
            <a:ext cx="3764044"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ight Arrow 10"/>
          <p:cNvSpPr/>
          <p:nvPr/>
        </p:nvSpPr>
        <p:spPr>
          <a:xfrm>
            <a:off x="3962400" y="3124200"/>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4716026" y="2209801"/>
            <a:ext cx="4275574" cy="3404174"/>
            <a:chOff x="4716026" y="2209800"/>
            <a:chExt cx="4275574" cy="3465821"/>
          </a:xfrm>
        </p:grpSpPr>
        <p:pic>
          <p:nvPicPr>
            <p:cNvPr id="13" name="Picture 12" descr="ata2.jpg"/>
            <p:cNvPicPr>
              <a:picLocks noChangeAspect="1"/>
            </p:cNvPicPr>
            <p:nvPr/>
          </p:nvPicPr>
          <p:blipFill>
            <a:blip r:embed="rId3"/>
            <a:stretch>
              <a:fillRect/>
            </a:stretch>
          </p:blipFill>
          <p:spPr>
            <a:xfrm>
              <a:off x="4716026" y="2209800"/>
              <a:ext cx="4275574"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p:cNvSpPr txBox="1"/>
            <p:nvPr/>
          </p:nvSpPr>
          <p:spPr>
            <a:xfrm>
              <a:off x="5867400" y="5080256"/>
              <a:ext cx="1600200" cy="595365"/>
            </a:xfrm>
            <a:prstGeom prst="rect">
              <a:avLst/>
            </a:prstGeom>
            <a:noFill/>
          </p:spPr>
          <p:txBody>
            <a:bodyPr wrap="square" rtlCol="0">
              <a:spAutoFit/>
            </a:bodyPr>
            <a:lstStyle/>
            <a:p>
              <a:pPr algn="ctr"/>
              <a:r>
                <a:rPr lang="bn-BD" sz="3200" dirty="0" smtClean="0">
                  <a:latin typeface="NikoshBAN" pitchFamily="2" charset="0"/>
                  <a:cs typeface="NikoshBAN" pitchFamily="2" charset="0"/>
                </a:rPr>
                <a:t>আটা</a:t>
              </a:r>
              <a:endParaRPr lang="en-US" sz="3200" dirty="0">
                <a:latin typeface="NikoshBAN" pitchFamily="2" charset="0"/>
                <a:cs typeface="NikoshBAN" pitchFamily="2" charset="0"/>
              </a:endParaRPr>
            </a:p>
          </p:txBody>
        </p:sp>
      </p:grpSp>
      <p:sp>
        <p:nvSpPr>
          <p:cNvPr id="23" name="TextBox 22"/>
          <p:cNvSpPr txBox="1"/>
          <p:nvPr/>
        </p:nvSpPr>
        <p:spPr>
          <a:xfrm>
            <a:off x="1066800" y="5257800"/>
            <a:ext cx="1600200" cy="584775"/>
          </a:xfrm>
          <a:prstGeom prst="rect">
            <a:avLst/>
          </a:prstGeom>
          <a:noFill/>
        </p:spPr>
        <p:txBody>
          <a:bodyPr wrap="square" rtlCol="0">
            <a:spAutoFit/>
          </a:bodyPr>
          <a:lstStyle/>
          <a:p>
            <a:pPr algn="ctr"/>
            <a:r>
              <a:rPr lang="bn-BD" sz="3200" dirty="0" smtClean="0">
                <a:latin typeface="NikoshBAN" pitchFamily="2" charset="0"/>
                <a:cs typeface="NikoshBAN" pitchFamily="2" charset="0"/>
              </a:rPr>
              <a:t>গম</a:t>
            </a:r>
            <a:endParaRPr lang="en-US" sz="3200" dirty="0">
              <a:latin typeface="NikoshBAN" pitchFamily="2" charset="0"/>
              <a:cs typeface="NikoshBAN" pitchFamily="2" charset="0"/>
            </a:endParaRPr>
          </a:p>
        </p:txBody>
      </p:sp>
      <p:sp>
        <p:nvSpPr>
          <p:cNvPr id="24" name="TextBox 23"/>
          <p:cNvSpPr txBox="1"/>
          <p:nvPr/>
        </p:nvSpPr>
        <p:spPr>
          <a:xfrm>
            <a:off x="2209800" y="914400"/>
            <a:ext cx="43434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গম হতে কী পাওয়া যায়? </a:t>
            </a:r>
            <a:endParaRPr lang="en-US" sz="2800" dirty="0">
              <a:latin typeface="NikoshBAN" pitchFamily="2" charset="0"/>
              <a:cs typeface="NikoshBAN" pitchFamily="2" charset="0"/>
            </a:endParaRPr>
          </a:p>
        </p:txBody>
      </p:sp>
      <p:sp>
        <p:nvSpPr>
          <p:cNvPr id="25" name="TextBox 24"/>
          <p:cNvSpPr txBox="1"/>
          <p:nvPr/>
        </p:nvSpPr>
        <p:spPr>
          <a:xfrm>
            <a:off x="1524000" y="5943600"/>
            <a:ext cx="54864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গমের ক্ষুদ্র ক্ষুদ্র কণাকে কি বলে?</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36220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ppt_x</p:attrName>
                                        </p:attrNameLst>
                                      </p:cBhvr>
                                      <p:tavLst>
                                        <p:tav tm="0">
                                          <p:val>
                                            <p:strVal val="#ppt_x-.2"/>
                                          </p:val>
                                        </p:tav>
                                        <p:tav tm="100000">
                                          <p:val>
                                            <p:strVal val="#ppt_x"/>
                                          </p:val>
                                        </p:tav>
                                      </p:tavLst>
                                    </p:anim>
                                    <p:anim calcmode="lin" valueType="num">
                                      <p:cBhvr>
                                        <p:cTn id="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1000" fill="hold"/>
                                        <p:tgtEl>
                                          <p:spTgt spid="25"/>
                                        </p:tgtEl>
                                        <p:attrNameLst>
                                          <p:attrName>ppt_x</p:attrName>
                                        </p:attrNameLst>
                                      </p:cBhvr>
                                      <p:tavLst>
                                        <p:tav tm="0">
                                          <p:val>
                                            <p:strVal val="#ppt_x-.2"/>
                                          </p:val>
                                        </p:tav>
                                        <p:tav tm="100000">
                                          <p:val>
                                            <p:strVal val="#ppt_x"/>
                                          </p:val>
                                        </p:tav>
                                      </p:tavLst>
                                    </p:anim>
                                    <p:anim calcmode="lin" valueType="num">
                                      <p:cBhvr>
                                        <p:cTn id="15"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85800" y="5334000"/>
            <a:ext cx="7772400" cy="954107"/>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r>
              <a:rPr lang="bn-BD" sz="2800" dirty="0" smtClean="0">
                <a:latin typeface="NikoshBAN" pitchFamily="2" charset="0"/>
                <a:cs typeface="NikoshBAN" pitchFamily="2" charset="0"/>
              </a:rPr>
              <a:t>মতবাদঃ সকল পদার্থ ক্ষুদ্র ক্ষুদ্র অবিভাজ্য কণা দিয়ে তৈরি। এই ক্ষুদ্রতম কণার নাম পরমাণু বা এটম।</a:t>
            </a:r>
            <a:endParaRPr lang="en-US" sz="2800" dirty="0">
              <a:latin typeface="NikoshBAN" pitchFamily="2" charset="0"/>
              <a:cs typeface="NikoshBAN" pitchFamily="2" charset="0"/>
            </a:endParaRPr>
          </a:p>
        </p:txBody>
      </p:sp>
      <p:sp>
        <p:nvSpPr>
          <p:cNvPr id="9" name="TextBox 8"/>
          <p:cNvSpPr txBox="1"/>
          <p:nvPr/>
        </p:nvSpPr>
        <p:spPr>
          <a:xfrm>
            <a:off x="1828800" y="5572780"/>
            <a:ext cx="4953000" cy="523220"/>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ctr"/>
            <a:r>
              <a:rPr lang="bn-BD" sz="2800" dirty="0" smtClean="0">
                <a:latin typeface="NikoshBAN" pitchFamily="2" charset="0"/>
                <a:cs typeface="NikoshBAN" pitchFamily="2" charset="0"/>
              </a:rPr>
              <a:t>মতবাদের সালঃ খ্রিষ্টপূর্ব ৪০০ অব্দ।</a:t>
            </a:r>
            <a:endParaRPr lang="en-US" sz="2800" dirty="0">
              <a:latin typeface="NikoshBAN" pitchFamily="2" charset="0"/>
              <a:cs typeface="NikoshBAN" pitchFamily="2" charset="0"/>
            </a:endParaRPr>
          </a:p>
        </p:txBody>
      </p:sp>
      <p:pic>
        <p:nvPicPr>
          <p:cNvPr id="16" name="Picture 15" descr="democritus-3.jpg"/>
          <p:cNvPicPr>
            <a:picLocks noChangeAspect="1"/>
          </p:cNvPicPr>
          <p:nvPr/>
        </p:nvPicPr>
        <p:blipFill>
          <a:blip r:embed="rId3"/>
          <a:stretch>
            <a:fillRect/>
          </a:stretch>
        </p:blipFill>
        <p:spPr>
          <a:xfrm>
            <a:off x="2286000" y="457200"/>
            <a:ext cx="3657600" cy="4470400"/>
          </a:xfrm>
          <a:prstGeom prst="rect">
            <a:avLst/>
          </a:prstGeom>
        </p:spPr>
      </p:pic>
      <p:sp>
        <p:nvSpPr>
          <p:cNvPr id="17" name="TextBox 16"/>
          <p:cNvSpPr txBox="1"/>
          <p:nvPr/>
        </p:nvSpPr>
        <p:spPr>
          <a:xfrm>
            <a:off x="2438400" y="4357469"/>
            <a:ext cx="3352800" cy="523220"/>
          </a:xfrm>
          <a:prstGeom prst="rect">
            <a:avLst/>
          </a:prstGeom>
          <a:solidFill>
            <a:schemeClr val="tx1">
              <a:lumMod val="95000"/>
              <a:lumOff val="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2800" dirty="0" err="1" smtClean="0">
                <a:solidFill>
                  <a:srgbClr val="FFFF00"/>
                </a:solidFill>
                <a:latin typeface="NikoshBAN" pitchFamily="2" charset="0"/>
                <a:cs typeface="NikoshBAN" pitchFamily="2" charset="0"/>
              </a:rPr>
              <a:t>গ্রিক</a:t>
            </a:r>
            <a:r>
              <a:rPr lang="en-US" sz="2800" dirty="0" smtClean="0">
                <a:solidFill>
                  <a:srgbClr val="FFFF00"/>
                </a:solidFill>
                <a:latin typeface="NikoshBAN" pitchFamily="2" charset="0"/>
                <a:cs typeface="NikoshBAN" pitchFamily="2" charset="0"/>
              </a:rPr>
              <a:t> </a:t>
            </a:r>
            <a:r>
              <a:rPr lang="en-US" sz="2800" dirty="0" err="1" smtClean="0">
                <a:solidFill>
                  <a:srgbClr val="FFFF00"/>
                </a:solidFill>
                <a:latin typeface="NikoshBAN" pitchFamily="2" charset="0"/>
                <a:cs typeface="NikoshBAN" pitchFamily="2" charset="0"/>
              </a:rPr>
              <a:t>দার্শনিক</a:t>
            </a:r>
            <a:r>
              <a:rPr lang="en-US" sz="2800" dirty="0" smtClean="0">
                <a:solidFill>
                  <a:srgbClr val="FFFF00"/>
                </a:solidFill>
                <a:latin typeface="NikoshBAN" pitchFamily="2" charset="0"/>
                <a:cs typeface="NikoshBAN" pitchFamily="2" charset="0"/>
              </a:rPr>
              <a:t> </a:t>
            </a:r>
            <a:r>
              <a:rPr lang="en-US" sz="2800" dirty="0" err="1" smtClean="0">
                <a:solidFill>
                  <a:srgbClr val="FFFF00"/>
                </a:solidFill>
                <a:latin typeface="NikoshBAN" pitchFamily="2" charset="0"/>
                <a:cs typeface="NikoshBAN" pitchFamily="2" charset="0"/>
              </a:rPr>
              <a:t>ডেমক্রিটাস</a:t>
            </a:r>
            <a:r>
              <a:rPr lang="en-US" sz="2800" dirty="0" smtClean="0">
                <a:solidFill>
                  <a:srgbClr val="FFFF00"/>
                </a:solidFill>
                <a:latin typeface="NikoshBAN" pitchFamily="2" charset="0"/>
                <a:cs typeface="NikoshBAN" pitchFamily="2" charset="0"/>
              </a:rPr>
              <a:t> </a:t>
            </a:r>
            <a:endParaRPr lang="en-US" sz="2800" dirty="0">
              <a:solidFill>
                <a:srgbClr val="FFFF00"/>
              </a:solidFill>
              <a:latin typeface="NikoshBAN" pitchFamily="2" charset="0"/>
              <a:cs typeface="NikoshBAN" pitchFamily="2" charset="0"/>
            </a:endParaRPr>
          </a:p>
        </p:txBody>
      </p:sp>
      <p:sp>
        <p:nvSpPr>
          <p:cNvPr id="18" name="TextBox 17"/>
          <p:cNvSpPr txBox="1"/>
          <p:nvPr/>
        </p:nvSpPr>
        <p:spPr>
          <a:xfrm>
            <a:off x="2438400" y="5562600"/>
            <a:ext cx="39624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চিত্রের লোকটিকে তোমরা চিন?</a:t>
            </a:r>
            <a:endParaRPr lang="en-US" sz="2800" dirty="0">
              <a:latin typeface="NikoshBAN" pitchFamily="2" charset="0"/>
              <a:cs typeface="NikoshBAN" pitchFamily="2" charset="0"/>
            </a:endParaRPr>
          </a:p>
        </p:txBody>
      </p:sp>
      <p:sp>
        <p:nvSpPr>
          <p:cNvPr id="19" name="TextBox 18"/>
          <p:cNvSpPr txBox="1"/>
          <p:nvPr/>
        </p:nvSpPr>
        <p:spPr>
          <a:xfrm>
            <a:off x="1752600" y="5486400"/>
            <a:ext cx="55626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পদার্থ সম্পর্কে তাঁর মতবাদ কি তোমরা জান?</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74622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ppt_x</p:attrName>
                                        </p:attrNameLst>
                                      </p:cBhvr>
                                      <p:tavLst>
                                        <p:tav tm="0">
                                          <p:val>
                                            <p:strVal val="#ppt_x-.2"/>
                                          </p:val>
                                        </p:tav>
                                        <p:tav tm="100000">
                                          <p:val>
                                            <p:strVal val="#ppt_x"/>
                                          </p:val>
                                        </p:tav>
                                      </p:tavLst>
                                    </p:anim>
                                    <p:anim calcmode="lin" valueType="num">
                                      <p:cBhvr>
                                        <p:cTn id="8"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1000" fill="hold"/>
                                        <p:tgtEl>
                                          <p:spTgt spid="17"/>
                                        </p:tgtEl>
                                        <p:attrNameLst>
                                          <p:attrName>ppt_x</p:attrName>
                                        </p:attrNameLst>
                                      </p:cBhvr>
                                      <p:tavLst>
                                        <p:tav tm="0">
                                          <p:val>
                                            <p:strVal val="#ppt_x-.2"/>
                                          </p:val>
                                        </p:tav>
                                        <p:tav tm="100000">
                                          <p:val>
                                            <p:strVal val="#ppt_x"/>
                                          </p:val>
                                        </p:tav>
                                      </p:tavLst>
                                    </p:anim>
                                    <p:anim calcmode="lin" valueType="num">
                                      <p:cBhvr>
                                        <p:cTn id="15"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xit" presetSubtype="0" fill="hold" grpId="1" nodeType="clickEffect">
                                  <p:stCondLst>
                                    <p:cond delay="0"/>
                                  </p:stCondLst>
                                  <p:childTnLst>
                                    <p:animEffect transition="out" filter="fade">
                                      <p:cBhvr>
                                        <p:cTn id="20" dur="1000" accel="50000">
                                          <p:stCondLst>
                                            <p:cond delay="0"/>
                                          </p:stCondLst>
                                        </p:cTn>
                                        <p:tgtEl>
                                          <p:spTgt spid="18"/>
                                        </p:tgtEl>
                                      </p:cBhvr>
                                    </p:animEffect>
                                    <p:anim calcmode="lin" valueType="num">
                                      <p:cBhvr>
                                        <p:cTn id="21" dur="500" accel="50000">
                                          <p:stCondLst>
                                            <p:cond delay="0"/>
                                          </p:stCondLst>
                                        </p:cTn>
                                        <p:tgtEl>
                                          <p:spTgt spid="18"/>
                                        </p:tgtEl>
                                        <p:attrNameLst>
                                          <p:attrName>ppt_y</p:attrName>
                                        </p:attrNameLst>
                                      </p:cBhvr>
                                      <p:tavLst>
                                        <p:tav tm="0">
                                          <p:val>
                                            <p:strVal val="ppt_y"/>
                                          </p:val>
                                        </p:tav>
                                        <p:tav tm="100000">
                                          <p:val>
                                            <p:strVal val="ppt_y+.1"/>
                                          </p:val>
                                        </p:tav>
                                      </p:tavLst>
                                    </p:anim>
                                    <p:anim calcmode="lin" valueType="num">
                                      <p:cBhvr>
                                        <p:cTn id="22" dur="500" decel="50000">
                                          <p:stCondLst>
                                            <p:cond delay="500"/>
                                          </p:stCondLst>
                                        </p:cTn>
                                        <p:tgtEl>
                                          <p:spTgt spid="18"/>
                                        </p:tgtEl>
                                        <p:attrNameLst>
                                          <p:attrName>ppt_y</p:attrName>
                                        </p:attrNameLst>
                                      </p:cBhvr>
                                      <p:tavLst>
                                        <p:tav tm="0">
                                          <p:val>
                                            <p:strVal val="ppt_y"/>
                                          </p:val>
                                        </p:tav>
                                        <p:tav tm="100000">
                                          <p:val>
                                            <p:strVal val="ppt_y-.1"/>
                                          </p:val>
                                        </p:tav>
                                      </p:tavLst>
                                    </p:anim>
                                    <p:anim calcmode="lin" valueType="num">
                                      <p:cBhvr>
                                        <p:cTn id="23" dur="500" accel="50000">
                                          <p:stCondLst>
                                            <p:cond delay="500"/>
                                          </p:stCondLst>
                                        </p:cTn>
                                        <p:tgtEl>
                                          <p:spTgt spid="18"/>
                                        </p:tgtEl>
                                        <p:attrNameLst>
                                          <p:attrName>ppt_x</p:attrName>
                                        </p:attrNameLst>
                                      </p:cBhvr>
                                      <p:tavLst>
                                        <p:tav tm="0">
                                          <p:val>
                                            <p:strVal val="ppt_x"/>
                                          </p:val>
                                        </p:tav>
                                        <p:tav tm="100000">
                                          <p:val>
                                            <p:strVal val="ppt_x+.4"/>
                                          </p:val>
                                        </p:tav>
                                      </p:tavLst>
                                    </p:anim>
                                    <p:anim calcmode="lin" valueType="num">
                                      <p:cBhvr>
                                        <p:cTn id="24" dur="1000"/>
                                        <p:tgtEl>
                                          <p:spTgt spid="18"/>
                                        </p:tgtEl>
                                        <p:attrNameLst>
                                          <p:attrName>ppt_h</p:attrName>
                                        </p:attrNameLst>
                                      </p:cBhvr>
                                      <p:tavLst>
                                        <p:tav tm="0">
                                          <p:val>
                                            <p:strVal val="ppt_h"/>
                                          </p:val>
                                        </p:tav>
                                        <p:tav tm="100000">
                                          <p:val>
                                            <p:strVal val="ppt_h"/>
                                          </p:val>
                                        </p:tav>
                                      </p:tavLst>
                                    </p:anim>
                                    <p:anim calcmode="lin" valueType="num">
                                      <p:cBhvr>
                                        <p:cTn id="25" dur="500" accel="50000">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26" dur="500" decel="50000">
                                          <p:stCondLst>
                                            <p:cond delay="500"/>
                                          </p:stCondLst>
                                        </p:cTn>
                                        <p:tgtEl>
                                          <p:spTgt spid="18"/>
                                        </p:tgtEl>
                                        <p:attrNameLst>
                                          <p:attrName>ppt_w</p:attrName>
                                        </p:attrNameLst>
                                      </p:cBhvr>
                                      <p:tavLst>
                                        <p:tav tm="0">
                                          <p:val>
                                            <p:strVal val="ppt_w"/>
                                          </p:val>
                                        </p:tav>
                                        <p:tav tm="100000">
                                          <p:val>
                                            <p:strVal val="ppt_w/.05"/>
                                          </p:val>
                                        </p:tav>
                                      </p:tavLst>
                                    </p:anim>
                                    <p:anim calcmode="lin" valueType="num">
                                      <p:cBhvr>
                                        <p:cTn id="27" dur="500" accel="50000">
                                          <p:stCondLst>
                                            <p:cond delay="500"/>
                                          </p:stCondLst>
                                        </p:cTn>
                                        <p:tgtEl>
                                          <p:spTgt spid="18"/>
                                        </p:tgtEl>
                                        <p:attrNameLst>
                                          <p:attrName>style.rotation</p:attrName>
                                        </p:attrNameLst>
                                      </p:cBhvr>
                                      <p:tavLst>
                                        <p:tav tm="0">
                                          <p:val>
                                            <p:fltVal val="0"/>
                                          </p:val>
                                        </p:tav>
                                        <p:tav tm="100000">
                                          <p:val>
                                            <p:fltVal val="-90"/>
                                          </p:val>
                                        </p:tav>
                                      </p:tavLst>
                                    </p:anim>
                                    <p:set>
                                      <p:cBhvr>
                                        <p:cTn id="28" dur="1" fill="hold">
                                          <p:stCondLst>
                                            <p:cond delay="999"/>
                                          </p:stCondLst>
                                        </p:cTn>
                                        <p:tgtEl>
                                          <p:spTgt spid="1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1000" fill="hold"/>
                                        <p:tgtEl>
                                          <p:spTgt spid="19"/>
                                        </p:tgtEl>
                                        <p:attrNameLst>
                                          <p:attrName>ppt_x</p:attrName>
                                        </p:attrNameLst>
                                      </p:cBhvr>
                                      <p:tavLst>
                                        <p:tav tm="0">
                                          <p:val>
                                            <p:strVal val="#ppt_x-.2"/>
                                          </p:val>
                                        </p:tav>
                                        <p:tav tm="100000">
                                          <p:val>
                                            <p:strVal val="#ppt_x"/>
                                          </p:val>
                                        </p:tav>
                                      </p:tavLst>
                                    </p:anim>
                                    <p:anim calcmode="lin" valueType="num">
                                      <p:cBhvr>
                                        <p:cTn id="34"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35" dur="10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29" presetClass="exit" presetSubtype="0" fill="hold" grpId="2" nodeType="clickEffect">
                                  <p:stCondLst>
                                    <p:cond delay="0"/>
                                  </p:stCondLst>
                                  <p:childTnLst>
                                    <p:anim calcmode="lin" valueType="num">
                                      <p:cBhvr>
                                        <p:cTn id="39" dur="1000"/>
                                        <p:tgtEl>
                                          <p:spTgt spid="19"/>
                                        </p:tgtEl>
                                        <p:attrNameLst>
                                          <p:attrName>ppt_x</p:attrName>
                                        </p:attrNameLst>
                                      </p:cBhvr>
                                      <p:tavLst>
                                        <p:tav tm="0">
                                          <p:val>
                                            <p:strVal val="ppt_x"/>
                                          </p:val>
                                        </p:tav>
                                        <p:tav tm="100000">
                                          <p:val>
                                            <p:strVal val="ppt_x-.2"/>
                                          </p:val>
                                        </p:tav>
                                      </p:tavLst>
                                    </p:anim>
                                    <p:anim calcmode="lin" valueType="num">
                                      <p:cBhvr>
                                        <p:cTn id="40" dur="1000"/>
                                        <p:tgtEl>
                                          <p:spTgt spid="19"/>
                                        </p:tgtEl>
                                        <p:attrNameLst>
                                          <p:attrName>ppt_y</p:attrName>
                                        </p:attrNameLst>
                                      </p:cBhvr>
                                      <p:tavLst>
                                        <p:tav tm="0">
                                          <p:val>
                                            <p:strVal val="ppt_y"/>
                                          </p:val>
                                        </p:tav>
                                        <p:tav tm="100000">
                                          <p:val>
                                            <p:strVal val="ppt_y"/>
                                          </p:val>
                                        </p:tav>
                                      </p:tavLst>
                                    </p:anim>
                                    <p:animEffect transition="out" filter="fade">
                                      <p:cBhvr>
                                        <p:cTn id="41" dur="1000"/>
                                        <p:tgtEl>
                                          <p:spTgt spid="19"/>
                                        </p:tgtEl>
                                      </p:cBhvr>
                                    </p:animEffect>
                                    <p:set>
                                      <p:cBhvr>
                                        <p:cTn id="42" dur="1" fill="hold">
                                          <p:stCondLst>
                                            <p:cond delay="999"/>
                                          </p:stCondLst>
                                        </p:cTn>
                                        <p:tgtEl>
                                          <p:spTgt spid="1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1000" fill="hold"/>
                                        <p:tgtEl>
                                          <p:spTgt spid="8"/>
                                        </p:tgtEl>
                                        <p:attrNameLst>
                                          <p:attrName>ppt_x</p:attrName>
                                        </p:attrNameLst>
                                      </p:cBhvr>
                                      <p:tavLst>
                                        <p:tav tm="0">
                                          <p:val>
                                            <p:strVal val="#ppt_x-.2"/>
                                          </p:val>
                                        </p:tav>
                                        <p:tav tm="100000">
                                          <p:val>
                                            <p:strVal val="#ppt_x"/>
                                          </p:val>
                                        </p:tav>
                                      </p:tavLst>
                                    </p:anim>
                                    <p:anim calcmode="lin" valueType="num">
                                      <p:cBhvr>
                                        <p:cTn id="4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9" dur="10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25" presetClass="exit" presetSubtype="0" fill="hold" grpId="1" nodeType="clickEffect">
                                  <p:stCondLst>
                                    <p:cond delay="0"/>
                                  </p:stCondLst>
                                  <p:childTnLst>
                                    <p:animEffect transition="out" filter="fade">
                                      <p:cBhvr>
                                        <p:cTn id="53" dur="1000" accel="50000">
                                          <p:stCondLst>
                                            <p:cond delay="0"/>
                                          </p:stCondLst>
                                        </p:cTn>
                                        <p:tgtEl>
                                          <p:spTgt spid="8"/>
                                        </p:tgtEl>
                                      </p:cBhvr>
                                    </p:animEffect>
                                    <p:anim calcmode="lin" valueType="num">
                                      <p:cBhvr>
                                        <p:cTn id="54" dur="500" accel="50000">
                                          <p:stCondLst>
                                            <p:cond delay="0"/>
                                          </p:stCondLst>
                                        </p:cTn>
                                        <p:tgtEl>
                                          <p:spTgt spid="8"/>
                                        </p:tgtEl>
                                        <p:attrNameLst>
                                          <p:attrName>ppt_y</p:attrName>
                                        </p:attrNameLst>
                                      </p:cBhvr>
                                      <p:tavLst>
                                        <p:tav tm="0">
                                          <p:val>
                                            <p:strVal val="ppt_y"/>
                                          </p:val>
                                        </p:tav>
                                        <p:tav tm="100000">
                                          <p:val>
                                            <p:strVal val="ppt_y+.1"/>
                                          </p:val>
                                        </p:tav>
                                      </p:tavLst>
                                    </p:anim>
                                    <p:anim calcmode="lin" valueType="num">
                                      <p:cBhvr>
                                        <p:cTn id="55" dur="500" decel="50000">
                                          <p:stCondLst>
                                            <p:cond delay="500"/>
                                          </p:stCondLst>
                                        </p:cTn>
                                        <p:tgtEl>
                                          <p:spTgt spid="8"/>
                                        </p:tgtEl>
                                        <p:attrNameLst>
                                          <p:attrName>ppt_y</p:attrName>
                                        </p:attrNameLst>
                                      </p:cBhvr>
                                      <p:tavLst>
                                        <p:tav tm="0">
                                          <p:val>
                                            <p:strVal val="ppt_y"/>
                                          </p:val>
                                        </p:tav>
                                        <p:tav tm="100000">
                                          <p:val>
                                            <p:strVal val="ppt_y-.1"/>
                                          </p:val>
                                        </p:tav>
                                      </p:tavLst>
                                    </p:anim>
                                    <p:anim calcmode="lin" valueType="num">
                                      <p:cBhvr>
                                        <p:cTn id="56" dur="500" accel="50000">
                                          <p:stCondLst>
                                            <p:cond delay="500"/>
                                          </p:stCondLst>
                                        </p:cTn>
                                        <p:tgtEl>
                                          <p:spTgt spid="8"/>
                                        </p:tgtEl>
                                        <p:attrNameLst>
                                          <p:attrName>ppt_x</p:attrName>
                                        </p:attrNameLst>
                                      </p:cBhvr>
                                      <p:tavLst>
                                        <p:tav tm="0">
                                          <p:val>
                                            <p:strVal val="ppt_x"/>
                                          </p:val>
                                        </p:tav>
                                        <p:tav tm="100000">
                                          <p:val>
                                            <p:strVal val="ppt_x+.4"/>
                                          </p:val>
                                        </p:tav>
                                      </p:tavLst>
                                    </p:anim>
                                    <p:anim calcmode="lin" valueType="num">
                                      <p:cBhvr>
                                        <p:cTn id="57" dur="1000"/>
                                        <p:tgtEl>
                                          <p:spTgt spid="8"/>
                                        </p:tgtEl>
                                        <p:attrNameLst>
                                          <p:attrName>ppt_h</p:attrName>
                                        </p:attrNameLst>
                                      </p:cBhvr>
                                      <p:tavLst>
                                        <p:tav tm="0">
                                          <p:val>
                                            <p:strVal val="ppt_h"/>
                                          </p:val>
                                        </p:tav>
                                        <p:tav tm="100000">
                                          <p:val>
                                            <p:strVal val="ppt_h"/>
                                          </p:val>
                                        </p:tav>
                                      </p:tavLst>
                                    </p:anim>
                                    <p:anim calcmode="lin" valueType="num">
                                      <p:cBhvr>
                                        <p:cTn id="58" dur="500" accel="50000">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59" dur="500" decel="50000">
                                          <p:stCondLst>
                                            <p:cond delay="500"/>
                                          </p:stCondLst>
                                        </p:cTn>
                                        <p:tgtEl>
                                          <p:spTgt spid="8"/>
                                        </p:tgtEl>
                                        <p:attrNameLst>
                                          <p:attrName>ppt_w</p:attrName>
                                        </p:attrNameLst>
                                      </p:cBhvr>
                                      <p:tavLst>
                                        <p:tav tm="0">
                                          <p:val>
                                            <p:strVal val="ppt_w"/>
                                          </p:val>
                                        </p:tav>
                                        <p:tav tm="100000">
                                          <p:val>
                                            <p:strVal val="ppt_w/.05"/>
                                          </p:val>
                                        </p:tav>
                                      </p:tavLst>
                                    </p:anim>
                                    <p:anim calcmode="lin" valueType="num">
                                      <p:cBhvr>
                                        <p:cTn id="60" dur="500" accel="50000">
                                          <p:stCondLst>
                                            <p:cond delay="500"/>
                                          </p:stCondLst>
                                        </p:cTn>
                                        <p:tgtEl>
                                          <p:spTgt spid="8"/>
                                        </p:tgtEl>
                                        <p:attrNameLst>
                                          <p:attrName>style.rotation</p:attrName>
                                        </p:attrNameLst>
                                      </p:cBhvr>
                                      <p:tavLst>
                                        <p:tav tm="0">
                                          <p:val>
                                            <p:fltVal val="0"/>
                                          </p:val>
                                        </p:tav>
                                        <p:tav tm="100000">
                                          <p:val>
                                            <p:fltVal val="-90"/>
                                          </p:val>
                                        </p:tav>
                                      </p:tavLst>
                                    </p:anim>
                                    <p:set>
                                      <p:cBhvr>
                                        <p:cTn id="61" dur="1" fill="hold">
                                          <p:stCondLst>
                                            <p:cond delay="999"/>
                                          </p:stCondLst>
                                        </p:cTn>
                                        <p:tgtEl>
                                          <p:spTgt spid="8"/>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5" presetClass="exit" presetSubtype="0" fill="hold" grpId="1" nodeType="clickEffect">
                                  <p:stCondLst>
                                    <p:cond delay="0"/>
                                  </p:stCondLst>
                                  <p:childTnLst>
                                    <p:animEffect transition="out" filter="fade">
                                      <p:cBhvr>
                                        <p:cTn id="65" dur="1000" accel="50000">
                                          <p:stCondLst>
                                            <p:cond delay="0"/>
                                          </p:stCondLst>
                                        </p:cTn>
                                        <p:tgtEl>
                                          <p:spTgt spid="19"/>
                                        </p:tgtEl>
                                      </p:cBhvr>
                                    </p:animEffect>
                                    <p:anim calcmode="lin" valueType="num">
                                      <p:cBhvr>
                                        <p:cTn id="66" dur="500" accel="50000">
                                          <p:stCondLst>
                                            <p:cond delay="0"/>
                                          </p:stCondLst>
                                        </p:cTn>
                                        <p:tgtEl>
                                          <p:spTgt spid="19"/>
                                        </p:tgtEl>
                                        <p:attrNameLst>
                                          <p:attrName>ppt_y</p:attrName>
                                        </p:attrNameLst>
                                      </p:cBhvr>
                                      <p:tavLst>
                                        <p:tav tm="0">
                                          <p:val>
                                            <p:strVal val="ppt_y"/>
                                          </p:val>
                                        </p:tav>
                                        <p:tav tm="100000">
                                          <p:val>
                                            <p:strVal val="ppt_y+.1"/>
                                          </p:val>
                                        </p:tav>
                                      </p:tavLst>
                                    </p:anim>
                                    <p:anim calcmode="lin" valueType="num">
                                      <p:cBhvr>
                                        <p:cTn id="67" dur="500" decel="50000">
                                          <p:stCondLst>
                                            <p:cond delay="500"/>
                                          </p:stCondLst>
                                        </p:cTn>
                                        <p:tgtEl>
                                          <p:spTgt spid="19"/>
                                        </p:tgtEl>
                                        <p:attrNameLst>
                                          <p:attrName>ppt_y</p:attrName>
                                        </p:attrNameLst>
                                      </p:cBhvr>
                                      <p:tavLst>
                                        <p:tav tm="0">
                                          <p:val>
                                            <p:strVal val="ppt_y"/>
                                          </p:val>
                                        </p:tav>
                                        <p:tav tm="100000">
                                          <p:val>
                                            <p:strVal val="ppt_y-.1"/>
                                          </p:val>
                                        </p:tav>
                                      </p:tavLst>
                                    </p:anim>
                                    <p:anim calcmode="lin" valueType="num">
                                      <p:cBhvr>
                                        <p:cTn id="68" dur="500" accel="50000">
                                          <p:stCondLst>
                                            <p:cond delay="500"/>
                                          </p:stCondLst>
                                        </p:cTn>
                                        <p:tgtEl>
                                          <p:spTgt spid="19"/>
                                        </p:tgtEl>
                                        <p:attrNameLst>
                                          <p:attrName>ppt_x</p:attrName>
                                        </p:attrNameLst>
                                      </p:cBhvr>
                                      <p:tavLst>
                                        <p:tav tm="0">
                                          <p:val>
                                            <p:strVal val="ppt_x"/>
                                          </p:val>
                                        </p:tav>
                                        <p:tav tm="100000">
                                          <p:val>
                                            <p:strVal val="ppt_x+.4"/>
                                          </p:val>
                                        </p:tav>
                                      </p:tavLst>
                                    </p:anim>
                                    <p:anim calcmode="lin" valueType="num">
                                      <p:cBhvr>
                                        <p:cTn id="69" dur="1000"/>
                                        <p:tgtEl>
                                          <p:spTgt spid="19"/>
                                        </p:tgtEl>
                                        <p:attrNameLst>
                                          <p:attrName>ppt_h</p:attrName>
                                        </p:attrNameLst>
                                      </p:cBhvr>
                                      <p:tavLst>
                                        <p:tav tm="0">
                                          <p:val>
                                            <p:strVal val="ppt_h"/>
                                          </p:val>
                                        </p:tav>
                                        <p:tav tm="100000">
                                          <p:val>
                                            <p:strVal val="ppt_h"/>
                                          </p:val>
                                        </p:tav>
                                      </p:tavLst>
                                    </p:anim>
                                    <p:anim calcmode="lin" valueType="num">
                                      <p:cBhvr>
                                        <p:cTn id="70" dur="500" accel="50000">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71" dur="500" decel="50000">
                                          <p:stCondLst>
                                            <p:cond delay="500"/>
                                          </p:stCondLst>
                                        </p:cTn>
                                        <p:tgtEl>
                                          <p:spTgt spid="19"/>
                                        </p:tgtEl>
                                        <p:attrNameLst>
                                          <p:attrName>ppt_w</p:attrName>
                                        </p:attrNameLst>
                                      </p:cBhvr>
                                      <p:tavLst>
                                        <p:tav tm="0">
                                          <p:val>
                                            <p:strVal val="ppt_w"/>
                                          </p:val>
                                        </p:tav>
                                        <p:tav tm="100000">
                                          <p:val>
                                            <p:strVal val="ppt_w/.05"/>
                                          </p:val>
                                        </p:tav>
                                      </p:tavLst>
                                    </p:anim>
                                    <p:anim calcmode="lin" valueType="num">
                                      <p:cBhvr>
                                        <p:cTn id="72" dur="500" accel="50000">
                                          <p:stCondLst>
                                            <p:cond delay="500"/>
                                          </p:stCondLst>
                                        </p:cTn>
                                        <p:tgtEl>
                                          <p:spTgt spid="19"/>
                                        </p:tgtEl>
                                        <p:attrNameLst>
                                          <p:attrName>style.rotation</p:attrName>
                                        </p:attrNameLst>
                                      </p:cBhvr>
                                      <p:tavLst>
                                        <p:tav tm="0">
                                          <p:val>
                                            <p:fltVal val="0"/>
                                          </p:val>
                                        </p:tav>
                                        <p:tav tm="100000">
                                          <p:val>
                                            <p:fltVal val="-90"/>
                                          </p:val>
                                        </p:tav>
                                      </p:tavLst>
                                    </p:anim>
                                    <p:set>
                                      <p:cBhvr>
                                        <p:cTn id="73" dur="1" fill="hold">
                                          <p:stCondLst>
                                            <p:cond delay="999"/>
                                          </p:stCondLst>
                                        </p:cTn>
                                        <p:tgtEl>
                                          <p:spTgt spid="19"/>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9" presetClass="entr" presetSubtype="0" fill="hold" grpId="0" nodeType="clickEffect">
                                  <p:stCondLst>
                                    <p:cond delay="0"/>
                                  </p:stCondLst>
                                  <p:childTnLst>
                                    <p:set>
                                      <p:cBhvr>
                                        <p:cTn id="77" dur="1" fill="hold">
                                          <p:stCondLst>
                                            <p:cond delay="0"/>
                                          </p:stCondLst>
                                        </p:cTn>
                                        <p:tgtEl>
                                          <p:spTgt spid="9"/>
                                        </p:tgtEl>
                                        <p:attrNameLst>
                                          <p:attrName>style.visibility</p:attrName>
                                        </p:attrNameLst>
                                      </p:cBhvr>
                                      <p:to>
                                        <p:strVal val="visible"/>
                                      </p:to>
                                    </p:set>
                                    <p:anim calcmode="lin" valueType="num">
                                      <p:cBhvr>
                                        <p:cTn id="78" dur="1000" fill="hold"/>
                                        <p:tgtEl>
                                          <p:spTgt spid="9"/>
                                        </p:tgtEl>
                                        <p:attrNameLst>
                                          <p:attrName>ppt_x</p:attrName>
                                        </p:attrNameLst>
                                      </p:cBhvr>
                                      <p:tavLst>
                                        <p:tav tm="0">
                                          <p:val>
                                            <p:strVal val="#ppt_x-.2"/>
                                          </p:val>
                                        </p:tav>
                                        <p:tav tm="100000">
                                          <p:val>
                                            <p:strVal val="#ppt_x"/>
                                          </p:val>
                                        </p:tav>
                                      </p:tavLst>
                                    </p:anim>
                                    <p:anim calcmode="lin" valueType="num">
                                      <p:cBhvr>
                                        <p:cTn id="79"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8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17" grpId="0" animBg="1"/>
      <p:bldP spid="18" grpId="0"/>
      <p:bldP spid="18" grpId="1"/>
      <p:bldP spid="19" grpId="0"/>
      <p:bldP spid="19" grpId="1"/>
      <p:bldP spid="19" grpId="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09600" y="5029200"/>
            <a:ext cx="7848600" cy="523220"/>
          </a:xfrm>
          <a:prstGeom prst="rect">
            <a:avLst/>
          </a:prstGeom>
          <a:solidFill>
            <a:srgbClr val="00B05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bn-BD" sz="2800" dirty="0" smtClean="0">
                <a:latin typeface="NikoshBAN" pitchFamily="2" charset="0"/>
                <a:cs typeface="NikoshBAN" pitchFamily="2" charset="0"/>
              </a:rPr>
              <a:t>অ্যারিস্টটালের মতেঃ পদার্থের কণাগুলো ক্ষুদ্র হতে ক্ষুদ্রতর হতে থাকবে।</a:t>
            </a:r>
            <a:endParaRPr lang="en-US" sz="2800" dirty="0">
              <a:latin typeface="NikoshBAN" pitchFamily="2" charset="0"/>
              <a:cs typeface="NikoshBAN" pitchFamily="2" charset="0"/>
            </a:endParaRPr>
          </a:p>
        </p:txBody>
      </p:sp>
      <p:sp>
        <p:nvSpPr>
          <p:cNvPr id="14" name="TextBox 13"/>
          <p:cNvSpPr txBox="1"/>
          <p:nvPr/>
        </p:nvSpPr>
        <p:spPr>
          <a:xfrm>
            <a:off x="304800" y="2562255"/>
            <a:ext cx="1219200" cy="646331"/>
          </a:xfrm>
          <a:prstGeom prst="rect">
            <a:avLst/>
          </a:prstGeom>
          <a:noFill/>
        </p:spPr>
        <p:txBody>
          <a:bodyPr wrap="square" rtlCol="0">
            <a:spAutoFit/>
          </a:bodyPr>
          <a:lstStyle/>
          <a:p>
            <a:r>
              <a:rPr lang="bn-BD" sz="3600" dirty="0" smtClean="0">
                <a:latin typeface="NikoshBAN" pitchFamily="2" charset="0"/>
                <a:cs typeface="NikoshBAN" pitchFamily="2" charset="0"/>
              </a:rPr>
              <a:t>পদার্থ</a:t>
            </a:r>
            <a:endParaRPr lang="en-US" sz="3600" dirty="0">
              <a:latin typeface="NikoshBAN" pitchFamily="2" charset="0"/>
              <a:cs typeface="NikoshBAN" pitchFamily="2" charset="0"/>
            </a:endParaRPr>
          </a:p>
        </p:txBody>
      </p:sp>
      <p:sp>
        <p:nvSpPr>
          <p:cNvPr id="15" name="TextBox 14"/>
          <p:cNvSpPr txBox="1"/>
          <p:nvPr/>
        </p:nvSpPr>
        <p:spPr>
          <a:xfrm>
            <a:off x="2971800" y="1676400"/>
            <a:ext cx="1295400" cy="400110"/>
          </a:xfrm>
          <a:prstGeom prst="rect">
            <a:avLst/>
          </a:prstGeom>
          <a:noFill/>
        </p:spPr>
        <p:txBody>
          <a:bodyPr wrap="square" rtlCol="0">
            <a:spAutoFit/>
          </a:bodyPr>
          <a:lstStyle/>
          <a:p>
            <a:r>
              <a:rPr lang="bn-BD" sz="2000" dirty="0" smtClean="0">
                <a:latin typeface="NikoshBAN" pitchFamily="2" charset="0"/>
                <a:cs typeface="NikoshBAN" pitchFamily="2" charset="0"/>
              </a:rPr>
              <a:t>ক্ষুদ্রতম অংশ</a:t>
            </a:r>
            <a:endParaRPr lang="en-US" sz="2000" dirty="0">
              <a:latin typeface="NikoshBAN" pitchFamily="2" charset="0"/>
              <a:cs typeface="NikoshBAN" pitchFamily="2" charset="0"/>
            </a:endParaRPr>
          </a:p>
        </p:txBody>
      </p:sp>
      <p:sp>
        <p:nvSpPr>
          <p:cNvPr id="16" name="TextBox 15"/>
          <p:cNvSpPr txBox="1"/>
          <p:nvPr/>
        </p:nvSpPr>
        <p:spPr>
          <a:xfrm>
            <a:off x="5105400" y="1676400"/>
            <a:ext cx="1371600" cy="400110"/>
          </a:xfrm>
          <a:prstGeom prst="rect">
            <a:avLst/>
          </a:prstGeom>
          <a:noFill/>
        </p:spPr>
        <p:txBody>
          <a:bodyPr wrap="square" rtlCol="0">
            <a:spAutoFit/>
          </a:bodyPr>
          <a:lstStyle/>
          <a:p>
            <a:r>
              <a:rPr lang="bn-BD" sz="2000" dirty="0" smtClean="0">
                <a:latin typeface="NikoshBAN" pitchFamily="2" charset="0"/>
                <a:cs typeface="NikoshBAN" pitchFamily="2" charset="0"/>
              </a:rPr>
              <a:t>ক্ষুদ্রতম অংশ</a:t>
            </a:r>
            <a:endParaRPr lang="en-US" sz="2000" dirty="0">
              <a:latin typeface="NikoshBAN" pitchFamily="2" charset="0"/>
              <a:cs typeface="NikoshBAN" pitchFamily="2" charset="0"/>
            </a:endParaRPr>
          </a:p>
        </p:txBody>
      </p:sp>
      <p:sp>
        <p:nvSpPr>
          <p:cNvPr id="17" name="TextBox 16"/>
          <p:cNvSpPr txBox="1"/>
          <p:nvPr/>
        </p:nvSpPr>
        <p:spPr>
          <a:xfrm>
            <a:off x="6949440" y="2748320"/>
            <a:ext cx="1600200" cy="523220"/>
          </a:xfrm>
          <a:prstGeom prst="rect">
            <a:avLst/>
          </a:prstGeom>
          <a:noFill/>
        </p:spPr>
        <p:txBody>
          <a:bodyPr wrap="square" rtlCol="0">
            <a:spAutoFit/>
          </a:bodyPr>
          <a:lstStyle/>
          <a:p>
            <a:r>
              <a:rPr lang="bn-BD" sz="2800" dirty="0" smtClean="0">
                <a:latin typeface="NikoshBAN" pitchFamily="2" charset="0"/>
                <a:cs typeface="NikoshBAN" pitchFamily="2" charset="0"/>
              </a:rPr>
              <a:t>ক্ষুদ্রতম কণা</a:t>
            </a:r>
            <a:endParaRPr lang="en-US" sz="2800" dirty="0">
              <a:latin typeface="NikoshBAN" pitchFamily="2" charset="0"/>
              <a:cs typeface="NikoshBAN" pitchFamily="2" charset="0"/>
            </a:endParaRPr>
          </a:p>
        </p:txBody>
      </p:sp>
      <p:sp>
        <p:nvSpPr>
          <p:cNvPr id="18" name="Oval 17"/>
          <p:cNvSpPr/>
          <p:nvPr/>
        </p:nvSpPr>
        <p:spPr>
          <a:xfrm>
            <a:off x="3276600" y="1143000"/>
            <a:ext cx="266700" cy="152400"/>
          </a:xfrm>
          <a:prstGeom prst="ellipse">
            <a:avLst/>
          </a:prstGeom>
          <a:solidFill>
            <a:schemeClr val="accent2"/>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9" name="Oval 18"/>
          <p:cNvSpPr/>
          <p:nvPr/>
        </p:nvSpPr>
        <p:spPr>
          <a:xfrm>
            <a:off x="5715000" y="1524000"/>
            <a:ext cx="76200" cy="76200"/>
          </a:xfrm>
          <a:prstGeom prst="ellipse">
            <a:avLst/>
          </a:prstGeom>
          <a:solidFill>
            <a:schemeClr val="accent2"/>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0" name="Oval 19"/>
          <p:cNvSpPr/>
          <p:nvPr/>
        </p:nvSpPr>
        <p:spPr>
          <a:xfrm>
            <a:off x="838200" y="2057400"/>
            <a:ext cx="304800" cy="304800"/>
          </a:xfrm>
          <a:prstGeom prst="ellipse">
            <a:avLst/>
          </a:prstGeom>
          <a:solidFill>
            <a:schemeClr val="accent2"/>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 name="Oval 1"/>
          <p:cNvSpPr/>
          <p:nvPr/>
        </p:nvSpPr>
        <p:spPr>
          <a:xfrm>
            <a:off x="457200" y="1816686"/>
            <a:ext cx="914400" cy="71508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366575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3.33333E-6 2.89017E-7 L 0.26667 -0.13318 " pathEditMode="relative" rAng="0" ptsTypes="AA">
                                      <p:cBhvr>
                                        <p:cTn id="6" dur="2000" fill="hold"/>
                                        <p:tgtEl>
                                          <p:spTgt spid="20"/>
                                        </p:tgtEl>
                                        <p:attrNameLst>
                                          <p:attrName>ppt_x</p:attrName>
                                          <p:attrName>ppt_y</p:attrName>
                                        </p:attrNameLst>
                                      </p:cBhvr>
                                      <p:rCtr x="13300" y="-6700"/>
                                    </p:animMotion>
                                  </p:childTnLst>
                                </p:cTn>
                              </p:par>
                            </p:childTnLst>
                          </p:cTn>
                        </p:par>
                      </p:childTnLst>
                    </p:cTn>
                  </p:par>
                  <p:par>
                    <p:cTn id="7" fill="hold">
                      <p:stCondLst>
                        <p:cond delay="indefinite"/>
                      </p:stCondLst>
                      <p:childTnLst>
                        <p:par>
                          <p:cTn id="8" fill="hold">
                            <p:stCondLst>
                              <p:cond delay="0"/>
                            </p:stCondLst>
                            <p:childTnLst>
                              <p:par>
                                <p:cTn id="9" presetID="29"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ppt_x</p:attrName>
                                        </p:attrNameLst>
                                      </p:cBhvr>
                                      <p:tavLst>
                                        <p:tav tm="0">
                                          <p:val>
                                            <p:strVal val="#ppt_x-.2"/>
                                          </p:val>
                                        </p:tav>
                                        <p:tav tm="100000">
                                          <p:val>
                                            <p:strVal val="#ppt_x"/>
                                          </p:val>
                                        </p:tav>
                                      </p:tavLst>
                                    </p:anim>
                                    <p:anim calcmode="lin" valueType="num">
                                      <p:cBhvr>
                                        <p:cTn id="12"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13" dur="10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63" presetClass="path" presetSubtype="0" accel="50000" decel="50000" fill="hold" grpId="1" nodeType="clickEffect">
                                  <p:stCondLst>
                                    <p:cond delay="0"/>
                                  </p:stCondLst>
                                  <p:childTnLst>
                                    <p:animMotion origin="layout" path="M -3.33333E-6 2.22222E-6 L 0.25 0.04444 " pathEditMode="relative" rAng="0" ptsTypes="AA">
                                      <p:cBhvr>
                                        <p:cTn id="24" dur="2000" fill="hold"/>
                                        <p:tgtEl>
                                          <p:spTgt spid="18"/>
                                        </p:tgtEl>
                                        <p:attrNameLst>
                                          <p:attrName>ppt_x</p:attrName>
                                          <p:attrName>ppt_y</p:attrName>
                                        </p:attrNameLst>
                                      </p:cBhvr>
                                      <p:rCtr x="12500" y="2222"/>
                                    </p:animMotion>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1000" fill="hold"/>
                                        <p:tgtEl>
                                          <p:spTgt spid="16"/>
                                        </p:tgtEl>
                                        <p:attrNameLst>
                                          <p:attrName>ppt_x</p:attrName>
                                        </p:attrNameLst>
                                      </p:cBhvr>
                                      <p:tavLst>
                                        <p:tav tm="0">
                                          <p:val>
                                            <p:strVal val="#ppt_x-.2"/>
                                          </p:val>
                                        </p:tav>
                                        <p:tav tm="100000">
                                          <p:val>
                                            <p:strVal val="#ppt_x"/>
                                          </p:val>
                                        </p:tav>
                                      </p:tavLst>
                                    </p:anim>
                                    <p:anim calcmode="lin" valueType="num">
                                      <p:cBhvr>
                                        <p:cTn id="30"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grpId="1" nodeType="clickEffect">
                                  <p:stCondLst>
                                    <p:cond delay="0"/>
                                  </p:stCondLst>
                                  <p:childTnLst>
                                    <p:animEffect transition="out" filter="dissolve">
                                      <p:cBhvr>
                                        <p:cTn id="35" dur="500"/>
                                        <p:tgtEl>
                                          <p:spTgt spid="20"/>
                                        </p:tgtEl>
                                      </p:cBhvr>
                                    </p:animEffect>
                                    <p:set>
                                      <p:cBhvr>
                                        <p:cTn id="36" dur="1" fill="hold">
                                          <p:stCondLst>
                                            <p:cond delay="499"/>
                                          </p:stCondLst>
                                        </p:cTn>
                                        <p:tgtEl>
                                          <p:spTgt spid="2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63" presetClass="path" presetSubtype="0" accel="50000" decel="50000" fill="hold" grpId="1" nodeType="clickEffect">
                                  <p:stCondLst>
                                    <p:cond delay="0"/>
                                  </p:stCondLst>
                                  <p:childTnLst>
                                    <p:animMotion origin="layout" path="M -3.33333E-6 -4.44444E-6 L 0.20834 0.19977 " pathEditMode="relative" rAng="0" ptsTypes="AA">
                                      <p:cBhvr>
                                        <p:cTn id="47" dur="2000" fill="hold"/>
                                        <p:tgtEl>
                                          <p:spTgt spid="19"/>
                                        </p:tgtEl>
                                        <p:attrNameLst>
                                          <p:attrName>ppt_x</p:attrName>
                                          <p:attrName>ppt_y</p:attrName>
                                        </p:attrNameLst>
                                      </p:cBhvr>
                                      <p:rCtr x="10417" y="9977"/>
                                    </p:animMotion>
                                  </p:childTnLst>
                                </p:cTn>
                              </p:par>
                            </p:childTnLst>
                          </p:cTn>
                        </p:par>
                      </p:childTnLst>
                    </p:cTn>
                  </p:par>
                  <p:par>
                    <p:cTn id="48" fill="hold">
                      <p:stCondLst>
                        <p:cond delay="indefinite"/>
                      </p:stCondLst>
                      <p:childTnLst>
                        <p:par>
                          <p:cTn id="49" fill="hold">
                            <p:stCondLst>
                              <p:cond delay="0"/>
                            </p:stCondLst>
                            <p:childTnLst>
                              <p:par>
                                <p:cTn id="50" presetID="29"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1000" fill="hold"/>
                                        <p:tgtEl>
                                          <p:spTgt spid="17"/>
                                        </p:tgtEl>
                                        <p:attrNameLst>
                                          <p:attrName>ppt_x</p:attrName>
                                        </p:attrNameLst>
                                      </p:cBhvr>
                                      <p:tavLst>
                                        <p:tav tm="0">
                                          <p:val>
                                            <p:strVal val="#ppt_x-.2"/>
                                          </p:val>
                                        </p:tav>
                                        <p:tav tm="100000">
                                          <p:val>
                                            <p:strVal val="#ppt_x"/>
                                          </p:val>
                                        </p:tav>
                                      </p:tavLst>
                                    </p:anim>
                                    <p:anim calcmode="lin" valueType="num">
                                      <p:cBhvr>
                                        <p:cTn id="53"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54" dur="10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xit" presetSubtype="0" fill="hold" grpId="2" nodeType="clickEffect">
                                  <p:stCondLst>
                                    <p:cond delay="0"/>
                                  </p:stCondLst>
                                  <p:childTnLst>
                                    <p:animEffect transition="out" filter="dissolve">
                                      <p:cBhvr>
                                        <p:cTn id="58" dur="500"/>
                                        <p:tgtEl>
                                          <p:spTgt spid="18"/>
                                        </p:tgtEl>
                                      </p:cBhvr>
                                    </p:animEffect>
                                    <p:set>
                                      <p:cBhvr>
                                        <p:cTn id="59" dur="1" fill="hold">
                                          <p:stCondLst>
                                            <p:cond delay="499"/>
                                          </p:stCondLst>
                                        </p:cTn>
                                        <p:tgtEl>
                                          <p:spTgt spid="18"/>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9" presetClass="entr" presetSubtype="0"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1000" fill="hold"/>
                                        <p:tgtEl>
                                          <p:spTgt spid="12"/>
                                        </p:tgtEl>
                                        <p:attrNameLst>
                                          <p:attrName>ppt_x</p:attrName>
                                        </p:attrNameLst>
                                      </p:cBhvr>
                                      <p:tavLst>
                                        <p:tav tm="0">
                                          <p:val>
                                            <p:strVal val="#ppt_x-.2"/>
                                          </p:val>
                                        </p:tav>
                                        <p:tav tm="100000">
                                          <p:val>
                                            <p:strVal val="#ppt_x"/>
                                          </p:val>
                                        </p:tav>
                                      </p:tavLst>
                                    </p:anim>
                                    <p:anim calcmode="lin" valueType="num">
                                      <p:cBhvr>
                                        <p:cTn id="65"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6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16" grpId="0"/>
      <p:bldP spid="17" grpId="0"/>
      <p:bldP spid="18" grpId="0" animBg="1"/>
      <p:bldP spid="18" grpId="1" animBg="1"/>
      <p:bldP spid="18" grpId="2" animBg="1"/>
      <p:bldP spid="19" grpId="0" animBg="1"/>
      <p:bldP spid="19" grpId="1" animBg="1"/>
      <p:bldP spid="20" grpId="0" animBg="1"/>
      <p:bldP spid="20"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0" y="5181600"/>
            <a:ext cx="8763000" cy="1384995"/>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ctr"/>
            <a:r>
              <a:rPr lang="bn-BD" sz="2800" dirty="0" smtClean="0">
                <a:latin typeface="NikoshBAN" pitchFamily="2" charset="0"/>
                <a:cs typeface="NikoshBAN" pitchFamily="2" charset="0"/>
              </a:rPr>
              <a:t>দার্শনিক প্লেটো ও অ্যারিস্টটল এর মতবাদঃ পদার্থসমূহ অবিচ্ছেদ্য এবং ভাঙনের কোন সীমা নেই অর্থাৎ যতই ভাঙ্গা হোক না কেন, পদার্থের কণাগুলো ক্ষুদ্র হতে ক্ষুদ্রতর হতে থাকবে।</a:t>
            </a:r>
            <a:endParaRPr lang="en-US" sz="2800" dirty="0">
              <a:latin typeface="NikoshBAN" pitchFamily="2" charset="0"/>
              <a:cs typeface="NikoshBAN" pitchFamily="2" charset="0"/>
            </a:endParaRPr>
          </a:p>
        </p:txBody>
      </p:sp>
      <p:pic>
        <p:nvPicPr>
          <p:cNvPr id="9" name="Picture 8" descr="Plato.jpg"/>
          <p:cNvPicPr>
            <a:picLocks noChangeAspect="1"/>
          </p:cNvPicPr>
          <p:nvPr/>
        </p:nvPicPr>
        <p:blipFill>
          <a:blip r:embed="rId3"/>
          <a:stretch>
            <a:fillRect/>
          </a:stretch>
        </p:blipFill>
        <p:spPr>
          <a:xfrm>
            <a:off x="762000" y="457200"/>
            <a:ext cx="2971800" cy="4495800"/>
          </a:xfrm>
          <a:prstGeom prst="rect">
            <a:avLst/>
          </a:prstGeom>
        </p:spPr>
      </p:pic>
      <p:sp>
        <p:nvSpPr>
          <p:cNvPr id="10" name="TextBox 9"/>
          <p:cNvSpPr txBox="1"/>
          <p:nvPr/>
        </p:nvSpPr>
        <p:spPr>
          <a:xfrm>
            <a:off x="838200" y="4368225"/>
            <a:ext cx="2743200" cy="584775"/>
          </a:xfrm>
          <a:prstGeom prst="rect">
            <a:avLst/>
          </a:prstGeom>
          <a:solidFill>
            <a:schemeClr val="tx1">
              <a:lumMod val="95000"/>
              <a:lumOff val="5000"/>
            </a:schemeClr>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bn-BD" sz="3200" dirty="0" smtClean="0">
                <a:solidFill>
                  <a:srgbClr val="FFFF00"/>
                </a:solidFill>
                <a:latin typeface="NikoshBAN" pitchFamily="2" charset="0"/>
                <a:cs typeface="NikoshBAN" pitchFamily="2" charset="0"/>
              </a:rPr>
              <a:t>দার্শনিক প্লেটো </a:t>
            </a:r>
            <a:endParaRPr lang="en-US" sz="3200" dirty="0">
              <a:solidFill>
                <a:srgbClr val="FFFF00"/>
              </a:solidFill>
              <a:latin typeface="NikoshBAN" pitchFamily="2" charset="0"/>
              <a:cs typeface="NikoshBAN" pitchFamily="2" charset="0"/>
            </a:endParaRPr>
          </a:p>
        </p:txBody>
      </p:sp>
      <p:pic>
        <p:nvPicPr>
          <p:cNvPr id="11" name="Picture 10" descr="Aristotle.jpg"/>
          <p:cNvPicPr>
            <a:picLocks noChangeAspect="1"/>
          </p:cNvPicPr>
          <p:nvPr/>
        </p:nvPicPr>
        <p:blipFill>
          <a:blip r:embed="rId4"/>
          <a:stretch>
            <a:fillRect/>
          </a:stretch>
        </p:blipFill>
        <p:spPr>
          <a:xfrm>
            <a:off x="4648200" y="459557"/>
            <a:ext cx="3352800" cy="4493443"/>
          </a:xfrm>
          <a:prstGeom prst="rect">
            <a:avLst/>
          </a:prstGeom>
        </p:spPr>
      </p:pic>
      <p:sp>
        <p:nvSpPr>
          <p:cNvPr id="12" name="TextBox 11"/>
          <p:cNvSpPr txBox="1"/>
          <p:nvPr/>
        </p:nvSpPr>
        <p:spPr>
          <a:xfrm>
            <a:off x="4800600" y="4368225"/>
            <a:ext cx="3048000" cy="584775"/>
          </a:xfrm>
          <a:prstGeom prst="rect">
            <a:avLst/>
          </a:prstGeom>
          <a:solidFill>
            <a:schemeClr val="tx1">
              <a:lumMod val="95000"/>
              <a:lumOff val="5000"/>
            </a:schemeClr>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bn-BD" sz="3200" dirty="0" smtClean="0">
                <a:solidFill>
                  <a:srgbClr val="FFFF00"/>
                </a:solidFill>
                <a:latin typeface="NikoshBAN" pitchFamily="2" charset="0"/>
                <a:cs typeface="NikoshBAN" pitchFamily="2" charset="0"/>
              </a:rPr>
              <a:t>দার্শনিক অ্যারিস্টটল </a:t>
            </a:r>
            <a:endParaRPr lang="en-US" sz="3200" dirty="0">
              <a:solidFill>
                <a:srgbClr val="FFFF00"/>
              </a:solidFill>
              <a:latin typeface="NikoshBAN" pitchFamily="2" charset="0"/>
              <a:cs typeface="NikoshBAN" pitchFamily="2" charset="0"/>
            </a:endParaRPr>
          </a:p>
        </p:txBody>
      </p:sp>
      <p:sp>
        <p:nvSpPr>
          <p:cNvPr id="13" name="TextBox 12"/>
          <p:cNvSpPr txBox="1"/>
          <p:nvPr/>
        </p:nvSpPr>
        <p:spPr>
          <a:xfrm>
            <a:off x="2133600" y="5562600"/>
            <a:ext cx="53340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চিত্রের লোক দুই জন কে তোমরা চিন?</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99707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ppt_x</p:attrName>
                                        </p:attrNameLst>
                                      </p:cBhvr>
                                      <p:tavLst>
                                        <p:tav tm="0">
                                          <p:val>
                                            <p:strVal val="#ppt_x-.2"/>
                                          </p:val>
                                        </p:tav>
                                        <p:tav tm="100000">
                                          <p:val>
                                            <p:strVal val="#ppt_x"/>
                                          </p:val>
                                        </p:tav>
                                      </p:tavLst>
                                    </p:anim>
                                    <p:anim calcmode="lin" valueType="num">
                                      <p:cBhvr>
                                        <p:cTn id="8"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xit" presetSubtype="0" fill="hold" grpId="1" nodeType="clickEffect">
                                  <p:stCondLst>
                                    <p:cond delay="0"/>
                                  </p:stCondLst>
                                  <p:childTnLst>
                                    <p:animEffect transition="out" filter="dissolve">
                                      <p:cBhvr>
                                        <p:cTn id="13" dur="500"/>
                                        <p:tgtEl>
                                          <p:spTgt spid="13"/>
                                        </p:tgtEl>
                                      </p:cBhvr>
                                    </p:animEffect>
                                    <p:set>
                                      <p:cBhvr>
                                        <p:cTn id="14" dur="1" fill="hold">
                                          <p:stCondLst>
                                            <p:cond delay="499"/>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ppt_x</p:attrName>
                                        </p:attrNameLst>
                                      </p:cBhvr>
                                      <p:tavLst>
                                        <p:tav tm="0">
                                          <p:val>
                                            <p:strVal val="#ppt_x-.2"/>
                                          </p:val>
                                        </p:tav>
                                        <p:tav tm="100000">
                                          <p:val>
                                            <p:strVal val="#ppt_x"/>
                                          </p:val>
                                        </p:tav>
                                      </p:tavLst>
                                    </p:anim>
                                    <p:anim calcmode="lin" valueType="num">
                                      <p:cBhvr>
                                        <p:cTn id="20"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ppt_x</p:attrName>
                                        </p:attrNameLst>
                                      </p:cBhvr>
                                      <p:tavLst>
                                        <p:tav tm="0">
                                          <p:val>
                                            <p:strVal val="#ppt_x-.2"/>
                                          </p:val>
                                        </p:tav>
                                        <p:tav tm="100000">
                                          <p:val>
                                            <p:strVal val="#ppt_x"/>
                                          </p:val>
                                        </p:tav>
                                      </p:tavLst>
                                    </p:anim>
                                    <p:anim calcmode="lin" valueType="num">
                                      <p:cBhvr>
                                        <p:cTn id="27"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ppt_x</p:attrName>
                                        </p:attrNameLst>
                                      </p:cBhvr>
                                      <p:tavLst>
                                        <p:tav tm="0">
                                          <p:val>
                                            <p:strVal val="#ppt_x-.2"/>
                                          </p:val>
                                        </p:tav>
                                        <p:tav tm="100000">
                                          <p:val>
                                            <p:strVal val="#ppt_x"/>
                                          </p:val>
                                        </p:tav>
                                      </p:tavLst>
                                    </p:anim>
                                    <p:anim calcmode="lin" valueType="num">
                                      <p:cBhvr>
                                        <p:cTn id="34"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p:bldP spid="13"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koooo.jpg"/>
          <p:cNvPicPr>
            <a:picLocks noChangeAspect="1"/>
          </p:cNvPicPr>
          <p:nvPr/>
        </p:nvPicPr>
        <p:blipFill>
          <a:blip r:embed="rId3" cstate="print"/>
          <a:stretch>
            <a:fillRect/>
          </a:stretch>
        </p:blipFill>
        <p:spPr>
          <a:xfrm>
            <a:off x="5257800" y="3596640"/>
            <a:ext cx="228600" cy="289560"/>
          </a:xfrm>
          <a:prstGeom prst="rect">
            <a:avLst/>
          </a:prstGeom>
        </p:spPr>
      </p:pic>
      <p:pic>
        <p:nvPicPr>
          <p:cNvPr id="23" name="Picture 22" descr="koooo.jpg"/>
          <p:cNvPicPr>
            <a:picLocks noChangeAspect="1"/>
          </p:cNvPicPr>
          <p:nvPr/>
        </p:nvPicPr>
        <p:blipFill>
          <a:blip r:embed="rId3" cstate="print"/>
          <a:stretch>
            <a:fillRect/>
          </a:stretch>
        </p:blipFill>
        <p:spPr>
          <a:xfrm>
            <a:off x="6096000" y="3352800"/>
            <a:ext cx="228600" cy="289560"/>
          </a:xfrm>
          <a:prstGeom prst="rect">
            <a:avLst/>
          </a:prstGeom>
        </p:spPr>
      </p:pic>
      <p:pic>
        <p:nvPicPr>
          <p:cNvPr id="24" name="Picture 23" descr="koooo.jpg"/>
          <p:cNvPicPr>
            <a:picLocks noChangeAspect="1"/>
          </p:cNvPicPr>
          <p:nvPr/>
        </p:nvPicPr>
        <p:blipFill>
          <a:blip r:embed="rId3" cstate="print"/>
          <a:stretch>
            <a:fillRect/>
          </a:stretch>
        </p:blipFill>
        <p:spPr>
          <a:xfrm>
            <a:off x="6096000" y="3825240"/>
            <a:ext cx="228600" cy="289560"/>
          </a:xfrm>
          <a:prstGeom prst="rect">
            <a:avLst/>
          </a:prstGeom>
        </p:spPr>
      </p:pic>
      <p:pic>
        <p:nvPicPr>
          <p:cNvPr id="25" name="Picture 24" descr="koooo.jpg"/>
          <p:cNvPicPr>
            <a:picLocks noChangeAspect="1"/>
          </p:cNvPicPr>
          <p:nvPr/>
        </p:nvPicPr>
        <p:blipFill>
          <a:blip r:embed="rId3" cstate="print"/>
          <a:stretch>
            <a:fillRect/>
          </a:stretch>
        </p:blipFill>
        <p:spPr>
          <a:xfrm flipV="1">
            <a:off x="5867400" y="2710180"/>
            <a:ext cx="381000" cy="482600"/>
          </a:xfrm>
          <a:prstGeom prst="rect">
            <a:avLst/>
          </a:prstGeom>
          <a:solidFill>
            <a:srgbClr val="FFFF00"/>
          </a:solidFill>
        </p:spPr>
      </p:pic>
      <p:pic>
        <p:nvPicPr>
          <p:cNvPr id="26" name="Picture 25" descr="koooo.jpg"/>
          <p:cNvPicPr>
            <a:picLocks noChangeAspect="1"/>
          </p:cNvPicPr>
          <p:nvPr/>
        </p:nvPicPr>
        <p:blipFill>
          <a:blip r:embed="rId3" cstate="print"/>
          <a:stretch>
            <a:fillRect/>
          </a:stretch>
        </p:blipFill>
        <p:spPr>
          <a:xfrm>
            <a:off x="5486400" y="2438400"/>
            <a:ext cx="228600" cy="289560"/>
          </a:xfrm>
          <a:prstGeom prst="rect">
            <a:avLst/>
          </a:prstGeom>
        </p:spPr>
      </p:pic>
      <p:pic>
        <p:nvPicPr>
          <p:cNvPr id="27" name="Picture 26" descr="koooo.jpg"/>
          <p:cNvPicPr>
            <a:picLocks noChangeAspect="1"/>
          </p:cNvPicPr>
          <p:nvPr/>
        </p:nvPicPr>
        <p:blipFill>
          <a:blip r:embed="rId3" cstate="print"/>
          <a:stretch>
            <a:fillRect/>
          </a:stretch>
        </p:blipFill>
        <p:spPr>
          <a:xfrm>
            <a:off x="5486400" y="3200400"/>
            <a:ext cx="228600" cy="289560"/>
          </a:xfrm>
          <a:prstGeom prst="rect">
            <a:avLst/>
          </a:prstGeom>
        </p:spPr>
      </p:pic>
      <p:pic>
        <p:nvPicPr>
          <p:cNvPr id="28" name="Picture 27" descr="koooo.jpg"/>
          <p:cNvPicPr>
            <a:picLocks noChangeAspect="1"/>
          </p:cNvPicPr>
          <p:nvPr/>
        </p:nvPicPr>
        <p:blipFill>
          <a:blip r:embed="rId3" cstate="print"/>
          <a:stretch>
            <a:fillRect/>
          </a:stretch>
        </p:blipFill>
        <p:spPr>
          <a:xfrm>
            <a:off x="4876800" y="2971800"/>
            <a:ext cx="228600" cy="289560"/>
          </a:xfrm>
          <a:prstGeom prst="rect">
            <a:avLst/>
          </a:prstGeom>
        </p:spPr>
      </p:pic>
      <p:pic>
        <p:nvPicPr>
          <p:cNvPr id="29" name="Picture 28" descr="koooo.jpg"/>
          <p:cNvPicPr>
            <a:picLocks noChangeAspect="1"/>
          </p:cNvPicPr>
          <p:nvPr/>
        </p:nvPicPr>
        <p:blipFill>
          <a:blip r:embed="rId3" cstate="print"/>
          <a:stretch>
            <a:fillRect/>
          </a:stretch>
        </p:blipFill>
        <p:spPr>
          <a:xfrm>
            <a:off x="3962400" y="3200400"/>
            <a:ext cx="228600" cy="289560"/>
          </a:xfrm>
          <a:prstGeom prst="rect">
            <a:avLst/>
          </a:prstGeom>
        </p:spPr>
      </p:pic>
      <p:pic>
        <p:nvPicPr>
          <p:cNvPr id="30" name="Picture 29" descr="koooo.jpg"/>
          <p:cNvPicPr>
            <a:picLocks noChangeAspect="1"/>
          </p:cNvPicPr>
          <p:nvPr/>
        </p:nvPicPr>
        <p:blipFill>
          <a:blip r:embed="rId3" cstate="print"/>
          <a:stretch>
            <a:fillRect/>
          </a:stretch>
        </p:blipFill>
        <p:spPr>
          <a:xfrm>
            <a:off x="4114800" y="4434840"/>
            <a:ext cx="228600" cy="289560"/>
          </a:xfrm>
          <a:prstGeom prst="rect">
            <a:avLst/>
          </a:prstGeom>
        </p:spPr>
      </p:pic>
      <p:pic>
        <p:nvPicPr>
          <p:cNvPr id="31" name="Picture 30" descr="koooo.jpg"/>
          <p:cNvPicPr>
            <a:picLocks noChangeAspect="1"/>
          </p:cNvPicPr>
          <p:nvPr/>
        </p:nvPicPr>
        <p:blipFill>
          <a:blip r:embed="rId3" cstate="print"/>
          <a:stretch>
            <a:fillRect/>
          </a:stretch>
        </p:blipFill>
        <p:spPr>
          <a:xfrm>
            <a:off x="4724400" y="3352800"/>
            <a:ext cx="228600" cy="289560"/>
          </a:xfrm>
          <a:prstGeom prst="rect">
            <a:avLst/>
          </a:prstGeom>
        </p:spPr>
      </p:pic>
      <p:pic>
        <p:nvPicPr>
          <p:cNvPr id="32" name="Picture 31" descr="koooo.jpg"/>
          <p:cNvPicPr>
            <a:picLocks noChangeAspect="1"/>
          </p:cNvPicPr>
          <p:nvPr/>
        </p:nvPicPr>
        <p:blipFill>
          <a:blip r:embed="rId3" cstate="print"/>
          <a:stretch>
            <a:fillRect/>
          </a:stretch>
        </p:blipFill>
        <p:spPr>
          <a:xfrm>
            <a:off x="5638800" y="3977640"/>
            <a:ext cx="228600" cy="289560"/>
          </a:xfrm>
          <a:prstGeom prst="rect">
            <a:avLst/>
          </a:prstGeom>
        </p:spPr>
      </p:pic>
      <p:pic>
        <p:nvPicPr>
          <p:cNvPr id="33" name="Picture 32" descr="koooo.jpg"/>
          <p:cNvPicPr>
            <a:picLocks noChangeAspect="1"/>
          </p:cNvPicPr>
          <p:nvPr/>
        </p:nvPicPr>
        <p:blipFill>
          <a:blip r:embed="rId3" cstate="print"/>
          <a:stretch>
            <a:fillRect/>
          </a:stretch>
        </p:blipFill>
        <p:spPr>
          <a:xfrm>
            <a:off x="6019800" y="4434840"/>
            <a:ext cx="228600" cy="289560"/>
          </a:xfrm>
          <a:prstGeom prst="rect">
            <a:avLst/>
          </a:prstGeom>
        </p:spPr>
      </p:pic>
      <p:pic>
        <p:nvPicPr>
          <p:cNvPr id="34" name="Picture 33" descr="koooo.jpg"/>
          <p:cNvPicPr>
            <a:picLocks noChangeAspect="1"/>
          </p:cNvPicPr>
          <p:nvPr/>
        </p:nvPicPr>
        <p:blipFill>
          <a:blip r:embed="rId3" cstate="print"/>
          <a:stretch>
            <a:fillRect/>
          </a:stretch>
        </p:blipFill>
        <p:spPr>
          <a:xfrm>
            <a:off x="5029200" y="3825240"/>
            <a:ext cx="228600" cy="289560"/>
          </a:xfrm>
          <a:prstGeom prst="rect">
            <a:avLst/>
          </a:prstGeom>
        </p:spPr>
      </p:pic>
      <p:pic>
        <p:nvPicPr>
          <p:cNvPr id="35" name="Picture 34" descr="koooo.jpg"/>
          <p:cNvPicPr>
            <a:picLocks noChangeAspect="1"/>
          </p:cNvPicPr>
          <p:nvPr/>
        </p:nvPicPr>
        <p:blipFill>
          <a:blip r:embed="rId3" cstate="print"/>
          <a:stretch>
            <a:fillRect/>
          </a:stretch>
        </p:blipFill>
        <p:spPr>
          <a:xfrm>
            <a:off x="5562600" y="4511040"/>
            <a:ext cx="228600" cy="289560"/>
          </a:xfrm>
          <a:prstGeom prst="rect">
            <a:avLst/>
          </a:prstGeom>
        </p:spPr>
      </p:pic>
      <p:pic>
        <p:nvPicPr>
          <p:cNvPr id="36" name="Picture 35" descr="koooo.jpg"/>
          <p:cNvPicPr>
            <a:picLocks noChangeAspect="1"/>
          </p:cNvPicPr>
          <p:nvPr/>
        </p:nvPicPr>
        <p:blipFill>
          <a:blip r:embed="rId3" cstate="print"/>
          <a:stretch>
            <a:fillRect/>
          </a:stretch>
        </p:blipFill>
        <p:spPr>
          <a:xfrm>
            <a:off x="5105400" y="4282440"/>
            <a:ext cx="228600" cy="289560"/>
          </a:xfrm>
          <a:prstGeom prst="rect">
            <a:avLst/>
          </a:prstGeom>
        </p:spPr>
      </p:pic>
      <p:pic>
        <p:nvPicPr>
          <p:cNvPr id="37" name="Picture 36" descr="koooo.jpg"/>
          <p:cNvPicPr>
            <a:picLocks noChangeAspect="1"/>
          </p:cNvPicPr>
          <p:nvPr/>
        </p:nvPicPr>
        <p:blipFill>
          <a:blip r:embed="rId3" cstate="print"/>
          <a:stretch>
            <a:fillRect/>
          </a:stretch>
        </p:blipFill>
        <p:spPr>
          <a:xfrm>
            <a:off x="4648200" y="3825240"/>
            <a:ext cx="228600" cy="289560"/>
          </a:xfrm>
          <a:prstGeom prst="rect">
            <a:avLst/>
          </a:prstGeom>
        </p:spPr>
      </p:pic>
      <p:sp>
        <p:nvSpPr>
          <p:cNvPr id="38" name="TextBox 37"/>
          <p:cNvSpPr txBox="1"/>
          <p:nvPr/>
        </p:nvSpPr>
        <p:spPr>
          <a:xfrm>
            <a:off x="2743200" y="5105400"/>
            <a:ext cx="6019800" cy="954107"/>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bn-BD" sz="2800" dirty="0" smtClean="0">
                <a:latin typeface="NikoshBAN" pitchFamily="2" charset="0"/>
                <a:cs typeface="NikoshBAN" pitchFamily="2" charset="0"/>
              </a:rPr>
              <a:t>একই ধরণের ক্ষুদ্র ক্ষুদ্র কণা দিয়ে গঠিত পদার্থ। (মৌলিক পদার্থ)</a:t>
            </a:r>
            <a:endParaRPr lang="en-US" sz="2800" dirty="0">
              <a:latin typeface="NikoshBAN" pitchFamily="2" charset="0"/>
              <a:cs typeface="NikoshBAN" pitchFamily="2" charset="0"/>
            </a:endParaRPr>
          </a:p>
        </p:txBody>
      </p:sp>
      <p:sp>
        <p:nvSpPr>
          <p:cNvPr id="39" name="TextBox 38"/>
          <p:cNvSpPr txBox="1"/>
          <p:nvPr/>
        </p:nvSpPr>
        <p:spPr>
          <a:xfrm>
            <a:off x="228600" y="3810000"/>
            <a:ext cx="2133600" cy="523220"/>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bn-BD" sz="2800" dirty="0" smtClean="0">
                <a:latin typeface="NikoshBAN" pitchFamily="2" charset="0"/>
                <a:cs typeface="NikoshBAN" pitchFamily="2" charset="0"/>
              </a:rPr>
              <a:t>মৌলিক পদার্থ</a:t>
            </a:r>
            <a:endParaRPr lang="en-US" sz="2800" dirty="0">
              <a:latin typeface="NikoshBAN" pitchFamily="2" charset="0"/>
              <a:cs typeface="NikoshBAN" pitchFamily="2" charset="0"/>
            </a:endParaRPr>
          </a:p>
        </p:txBody>
      </p:sp>
      <p:pic>
        <p:nvPicPr>
          <p:cNvPr id="41" name="Picture 40" descr="koooo.jpg"/>
          <p:cNvPicPr>
            <a:picLocks noChangeAspect="1"/>
          </p:cNvPicPr>
          <p:nvPr/>
        </p:nvPicPr>
        <p:blipFill>
          <a:blip r:embed="rId3" cstate="print"/>
          <a:stretch>
            <a:fillRect/>
          </a:stretch>
        </p:blipFill>
        <p:spPr>
          <a:xfrm>
            <a:off x="472440" y="2054860"/>
            <a:ext cx="838200" cy="1061720"/>
          </a:xfrm>
          <a:prstGeom prst="rect">
            <a:avLst/>
          </a:prstGeom>
        </p:spPr>
      </p:pic>
    </p:spTree>
    <p:extLst>
      <p:ext uri="{BB962C8B-B14F-4D97-AF65-F5344CB8AC3E}">
        <p14:creationId xmlns:p14="http://schemas.microsoft.com/office/powerpoint/2010/main" val="164792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path" presetSubtype="0" repeatCount="2000" accel="50000" decel="50000" fill="hold" nodeType="withEffect">
                                  <p:stCondLst>
                                    <p:cond delay="0"/>
                                  </p:stCondLst>
                                  <p:childTnLst>
                                    <p:animMotion origin="layout" path="M -3.33333E-6 2.36994E-6 L -0.32916 -0.15422 " pathEditMode="relative" rAng="0" ptsTypes="AA">
                                      <p:cBhvr>
                                        <p:cTn id="6" dur="2000" fill="hold"/>
                                        <p:tgtEl>
                                          <p:spTgt spid="29"/>
                                        </p:tgtEl>
                                        <p:attrNameLst>
                                          <p:attrName>ppt_x</p:attrName>
                                          <p:attrName>ppt_y</p:attrName>
                                        </p:attrNameLst>
                                      </p:cBhvr>
                                      <p:rCtr x="-165" y="-77"/>
                                    </p:animMotion>
                                  </p:childTnLst>
                                </p:cTn>
                              </p:par>
                              <p:par>
                                <p:cTn id="7" presetID="49" presetClass="path" presetSubtype="0" repeatCount="2000" accel="50000" decel="50000" fill="hold" nodeType="withEffect">
                                  <p:stCondLst>
                                    <p:cond delay="0"/>
                                  </p:stCondLst>
                                  <p:childTnLst>
                                    <p:animMotion origin="layout" path="M 0 -2.02312E-6 L -0.35417 -0.323 " pathEditMode="relative" rAng="0" ptsTypes="AA">
                                      <p:cBhvr>
                                        <p:cTn id="8" dur="2000" fill="hold"/>
                                        <p:tgtEl>
                                          <p:spTgt spid="30"/>
                                        </p:tgtEl>
                                        <p:attrNameLst>
                                          <p:attrName>ppt_x</p:attrName>
                                          <p:attrName>ppt_y</p:attrName>
                                        </p:attrNameLst>
                                      </p:cBhvr>
                                      <p:rCtr x="-177" y="-162"/>
                                    </p:animMotion>
                                  </p:childTnLst>
                                </p:cTn>
                              </p:par>
                              <p:par>
                                <p:cTn id="9" presetID="49" presetClass="path" presetSubtype="0" repeatCount="2000" accel="50000" decel="50000" fill="hold" nodeType="withEffect">
                                  <p:stCondLst>
                                    <p:cond delay="0"/>
                                  </p:stCondLst>
                                  <p:childTnLst>
                                    <p:animMotion origin="layout" path="M -3.33333E-6 4.81481E-6 L -0.40416 -0.24561 " pathEditMode="relative" rAng="0" ptsTypes="AA">
                                      <p:cBhvr>
                                        <p:cTn id="10" dur="2000" fill="hold"/>
                                        <p:tgtEl>
                                          <p:spTgt spid="37"/>
                                        </p:tgtEl>
                                        <p:attrNameLst>
                                          <p:attrName>ppt_x</p:attrName>
                                          <p:attrName>ppt_y</p:attrName>
                                        </p:attrNameLst>
                                      </p:cBhvr>
                                      <p:rCtr x="-202" y="-123"/>
                                    </p:animMotion>
                                  </p:childTnLst>
                                </p:cTn>
                              </p:par>
                              <p:par>
                                <p:cTn id="11" presetID="49" presetClass="path" presetSubtype="0" repeatCount="2000" accel="50000" decel="50000" fill="hold" nodeType="withEffect">
                                  <p:stCondLst>
                                    <p:cond delay="0"/>
                                  </p:stCondLst>
                                  <p:childTnLst>
                                    <p:animMotion origin="layout" path="M -3.33333E-6 -2.83237E-6 L -0.44583 -0.10982 " pathEditMode="relative" rAng="0" ptsTypes="AA">
                                      <p:cBhvr>
                                        <p:cTn id="12" dur="2000" fill="hold"/>
                                        <p:tgtEl>
                                          <p:spTgt spid="28"/>
                                        </p:tgtEl>
                                        <p:attrNameLst>
                                          <p:attrName>ppt_x</p:attrName>
                                          <p:attrName>ppt_y</p:attrName>
                                        </p:attrNameLst>
                                      </p:cBhvr>
                                      <p:rCtr x="-223" y="-55"/>
                                    </p:animMotion>
                                  </p:childTnLst>
                                </p:cTn>
                              </p:par>
                              <p:par>
                                <p:cTn id="13" presetID="49" presetClass="path" presetSubtype="0" repeatCount="2000" accel="50000" decel="50000" fill="hold" nodeType="withEffect">
                                  <p:stCondLst>
                                    <p:cond delay="0"/>
                                  </p:stCondLst>
                                  <p:childTnLst>
                                    <p:animMotion origin="layout" path="M 0 -4.9711E-6 L -0.50417 -0.04323 " pathEditMode="relative" rAng="0" ptsTypes="AA">
                                      <p:cBhvr>
                                        <p:cTn id="14" dur="2000" fill="hold"/>
                                        <p:tgtEl>
                                          <p:spTgt spid="26"/>
                                        </p:tgtEl>
                                        <p:attrNameLst>
                                          <p:attrName>ppt_x</p:attrName>
                                          <p:attrName>ppt_y</p:attrName>
                                        </p:attrNameLst>
                                      </p:cBhvr>
                                      <p:rCtr x="-252" y="-22"/>
                                    </p:animMotion>
                                  </p:childTnLst>
                                </p:cTn>
                              </p:par>
                              <p:par>
                                <p:cTn id="15" presetID="49" presetClass="path" presetSubtype="0" repeatCount="2000" accel="50000" decel="50000" fill="hold" nodeType="withEffect">
                                  <p:stCondLst>
                                    <p:cond delay="0"/>
                                  </p:stCondLst>
                                  <p:childTnLst>
                                    <p:animMotion origin="layout" path="M 3.33333E-6 -3.7037E-6 L -0.4375 -0.17662 " pathEditMode="relative" rAng="0" ptsTypes="AA">
                                      <p:cBhvr>
                                        <p:cTn id="16" dur="2000" fill="hold"/>
                                        <p:tgtEl>
                                          <p:spTgt spid="31"/>
                                        </p:tgtEl>
                                        <p:attrNameLst>
                                          <p:attrName>ppt_x</p:attrName>
                                          <p:attrName>ppt_y</p:attrName>
                                        </p:attrNameLst>
                                      </p:cBhvr>
                                      <p:rCtr x="-219" y="-88"/>
                                    </p:animMotion>
                                  </p:childTnLst>
                                </p:cTn>
                              </p:par>
                              <p:par>
                                <p:cTn id="17" presetID="49" presetClass="path" presetSubtype="0" repeatCount="2000" accel="50000" decel="50000" fill="hold" nodeType="withEffect">
                                  <p:stCondLst>
                                    <p:cond delay="0"/>
                                  </p:stCondLst>
                                  <p:childTnLst>
                                    <p:animMotion origin="layout" path="M -3.33333E-6 -1.85185E-6 L -0.4625 -0.27893 " pathEditMode="relative" rAng="0" ptsTypes="AA">
                                      <p:cBhvr>
                                        <p:cTn id="18" dur="2000" fill="hold"/>
                                        <p:tgtEl>
                                          <p:spTgt spid="36"/>
                                        </p:tgtEl>
                                        <p:attrNameLst>
                                          <p:attrName>ppt_x</p:attrName>
                                          <p:attrName>ppt_y</p:attrName>
                                        </p:attrNameLst>
                                      </p:cBhvr>
                                      <p:rCtr x="-231" y="-140"/>
                                    </p:animMotion>
                                  </p:childTnLst>
                                </p:cTn>
                              </p:par>
                              <p:par>
                                <p:cTn id="19" presetID="49" presetClass="path" presetSubtype="0" repeatCount="2000" accel="50000" decel="50000" fill="hold" nodeType="withEffect">
                                  <p:stCondLst>
                                    <p:cond delay="0"/>
                                  </p:stCondLst>
                                  <p:childTnLst>
                                    <p:animMotion origin="layout" path="M 0 4.81481E-6 L -0.47917 -0.22338 " pathEditMode="relative" rAng="0" ptsTypes="AA">
                                      <p:cBhvr>
                                        <p:cTn id="20" dur="2000" fill="hold"/>
                                        <p:tgtEl>
                                          <p:spTgt spid="34"/>
                                        </p:tgtEl>
                                        <p:attrNameLst>
                                          <p:attrName>ppt_x</p:attrName>
                                          <p:attrName>ppt_y</p:attrName>
                                        </p:attrNameLst>
                                      </p:cBhvr>
                                      <p:rCtr x="-240" y="-112"/>
                                    </p:animMotion>
                                  </p:childTnLst>
                                </p:cTn>
                              </p:par>
                              <p:par>
                                <p:cTn id="21" presetID="49" presetClass="path" presetSubtype="0" repeatCount="2000" accel="50000" decel="50000" fill="hold" nodeType="withEffect">
                                  <p:stCondLst>
                                    <p:cond delay="0"/>
                                  </p:stCondLst>
                                  <p:childTnLst>
                                    <p:animMotion origin="layout" path="M -0.00833 -0.01111 L -0.5125 -0.08773 " pathEditMode="relative" rAng="0" ptsTypes="AA">
                                      <p:cBhvr>
                                        <p:cTn id="22" dur="2000" fill="hold"/>
                                        <p:tgtEl>
                                          <p:spTgt spid="27"/>
                                        </p:tgtEl>
                                        <p:attrNameLst>
                                          <p:attrName>ppt_x</p:attrName>
                                          <p:attrName>ppt_y</p:attrName>
                                        </p:attrNameLst>
                                      </p:cBhvr>
                                      <p:rCtr x="-252" y="-38"/>
                                    </p:animMotion>
                                  </p:childTnLst>
                                </p:cTn>
                              </p:par>
                              <p:par>
                                <p:cTn id="23" presetID="49" presetClass="path" presetSubtype="0" repeatCount="2000" accel="50000" decel="50000" fill="hold" nodeType="withEffect">
                                  <p:stCondLst>
                                    <p:cond delay="0"/>
                                  </p:stCondLst>
                                  <p:childTnLst>
                                    <p:animMotion origin="layout" path="M 0 -1.09827E-6 L -0.49583 -0.18983 " pathEditMode="relative" rAng="0" ptsTypes="AA">
                                      <p:cBhvr>
                                        <p:cTn id="24" dur="2000" fill="hold"/>
                                        <p:tgtEl>
                                          <p:spTgt spid="22"/>
                                        </p:tgtEl>
                                        <p:attrNameLst>
                                          <p:attrName>ppt_x</p:attrName>
                                          <p:attrName>ppt_y</p:attrName>
                                        </p:attrNameLst>
                                      </p:cBhvr>
                                      <p:rCtr x="-248" y="-95"/>
                                    </p:animMotion>
                                  </p:childTnLst>
                                </p:cTn>
                              </p:par>
                              <p:par>
                                <p:cTn id="25" presetID="49" presetClass="path" presetSubtype="0" repeatCount="2000" accel="50000" decel="50000" fill="hold" nodeType="withEffect">
                                  <p:stCondLst>
                                    <p:cond delay="0"/>
                                  </p:stCondLst>
                                  <p:childTnLst>
                                    <p:animMotion origin="layout" path="M 3.33333E-6 -3.7037E-6 L -0.57917 -0.08773 " pathEditMode="relative" rAng="0" ptsTypes="AA">
                                      <p:cBhvr>
                                        <p:cTn id="26" dur="2000" fill="hold"/>
                                        <p:tgtEl>
                                          <p:spTgt spid="23"/>
                                        </p:tgtEl>
                                        <p:attrNameLst>
                                          <p:attrName>ppt_x</p:attrName>
                                          <p:attrName>ppt_y</p:attrName>
                                        </p:attrNameLst>
                                      </p:cBhvr>
                                      <p:rCtr x="-28958" y="-4398"/>
                                    </p:animMotion>
                                  </p:childTnLst>
                                </p:cTn>
                              </p:par>
                              <p:par>
                                <p:cTn id="27" presetID="49" presetClass="path" presetSubtype="0" repeatCount="2000" accel="50000" decel="50000" fill="hold" nodeType="withEffect">
                                  <p:stCondLst>
                                    <p:cond delay="0"/>
                                  </p:stCondLst>
                                  <p:childTnLst>
                                    <p:animMotion origin="layout" path="M 3.33333E-6 -4.16185E-6 L -0.53334 -0.18982 " pathEditMode="relative" rAng="0" ptsTypes="AA">
                                      <p:cBhvr>
                                        <p:cTn id="28" dur="2000" fill="hold"/>
                                        <p:tgtEl>
                                          <p:spTgt spid="32"/>
                                        </p:tgtEl>
                                        <p:attrNameLst>
                                          <p:attrName>ppt_x</p:attrName>
                                          <p:attrName>ppt_y</p:attrName>
                                        </p:attrNameLst>
                                      </p:cBhvr>
                                      <p:rCtr x="-267" y="-95"/>
                                    </p:animMotion>
                                  </p:childTnLst>
                                </p:cTn>
                              </p:par>
                              <p:par>
                                <p:cTn id="29" presetID="49" presetClass="path" presetSubtype="0" repeatCount="2000" accel="50000" decel="50000" fill="hold" nodeType="withEffect">
                                  <p:stCondLst>
                                    <p:cond delay="0"/>
                                  </p:stCondLst>
                                  <p:childTnLst>
                                    <p:animMotion origin="layout" path="M 3.33333E-6 -2.89017E-7 L -0.5125 -0.30081 " pathEditMode="relative" rAng="0" ptsTypes="AA">
                                      <p:cBhvr>
                                        <p:cTn id="30" dur="2000" fill="hold"/>
                                        <p:tgtEl>
                                          <p:spTgt spid="35"/>
                                        </p:tgtEl>
                                        <p:attrNameLst>
                                          <p:attrName>ppt_x</p:attrName>
                                          <p:attrName>ppt_y</p:attrName>
                                        </p:attrNameLst>
                                      </p:cBhvr>
                                      <p:rCtr x="-256" y="-151"/>
                                    </p:animMotion>
                                  </p:childTnLst>
                                </p:cTn>
                              </p:par>
                              <p:par>
                                <p:cTn id="31" presetID="49" presetClass="path" presetSubtype="0" repeatCount="2000" accel="50000" decel="50000" fill="hold" nodeType="withEffect">
                                  <p:stCondLst>
                                    <p:cond delay="0"/>
                                  </p:stCondLst>
                                  <p:childTnLst>
                                    <p:animMotion origin="layout" path="M -3.33333E-6 -2.02312E-6 L -0.5875 -0.30081 " pathEditMode="relative" rAng="0" ptsTypes="AA">
                                      <p:cBhvr>
                                        <p:cTn id="32" dur="2000" fill="hold"/>
                                        <p:tgtEl>
                                          <p:spTgt spid="33"/>
                                        </p:tgtEl>
                                        <p:attrNameLst>
                                          <p:attrName>ppt_x</p:attrName>
                                          <p:attrName>ppt_y</p:attrName>
                                        </p:attrNameLst>
                                      </p:cBhvr>
                                      <p:rCtr x="-294" y="-151"/>
                                    </p:animMotion>
                                  </p:childTnLst>
                                </p:cTn>
                              </p:par>
                              <p:par>
                                <p:cTn id="33" presetID="49" presetClass="path" presetSubtype="0" repeatCount="2000" accel="50000" decel="50000" fill="hold" nodeType="withEffect">
                                  <p:stCondLst>
                                    <p:cond delay="0"/>
                                  </p:stCondLst>
                                  <p:childTnLst>
                                    <p:animMotion origin="layout" path="M 3.33333E-6 4.10405E-6 L -0.57917 -0.18983 " pathEditMode="relative" rAng="0" ptsTypes="AA">
                                      <p:cBhvr>
                                        <p:cTn id="34" dur="2000" fill="hold"/>
                                        <p:tgtEl>
                                          <p:spTgt spid="24"/>
                                        </p:tgtEl>
                                        <p:attrNameLst>
                                          <p:attrName>ppt_x</p:attrName>
                                          <p:attrName>ppt_y</p:attrName>
                                        </p:attrNameLst>
                                      </p:cBhvr>
                                      <p:rCtr x="-290" y="-95"/>
                                    </p:animMotion>
                                  </p:childTnLst>
                                </p:cTn>
                              </p:par>
                              <p:par>
                                <p:cTn id="35" presetID="49" presetClass="path" presetSubtype="0" repeatCount="2000" accel="50000" decel="50000" fill="hold" nodeType="withEffect">
                                  <p:stCondLst>
                                    <p:cond delay="0"/>
                                  </p:stCondLst>
                                  <p:childTnLst>
                                    <p:animMotion origin="layout" path="M -3.33333E-6 0.00116 L -0.57916 0.00232 " pathEditMode="relative" rAng="0" ptsTypes="AA">
                                      <p:cBhvr>
                                        <p:cTn id="36" dur="2000" fill="hold"/>
                                        <p:tgtEl>
                                          <p:spTgt spid="25"/>
                                        </p:tgtEl>
                                        <p:attrNameLst>
                                          <p:attrName>ppt_x</p:attrName>
                                          <p:attrName>ppt_y</p:attrName>
                                        </p:attrNameLst>
                                      </p:cBhvr>
                                      <p:rCtr x="-28958" y="46"/>
                                    </p:animMotion>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nodeType="click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childTnLst>
                    </p:cTn>
                  </p:par>
                  <p:par>
                    <p:cTn id="44" fill="hold">
                      <p:stCondLst>
                        <p:cond delay="indefinite"/>
                      </p:stCondLst>
                      <p:childTnLst>
                        <p:par>
                          <p:cTn id="45" fill="hold">
                            <p:stCondLst>
                              <p:cond delay="0"/>
                            </p:stCondLst>
                            <p:childTnLst>
                              <p:par>
                                <p:cTn id="46" presetID="29" presetClass="entr" presetSubtype="0" fill="hold" grpId="0" nodeType="click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p:cTn id="48" dur="1000" fill="hold"/>
                                        <p:tgtEl>
                                          <p:spTgt spid="39"/>
                                        </p:tgtEl>
                                        <p:attrNameLst>
                                          <p:attrName>ppt_x</p:attrName>
                                        </p:attrNameLst>
                                      </p:cBhvr>
                                      <p:tavLst>
                                        <p:tav tm="0">
                                          <p:val>
                                            <p:strVal val="#ppt_x-.2"/>
                                          </p:val>
                                        </p:tav>
                                        <p:tav tm="100000">
                                          <p:val>
                                            <p:strVal val="#ppt_x"/>
                                          </p:val>
                                        </p:tav>
                                      </p:tavLst>
                                    </p:anim>
                                    <p:anim calcmode="lin" valueType="num">
                                      <p:cBhvr>
                                        <p:cTn id="49" dur="10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50"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ohn Dalton.jpg"/>
          <p:cNvPicPr>
            <a:picLocks noChangeAspect="1"/>
          </p:cNvPicPr>
          <p:nvPr/>
        </p:nvPicPr>
        <p:blipFill>
          <a:blip r:embed="rId3"/>
          <a:stretch>
            <a:fillRect/>
          </a:stretch>
        </p:blipFill>
        <p:spPr>
          <a:xfrm>
            <a:off x="152400" y="172015"/>
            <a:ext cx="3638550" cy="4387663"/>
          </a:xfrm>
          <a:prstGeom prst="rect">
            <a:avLst/>
          </a:prstGeom>
          <a:ln>
            <a:noFill/>
          </a:ln>
          <a:effectLst>
            <a:softEdge rad="112500"/>
          </a:effectLst>
        </p:spPr>
      </p:pic>
      <p:sp>
        <p:nvSpPr>
          <p:cNvPr id="3" name="TextBox 3"/>
          <p:cNvSpPr txBox="1"/>
          <p:nvPr/>
        </p:nvSpPr>
        <p:spPr>
          <a:xfrm>
            <a:off x="304800" y="3829615"/>
            <a:ext cx="3352800" cy="523220"/>
          </a:xfrm>
          <a:prstGeom prst="rect">
            <a:avLst/>
          </a:prstGeom>
          <a:solidFill>
            <a:schemeClr val="accent3">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2800" dirty="0" smtClean="0">
                <a:latin typeface="NikoshBAN" pitchFamily="2" charset="0"/>
                <a:cs typeface="NikoshBAN" pitchFamily="2" charset="0"/>
              </a:rPr>
              <a:t>ইংরেজ বিজ্ঞানী জন ডাল্টন</a:t>
            </a:r>
            <a:endParaRPr lang="en-US" sz="2800" dirty="0">
              <a:latin typeface="NikoshBAN" pitchFamily="2" charset="0"/>
              <a:cs typeface="NikoshBAN" pitchFamily="2" charset="0"/>
            </a:endParaRPr>
          </a:p>
        </p:txBody>
      </p:sp>
      <p:sp>
        <p:nvSpPr>
          <p:cNvPr id="4" name="TextBox 4"/>
          <p:cNvSpPr txBox="1"/>
          <p:nvPr/>
        </p:nvSpPr>
        <p:spPr>
          <a:xfrm>
            <a:off x="533400" y="4439215"/>
            <a:ext cx="8458200" cy="224676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2800" dirty="0" smtClean="0">
                <a:latin typeface="NikoshBAN" pitchFamily="2" charset="0"/>
                <a:cs typeface="NikoshBAN" pitchFamily="2" charset="0"/>
              </a:rPr>
              <a:t>জন ডাল্টনের মতবাদঃ</a:t>
            </a:r>
          </a:p>
          <a:p>
            <a:r>
              <a:rPr lang="bn-BD" sz="2800" dirty="0" smtClean="0">
                <a:latin typeface="NikoshBAN" pitchFamily="2" charset="0"/>
                <a:cs typeface="NikoshBAN" pitchFamily="2" charset="0"/>
              </a:rPr>
              <a:t>১। মৌলিক পদার্থসমূহ পরমাণু নামক ক্ষুদ্র ক্ষুদ্র কণা দিয়ে গঠিত।</a:t>
            </a:r>
          </a:p>
          <a:p>
            <a:r>
              <a:rPr lang="bn-BD" sz="2800" dirty="0" smtClean="0">
                <a:latin typeface="NikoshBAN" pitchFamily="2" charset="0"/>
                <a:cs typeface="NikoshBAN" pitchFamily="2" charset="0"/>
              </a:rPr>
              <a:t>২। একটি মৌলের বা মৌলিক পদার্থের সকল পরমাণু একই রকম।</a:t>
            </a:r>
          </a:p>
          <a:p>
            <a:r>
              <a:rPr lang="bn-BD" sz="2800" dirty="0" smtClean="0">
                <a:latin typeface="NikoshBAN" pitchFamily="2" charset="0"/>
                <a:cs typeface="NikoshBAN" pitchFamily="2" charset="0"/>
              </a:rPr>
              <a:t>৩। একটি মৌলের পরমাণুসমূহ অপর মৌলের পরমাণুসমূহ হতে ভিন্ন রকম।</a:t>
            </a:r>
          </a:p>
          <a:p>
            <a:r>
              <a:rPr lang="bn-BD" sz="2800" dirty="0" smtClean="0">
                <a:latin typeface="NikoshBAN" pitchFamily="2" charset="0"/>
                <a:cs typeface="NikoshBAN" pitchFamily="2" charset="0"/>
              </a:rPr>
              <a:t>৪। যৌগিক পদার্থসমূহ একের অধিক মৌলিক পদার্থ দিয়ে গঠিত।</a:t>
            </a:r>
            <a:endParaRPr lang="en-US" sz="2800" dirty="0">
              <a:latin typeface="NikoshBAN" pitchFamily="2" charset="0"/>
              <a:cs typeface="NikoshBAN" pitchFamily="2" charset="0"/>
            </a:endParaRPr>
          </a:p>
        </p:txBody>
      </p:sp>
      <p:sp>
        <p:nvSpPr>
          <p:cNvPr id="5" name="TextBox 5"/>
          <p:cNvSpPr txBox="1"/>
          <p:nvPr/>
        </p:nvSpPr>
        <p:spPr>
          <a:xfrm>
            <a:off x="4191000" y="2354981"/>
            <a:ext cx="3276600" cy="64633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BD" sz="3600" dirty="0" smtClean="0">
                <a:latin typeface="NikoshBAN" pitchFamily="2" charset="0"/>
                <a:cs typeface="NikoshBAN" pitchFamily="2" charset="0"/>
              </a:rPr>
              <a:t>সাল</a:t>
            </a:r>
            <a:r>
              <a:rPr lang="en-US" sz="3600" dirty="0" smtClean="0">
                <a:latin typeface="NikoshBAN" pitchFamily="2" charset="0"/>
                <a:cs typeface="NikoshBAN" pitchFamily="2" charset="0"/>
              </a:rPr>
              <a:t>:</a:t>
            </a:r>
            <a:r>
              <a:rPr lang="bn-BD" sz="3600" dirty="0" smtClean="0">
                <a:latin typeface="NikoshBAN" pitchFamily="2" charset="0"/>
                <a:cs typeface="NikoshBAN" pitchFamily="2" charset="0"/>
              </a:rPr>
              <a:t> ১৮০৩ খ্রিস্টাব্দ</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282389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1600200"/>
            <a:ext cx="1806905" cy="707886"/>
          </a:xfrm>
          <a:prstGeom prst="rect">
            <a:avLst/>
          </a:prstGeom>
        </p:spPr>
        <p:txBody>
          <a:bodyPr wrap="none">
            <a:spAutoFit/>
          </a:bodyPr>
          <a:lstStyle/>
          <a:p>
            <a:r>
              <a:rPr lang="bn-IN" sz="4000" dirty="0" smtClean="0">
                <a:latin typeface="NikoshBAN" pitchFamily="2" charset="0"/>
                <a:cs typeface="NikoshBAN" pitchFamily="2" charset="0"/>
              </a:rPr>
              <a:t>নীরব পঠন</a:t>
            </a:r>
            <a:endParaRPr lang="en-US" sz="4000" dirty="0"/>
          </a:p>
        </p:txBody>
      </p:sp>
      <p:sp>
        <p:nvSpPr>
          <p:cNvPr id="3" name="Rectangle 2"/>
          <p:cNvSpPr/>
          <p:nvPr/>
        </p:nvSpPr>
        <p:spPr>
          <a:xfrm>
            <a:off x="1905000" y="2934324"/>
            <a:ext cx="4352474" cy="646331"/>
          </a:xfrm>
          <a:prstGeom prst="rect">
            <a:avLst/>
          </a:prstGeom>
        </p:spPr>
        <p:txBody>
          <a:bodyPr wrap="none">
            <a:spAutoFit/>
          </a:bodyPr>
          <a:lstStyle/>
          <a:p>
            <a:r>
              <a:rPr lang="bn-IN" sz="3600" dirty="0" smtClean="0">
                <a:latin typeface="NikoshBAN" pitchFamily="2" charset="0"/>
                <a:cs typeface="NikoshBAN" pitchFamily="2" charset="0"/>
              </a:rPr>
              <a:t>পাঠ্য বইয়ের পৃষ্ঠা নং  ৫৬-৫৮</a:t>
            </a:r>
            <a:endParaRPr lang="en-US" sz="3600" dirty="0"/>
          </a:p>
        </p:txBody>
      </p:sp>
    </p:spTree>
    <p:extLst>
      <p:ext uri="{BB962C8B-B14F-4D97-AF65-F5344CB8AC3E}">
        <p14:creationId xmlns:p14="http://schemas.microsoft.com/office/powerpoint/2010/main" val="421181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303508"/>
            <a:ext cx="7981672" cy="646331"/>
          </a:xfrm>
          <a:prstGeom prst="rect">
            <a:avLst/>
          </a:prstGeom>
        </p:spPr>
        <p:txBody>
          <a:bodyPr wrap="none">
            <a:spAutoFit/>
          </a:bodyPr>
          <a:lstStyle/>
          <a:p>
            <a:r>
              <a:rPr lang="bn-IN" sz="3600" dirty="0">
                <a:latin typeface="NikoshBAN" pitchFamily="2" charset="0"/>
                <a:cs typeface="NikoshBAN" pitchFamily="2" charset="0"/>
              </a:rPr>
              <a:t>পদার্থের ক্ষুদ্রতম কণার মতবাদের </a:t>
            </a:r>
            <a:r>
              <a:rPr lang="bn-IN" sz="3600" dirty="0" smtClean="0">
                <a:latin typeface="NikoshBAN" pitchFamily="2" charset="0"/>
                <a:cs typeface="NikoshBAN" pitchFamily="2" charset="0"/>
              </a:rPr>
              <a:t>সম্পর্কে মতামত দাও।</a:t>
            </a:r>
            <a:endParaRPr lang="en-US" sz="3600" dirty="0"/>
          </a:p>
        </p:txBody>
      </p:sp>
      <p:sp>
        <p:nvSpPr>
          <p:cNvPr id="3" name="Rectangle 2"/>
          <p:cNvSpPr/>
          <p:nvPr/>
        </p:nvSpPr>
        <p:spPr>
          <a:xfrm>
            <a:off x="2669875" y="1219200"/>
            <a:ext cx="3449983" cy="646331"/>
          </a:xfrm>
          <a:prstGeom prst="rect">
            <a:avLst/>
          </a:prstGeom>
        </p:spPr>
        <p:txBody>
          <a:bodyPr wrap="none">
            <a:spAutoFit/>
          </a:bodyPr>
          <a:lstStyle/>
          <a:p>
            <a:r>
              <a:rPr lang="bn-IN" sz="3600" dirty="0" smtClean="0">
                <a:latin typeface="NikoshBAN" pitchFamily="2" charset="0"/>
                <a:cs typeface="NikoshBAN" pitchFamily="2" charset="0"/>
              </a:rPr>
              <a:t>দলীয় কাজ  (১০মিনিট)</a:t>
            </a:r>
            <a:endParaRPr lang="en-US" sz="3600" dirty="0"/>
          </a:p>
        </p:txBody>
      </p:sp>
    </p:spTree>
    <p:extLst>
      <p:ext uri="{BB962C8B-B14F-4D97-AF65-F5344CB8AC3E}">
        <p14:creationId xmlns:p14="http://schemas.microsoft.com/office/powerpoint/2010/main" val="58798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7600" y="0"/>
            <a:ext cx="2133600" cy="1015663"/>
          </a:xfrm>
          <a:prstGeom prst="rect">
            <a:avLst/>
          </a:prstGeom>
          <a:solidFill>
            <a:schemeClr val="accent3">
              <a:lumMod val="20000"/>
              <a:lumOff val="80000"/>
            </a:schemeClr>
          </a:solidFill>
        </p:spPr>
        <p:txBody>
          <a:bodyPr wrap="square" rtlCol="0">
            <a:spAutoFit/>
          </a:bodyPr>
          <a:lstStyle/>
          <a:p>
            <a:pPr algn="ctr"/>
            <a:r>
              <a:rPr lang="bn-IN" sz="6000" dirty="0" smtClean="0">
                <a:latin typeface="NikoshBAN" pitchFamily="2" charset="0"/>
                <a:cs typeface="NikoshBAN" pitchFamily="2" charset="0"/>
              </a:rPr>
              <a:t>মূল্যায়ণ</a:t>
            </a:r>
            <a:endParaRPr lang="en-US" sz="9600" dirty="0">
              <a:latin typeface="NikoshBAN" pitchFamily="2" charset="0"/>
              <a:cs typeface="NikoshBAN" pitchFamily="2" charset="0"/>
            </a:endParaRPr>
          </a:p>
        </p:txBody>
      </p:sp>
      <p:sp>
        <p:nvSpPr>
          <p:cNvPr id="5" name="TextBox 4"/>
          <p:cNvSpPr txBox="1"/>
          <p:nvPr/>
        </p:nvSpPr>
        <p:spPr>
          <a:xfrm>
            <a:off x="0" y="1287244"/>
            <a:ext cx="9144000" cy="5570756"/>
          </a:xfrm>
          <a:prstGeom prst="rect">
            <a:avLst/>
          </a:prstGeom>
          <a:solidFill>
            <a:schemeClr val="accent4">
              <a:lumMod val="20000"/>
              <a:lumOff val="80000"/>
            </a:schemeClr>
          </a:solidFill>
        </p:spPr>
        <p:txBody>
          <a:bodyPr wrap="square" rtlCol="0">
            <a:spAutoFit/>
          </a:bodyPr>
          <a:lstStyle/>
          <a:p>
            <a:pPr>
              <a:buFont typeface="Wingdings" pitchFamily="2" charset="2"/>
              <a:buChar char="Ø"/>
            </a:pPr>
            <a:r>
              <a:rPr lang="bn-IN" sz="3200" b="1" dirty="0">
                <a:latin typeface="NikoshBAN" pitchFamily="2" charset="0"/>
                <a:cs typeface="NikoshBAN" pitchFamily="2" charset="0"/>
              </a:rPr>
              <a:t>খবার লবণ কোন ধরনের পদার্থ?</a:t>
            </a:r>
            <a:r>
              <a:rPr lang="bn-IN" sz="3200" dirty="0">
                <a:latin typeface="NikoshBAN" pitchFamily="2" charset="0"/>
                <a:cs typeface="NikoshBAN" pitchFamily="2" charset="0"/>
              </a:rPr>
              <a:t> </a:t>
            </a:r>
            <a:r>
              <a:rPr lang="bn-IN" sz="3200" dirty="0" smtClean="0">
                <a:latin typeface="NikoshBAN" pitchFamily="2" charset="0"/>
                <a:cs typeface="NikoshBAN" pitchFamily="2" charset="0"/>
              </a:rPr>
              <a:t> </a:t>
            </a:r>
          </a:p>
          <a:p>
            <a:r>
              <a:rPr lang="bn-IN" sz="2800" dirty="0" smtClean="0">
                <a:latin typeface="NikoshBAN" pitchFamily="2" charset="0"/>
                <a:cs typeface="NikoshBAN" pitchFamily="2" charset="0"/>
              </a:rPr>
              <a:t>         </a:t>
            </a:r>
            <a:r>
              <a:rPr lang="bn-IN" sz="2800" dirty="0">
                <a:latin typeface="NikoshBAN" pitchFamily="2" charset="0"/>
                <a:cs typeface="NikoshBAN" pitchFamily="2" charset="0"/>
              </a:rPr>
              <a:t>(ক)  মৌলিক</a:t>
            </a:r>
            <a:r>
              <a:rPr lang="bn-IN" sz="2800" dirty="0" smtClean="0">
                <a:latin typeface="NikoshBAN" pitchFamily="2" charset="0"/>
                <a:cs typeface="NikoshBAN" pitchFamily="2" charset="0"/>
              </a:rPr>
              <a:t>			</a:t>
            </a:r>
            <a:r>
              <a:rPr lang="bn-IN" sz="2800" dirty="0">
                <a:latin typeface="NikoshBAN" pitchFamily="2" charset="0"/>
                <a:cs typeface="NikoshBAN" pitchFamily="2" charset="0"/>
              </a:rPr>
              <a:t> </a:t>
            </a:r>
            <a:r>
              <a:rPr lang="bn-IN" sz="2800" dirty="0" smtClean="0">
                <a:latin typeface="NikoshBAN" pitchFamily="2" charset="0"/>
                <a:cs typeface="NikoshBAN" pitchFamily="2" charset="0"/>
              </a:rPr>
              <a:t>               (খ</a:t>
            </a:r>
            <a:r>
              <a:rPr lang="bn-IN" sz="2800" dirty="0">
                <a:latin typeface="NikoshBAN" pitchFamily="2" charset="0"/>
                <a:cs typeface="NikoshBAN" pitchFamily="2" charset="0"/>
              </a:rPr>
              <a:t>) যৌগিক </a:t>
            </a:r>
          </a:p>
          <a:p>
            <a:r>
              <a:rPr lang="bn-IN" sz="2800" dirty="0">
                <a:latin typeface="NikoshBAN" pitchFamily="2" charset="0"/>
                <a:cs typeface="NikoshBAN" pitchFamily="2" charset="0"/>
              </a:rPr>
              <a:t>         (গ) মিশ্র			      </a:t>
            </a:r>
            <a:r>
              <a:rPr lang="bn-IN" sz="2800" dirty="0" smtClean="0">
                <a:latin typeface="NikoshBAN" pitchFamily="2" charset="0"/>
                <a:cs typeface="NikoshBAN" pitchFamily="2" charset="0"/>
              </a:rPr>
              <a:t>                    </a:t>
            </a:r>
            <a:r>
              <a:rPr lang="bn-IN" sz="2800" dirty="0">
                <a:latin typeface="NikoshBAN" pitchFamily="2" charset="0"/>
                <a:cs typeface="NikoshBAN" pitchFamily="2" charset="0"/>
              </a:rPr>
              <a:t>(ঘ) অধাতু</a:t>
            </a:r>
          </a:p>
          <a:p>
            <a:pPr>
              <a:buFont typeface="Wingdings" pitchFamily="2" charset="2"/>
              <a:buChar char="Ø"/>
            </a:pPr>
            <a:r>
              <a:rPr lang="bn-IN" sz="3200" b="1" dirty="0" smtClean="0">
                <a:latin typeface="NikoshBAN" pitchFamily="2" charset="0"/>
                <a:cs typeface="NikoshBAN" pitchFamily="2" charset="0"/>
              </a:rPr>
              <a:t>  লোহা কোন ধরনের পদার্থ?</a:t>
            </a:r>
          </a:p>
          <a:p>
            <a:r>
              <a:rPr lang="bn-IN" sz="2800" dirty="0" smtClean="0">
                <a:latin typeface="NikoshBAN" pitchFamily="2" charset="0"/>
                <a:cs typeface="NikoshBAN" pitchFamily="2" charset="0"/>
              </a:rPr>
              <a:t>        (ক)  মৌলিক				    (খ) যৌগিক </a:t>
            </a:r>
          </a:p>
          <a:p>
            <a:r>
              <a:rPr lang="bn-IN" sz="2800" dirty="0" smtClean="0">
                <a:latin typeface="NikoshBAN" pitchFamily="2" charset="0"/>
                <a:cs typeface="NikoshBAN" pitchFamily="2" charset="0"/>
              </a:rPr>
              <a:t>         (গ) মিশ্র					    (ঘ) অধাতু</a:t>
            </a:r>
          </a:p>
          <a:p>
            <a:pPr>
              <a:buFont typeface="Wingdings" pitchFamily="2" charset="2"/>
              <a:buChar char="Ø"/>
            </a:pPr>
            <a:r>
              <a:rPr lang="bn-IN" sz="3200" b="1" dirty="0" smtClean="0">
                <a:latin typeface="NikoshBAN" pitchFamily="2" charset="0"/>
                <a:cs typeface="NikoshBAN" pitchFamily="2" charset="0"/>
              </a:rPr>
              <a:t>ডেমক্রিটাস কোন দেশের দার্শনিক।</a:t>
            </a:r>
          </a:p>
          <a:p>
            <a:r>
              <a:rPr lang="bn-IN" sz="2800" dirty="0" smtClean="0">
                <a:latin typeface="NikoshBAN" pitchFamily="2" charset="0"/>
                <a:cs typeface="NikoshBAN" pitchFamily="2" charset="0"/>
              </a:rPr>
              <a:t>        (ক) মিশর					   (খ) জার্মান</a:t>
            </a:r>
          </a:p>
          <a:p>
            <a:r>
              <a:rPr lang="bn-IN" sz="2800" dirty="0" smtClean="0">
                <a:latin typeface="NikoshBAN" pitchFamily="2" charset="0"/>
                <a:cs typeface="NikoshBAN" pitchFamily="2" charset="0"/>
              </a:rPr>
              <a:t>        (গ) গ্রিক				</a:t>
            </a:r>
            <a:r>
              <a:rPr lang="bn-IN" sz="2800" dirty="0">
                <a:latin typeface="NikoshBAN" pitchFamily="2" charset="0"/>
                <a:cs typeface="NikoshBAN" pitchFamily="2" charset="0"/>
              </a:rPr>
              <a:t> </a:t>
            </a:r>
            <a:r>
              <a:rPr lang="bn-IN" sz="2800" dirty="0" smtClean="0">
                <a:latin typeface="NikoshBAN" pitchFamily="2" charset="0"/>
                <a:cs typeface="NikoshBAN" pitchFamily="2" charset="0"/>
              </a:rPr>
              <a:t>            (ঘ) বাংলাদেশ</a:t>
            </a:r>
          </a:p>
          <a:p>
            <a:pPr>
              <a:buFont typeface="Wingdings" pitchFamily="2" charset="2"/>
              <a:buChar char="Ø"/>
            </a:pPr>
            <a:r>
              <a:rPr lang="bn-IN" sz="3200" b="1" dirty="0" smtClean="0">
                <a:latin typeface="NikoshBAN" pitchFamily="2" charset="0"/>
                <a:cs typeface="NikoshBAN" pitchFamily="2" charset="0"/>
              </a:rPr>
              <a:t> </a:t>
            </a:r>
            <a:r>
              <a:rPr lang="bn-IN" sz="3200" dirty="0" smtClean="0">
                <a:latin typeface="NikoshBAN" pitchFamily="2" charset="0"/>
                <a:cs typeface="NikoshBAN" pitchFamily="2" charset="0"/>
              </a:rPr>
              <a:t>জন </a:t>
            </a:r>
            <a:r>
              <a:rPr lang="bn-IN" sz="3200" dirty="0">
                <a:latin typeface="NikoshBAN" pitchFamily="2" charset="0"/>
                <a:cs typeface="NikoshBAN" pitchFamily="2" charset="0"/>
              </a:rPr>
              <a:t>ডাল্টন  কত সালে </a:t>
            </a:r>
            <a:r>
              <a:rPr lang="en-US" sz="3200" dirty="0" err="1">
                <a:latin typeface="NikoshBAN" pitchFamily="2" charset="0"/>
                <a:cs typeface="NikoshBAN" pitchFamily="2" charset="0"/>
              </a:rPr>
              <a:t>পরমানুবাদ</a:t>
            </a:r>
            <a:r>
              <a:rPr lang="en-US" sz="3200" dirty="0">
                <a:latin typeface="NikoshBAN" pitchFamily="2" charset="0"/>
                <a:cs typeface="NikoshBAN" pitchFamily="2" charset="0"/>
              </a:rPr>
              <a:t> </a:t>
            </a:r>
            <a:r>
              <a:rPr lang="en-US" sz="3200" dirty="0" err="1">
                <a:latin typeface="NikoshBAN" pitchFamily="2" charset="0"/>
                <a:cs typeface="NikoshBAN" pitchFamily="2" charset="0"/>
              </a:rPr>
              <a:t>মতবাদ</a:t>
            </a:r>
            <a:r>
              <a:rPr lang="en-US" sz="3200" dirty="0">
                <a:latin typeface="NikoshBAN" pitchFamily="2" charset="0"/>
                <a:cs typeface="NikoshBAN" pitchFamily="2" charset="0"/>
              </a:rPr>
              <a:t> </a:t>
            </a:r>
            <a:r>
              <a:rPr lang="en-US" sz="3200" dirty="0" err="1">
                <a:latin typeface="NikoshBAN" pitchFamily="2" charset="0"/>
                <a:cs typeface="NikoshBAN" pitchFamily="2" charset="0"/>
              </a:rPr>
              <a:t>দেন</a:t>
            </a:r>
            <a:r>
              <a:rPr lang="bn-IN" sz="3200" dirty="0" smtClean="0">
                <a:latin typeface="NikoshBAN" pitchFamily="2" charset="0"/>
                <a:cs typeface="NikoshBAN" pitchFamily="2" charset="0"/>
              </a:rPr>
              <a:t>?</a:t>
            </a:r>
            <a:endParaRPr lang="bn-IN" sz="3200" b="1" dirty="0" smtClean="0">
              <a:latin typeface="NikoshBAN" pitchFamily="2" charset="0"/>
              <a:cs typeface="NikoshBAN" pitchFamily="2" charset="0"/>
            </a:endParaRPr>
          </a:p>
          <a:p>
            <a:r>
              <a:rPr lang="bn-IN" sz="2800" dirty="0">
                <a:latin typeface="NikoshBAN" pitchFamily="2" charset="0"/>
                <a:cs typeface="NikoshBAN" pitchFamily="2" charset="0"/>
              </a:rPr>
              <a:t>(ক) ১৬০৩                           </a:t>
            </a:r>
            <a:r>
              <a:rPr lang="en-US" sz="2800" dirty="0">
                <a:latin typeface="NikoshBAN" pitchFamily="2" charset="0"/>
                <a:cs typeface="NikoshBAN" pitchFamily="2" charset="0"/>
              </a:rPr>
              <a:t> </a:t>
            </a:r>
            <a:r>
              <a:rPr lang="bn-IN" sz="2800" dirty="0" smtClean="0">
                <a:latin typeface="NikoshBAN" pitchFamily="2" charset="0"/>
                <a:cs typeface="NikoshBAN" pitchFamily="2" charset="0"/>
              </a:rPr>
              <a:t>                       </a:t>
            </a:r>
            <a:r>
              <a:rPr lang="bn-IN" sz="2800" dirty="0">
                <a:latin typeface="NikoshBAN" pitchFamily="2" charset="0"/>
                <a:cs typeface="NikoshBAN" pitchFamily="2" charset="0"/>
              </a:rPr>
              <a:t>(খ) ১৭০৩      </a:t>
            </a:r>
            <a:r>
              <a:rPr lang="bn-IN" sz="2800" dirty="0" smtClean="0">
                <a:latin typeface="NikoshBAN" pitchFamily="2" charset="0"/>
                <a:cs typeface="NikoshBAN" pitchFamily="2" charset="0"/>
              </a:rPr>
              <a:t>                                           (গ) </a:t>
            </a:r>
            <a:r>
              <a:rPr lang="bn-IN" sz="2800" dirty="0">
                <a:latin typeface="NikoshBAN" pitchFamily="2" charset="0"/>
                <a:cs typeface="NikoshBAN" pitchFamily="2" charset="0"/>
              </a:rPr>
              <a:t>১৮০৩ </a:t>
            </a:r>
            <a:r>
              <a:rPr lang="bn-IN" sz="2800" dirty="0" smtClean="0">
                <a:latin typeface="NikoshBAN" pitchFamily="2" charset="0"/>
                <a:cs typeface="NikoshBAN" pitchFamily="2" charset="0"/>
              </a:rPr>
              <a:t>			                      (ঘ) </a:t>
            </a:r>
            <a:r>
              <a:rPr lang="bn-IN" sz="2800" dirty="0">
                <a:latin typeface="NikoshBAN" pitchFamily="2" charset="0"/>
                <a:cs typeface="NikoshBAN" pitchFamily="2" charset="0"/>
              </a:rPr>
              <a:t>১৯০৩</a:t>
            </a:r>
            <a:endParaRPr lang="en-US" sz="2800" dirty="0">
              <a:latin typeface="NikoshBAN" pitchFamily="2" charset="0"/>
              <a:cs typeface="NikoshBAN" pitchFamily="2" charset="0"/>
            </a:endParaRPr>
          </a:p>
        </p:txBody>
      </p:sp>
      <p:sp>
        <p:nvSpPr>
          <p:cNvPr id="6" name="Flowchart: Connector 5"/>
          <p:cNvSpPr/>
          <p:nvPr/>
        </p:nvSpPr>
        <p:spPr>
          <a:xfrm>
            <a:off x="381000" y="2819400"/>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304800" y="4572000"/>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5715000" y="5943600"/>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6019800" y="1524000"/>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040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09808"/>
            <a:ext cx="3217588" cy="2252392"/>
          </a:xfrm>
          <a:prstGeom prst="rect">
            <a:avLst/>
          </a:prstGeom>
          <a:ln w="6350">
            <a:solidFill>
              <a:schemeClr val="tx1"/>
            </a:solidFill>
          </a:ln>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8948" t="6800" r="21037" b="-1500"/>
          <a:stretch/>
        </p:blipFill>
        <p:spPr>
          <a:xfrm>
            <a:off x="4450079" y="109808"/>
            <a:ext cx="3093721" cy="2252392"/>
          </a:xfrm>
          <a:prstGeom prst="rect">
            <a:avLst/>
          </a:prstGeom>
          <a:ln w="9525">
            <a:solidFill>
              <a:schemeClr val="tx1"/>
            </a:solidFill>
          </a:ln>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18000" r="17000"/>
          <a:stretch/>
        </p:blipFill>
        <p:spPr>
          <a:xfrm>
            <a:off x="339176" y="3665220"/>
            <a:ext cx="3183212" cy="2362200"/>
          </a:xfrm>
          <a:prstGeom prst="rect">
            <a:avLst/>
          </a:prstGeom>
          <a:ln w="6350">
            <a:solidFill>
              <a:schemeClr val="tx1"/>
            </a:solidFill>
          </a:ln>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6800" y="3665220"/>
            <a:ext cx="3124200" cy="2362200"/>
          </a:xfrm>
          <a:prstGeom prst="rect">
            <a:avLst/>
          </a:prstGeom>
        </p:spPr>
      </p:pic>
      <p:sp>
        <p:nvSpPr>
          <p:cNvPr id="6" name="Rectangle 5"/>
          <p:cNvSpPr/>
          <p:nvPr/>
        </p:nvSpPr>
        <p:spPr>
          <a:xfrm>
            <a:off x="1143000" y="2590800"/>
            <a:ext cx="16002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NikoshBAN" pitchFamily="2" charset="0"/>
                <a:cs typeface="NikoshBAN" pitchFamily="2" charset="0"/>
              </a:rPr>
              <a:t>লোহা</a:t>
            </a:r>
            <a:r>
              <a:rPr lang="en-US" sz="3600" dirty="0" smtClean="0">
                <a:solidFill>
                  <a:schemeClr val="tx1"/>
                </a:solidFill>
                <a:latin typeface="NikoshBAN" pitchFamily="2" charset="0"/>
                <a:cs typeface="NikoshBAN" pitchFamily="2" charset="0"/>
              </a:rPr>
              <a:t> </a:t>
            </a:r>
            <a:endParaRPr lang="en-US" sz="3600" dirty="0">
              <a:solidFill>
                <a:schemeClr val="tx1"/>
              </a:solidFill>
              <a:latin typeface="NikoshBAN" pitchFamily="2" charset="0"/>
              <a:cs typeface="NikoshBAN" pitchFamily="2" charset="0"/>
            </a:endParaRPr>
          </a:p>
        </p:txBody>
      </p:sp>
      <p:sp>
        <p:nvSpPr>
          <p:cNvPr id="7" name="Rectangle 6"/>
          <p:cNvSpPr/>
          <p:nvPr/>
        </p:nvSpPr>
        <p:spPr>
          <a:xfrm>
            <a:off x="4876800" y="2552700"/>
            <a:ext cx="16002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latin typeface="NikoshBAN" pitchFamily="2" charset="0"/>
                <a:cs typeface="NikoshBAN" pitchFamily="2" charset="0"/>
              </a:rPr>
              <a:t>সীসা</a:t>
            </a:r>
            <a:endParaRPr lang="en-US" sz="3600" dirty="0">
              <a:solidFill>
                <a:schemeClr val="tx1"/>
              </a:solidFill>
              <a:latin typeface="NikoshBAN" pitchFamily="2" charset="0"/>
              <a:cs typeface="NikoshBAN" pitchFamily="2" charset="0"/>
            </a:endParaRPr>
          </a:p>
        </p:txBody>
      </p:sp>
      <p:sp>
        <p:nvSpPr>
          <p:cNvPr id="8" name="Rectangle 7"/>
          <p:cNvSpPr/>
          <p:nvPr/>
        </p:nvSpPr>
        <p:spPr>
          <a:xfrm>
            <a:off x="609600" y="6248400"/>
            <a:ext cx="26670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latin typeface="NikoshBAN" pitchFamily="2" charset="0"/>
                <a:cs typeface="NikoshBAN" pitchFamily="2" charset="0"/>
              </a:rPr>
              <a:t>খাবার লবণ </a:t>
            </a:r>
            <a:endParaRPr lang="en-US" sz="3600" dirty="0">
              <a:solidFill>
                <a:schemeClr val="tx1"/>
              </a:solidFill>
              <a:latin typeface="NikoshBAN" pitchFamily="2" charset="0"/>
              <a:cs typeface="NikoshBAN" pitchFamily="2" charset="0"/>
            </a:endParaRPr>
          </a:p>
        </p:txBody>
      </p:sp>
      <p:sp>
        <p:nvSpPr>
          <p:cNvPr id="9" name="Rectangle 8"/>
          <p:cNvSpPr/>
          <p:nvPr/>
        </p:nvSpPr>
        <p:spPr>
          <a:xfrm>
            <a:off x="5829300" y="6248400"/>
            <a:ext cx="16002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latin typeface="NikoshBAN" pitchFamily="2" charset="0"/>
                <a:cs typeface="NikoshBAN" pitchFamily="2" charset="0"/>
              </a:rPr>
              <a:t>পানি</a:t>
            </a:r>
            <a:endParaRPr lang="en-US" sz="36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23852253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609600"/>
            <a:ext cx="4495800" cy="707886"/>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bn-BD" sz="4000" dirty="0" smtClean="0">
                <a:latin typeface="NikoshBAN" pitchFamily="2" charset="0"/>
                <a:cs typeface="NikoshBAN" pitchFamily="2" charset="0"/>
              </a:rPr>
              <a:t>বাড়ির কাজ</a:t>
            </a:r>
            <a:endParaRPr lang="en-US" sz="4000" dirty="0">
              <a:latin typeface="NikoshBAN" pitchFamily="2" charset="0"/>
              <a:cs typeface="NikoshBAN" pitchFamily="2" charset="0"/>
            </a:endParaRPr>
          </a:p>
        </p:txBody>
      </p:sp>
      <p:sp>
        <p:nvSpPr>
          <p:cNvPr id="3" name="TextBox 2"/>
          <p:cNvSpPr txBox="1"/>
          <p:nvPr/>
        </p:nvSpPr>
        <p:spPr>
          <a:xfrm>
            <a:off x="0" y="2819400"/>
            <a:ext cx="9144000" cy="1200329"/>
          </a:xfrm>
          <a:prstGeom prst="rect">
            <a:avLst/>
          </a:prstGeom>
          <a:noFill/>
          <a:ln w="12700">
            <a:solidFill>
              <a:srgbClr val="FF0000"/>
            </a:solid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bn-BD" sz="3600" dirty="0">
                <a:latin typeface="NikoshBAN" pitchFamily="2" charset="0"/>
                <a:cs typeface="NikoshBAN" pitchFamily="2" charset="0"/>
              </a:rPr>
              <a:t>ডেমোক্রিটাস, অ্যারিস্টটাল ও জন ডাল্টনের মতবাদের মধ্যে অমিলগুলো লিখে আনবে।</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38227349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1400" y="762000"/>
            <a:ext cx="1745991" cy="923330"/>
          </a:xfrm>
          <a:prstGeom prst="rect">
            <a:avLst/>
          </a:prstGeom>
        </p:spPr>
        <p:txBody>
          <a:bodyPr wrap="none">
            <a:spAutoFit/>
          </a:bodyPr>
          <a:lstStyle/>
          <a:p>
            <a:r>
              <a:rPr lang="bn-IN" sz="5400" dirty="0" smtClean="0">
                <a:latin typeface="NikoshBAN" pitchFamily="2" charset="0"/>
                <a:cs typeface="NikoshBAN" pitchFamily="2" charset="0"/>
              </a:rPr>
              <a:t>ধন্যবাদ</a:t>
            </a:r>
            <a:endParaRPr lang="en-US" sz="54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20666"/>
          <a:stretch/>
        </p:blipFill>
        <p:spPr>
          <a:xfrm>
            <a:off x="0" y="2057400"/>
            <a:ext cx="9144000" cy="4080510"/>
          </a:xfrm>
          <a:prstGeom prst="rect">
            <a:avLst/>
          </a:prstGeom>
        </p:spPr>
      </p:pic>
    </p:spTree>
    <p:extLst>
      <p:ext uri="{BB962C8B-B14F-4D97-AF65-F5344CB8AC3E}">
        <p14:creationId xmlns:p14="http://schemas.microsoft.com/office/powerpoint/2010/main" val="2534311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2362200"/>
            <a:ext cx="3657600" cy="1015663"/>
          </a:xfrm>
          <a:prstGeom prst="rect">
            <a:avLst/>
          </a:prstGeom>
        </p:spPr>
        <p:txBody>
          <a:bodyPr wrap="square">
            <a:spAutoFit/>
          </a:bodyPr>
          <a:lstStyle/>
          <a:p>
            <a:r>
              <a:rPr lang="bn-IN" sz="6000" b="1" u="sng" dirty="0" smtClean="0">
                <a:latin typeface="NikoshBAN" pitchFamily="2" charset="0"/>
                <a:cs typeface="NikoshBAN" pitchFamily="2" charset="0"/>
              </a:rPr>
              <a:t> পদার্থের গঠন</a:t>
            </a:r>
            <a:endParaRPr lang="bn-IN" sz="6000" b="1" u="sng" dirty="0">
              <a:latin typeface="NikoshBAN" pitchFamily="2" charset="0"/>
              <a:cs typeface="NikoshBAN" pitchFamily="2" charset="0"/>
            </a:endParaRPr>
          </a:p>
        </p:txBody>
      </p:sp>
    </p:spTree>
    <p:extLst>
      <p:ext uri="{BB962C8B-B14F-4D97-AF65-F5344CB8AC3E}">
        <p14:creationId xmlns:p14="http://schemas.microsoft.com/office/powerpoint/2010/main" val="40094858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762000"/>
            <a:ext cx="4572000" cy="646331"/>
          </a:xfrm>
          <a:prstGeom prst="rect">
            <a:avLst/>
          </a:prstGeom>
        </p:spPr>
        <p:txBody>
          <a:bodyPr>
            <a:spAutoFit/>
          </a:bodyPr>
          <a:lstStyle/>
          <a:p>
            <a:r>
              <a:rPr lang="en-US" sz="3600" dirty="0" err="1" smtClean="0">
                <a:latin typeface="NikoshBAN" pitchFamily="2" charset="0"/>
                <a:cs typeface="NikoshBAN" pitchFamily="2" charset="0"/>
              </a:rPr>
              <a:t>শিক্ষনফল</a:t>
            </a:r>
            <a:r>
              <a:rPr lang="en-US"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sp>
        <p:nvSpPr>
          <p:cNvPr id="3" name="Rectangle 2"/>
          <p:cNvSpPr/>
          <p:nvPr/>
        </p:nvSpPr>
        <p:spPr>
          <a:xfrm>
            <a:off x="0" y="1464826"/>
            <a:ext cx="9144000" cy="3416320"/>
          </a:xfrm>
          <a:prstGeom prst="rect">
            <a:avLst/>
          </a:prstGeom>
        </p:spPr>
        <p:txBody>
          <a:bodyPr wrap="square">
            <a:spAutoFit/>
          </a:bodyPr>
          <a:lstStyle/>
          <a:p>
            <a:r>
              <a:rPr lang="bn-IN" sz="3600" dirty="0" smtClean="0">
                <a:latin typeface="NikoshBAN" pitchFamily="2" charset="0"/>
                <a:cs typeface="NikoshBAN" pitchFamily="2" charset="0"/>
              </a:rPr>
              <a:t>এই পাঠ শেষে শিক্ষার্থীরা...</a:t>
            </a:r>
          </a:p>
          <a:p>
            <a:r>
              <a:rPr lang="bn-IN" sz="3600" dirty="0" smtClean="0">
                <a:latin typeface="NikoshBAN" pitchFamily="2" charset="0"/>
                <a:cs typeface="NikoshBAN" pitchFamily="2" charset="0"/>
              </a:rPr>
              <a:t>১। পদার্থ কী বলতে পরবে।</a:t>
            </a:r>
          </a:p>
          <a:p>
            <a:r>
              <a:rPr lang="bn-IN" sz="3600" dirty="0" smtClean="0">
                <a:latin typeface="NikoshBAN" pitchFamily="2" charset="0"/>
                <a:cs typeface="NikoshBAN" pitchFamily="2" charset="0"/>
              </a:rPr>
              <a:t>২। কী কারণে পদার্থ ভিন্ন তা ব্যাখ্যা করতে পারবে</a:t>
            </a:r>
          </a:p>
          <a:p>
            <a:r>
              <a:rPr lang="bn-IN" sz="3600" dirty="0" smtClean="0">
                <a:latin typeface="NikoshBAN" pitchFamily="2" charset="0"/>
                <a:cs typeface="NikoshBAN" pitchFamily="2" charset="0"/>
              </a:rPr>
              <a:t>৩। মৌলিক,যৌগিক ও মিশ্র পদার্থের মধ্যে পার্থক্য লিখতে পারবে </a:t>
            </a:r>
          </a:p>
          <a:p>
            <a:r>
              <a:rPr lang="bn-IN" sz="3600" dirty="0" smtClean="0">
                <a:latin typeface="NikoshBAN" pitchFamily="2" charset="0"/>
                <a:cs typeface="NikoshBAN" pitchFamily="2" charset="0"/>
              </a:rPr>
              <a:t>৪। পদার্থের ক্ষুদ্রতম কণার মতবাদের কৌশল আলোচনা করতে পারবে  </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4905235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953000"/>
            <a:ext cx="9144000" cy="1754326"/>
          </a:xfrm>
          <a:prstGeom prst="rect">
            <a:avLst/>
          </a:prstGeom>
        </p:spPr>
        <p:txBody>
          <a:bodyPr wrap="square">
            <a:spAutoFit/>
          </a:bodyPr>
          <a:lstStyle/>
          <a:p>
            <a:r>
              <a:rPr lang="bn-IN" sz="3600" dirty="0">
                <a:latin typeface="NikoshBAN" pitchFamily="2" charset="0"/>
                <a:cs typeface="NikoshBAN" pitchFamily="2" charset="0"/>
              </a:rPr>
              <a:t>প্রশ্নঃ- পদার্থ কী ? </a:t>
            </a:r>
          </a:p>
          <a:p>
            <a:r>
              <a:rPr lang="bn-IN" sz="3600" dirty="0">
                <a:latin typeface="NikoshBAN" pitchFamily="2" charset="0"/>
                <a:cs typeface="NikoshBAN" pitchFamily="2" charset="0"/>
              </a:rPr>
              <a:t>উঃ যা জায়গা দখল করে,ওজন আছে , আয়তন আছে তাকে বিজ্ঞানের ভষায় পদার্থ বলে।</a:t>
            </a:r>
            <a:endParaRPr lang="en-US" sz="3600" dirty="0">
              <a:latin typeface="NikoshBAN" pitchFamily="2" charset="0"/>
              <a:cs typeface="NikoshBAN"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304800"/>
            <a:ext cx="2514600" cy="2286000"/>
          </a:xfrm>
          <a:prstGeom prst="rect">
            <a:avLst/>
          </a:prstGeom>
          <a:ln w="3175">
            <a:solidFill>
              <a:schemeClr val="tx1"/>
            </a:solidFill>
          </a:ln>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3750" r="13750"/>
          <a:stretch/>
        </p:blipFill>
        <p:spPr>
          <a:xfrm>
            <a:off x="3048000" y="304800"/>
            <a:ext cx="2689860" cy="2286000"/>
          </a:xfrm>
          <a:prstGeom prst="rect">
            <a:avLst/>
          </a:prstGeom>
          <a:ln w="12700">
            <a:solidFill>
              <a:schemeClr val="tx1"/>
            </a:solidFill>
          </a:ln>
        </p:spPr>
      </p:pic>
      <p:sp>
        <p:nvSpPr>
          <p:cNvPr id="6" name="Rectangle 5"/>
          <p:cNvSpPr/>
          <p:nvPr/>
        </p:nvSpPr>
        <p:spPr>
          <a:xfrm>
            <a:off x="705759" y="2667000"/>
            <a:ext cx="1053494" cy="646331"/>
          </a:xfrm>
          <a:prstGeom prst="rect">
            <a:avLst/>
          </a:prstGeom>
        </p:spPr>
        <p:txBody>
          <a:bodyPr wrap="none">
            <a:spAutoFit/>
          </a:bodyPr>
          <a:lstStyle/>
          <a:p>
            <a:pPr lvl="0"/>
            <a:r>
              <a:rPr lang="bn-IN" sz="3600" dirty="0" smtClean="0">
                <a:latin typeface="NikoshBAN" pitchFamily="2" charset="0"/>
                <a:cs typeface="NikoshBAN" pitchFamily="2" charset="0"/>
              </a:rPr>
              <a:t>লোহা </a:t>
            </a:r>
            <a:endParaRPr lang="en-US" sz="3600" dirty="0"/>
          </a:p>
        </p:txBody>
      </p:sp>
      <p:sp>
        <p:nvSpPr>
          <p:cNvPr id="7" name="Rectangle 6"/>
          <p:cNvSpPr/>
          <p:nvPr/>
        </p:nvSpPr>
        <p:spPr>
          <a:xfrm>
            <a:off x="3978393" y="2668339"/>
            <a:ext cx="829073" cy="646331"/>
          </a:xfrm>
          <a:prstGeom prst="rect">
            <a:avLst/>
          </a:prstGeom>
        </p:spPr>
        <p:txBody>
          <a:bodyPr wrap="none">
            <a:spAutoFit/>
          </a:bodyPr>
          <a:lstStyle/>
          <a:p>
            <a:pPr lvl="0"/>
            <a:r>
              <a:rPr lang="bn-IN" sz="3600" dirty="0" smtClean="0">
                <a:latin typeface="NikoshBAN" pitchFamily="2" charset="0"/>
                <a:cs typeface="NikoshBAN" pitchFamily="2" charset="0"/>
              </a:rPr>
              <a:t>লবণ</a:t>
            </a:r>
            <a:endParaRPr lang="en-US" sz="3600" dirty="0"/>
          </a:p>
        </p:txBody>
      </p:sp>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9234"/>
          <a:stretch/>
        </p:blipFill>
        <p:spPr>
          <a:xfrm>
            <a:off x="6019800" y="304800"/>
            <a:ext cx="2935129" cy="2286000"/>
          </a:xfrm>
          <a:prstGeom prst="rect">
            <a:avLst/>
          </a:prstGeom>
        </p:spPr>
      </p:pic>
      <p:sp>
        <p:nvSpPr>
          <p:cNvPr id="9" name="Rectangle 8"/>
          <p:cNvSpPr/>
          <p:nvPr/>
        </p:nvSpPr>
        <p:spPr>
          <a:xfrm>
            <a:off x="7105687" y="2684918"/>
            <a:ext cx="837089" cy="646331"/>
          </a:xfrm>
          <a:prstGeom prst="rect">
            <a:avLst/>
          </a:prstGeom>
        </p:spPr>
        <p:txBody>
          <a:bodyPr wrap="none">
            <a:spAutoFit/>
          </a:bodyPr>
          <a:lstStyle/>
          <a:p>
            <a:pPr lvl="0"/>
            <a:r>
              <a:rPr lang="bn-IN" sz="3600" dirty="0" smtClean="0">
                <a:latin typeface="NikoshBAN" pitchFamily="2" charset="0"/>
                <a:cs typeface="NikoshBAN" pitchFamily="2" charset="0"/>
              </a:rPr>
              <a:t>পানি</a:t>
            </a:r>
            <a:endParaRPr lang="en-US" sz="3600" dirty="0"/>
          </a:p>
        </p:txBody>
      </p:sp>
      <p:sp>
        <p:nvSpPr>
          <p:cNvPr id="10" name="TextBox 9"/>
          <p:cNvSpPr txBox="1"/>
          <p:nvPr/>
        </p:nvSpPr>
        <p:spPr>
          <a:xfrm>
            <a:off x="572929" y="3667780"/>
            <a:ext cx="8382000" cy="523220"/>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bn-IN" sz="2800" dirty="0" smtClean="0">
                <a:latin typeface="NikoshBAN" pitchFamily="2" charset="0"/>
                <a:cs typeface="NikoshBAN" pitchFamily="2" charset="0"/>
              </a:rPr>
              <a:t>লোহা,লবণ,পানির জায়গা দখল করে , ওজন আছে</a:t>
            </a:r>
            <a:endParaRPr lang="en-US" sz="2800" dirty="0">
              <a:latin typeface="NikoshBAN" pitchFamily="2" charset="0"/>
              <a:cs typeface="NikoshBAN" pitchFamily="2" charset="0"/>
            </a:endParaRPr>
          </a:p>
        </p:txBody>
      </p:sp>
      <p:sp>
        <p:nvSpPr>
          <p:cNvPr id="11" name="TextBox 10"/>
          <p:cNvSpPr txBox="1"/>
          <p:nvPr/>
        </p:nvSpPr>
        <p:spPr>
          <a:xfrm>
            <a:off x="468111" y="3574941"/>
            <a:ext cx="7086600" cy="523220"/>
          </a:xfrm>
          <a:prstGeom prst="rect">
            <a:avLst/>
          </a:prstGeom>
          <a:solidFill>
            <a:schemeClr val="tx1">
              <a:lumMod val="50000"/>
              <a:lumOff val="50000"/>
            </a:schemeClr>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bn-IN" sz="2800" dirty="0" smtClean="0">
                <a:latin typeface="NikoshBAN" pitchFamily="2" charset="0"/>
                <a:cs typeface="NikoshBAN" pitchFamily="2" charset="0"/>
              </a:rPr>
              <a:t> আয়তন আছে ,বল প্রয়োগে বাধা পদান করে</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130374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ppt_x</p:attrName>
                                        </p:attrNameLst>
                                      </p:cBhvr>
                                      <p:tavLst>
                                        <p:tav tm="0">
                                          <p:val>
                                            <p:strVal val="#ppt_x-.2"/>
                                          </p:val>
                                        </p:tav>
                                        <p:tav tm="100000">
                                          <p:val>
                                            <p:strVal val="#ppt_x"/>
                                          </p:val>
                                        </p:tav>
                                      </p:tavLst>
                                    </p:anim>
                                    <p:anim calcmode="lin" valueType="num">
                                      <p:cBhvr>
                                        <p:cTn id="44"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45" dur="10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xit" presetSubtype="16" fill="hold" grpId="1" nodeType="clickEffect">
                                  <p:stCondLst>
                                    <p:cond delay="0"/>
                                  </p:stCondLst>
                                  <p:childTnLst>
                                    <p:animEffect transition="out" filter="box(in)">
                                      <p:cBhvr>
                                        <p:cTn id="49" dur="500"/>
                                        <p:tgtEl>
                                          <p:spTgt spid="10"/>
                                        </p:tgtEl>
                                      </p:cBhvr>
                                    </p:animEffect>
                                    <p:set>
                                      <p:cBhvr>
                                        <p:cTn id="50" dur="1" fill="hold">
                                          <p:stCondLst>
                                            <p:cond delay="499"/>
                                          </p:stCondLst>
                                        </p:cTn>
                                        <p:tgtEl>
                                          <p:spTgt spid="1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9"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1000" fill="hold"/>
                                        <p:tgtEl>
                                          <p:spTgt spid="11"/>
                                        </p:tgtEl>
                                        <p:attrNameLst>
                                          <p:attrName>ppt_x</p:attrName>
                                        </p:attrNameLst>
                                      </p:cBhvr>
                                      <p:tavLst>
                                        <p:tav tm="0">
                                          <p:val>
                                            <p:strVal val="#ppt_x-.2"/>
                                          </p:val>
                                        </p:tav>
                                        <p:tav tm="100000">
                                          <p:val>
                                            <p:strVal val="#ppt_x"/>
                                          </p:val>
                                        </p:tav>
                                      </p:tavLst>
                                    </p:anim>
                                    <p:anim calcmode="lin" valueType="num">
                                      <p:cBhvr>
                                        <p:cTn id="56"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57" dur="10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
                                        </p:tgtEl>
                                        <p:attrNameLst>
                                          <p:attrName>style.visibility</p:attrName>
                                        </p:attrNameLst>
                                      </p:cBhvr>
                                      <p:to>
                                        <p:strVal val="visible"/>
                                      </p:to>
                                    </p:set>
                                    <p:anim calcmode="lin" valueType="num">
                                      <p:cBhvr additive="base">
                                        <p:cTn id="62" dur="500" fill="hold"/>
                                        <p:tgtEl>
                                          <p:spTgt spid="2"/>
                                        </p:tgtEl>
                                        <p:attrNameLst>
                                          <p:attrName>ppt_x</p:attrName>
                                        </p:attrNameLst>
                                      </p:cBhvr>
                                      <p:tavLst>
                                        <p:tav tm="0">
                                          <p:val>
                                            <p:strVal val="#ppt_x"/>
                                          </p:val>
                                        </p:tav>
                                        <p:tav tm="100000">
                                          <p:val>
                                            <p:strVal val="#ppt_x"/>
                                          </p:val>
                                        </p:tav>
                                      </p:tavLst>
                                    </p:anim>
                                    <p:anim calcmode="lin" valueType="num">
                                      <p:cBhvr additive="base">
                                        <p:cTn id="6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9" grpId="0"/>
      <p:bldP spid="10" grpId="0"/>
      <p:bldP spid="10" grpId="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7449" y="609600"/>
            <a:ext cx="3522118" cy="646331"/>
          </a:xfrm>
          <a:prstGeom prst="rect">
            <a:avLst/>
          </a:prstGeom>
        </p:spPr>
        <p:txBody>
          <a:bodyPr wrap="none">
            <a:spAutoFit/>
          </a:bodyPr>
          <a:lstStyle/>
          <a:p>
            <a:pPr algn="ctr"/>
            <a:r>
              <a:rPr lang="en-US" sz="3600" dirty="0" err="1">
                <a:latin typeface="NikoshBAN" pitchFamily="2" charset="0"/>
                <a:cs typeface="NikoshBAN" pitchFamily="2" charset="0"/>
              </a:rPr>
              <a:t>একক</a:t>
            </a:r>
            <a:r>
              <a:rPr lang="en-US" sz="3600" dirty="0">
                <a:latin typeface="NikoshBAN" pitchFamily="2" charset="0"/>
                <a:cs typeface="NikoshBAN" pitchFamily="2" charset="0"/>
              </a:rPr>
              <a:t> </a:t>
            </a:r>
            <a:r>
              <a:rPr lang="en-US" sz="3600" dirty="0" err="1">
                <a:latin typeface="NikoshBAN" pitchFamily="2" charset="0"/>
                <a:cs typeface="NikoshBAN" pitchFamily="2" charset="0"/>
              </a:rPr>
              <a:t>কাজ</a:t>
            </a:r>
            <a:r>
              <a:rPr lang="en-US" sz="3600" dirty="0">
                <a:latin typeface="NikoshBAN" pitchFamily="2" charset="0"/>
                <a:cs typeface="NikoshBAN" pitchFamily="2" charset="0"/>
              </a:rPr>
              <a:t> </a:t>
            </a:r>
            <a:r>
              <a:rPr lang="bn-IN" sz="3600" dirty="0" smtClean="0">
                <a:latin typeface="NikoshBAN" pitchFamily="2" charset="0"/>
                <a:cs typeface="NikoshBAN" pitchFamily="2" charset="0"/>
              </a:rPr>
              <a:t> (২ মিনিট )</a:t>
            </a:r>
            <a:endParaRPr lang="en-US" sz="3600" dirty="0">
              <a:latin typeface="NikoshBAN" pitchFamily="2" charset="0"/>
              <a:cs typeface="NikoshBAN" pitchFamily="2" charset="0"/>
            </a:endParaRPr>
          </a:p>
        </p:txBody>
      </p:sp>
      <p:sp>
        <p:nvSpPr>
          <p:cNvPr id="3" name="Rectangle 2"/>
          <p:cNvSpPr/>
          <p:nvPr/>
        </p:nvSpPr>
        <p:spPr>
          <a:xfrm>
            <a:off x="2055765" y="2362200"/>
            <a:ext cx="1997663" cy="646331"/>
          </a:xfrm>
          <a:prstGeom prst="rect">
            <a:avLst/>
          </a:prstGeom>
        </p:spPr>
        <p:txBody>
          <a:bodyPr wrap="none">
            <a:spAutoFit/>
          </a:bodyPr>
          <a:lstStyle/>
          <a:p>
            <a:r>
              <a:rPr lang="bn-IN" sz="3600" dirty="0">
                <a:latin typeface="NikoshBAN" pitchFamily="2" charset="0"/>
                <a:cs typeface="NikoshBAN" pitchFamily="2" charset="0"/>
              </a:rPr>
              <a:t>পদার্থ কী </a:t>
            </a:r>
            <a:r>
              <a:rPr lang="bn-IN" sz="3600" dirty="0" smtClean="0">
                <a:latin typeface="NikoshBAN" pitchFamily="2" charset="0"/>
                <a:cs typeface="NikoshBAN" pitchFamily="2" charset="0"/>
              </a:rPr>
              <a:t>বল</a:t>
            </a:r>
            <a:endParaRPr lang="en-US" sz="3600" dirty="0"/>
          </a:p>
        </p:txBody>
      </p:sp>
    </p:spTree>
    <p:extLst>
      <p:ext uri="{BB962C8B-B14F-4D97-AF65-F5344CB8AC3E}">
        <p14:creationId xmlns:p14="http://schemas.microsoft.com/office/powerpoint/2010/main" val="186566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983936015"/>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247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graphicEl>
                                              <a:dgm id="{AB5826A2-7B1F-46EA-9488-53FB82BC5613}"/>
                                            </p:graphicEl>
                                          </p:spTgt>
                                        </p:tgtEl>
                                        <p:attrNameLst>
                                          <p:attrName>style.visibility</p:attrName>
                                        </p:attrNameLst>
                                      </p:cBhvr>
                                      <p:to>
                                        <p:strVal val="visible"/>
                                      </p:to>
                                    </p:set>
                                    <p:animEffect transition="in" filter="wipe(down)">
                                      <p:cBhvr>
                                        <p:cTn id="7" dur="500"/>
                                        <p:tgtEl>
                                          <p:spTgt spid="2">
                                            <p:graphicEl>
                                              <a:dgm id="{AB5826A2-7B1F-46EA-9488-53FB82BC561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graphicEl>
                                              <a:dgm id="{22371EF1-3762-488D-A10E-4CDE54310A25}"/>
                                            </p:graphicEl>
                                          </p:spTgt>
                                        </p:tgtEl>
                                        <p:attrNameLst>
                                          <p:attrName>style.visibility</p:attrName>
                                        </p:attrNameLst>
                                      </p:cBhvr>
                                      <p:to>
                                        <p:strVal val="visible"/>
                                      </p:to>
                                    </p:set>
                                    <p:animEffect transition="in" filter="wipe(down)">
                                      <p:cBhvr>
                                        <p:cTn id="12" dur="500"/>
                                        <p:tgtEl>
                                          <p:spTgt spid="2">
                                            <p:graphicEl>
                                              <a:dgm id="{22371EF1-3762-488D-A10E-4CDE54310A25}"/>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graphicEl>
                                              <a:dgm id="{6C2650DC-2B16-42FA-8725-68BC2391F737}"/>
                                            </p:graphicEl>
                                          </p:spTgt>
                                        </p:tgtEl>
                                        <p:attrNameLst>
                                          <p:attrName>style.visibility</p:attrName>
                                        </p:attrNameLst>
                                      </p:cBhvr>
                                      <p:to>
                                        <p:strVal val="visible"/>
                                      </p:to>
                                    </p:set>
                                    <p:animEffect transition="in" filter="wipe(down)">
                                      <p:cBhvr>
                                        <p:cTn id="15" dur="500"/>
                                        <p:tgtEl>
                                          <p:spTgt spid="2">
                                            <p:graphicEl>
                                              <a:dgm id="{6C2650DC-2B16-42FA-8725-68BC2391F73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graphicEl>
                                              <a:dgm id="{15023C46-547A-4AA8-B923-2C2CAE453741}"/>
                                            </p:graphicEl>
                                          </p:spTgt>
                                        </p:tgtEl>
                                        <p:attrNameLst>
                                          <p:attrName>style.visibility</p:attrName>
                                        </p:attrNameLst>
                                      </p:cBhvr>
                                      <p:to>
                                        <p:strVal val="visible"/>
                                      </p:to>
                                    </p:set>
                                    <p:animEffect transition="in" filter="wipe(down)">
                                      <p:cBhvr>
                                        <p:cTn id="20" dur="500"/>
                                        <p:tgtEl>
                                          <p:spTgt spid="2">
                                            <p:graphicEl>
                                              <a:dgm id="{15023C46-547A-4AA8-B923-2C2CAE453741}"/>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
                                            <p:graphicEl>
                                              <a:dgm id="{A24CF9A8-3FC2-4157-A55D-14F5E19E0CE5}"/>
                                            </p:graphicEl>
                                          </p:spTgt>
                                        </p:tgtEl>
                                        <p:attrNameLst>
                                          <p:attrName>style.visibility</p:attrName>
                                        </p:attrNameLst>
                                      </p:cBhvr>
                                      <p:to>
                                        <p:strVal val="visible"/>
                                      </p:to>
                                    </p:set>
                                    <p:animEffect transition="in" filter="wipe(down)">
                                      <p:cBhvr>
                                        <p:cTn id="23" dur="500"/>
                                        <p:tgtEl>
                                          <p:spTgt spid="2">
                                            <p:graphicEl>
                                              <a:dgm id="{A24CF9A8-3FC2-4157-A55D-14F5E19E0CE5}"/>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
                                            <p:graphicEl>
                                              <a:dgm id="{D37E0AF6-7FB6-4167-B26B-7D2C9397F78F}"/>
                                            </p:graphicEl>
                                          </p:spTgt>
                                        </p:tgtEl>
                                        <p:attrNameLst>
                                          <p:attrName>style.visibility</p:attrName>
                                        </p:attrNameLst>
                                      </p:cBhvr>
                                      <p:to>
                                        <p:strVal val="visible"/>
                                      </p:to>
                                    </p:set>
                                    <p:animEffect transition="in" filter="wipe(down)">
                                      <p:cBhvr>
                                        <p:cTn id="28" dur="500"/>
                                        <p:tgtEl>
                                          <p:spTgt spid="2">
                                            <p:graphicEl>
                                              <a:dgm id="{D37E0AF6-7FB6-4167-B26B-7D2C9397F78F}"/>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
                                            <p:graphicEl>
                                              <a:dgm id="{FA827CE7-DB96-4E60-B701-DAF08E7F47A2}"/>
                                            </p:graphicEl>
                                          </p:spTgt>
                                        </p:tgtEl>
                                        <p:attrNameLst>
                                          <p:attrName>style.visibility</p:attrName>
                                        </p:attrNameLst>
                                      </p:cBhvr>
                                      <p:to>
                                        <p:strVal val="visible"/>
                                      </p:to>
                                    </p:set>
                                    <p:animEffect transition="in" filter="wipe(down)">
                                      <p:cBhvr>
                                        <p:cTn id="31" dur="500"/>
                                        <p:tgtEl>
                                          <p:spTgt spid="2">
                                            <p:graphicEl>
                                              <a:dgm id="{FA827CE7-DB96-4E60-B701-DAF08E7F47A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3962400" y="3124200"/>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66800" y="5026372"/>
            <a:ext cx="1600200" cy="646331"/>
          </a:xfrm>
          <a:prstGeom prst="rect">
            <a:avLst/>
          </a:prstGeom>
          <a:noFill/>
        </p:spPr>
        <p:txBody>
          <a:bodyPr wrap="square" rtlCol="0">
            <a:spAutoFit/>
          </a:bodyPr>
          <a:lstStyle/>
          <a:p>
            <a:pPr algn="ctr"/>
            <a:r>
              <a:rPr lang="bn-IN" sz="3600" dirty="0" smtClean="0">
                <a:latin typeface="NikoshBAN" pitchFamily="2" charset="0"/>
                <a:cs typeface="NikoshBAN" pitchFamily="2" charset="0"/>
              </a:rPr>
              <a:t>চাল</a:t>
            </a:r>
            <a:endParaRPr lang="en-US" sz="3600" dirty="0">
              <a:latin typeface="NikoshBAN" pitchFamily="2" charset="0"/>
              <a:cs typeface="NikoshBAN" pitchFamily="2" charset="0"/>
            </a:endParaRPr>
          </a:p>
        </p:txBody>
      </p:sp>
      <p:sp>
        <p:nvSpPr>
          <p:cNvPr id="8" name="TextBox 7"/>
          <p:cNvSpPr txBox="1"/>
          <p:nvPr/>
        </p:nvSpPr>
        <p:spPr>
          <a:xfrm>
            <a:off x="2209800" y="914400"/>
            <a:ext cx="4343400" cy="523220"/>
          </a:xfrm>
          <a:prstGeom prst="rect">
            <a:avLst/>
          </a:prstGeom>
          <a:noFill/>
        </p:spPr>
        <p:txBody>
          <a:bodyPr wrap="square" rtlCol="0">
            <a:spAutoFit/>
          </a:bodyPr>
          <a:lstStyle/>
          <a:p>
            <a:pPr algn="ctr"/>
            <a:r>
              <a:rPr lang="bn-IN" sz="2800" dirty="0" smtClean="0">
                <a:latin typeface="NikoshBAN" pitchFamily="2" charset="0"/>
                <a:cs typeface="NikoshBAN" pitchFamily="2" charset="0"/>
              </a:rPr>
              <a:t>চাল</a:t>
            </a:r>
            <a:r>
              <a:rPr lang="bn-BD" sz="2800" dirty="0" smtClean="0">
                <a:latin typeface="NikoshBAN" pitchFamily="2" charset="0"/>
                <a:cs typeface="NikoshBAN" pitchFamily="2" charset="0"/>
              </a:rPr>
              <a:t> হতে কী পাওয়া যায়? </a:t>
            </a:r>
            <a:endParaRPr lang="en-US" sz="2800" dirty="0">
              <a:latin typeface="NikoshBAN" pitchFamily="2" charset="0"/>
              <a:cs typeface="NikoshBAN" pitchFamily="2" charset="0"/>
            </a:endParaRPr>
          </a:p>
        </p:txBody>
      </p:sp>
      <p:sp>
        <p:nvSpPr>
          <p:cNvPr id="9" name="TextBox 8"/>
          <p:cNvSpPr txBox="1"/>
          <p:nvPr/>
        </p:nvSpPr>
        <p:spPr>
          <a:xfrm>
            <a:off x="1524000" y="5943600"/>
            <a:ext cx="5486400" cy="523220"/>
          </a:xfrm>
          <a:prstGeom prst="rect">
            <a:avLst/>
          </a:prstGeom>
          <a:noFill/>
        </p:spPr>
        <p:txBody>
          <a:bodyPr wrap="square" rtlCol="0">
            <a:spAutoFit/>
          </a:bodyPr>
          <a:lstStyle/>
          <a:p>
            <a:pPr algn="ctr"/>
            <a:r>
              <a:rPr lang="bn-IN" sz="2800" dirty="0" smtClean="0">
                <a:latin typeface="NikoshBAN" pitchFamily="2" charset="0"/>
                <a:cs typeface="NikoshBAN" pitchFamily="2" charset="0"/>
              </a:rPr>
              <a:t>চালের</a:t>
            </a:r>
            <a:r>
              <a:rPr lang="bn-BD" sz="2800" dirty="0" smtClean="0">
                <a:latin typeface="NikoshBAN" pitchFamily="2" charset="0"/>
                <a:cs typeface="NikoshBAN" pitchFamily="2" charset="0"/>
              </a:rPr>
              <a:t> ক্ষুদ্র ক্ষুদ্র কণাকে কি বলে?</a:t>
            </a:r>
            <a:endParaRPr lang="en-US" sz="2800" dirty="0">
              <a:latin typeface="NikoshBAN" pitchFamily="2" charset="0"/>
              <a:cs typeface="NikoshBAN" pitchFamily="2"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55" y="1981200"/>
            <a:ext cx="3686689" cy="2723841"/>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3999" r="5000"/>
          <a:stretch/>
        </p:blipFill>
        <p:spPr>
          <a:xfrm>
            <a:off x="4876800" y="1568118"/>
            <a:ext cx="3886200" cy="3112163"/>
          </a:xfrm>
          <a:prstGeom prst="rect">
            <a:avLst/>
          </a:prstGeom>
        </p:spPr>
      </p:pic>
      <p:sp>
        <p:nvSpPr>
          <p:cNvPr id="12" name="Rectangle 11"/>
          <p:cNvSpPr/>
          <p:nvPr/>
        </p:nvSpPr>
        <p:spPr>
          <a:xfrm>
            <a:off x="5458833" y="4949427"/>
            <a:ext cx="1736373" cy="646331"/>
          </a:xfrm>
          <a:prstGeom prst="rect">
            <a:avLst/>
          </a:prstGeom>
        </p:spPr>
        <p:txBody>
          <a:bodyPr wrap="none">
            <a:spAutoFit/>
          </a:bodyPr>
          <a:lstStyle/>
          <a:p>
            <a:pPr algn="ctr"/>
            <a:r>
              <a:rPr lang="bn-IN" sz="3600" dirty="0" smtClean="0">
                <a:latin typeface="NikoshBAN" pitchFamily="2" charset="0"/>
                <a:cs typeface="NikoshBAN" pitchFamily="2" charset="0"/>
              </a:rPr>
              <a:t>চালের গুড়া</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277790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6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4" dur="6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ppt_x</p:attrName>
                                        </p:attrNameLst>
                                      </p:cBhvr>
                                      <p:tavLst>
                                        <p:tav tm="0">
                                          <p:val>
                                            <p:strVal val="#ppt_x-.2"/>
                                          </p:val>
                                        </p:tav>
                                        <p:tav tm="100000">
                                          <p:val>
                                            <p:strVal val="#ppt_x"/>
                                          </p:val>
                                        </p:tav>
                                      </p:tavLst>
                                    </p:anim>
                                    <p:anim calcmode="lin" valueType="num">
                                      <p:cBhvr>
                                        <p:cTn id="20"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514</TotalTime>
  <Words>842</Words>
  <Application>Microsoft Office PowerPoint</Application>
  <PresentationFormat>On-screen Show (4:3)</PresentationFormat>
  <Paragraphs>149</Paragraphs>
  <Slides>31</Slides>
  <Notes>17</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TOSHIBA</dc:creator>
  <cp:lastModifiedBy>Windows User</cp:lastModifiedBy>
  <cp:revision>111</cp:revision>
  <dcterms:created xsi:type="dcterms:W3CDTF">2006-08-16T00:00:00Z</dcterms:created>
  <dcterms:modified xsi:type="dcterms:W3CDTF">2020-05-06T13:26:11Z</dcterms:modified>
</cp:coreProperties>
</file>