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3" r:id="rId1"/>
  </p:sldMasterIdLst>
  <p:notesMasterIdLst>
    <p:notesMasterId r:id="rId24"/>
  </p:notesMasterIdLst>
  <p:sldIdLst>
    <p:sldId id="282" r:id="rId2"/>
    <p:sldId id="271" r:id="rId3"/>
    <p:sldId id="283" r:id="rId4"/>
    <p:sldId id="284" r:id="rId5"/>
    <p:sldId id="256" r:id="rId6"/>
    <p:sldId id="257" r:id="rId7"/>
    <p:sldId id="258" r:id="rId8"/>
    <p:sldId id="285" r:id="rId9"/>
    <p:sldId id="272" r:id="rId10"/>
    <p:sldId id="287" r:id="rId11"/>
    <p:sldId id="259" r:id="rId12"/>
    <p:sldId id="274" r:id="rId13"/>
    <p:sldId id="275" r:id="rId14"/>
    <p:sldId id="276" r:id="rId15"/>
    <p:sldId id="277" r:id="rId16"/>
    <p:sldId id="267" r:id="rId17"/>
    <p:sldId id="286" r:id="rId18"/>
    <p:sldId id="268" r:id="rId19"/>
    <p:sldId id="281" r:id="rId20"/>
    <p:sldId id="288" r:id="rId21"/>
    <p:sldId id="289" r:id="rId22"/>
    <p:sldId id="29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6C5C"/>
    <a:srgbClr val="77C76D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364" autoAdjust="0"/>
  </p:normalViewPr>
  <p:slideViewPr>
    <p:cSldViewPr snapToGrid="0">
      <p:cViewPr varScale="1">
        <p:scale>
          <a:sx n="70" d="100"/>
          <a:sy n="70" d="100"/>
        </p:scale>
        <p:origin x="7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61F1A-C15E-475E-8612-4FA502554C92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87D72-51D2-4377-8FC6-65FA8D428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18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87D72-51D2-4377-8FC6-65FA8D4288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962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EF261-E00F-493B-AA62-EA1611FAE920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947F9-63E0-4445-8411-DA4FD9761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7037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EF261-E00F-493B-AA62-EA1611FAE920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947F9-63E0-4445-8411-DA4FD9761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327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EF261-E00F-493B-AA62-EA1611FAE920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947F9-63E0-4445-8411-DA4FD9761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498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EF261-E00F-493B-AA62-EA1611FAE920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947F9-63E0-4445-8411-DA4FD976182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0575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EF261-E00F-493B-AA62-EA1611FAE920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947F9-63E0-4445-8411-DA4FD9761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71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EF261-E00F-493B-AA62-EA1611FAE920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947F9-63E0-4445-8411-DA4FD9761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171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EF261-E00F-493B-AA62-EA1611FAE920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947F9-63E0-4445-8411-DA4FD9761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25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EF261-E00F-493B-AA62-EA1611FAE920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947F9-63E0-4445-8411-DA4FD9761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903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EF261-E00F-493B-AA62-EA1611FAE920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947F9-63E0-4445-8411-DA4FD9761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87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EF261-E00F-493B-AA62-EA1611FAE920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947F9-63E0-4445-8411-DA4FD9761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86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EF261-E00F-493B-AA62-EA1611FAE920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947F9-63E0-4445-8411-DA4FD9761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739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EF261-E00F-493B-AA62-EA1611FAE920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947F9-63E0-4445-8411-DA4FD9761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7306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EF261-E00F-493B-AA62-EA1611FAE920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947F9-63E0-4445-8411-DA4FD9761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04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EF261-E00F-493B-AA62-EA1611FAE920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947F9-63E0-4445-8411-DA4FD9761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290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EF261-E00F-493B-AA62-EA1611FAE920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947F9-63E0-4445-8411-DA4FD9761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1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EF261-E00F-493B-AA62-EA1611FAE920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947F9-63E0-4445-8411-DA4FD9761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4684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EF261-E00F-493B-AA62-EA1611FAE920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947F9-63E0-4445-8411-DA4FD9761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930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D1EF261-E00F-493B-AA62-EA1611FAE920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ED947F9-63E0-4445-8411-DA4FD9761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6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  <p:sldLayoutId id="2147484105" r:id="rId12"/>
    <p:sldLayoutId id="2147484106" r:id="rId13"/>
    <p:sldLayoutId id="2147484107" r:id="rId14"/>
    <p:sldLayoutId id="2147484108" r:id="rId15"/>
    <p:sldLayoutId id="2147484109" r:id="rId16"/>
    <p:sldLayoutId id="2147484110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microsoft.com/office/2007/relationships/hdphoto" Target="../media/hdphoto4.wdp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3LpYbiWPRt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olden Curtain Screen Background by VF | VideoH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74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59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বিদ্রোহী কবি কাজী নজরুল ইসলামের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79" y="0"/>
            <a:ext cx="7435821" cy="680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4434" t="11459" r="9963" b="11237"/>
          <a:stretch/>
        </p:blipFill>
        <p:spPr>
          <a:xfrm>
            <a:off x="0" y="3240505"/>
            <a:ext cx="3753853" cy="25827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4338" t="28125" r="53088" b="21686"/>
          <a:stretch/>
        </p:blipFill>
        <p:spPr>
          <a:xfrm>
            <a:off x="0" y="0"/>
            <a:ext cx="3753853" cy="32405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019345"/>
            <a:ext cx="4042611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সকালে পাখির ডাকে ঘুম ভাঙে।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4-Point Star 5"/>
          <p:cNvSpPr/>
          <p:nvPr/>
        </p:nvSpPr>
        <p:spPr>
          <a:xfrm>
            <a:off x="3898232" y="946484"/>
            <a:ext cx="713568" cy="4363453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amond 6"/>
          <p:cNvSpPr/>
          <p:nvPr/>
        </p:nvSpPr>
        <p:spPr>
          <a:xfrm>
            <a:off x="4042611" y="256674"/>
            <a:ext cx="449178" cy="497305"/>
          </a:xfrm>
          <a:prstGeom prst="diamon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amond 7"/>
          <p:cNvSpPr/>
          <p:nvPr/>
        </p:nvSpPr>
        <p:spPr>
          <a:xfrm>
            <a:off x="4018243" y="5522040"/>
            <a:ext cx="449178" cy="497305"/>
          </a:xfrm>
          <a:prstGeom prst="diamon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30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1905" y="318352"/>
            <a:ext cx="8432132" cy="769441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</a:t>
            </a:r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গ্রামের নাম চুরুলিয়া.......পাখি হতাম।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7700" y="5628409"/>
            <a:ext cx="10960677" cy="584775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আমরা পাঠ্যবইয়ের নির্ধারিত অংশ (গ্রামের নাম চুরুলিয়া......পাখি হতাম)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পড়বো ।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0620" t="9754" r="31579" b="5208"/>
          <a:stretch/>
        </p:blipFill>
        <p:spPr>
          <a:xfrm>
            <a:off x="2385890" y="1487737"/>
            <a:ext cx="2957590" cy="37407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1046" t="11269" r="32217" b="6724"/>
          <a:stretch/>
        </p:blipFill>
        <p:spPr>
          <a:xfrm>
            <a:off x="6893091" y="1487737"/>
            <a:ext cx="2812473" cy="37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3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71456" y="346364"/>
            <a:ext cx="3212424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পাঠ</a:t>
            </a:r>
            <a:endParaRPr lang="en-US" sz="5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Reading Cartoon clipart - Teacher, Education, Illustration ..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52" b="92273" l="12444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578" y="1269694"/>
            <a:ext cx="5264727" cy="3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52579" y="5365631"/>
            <a:ext cx="567032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 </a:t>
            </a:r>
            <a:r>
              <a:rPr lang="bn-BD" sz="2400" dirty="0" smtClean="0">
                <a:solidFill>
                  <a:srgbClr val="FF0000"/>
                </a:solidFill>
              </a:rPr>
              <a:t>আমি পড়বো তোমরা মনোযোগ দিয়ে শুনবে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5369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2543" y="794759"/>
            <a:ext cx="3103418" cy="5847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 – শিক্ষার্থী পাঠ</a:t>
            </a:r>
            <a:endParaRPr lang="en-US" sz="32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6" name="Picture 4" descr="Boy Animated Cliparts 14 - 300 X 236 - WebComicms.Ne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836" y="2203776"/>
            <a:ext cx="2857500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lipart lesen 4 » Clipart St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886" y="1649439"/>
            <a:ext cx="3790950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83623" y="5602318"/>
            <a:ext cx="4714988" cy="5847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পারগ শিশুর সহায়তায় পড়তে দিব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83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87091" y="595745"/>
            <a:ext cx="4017818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সরব পাঠ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শিক্ষক সঙ্কটে প্রাথমিক বিদ্যালয়ে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8"/>
          <a:stretch/>
        </p:blipFill>
        <p:spPr bwMode="auto">
          <a:xfrm>
            <a:off x="2762250" y="2085110"/>
            <a:ext cx="6667500" cy="377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90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39491" y="789709"/>
            <a:ext cx="2881745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পাঠ</a:t>
            </a:r>
            <a:endParaRPr lang="en-US" sz="4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How to figure out the ILETS reading section - Quor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437" y="3493827"/>
            <a:ext cx="1744262" cy="283966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তানোরে শিক্ষক সংকটে ব্যাহত পাঠদান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23"/>
          <a:stretch/>
        </p:blipFill>
        <p:spPr bwMode="auto">
          <a:xfrm>
            <a:off x="5403272" y="2330596"/>
            <a:ext cx="5306291" cy="400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24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3673" y="20782"/>
            <a:ext cx="9769186" cy="70788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লাইনে আঙ্গুল দিয়ে পড়া এবং বিরাম চিহ্ন চেনা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1932" t="13541" r="32577" b="6771"/>
          <a:stretch/>
        </p:blipFill>
        <p:spPr>
          <a:xfrm>
            <a:off x="0" y="762000"/>
            <a:ext cx="12192000" cy="5829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38850" y="2095500"/>
            <a:ext cx="419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FF0000"/>
                </a:solidFill>
              </a:rPr>
              <a:t>।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15600" y="2652718"/>
            <a:ext cx="419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FF0000"/>
                </a:solidFill>
              </a:rPr>
              <a:t>।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6250" y="3261151"/>
            <a:ext cx="419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solidFill>
                  <a:srgbClr val="FF0000"/>
                </a:solidFill>
              </a:rPr>
              <a:t>।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81500" y="3927901"/>
            <a:ext cx="419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solidFill>
                  <a:srgbClr val="FF0000"/>
                </a:solidFill>
              </a:rPr>
              <a:t>।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5200" y="4575601"/>
            <a:ext cx="419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solidFill>
                  <a:srgbClr val="FF0000"/>
                </a:solidFill>
              </a:rPr>
              <a:t>।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372850" y="4575601"/>
            <a:ext cx="419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solidFill>
                  <a:srgbClr val="FF0000"/>
                </a:solidFill>
              </a:rPr>
              <a:t>।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14550" y="5793635"/>
            <a:ext cx="419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solidFill>
                  <a:srgbClr val="FF0000"/>
                </a:solidFill>
              </a:rPr>
              <a:t>।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1600" y="4366051"/>
            <a:ext cx="6104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 smtClean="0">
                <a:solidFill>
                  <a:srgbClr val="FF0000"/>
                </a:solidFill>
              </a:rPr>
              <a:t>-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41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1201" t="30729" r="33601" b="30209"/>
          <a:stretch/>
        </p:blipFill>
        <p:spPr>
          <a:xfrm>
            <a:off x="281940" y="1082248"/>
            <a:ext cx="11490960" cy="457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0" y="1295401"/>
            <a:ext cx="5143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>
                <a:solidFill>
                  <a:srgbClr val="FF0000"/>
                </a:solidFill>
              </a:rPr>
              <a:t>।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81625" y="2324101"/>
            <a:ext cx="5143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>
                <a:solidFill>
                  <a:srgbClr val="FF0000"/>
                </a:solidFill>
              </a:rPr>
              <a:t>।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57575" y="3320088"/>
            <a:ext cx="5143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>
                <a:solidFill>
                  <a:srgbClr val="FF0000"/>
                </a:solidFill>
              </a:rPr>
              <a:t>।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1200" y="4330809"/>
            <a:ext cx="5143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>
                <a:solidFill>
                  <a:srgbClr val="FF0000"/>
                </a:solidFill>
              </a:rPr>
              <a:t>।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19862" y="3015288"/>
            <a:ext cx="5143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dirty="0" smtClean="0">
                <a:solidFill>
                  <a:srgbClr val="FF0000"/>
                </a:solidFill>
              </a:rPr>
              <a:t>,</a:t>
            </a:r>
            <a:endParaRPr lang="en-US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83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9109" y="152400"/>
            <a:ext cx="5533159" cy="70788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– 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 করে প্রশ্ন তৈরী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46849" y="964932"/>
            <a:ext cx="2819401" cy="584775"/>
          </a:xfrm>
          <a:prstGeom prst="rect">
            <a:avLst/>
          </a:prstGeom>
          <a:solidFill>
            <a:srgbClr val="77C76D"/>
          </a:solidFill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দলের নাম কাকাতুয়া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0271" y="2367507"/>
            <a:ext cx="3616038" cy="175432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গ্রামের নাম </a:t>
            </a:r>
            <a:r>
              <a:rPr lang="bn-BD" sz="36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চুরুলিয়া।</a:t>
            </a:r>
          </a:p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চোখ দুটো </a:t>
            </a:r>
            <a:r>
              <a:rPr lang="bn-BD" sz="36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বড় বড়। </a:t>
            </a:r>
          </a:p>
          <a:p>
            <a:r>
              <a:rPr lang="bn-BD" sz="36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পাখির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ডাকে ঘুম ভাঙে।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7472" y="914804"/>
            <a:ext cx="2701637" cy="584775"/>
          </a:xfrm>
          <a:prstGeom prst="rect">
            <a:avLst/>
          </a:prstGeom>
          <a:solidFill>
            <a:srgbClr val="926C5C"/>
          </a:solidFill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দলের নাম বুলবুলি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68205" y="4500022"/>
            <a:ext cx="4970319" cy="175432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পাড়ার ছেলেদের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নিয়ে খেলা করে। </a:t>
            </a:r>
          </a:p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গাছে গাছে </a:t>
            </a:r>
            <a:r>
              <a:rPr lang="bn-BD" sz="36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পাখি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ডাকে। </a:t>
            </a:r>
          </a:p>
          <a:p>
            <a:r>
              <a:rPr lang="bn-BD" sz="36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বনে-বাদাড়ে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ঘুরে বেড়ায়।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Tiya pakhi-1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8205" y="889067"/>
            <a:ext cx="1342346" cy="11913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2724" y="918757"/>
            <a:ext cx="1338376" cy="1012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-2628900" y="3860223"/>
            <a:ext cx="26289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গ্রামের নাম কি?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2628900" y="4468849"/>
            <a:ext cx="26289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চোখ দুটো কেমন?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2628900" y="5091329"/>
            <a:ext cx="26289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 ডাকে ঘুম ভাঙে?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401550" y="2240973"/>
            <a:ext cx="349480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কাদের নিয়ে খেলা করে?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401550" y="2849599"/>
            <a:ext cx="349480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গাছে গাছে কি ডাকে?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401549" y="3555312"/>
            <a:ext cx="349480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 ঘুরে বেড়ায়?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96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0.28464 4.07407E-6 C 0.41211 4.07407E-6 0.5694 -0.05857 0.5694 -0.10602 L 0.5694 -0.21181 " pathEditMode="relative" rAng="0" ptsTypes="AAAA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64" y="-1060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1535E-17 3.33333E-6 L 0.28542 3.33333E-6 C 0.41328 3.33333E-6 0.57096 -0.05903 0.57096 -0.10695 L 0.57096 -0.21366 " pathEditMode="relative" rAng="0" ptsTypes="AAAA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42" y="-1069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0.2862 4.44444E-6 C 0.41445 4.44444E-6 0.57252 -0.05857 0.57252 -0.10602 L 0.57252 -0.21181 " pathEditMode="relative" rAng="0" ptsTypes="AAAA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20" y="-1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-0.75104 0.3240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52" y="1620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-0.75104 0.32963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52" y="16481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75104 0.3129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52" y="1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4" grpId="1" animBg="1"/>
      <p:bldP spid="5" grpId="0" animBg="1"/>
      <p:bldP spid="6" grpId="0" animBg="1"/>
      <p:bldP spid="6" grpId="1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Scroll 2"/>
          <p:cNvSpPr/>
          <p:nvPr/>
        </p:nvSpPr>
        <p:spPr>
          <a:xfrm>
            <a:off x="2708695" y="1190444"/>
            <a:ext cx="6538822" cy="4002657"/>
          </a:xfrm>
          <a:prstGeom prst="vertic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468482" y="2173855"/>
            <a:ext cx="33243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সারসংক্ষেপ আলোচনা করবো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22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সুস্বাগতম হে বর্ষা! - একুশের বার্ত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33" y="485623"/>
            <a:ext cx="10584602" cy="604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91935" y="485623"/>
            <a:ext cx="94773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স্বাগতম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656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76713" y="1460311"/>
            <a:ext cx="2729554" cy="830997"/>
          </a:xfrm>
          <a:prstGeom prst="rect">
            <a:avLst/>
          </a:prstGeom>
          <a:solidFill>
            <a:srgbClr val="00CC0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6535" y="3684894"/>
            <a:ext cx="9689911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CC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গ্রামের নাম কি?</a:t>
            </a:r>
          </a:p>
          <a:p>
            <a:r>
              <a:rPr lang="bn-BD" sz="3600" b="1" dirty="0" smtClean="0">
                <a:solidFill>
                  <a:srgbClr val="CC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sz="3600" b="1" dirty="0" smtClean="0">
                <a:solidFill>
                  <a:srgbClr val="CC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rgbClr val="CC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 মাথায় ঝাকড়া চুল ?</a:t>
            </a:r>
          </a:p>
          <a:p>
            <a:r>
              <a:rPr lang="bn-BD" sz="3600" b="1" dirty="0" smtClean="0">
                <a:solidFill>
                  <a:srgbClr val="CC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en-US" sz="3600" b="1" dirty="0" smtClean="0">
                <a:solidFill>
                  <a:srgbClr val="CC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rgbClr val="CC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গ্রাম গাছপালায় ঘেরা ?</a:t>
            </a:r>
            <a:endParaRPr lang="en-US" sz="3600" b="1" dirty="0">
              <a:solidFill>
                <a:srgbClr val="CC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3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42268" y="4946575"/>
            <a:ext cx="9471546" cy="1077218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আগামী ক্লাসে তোমরা দুখুর ছেলেবেলার প্রথম অনুচ্ছেদটুকু সুন্দর করে লিখে নিয়ে আসবে।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98" name="Picture 2" descr="casita de campo - PicMix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58" y="215656"/>
            <a:ext cx="5544267" cy="371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r74.cooltext.com/rendered/cooltext35672097522667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041" y="1138989"/>
            <a:ext cx="4836478" cy="153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82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inema Hall White Blank Screen Chairs Red Curtain Realistic Blue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23"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06905" y="465221"/>
            <a:ext cx="3224463" cy="3920564"/>
          </a:xfrm>
          <a:prstGeom prst="rect">
            <a:avLst/>
          </a:prstGeom>
          <a:blipFill dpi="0"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9000"/>
                      </a14:imgEffect>
                      <a14:imgEffect>
                        <a14:brightnessContrast bright="1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76030" y="923849"/>
            <a:ext cx="7642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 এপর্যন্ত শেষ</a:t>
            </a:r>
            <a:endParaRPr lang="en-US" sz="4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31368" y="2206123"/>
            <a:ext cx="6918882" cy="156966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/>
          <a:p>
            <a:r>
              <a:rPr lang="en-US" sz="9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সকলকে</a:t>
            </a:r>
            <a:r>
              <a:rPr lang="en-US" sz="9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9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ধন্যবাদ</a:t>
            </a:r>
            <a:r>
              <a:rPr lang="en-US" sz="9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endParaRPr lang="en-US" sz="9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11" name="Picture 6" descr="Stage clipart movie house, Picture #239733 stage clipart movie hous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6" t="13951" r="8118" b="16926"/>
          <a:stretch/>
        </p:blipFill>
        <p:spPr bwMode="auto">
          <a:xfrm>
            <a:off x="419029" y="-4740443"/>
            <a:ext cx="11353943" cy="474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06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0.0112 0.73125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" y="365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8398" y="1489998"/>
            <a:ext cx="7165075" cy="36009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SutonnyMJ" pitchFamily="2" charset="0"/>
                <a:cs typeface="SutonnyOMJ" panose="01010600010101010101" pitchFamily="2" charset="0"/>
              </a:rPr>
              <a:t>শিক্ষক</a:t>
            </a:r>
            <a:r>
              <a:rPr lang="bn-BD" sz="4400" b="1" dirty="0" smtClean="0">
                <a:latin typeface="SutonnyMJ" pitchFamily="2" charset="0"/>
                <a:cs typeface="SutonnyOMJ" panose="01010600010101010101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OMJ" panose="01010600010101010101" pitchFamily="2" charset="0"/>
              </a:rPr>
              <a:t>cwiwPwZ</a:t>
            </a:r>
            <a:endParaRPr lang="bn-BD" sz="4400" b="1" dirty="0">
              <a:latin typeface="SutonnyMJ" pitchFamily="2" charset="0"/>
              <a:cs typeface="SutonnyOMJ" panose="01010600010101010101" pitchFamily="2" charset="0"/>
            </a:endParaRPr>
          </a:p>
          <a:p>
            <a:pPr algn="ctr"/>
            <a:r>
              <a:rPr lang="bn-BD" sz="3600" b="1" dirty="0" smtClean="0">
                <a:latin typeface="SutonnyMJ" pitchFamily="2" charset="0"/>
                <a:cs typeface="SutonnyOMJ" panose="01010600010101010101" pitchFamily="2" charset="0"/>
              </a:rPr>
              <a:t>সম্পী</a:t>
            </a:r>
            <a:r>
              <a:rPr lang="en-US" sz="3600" b="1" dirty="0" smtClean="0">
                <a:latin typeface="SutonnyMJ" pitchFamily="2" charset="0"/>
                <a:cs typeface="SutonnyOMJ" panose="01010600010101010101" pitchFamily="2" charset="0"/>
              </a:rPr>
              <a:t> ‡</a:t>
            </a:r>
            <a:r>
              <a:rPr lang="en-US" sz="3600" b="1" dirty="0" err="1" smtClean="0">
                <a:latin typeface="SutonnyMJ" pitchFamily="2" charset="0"/>
                <a:cs typeface="SutonnyOMJ" panose="01010600010101010101" pitchFamily="2" charset="0"/>
              </a:rPr>
              <a:t>cvÏvi</a:t>
            </a:r>
            <a:endParaRPr lang="bn-BD" sz="3600" b="1" dirty="0">
              <a:latin typeface="SutonnyMJ" pitchFamily="2" charset="0"/>
              <a:cs typeface="SutonnyOMJ" panose="01010600010101010101" pitchFamily="2" charset="0"/>
            </a:endParaRPr>
          </a:p>
          <a:p>
            <a:pPr algn="ctr"/>
            <a:r>
              <a:rPr lang="en-US" sz="3200" b="1" dirty="0" err="1" smtClean="0">
                <a:latin typeface="SutonnyMJ" pitchFamily="2" charset="0"/>
                <a:cs typeface="SutonnyOMJ" panose="01010600010101010101" pitchFamily="2" charset="0"/>
              </a:rPr>
              <a:t>mnKvix</a:t>
            </a:r>
            <a:r>
              <a:rPr lang="en-US" sz="3200" b="1" dirty="0" smtClean="0">
                <a:latin typeface="SutonnyMJ" pitchFamily="2" charset="0"/>
                <a:cs typeface="SutonnyOMJ" panose="01010600010101010101" pitchFamily="2" charset="0"/>
              </a:rPr>
              <a:t> </a:t>
            </a:r>
            <a:r>
              <a:rPr lang="bn-BD" sz="3600" b="1" dirty="0" smtClean="0">
                <a:latin typeface="SutonnyMJ" pitchFamily="2" charset="0"/>
                <a:cs typeface="SutonnyOMJ" panose="01010600010101010101" pitchFamily="2" charset="0"/>
              </a:rPr>
              <a:t>শিক্ষক</a:t>
            </a:r>
            <a:endParaRPr lang="bn-BD" sz="3200" b="1" dirty="0">
              <a:latin typeface="SutonnyMJ" pitchFamily="2" charset="0"/>
              <a:cs typeface="SutonnyOMJ" panose="01010600010101010101" pitchFamily="2" charset="0"/>
            </a:endParaRPr>
          </a:p>
          <a:p>
            <a:pPr algn="ctr"/>
            <a:r>
              <a:rPr lang="en-US" sz="3600" b="1" dirty="0" smtClean="0">
                <a:latin typeface="SutonnyMJ" pitchFamily="2" charset="0"/>
                <a:cs typeface="SutonnyOMJ" panose="01010600010101010101" pitchFamily="2" charset="0"/>
              </a:rPr>
              <a:t>42bs ‡`</a:t>
            </a:r>
            <a:r>
              <a:rPr lang="en-US" sz="3600" b="1" dirty="0" err="1" smtClean="0">
                <a:latin typeface="SutonnyMJ" pitchFamily="2" charset="0"/>
                <a:cs typeface="SutonnyOMJ" panose="01010600010101010101" pitchFamily="2" charset="0"/>
              </a:rPr>
              <a:t>e‡fvM</a:t>
            </a:r>
            <a:r>
              <a:rPr lang="en-US" sz="3600" b="1" dirty="0" smtClean="0">
                <a:latin typeface="SutonnyMJ" pitchFamily="2" charset="0"/>
                <a:cs typeface="SutonnyOMJ" panose="01010600010101010101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OMJ" panose="01010600010101010101" pitchFamily="2" charset="0"/>
              </a:rPr>
              <a:t>miKvwi</a:t>
            </a:r>
            <a:r>
              <a:rPr lang="en-US" sz="3600" b="1" dirty="0" smtClean="0">
                <a:latin typeface="SutonnyMJ" pitchFamily="2" charset="0"/>
                <a:cs typeface="SutonnyOMJ" panose="01010600010101010101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OMJ" panose="01010600010101010101" pitchFamily="2" charset="0"/>
              </a:rPr>
              <a:t>cÖv_wgK</a:t>
            </a:r>
            <a:r>
              <a:rPr lang="en-US" sz="3600" b="1" dirty="0" smtClean="0">
                <a:latin typeface="SutonnyMJ" pitchFamily="2" charset="0"/>
                <a:cs typeface="SutonnyOMJ" panose="01010600010101010101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OMJ" panose="01010600010101010101" pitchFamily="2" charset="0"/>
              </a:rPr>
              <a:t>we`vjq</a:t>
            </a:r>
            <a:endParaRPr lang="bn-BD" sz="3600" b="1" dirty="0">
              <a:latin typeface="SutonnyMJ" pitchFamily="2" charset="0"/>
              <a:cs typeface="SutonnyOMJ" panose="01010600010101010101" pitchFamily="2" charset="0"/>
            </a:endParaRPr>
          </a:p>
          <a:p>
            <a:pPr algn="ctr"/>
            <a:r>
              <a:rPr lang="en-US" sz="3600" b="1" dirty="0" err="1" smtClean="0">
                <a:latin typeface="SutonnyMJ" pitchFamily="2" charset="0"/>
                <a:cs typeface="SutonnyOMJ" panose="01010600010101010101" pitchFamily="2" charset="0"/>
              </a:rPr>
              <a:t>bovBj</a:t>
            </a:r>
            <a:r>
              <a:rPr lang="en-US" sz="3600" b="1" dirty="0" smtClean="0">
                <a:latin typeface="SutonnyMJ" pitchFamily="2" charset="0"/>
                <a:cs typeface="SutonnyOMJ" panose="01010600010101010101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OMJ" panose="01010600010101010101" pitchFamily="2" charset="0"/>
              </a:rPr>
              <a:t>m`i,bovBj</a:t>
            </a:r>
            <a:r>
              <a:rPr lang="en-US" sz="3600" b="1" dirty="0" smtClean="0">
                <a:latin typeface="SutonnyMJ" pitchFamily="2" charset="0"/>
                <a:cs typeface="SutonnyOMJ" panose="01010600010101010101" pitchFamily="2" charset="0"/>
              </a:rPr>
              <a:t>|</a:t>
            </a:r>
          </a:p>
          <a:p>
            <a:pPr algn="ctr"/>
            <a:endParaRPr lang="en-US" sz="3600" b="1" dirty="0" smtClean="0">
              <a:latin typeface="SutonnyMJ" pitchFamily="2" charset="0"/>
              <a:cs typeface="SutonnyOMJ" panose="01010600010101010101" pitchFamily="2" charset="0"/>
            </a:endParaRPr>
          </a:p>
        </p:txBody>
      </p:sp>
      <p:pic>
        <p:nvPicPr>
          <p:cNvPr id="3" name="Picture 2" descr="Classic Rainbow Gerbera Bouquet buy online at Bloomex.ca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67" l="35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3473" y="4633666"/>
            <a:ext cx="2076045" cy="222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lassic Rainbow Gerbera Bouquet buy online at Bloomex.ca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7" b="99000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53" y="4633666"/>
            <a:ext cx="2076045" cy="222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76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936" y="1163988"/>
            <a:ext cx="10740417" cy="4862870"/>
          </a:xfrm>
          <a:prstGeom prst="rect">
            <a:avLst/>
          </a:prstGeom>
          <a:noFill/>
          <a:ln w="1905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IN" sz="3200" dirty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ঃ </a:t>
            </a:r>
            <a:r>
              <a:rPr lang="bn-BD" sz="3200" dirty="0" smtClean="0">
                <a:solidFill>
                  <a:srgbClr val="FF33CC"/>
                </a:solidFill>
                <a:latin typeface="SutonnyMJ" pitchFamily="2" charset="0"/>
                <a:cs typeface="NikoshBAN" pitchFamily="2" charset="0"/>
              </a:rPr>
              <a:t>দ্বিতীয়</a:t>
            </a:r>
            <a:endParaRPr lang="en-US" sz="3200" dirty="0" smtClean="0">
              <a:solidFill>
                <a:srgbClr val="FF33CC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dirty="0" smtClean="0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endParaRPr lang="en-US" sz="3200" dirty="0">
              <a:solidFill>
                <a:srgbClr val="CC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200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CC00"/>
                </a:solidFill>
                <a:latin typeface="SutonnyMJ" pitchFamily="2" charset="0"/>
                <a:cs typeface="NikoshBAN" pitchFamily="2" charset="0"/>
              </a:rPr>
              <a:t>দুখুর ছেলেবেলা</a:t>
            </a:r>
            <a:endParaRPr lang="en-US" sz="3200" dirty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chemeClr val="accent6"/>
                </a:solidFill>
                <a:latin typeface="SutonnyMJ" pitchFamily="2" charset="0"/>
                <a:cs typeface="NikoshBAN" pitchFamily="2" charset="0"/>
              </a:rPr>
              <a:t>cvVvskt</a:t>
            </a:r>
            <a:r>
              <a:rPr lang="bn-BD" sz="3200" dirty="0" smtClean="0">
                <a:solidFill>
                  <a:schemeClr val="accent6"/>
                </a:solidFill>
                <a:latin typeface="SutonnyMJ" pitchFamily="2" charset="0"/>
                <a:cs typeface="NikoshBAN" pitchFamily="2" charset="0"/>
              </a:rPr>
              <a:t> গ্রামের নাম.......................পাখি হতাম। </a:t>
            </a:r>
          </a:p>
          <a:p>
            <a:r>
              <a:rPr lang="bn-BD" sz="3200" dirty="0" smtClean="0">
                <a:solidFill>
                  <a:schemeClr val="accent6"/>
                </a:solidFill>
                <a:latin typeface="SutonnyMJ" pitchFamily="2" charset="0"/>
                <a:cs typeface="NikoshBAN" pitchFamily="2" charset="0"/>
              </a:rPr>
              <a:t>পৃষ্ঠাঃ ৪৪</a:t>
            </a:r>
            <a:endParaRPr lang="en-US" sz="3200" dirty="0">
              <a:solidFill>
                <a:schemeClr val="accent6"/>
              </a:solidFill>
              <a:latin typeface="SutonnyMJ" pitchFamily="2" charset="0"/>
              <a:cs typeface="NikoshBAN" pitchFamily="2" charset="0"/>
            </a:endParaRPr>
          </a:p>
          <a:p>
            <a:r>
              <a:rPr lang="en-US" sz="44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chemeClr val="accent6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SutonnyMJ" pitchFamily="2" charset="0"/>
            </a:endParaRPr>
          </a:p>
        </p:txBody>
      </p:sp>
      <p:pic>
        <p:nvPicPr>
          <p:cNvPr id="3" name="Picture 2" descr="Very Beautiful Easy Paper Stick Flower | DIY Paper Stick Flower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89" b="63750" l="6875" r="815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94272">
            <a:off x="4850764" y="2609763"/>
            <a:ext cx="6558928" cy="283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904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শরৎ সন্ধ্যায় শুভ্র শিউলি ফুলের সুবা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831" y="949681"/>
            <a:ext cx="2837006" cy="166882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27869" y="3088106"/>
            <a:ext cx="7897090" cy="27392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</a:p>
          <a:p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২.২.১ গল্প শুনে বুঝতে পারবে।</a:t>
            </a:r>
          </a:p>
          <a:p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২.৪.২ নিজের ভাষায় গল্প সম্পর্কে প্রশ্নের উত্তর দিতে পারবে।</a:t>
            </a:r>
          </a:p>
          <a:p>
            <a:r>
              <a:rPr lang="bn-BD" sz="32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১.৪.২ পাঠ্যপুস্তকের বাক্য প্রমিত উচ্চারণে পড়তে পারবে।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8024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5493" y="311761"/>
            <a:ext cx="6691744" cy="646331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সোনামনিরা এসো সকলে ছড়া আবৃত্তি করি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15692" y="6042814"/>
            <a:ext cx="349134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বলতো ছড়াটি কার লেখা?</a:t>
            </a:r>
            <a:endParaRPr lang="en-US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3LpYbiWPRt8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0" y="2143125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30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8611" y="5250873"/>
            <a:ext cx="4217850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3200" b="1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বলতো এই ছবিটি কার?</a:t>
            </a:r>
          </a:p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কি তাঁকে চেনো? </a:t>
            </a:r>
            <a:endParaRPr lang="en-US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611" y="641358"/>
            <a:ext cx="4217850" cy="4199060"/>
          </a:xfrm>
          <a:prstGeom prst="rect">
            <a:avLst/>
          </a:prstGeom>
        </p:spPr>
      </p:pic>
      <p:pic>
        <p:nvPicPr>
          <p:cNvPr id="3074" name="Picture 2" descr="Geometric', A Short Animation of Seamlessly Transforming Shapes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896" y="1682109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10041" y="2141363"/>
            <a:ext cx="46734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</a:p>
          <a:p>
            <a:pPr algn="ctr"/>
            <a:r>
              <a:rPr lang="en-US" sz="60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60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দুখুর ছেলেবেলা</a:t>
            </a:r>
            <a:endParaRPr lang="en-US" sz="6000" b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65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2666" y="420322"/>
            <a:ext cx="4003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 ও বাক্য তৈরী</a:t>
            </a:r>
            <a:endParaRPr lang="en-US" sz="4800" b="1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82586" y="1847764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ঘনগোছা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68023" y="3325091"/>
            <a:ext cx="1607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জঙ্গল</a:t>
            </a:r>
            <a:endParaRPr lang="en-US" sz="4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68023" y="4857157"/>
            <a:ext cx="2064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পরিস্কার</a:t>
            </a:r>
            <a:endParaRPr lang="en-US" sz="4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6328" y="1839698"/>
            <a:ext cx="6216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 মাথায় ছিল </a:t>
            </a:r>
            <a:r>
              <a:rPr lang="bn-BD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ঝাঁকড়া </a:t>
            </a:r>
            <a:r>
              <a:rPr lang="bn-BD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চুল</a:t>
            </a:r>
            <a:r>
              <a:rPr lang="bn-BD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73545" y="3244702"/>
            <a:ext cx="59355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বনে-বাদাড়ে শেয়াল লুকিয়ে থাকে।</a:t>
            </a:r>
            <a:endParaRPr lang="en-US" sz="4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0207" y="4891062"/>
            <a:ext cx="64821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নদীর টলটলে জলে গোছল করি।</a:t>
            </a:r>
            <a:endParaRPr lang="en-US" sz="4800" b="1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038350" y="2057400"/>
            <a:ext cx="568036" cy="2857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2008950" y="3578380"/>
            <a:ext cx="568036" cy="247650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2133600" y="5086350"/>
            <a:ext cx="568036" cy="24765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4495800" y="5143500"/>
            <a:ext cx="568036" cy="24765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4533900" y="3543300"/>
            <a:ext cx="568036" cy="247650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4610100" y="2133600"/>
            <a:ext cx="568036" cy="2476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2882900" y="522991"/>
            <a:ext cx="879766" cy="5207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7766630" y="522991"/>
            <a:ext cx="879766" cy="5207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-Right Arrow 18"/>
          <p:cNvSpPr/>
          <p:nvPr/>
        </p:nvSpPr>
        <p:spPr>
          <a:xfrm>
            <a:off x="3800187" y="1220847"/>
            <a:ext cx="3732066" cy="75652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64993" y="193203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ঝা</a:t>
            </a:r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কড়া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7131" y="3467784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40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দাড়</a:t>
            </a:r>
            <a:endParaRPr lang="en-US" sz="40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3838" y="4944159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টলটলে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68622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1" grpId="0"/>
      <p:bldP spid="4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0" grpId="0" animBg="1"/>
      <p:bldP spid="17" grpId="0" animBg="1"/>
      <p:bldP spid="19" grpId="0" animBg="1"/>
      <p:bldP spid="18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rtist Cambodia - គំនូរពណ៌ប្រេង ទេសភាព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3" r="3710" b="4488"/>
          <a:stretch/>
        </p:blipFill>
        <p:spPr bwMode="auto">
          <a:xfrm>
            <a:off x="213014" y="419100"/>
            <a:ext cx="5264769" cy="260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প্রকৃতির সান্নিধ্য শিশুদের মানসিক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887" y="419100"/>
            <a:ext cx="5019124" cy="263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সাঁতার শেখা দরকার আমাদের সন্তানদের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66" y="3695864"/>
            <a:ext cx="5288917" cy="236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সুরের মূর্ছনায় প্রেম নিবেদন করে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887" y="3695864"/>
            <a:ext cx="5019124" cy="236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27735" y="3078779"/>
            <a:ext cx="2240965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0070C0"/>
                </a:solidFill>
              </a:rPr>
              <a:t>গ্রামের নাম চুরুলিয়া।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91687" y="3078779"/>
            <a:ext cx="3355713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FF0000"/>
                </a:solidFill>
              </a:rPr>
              <a:t>পাড়ার ছেলেদের সাথে খেলা করে।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9241" y="6124503"/>
            <a:ext cx="3968165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chemeClr val="accent5">
                    <a:lumMod val="75000"/>
                  </a:schemeClr>
                </a:solidFill>
              </a:rPr>
              <a:t>তালপুকুরের টলটলে পানিতে সাঁতার কাটে।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91687" y="6099971"/>
            <a:ext cx="3038213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002060"/>
                </a:solidFill>
              </a:rPr>
              <a:t>গাছে গাছে পাখি ডাকে।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Quad Arrow 2"/>
          <p:cNvSpPr/>
          <p:nvPr/>
        </p:nvSpPr>
        <p:spPr>
          <a:xfrm>
            <a:off x="5779836" y="965201"/>
            <a:ext cx="762000" cy="4874978"/>
          </a:xfrm>
          <a:prstGeom prst="quad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4-Point Star 3"/>
          <p:cNvSpPr/>
          <p:nvPr/>
        </p:nvSpPr>
        <p:spPr>
          <a:xfrm>
            <a:off x="5920790" y="419100"/>
            <a:ext cx="542089" cy="431132"/>
          </a:xfrm>
          <a:prstGeom prst="star4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4-Point Star 12"/>
          <p:cNvSpPr/>
          <p:nvPr/>
        </p:nvSpPr>
        <p:spPr>
          <a:xfrm>
            <a:off x="5914619" y="5908937"/>
            <a:ext cx="542089" cy="431132"/>
          </a:xfrm>
          <a:prstGeom prst="star4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4-Point Star 13"/>
          <p:cNvSpPr/>
          <p:nvPr/>
        </p:nvSpPr>
        <p:spPr>
          <a:xfrm>
            <a:off x="6634842" y="3187124"/>
            <a:ext cx="542089" cy="431132"/>
          </a:xfrm>
          <a:prstGeom prst="star4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4-Point Star 14"/>
          <p:cNvSpPr/>
          <p:nvPr/>
        </p:nvSpPr>
        <p:spPr>
          <a:xfrm>
            <a:off x="5144741" y="3201645"/>
            <a:ext cx="542089" cy="431132"/>
          </a:xfrm>
          <a:prstGeom prst="star4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989688" y="-18990"/>
            <a:ext cx="2156604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dirty="0" smtClean="0"/>
              <a:t>এসো কিছু ছবি দেখি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65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3" grpId="0" animBg="1"/>
      <p:bldP spid="4" grpId="0" animBg="1"/>
      <p:bldP spid="13" grpId="0" animBg="1"/>
      <p:bldP spid="14" grpId="0" animBg="1"/>
      <p:bldP spid="15" grpId="0" animBg="1"/>
      <p:bldP spid="5" grpId="0" animBg="1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1044</TotalTime>
  <Words>333</Words>
  <Application>Microsoft Office PowerPoint</Application>
  <PresentationFormat>Widescreen</PresentationFormat>
  <Paragraphs>86</Paragraphs>
  <Slides>22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NikoshBAN</vt:lpstr>
      <vt:lpstr>SutonnyMJ</vt:lpstr>
      <vt:lpstr>SutonnyOMJ</vt:lpstr>
      <vt:lpstr>Tw Cen MT</vt:lpstr>
      <vt:lpstr>Vrinda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289</cp:revision>
  <dcterms:created xsi:type="dcterms:W3CDTF">2020-04-27T05:24:13Z</dcterms:created>
  <dcterms:modified xsi:type="dcterms:W3CDTF">2020-05-06T15:34:07Z</dcterms:modified>
</cp:coreProperties>
</file>