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25DF-2C41-E34C-9578-C7F517AD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DC63B-F51C-FA49-8D7E-37E8A27B7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319D8-1A33-B84E-976C-87FCE9D6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008C0-03F4-754E-BC0C-76337CA7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EFD2-A036-1B4B-B470-57BFFC04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4933-1711-2147-A247-6950E541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0CAD6-B76F-E447-B8DE-1E7A9FE25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B9367-1EF4-BB4F-A08A-DF0F79C3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684E-3B3C-3D4C-85BF-7A676829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EDF7D-5684-7547-A8B0-B418290C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902B2-F3A3-3845-AF14-4620C8A4D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22944-AD43-7445-80E5-324EDD429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BFB22-30CE-504E-8A32-44F6D087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0D125-36DC-3345-9B48-880471B9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666F0-7A1A-E546-81C9-7523FCE2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4AE6-D80B-9746-A3ED-0E783098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1B13-F595-1141-98D1-FEF16BC4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BCE3-A441-CE4E-A153-1D93D3C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3A03-7A30-D445-8601-56609238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54772-CF17-394F-B67F-E01B2242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FD69-E9C2-8044-B19A-E7CED8B7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966FD-A491-6343-98BB-14D849D36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18F7-4E97-C74E-8829-1BC37519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3189D-57BA-7D4E-A9A0-54BD7869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F57D-C94C-7248-A620-4DA0CF4A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CAB9-A673-884B-83B0-FC7F05F8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2561-F503-C04D-8143-58B766204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844A1-EC37-5D47-A2C5-2D08D6B6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C0F11-F90F-7A48-A328-A16D1B5D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F7A8-B566-EB4C-8917-C4352D9A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C98C3-9C5C-2E4B-80D5-F912AD6D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28F0-F27A-2D44-986A-A5493125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8E50-A5DD-BC49-A932-135CF2523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51C0-6D02-764E-A1D5-25F2FFF4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F4A1F-202B-1043-8CB8-65A568F8C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2A47B-4FB5-E24E-B861-51B804F6A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E4A78-D1D0-6241-A4FC-2AB34CC7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43D00-F560-F349-B285-AB5E85B4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B969B-41A3-5142-B61A-2F9EF93B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7002-2D25-A246-B57D-6001DA31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4EFE3-BAEB-ED4E-B159-6644EDA8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7B218-0D44-8245-9D1C-0DEC95D8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CD6BC-2466-1C49-8E10-74B6BFE7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B4EF1E-E281-544D-A2EA-D99CEE9A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BFF4-40CD-B646-B021-16AC9963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8E27-24AD-884B-9AA0-13ACC568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6197-6F4B-7844-9C78-7B6DDD18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57C9-98DF-5543-B0EA-CC1EAAAB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24E1F-83D3-C143-90BA-C3E265AF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B154A-2076-8045-A815-E0760C21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A7090-D0FE-D541-BD1B-D6FE5177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6ACC-8B36-6F48-B168-31405EE8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826-CB4D-5648-BED8-A08BCC5A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1626F-B146-FD4B-AAD9-83449B26E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81806-B632-9A4F-90D9-84862E95F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97CF4-75DF-4649-A65A-1809A19F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926EF-6AE3-444E-A227-805E6A4D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6A23-D8E0-EA40-A9C4-CAC556BC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AA8B4-36DC-B745-BD9A-F6D955E9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15B00-E505-BD48-BF96-3386EE56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6939-9EE0-2048-8D8A-FD77B6A1C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1726-F7C3-4C4B-B43B-DA19D668AE7B}" type="datetimeFigureOut">
              <a:rPr lang="en-US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72B6-49E5-D541-A861-620A15280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B24A7-D942-7B41-9DF7-72D29F173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0CBBBAB-0C98-E840-9F26-7B137CC0D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" y="2024062"/>
            <a:ext cx="12138422" cy="4833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C0497-25AF-4346-A3C3-C0CC67CA8B00}"/>
              </a:ext>
            </a:extLst>
          </p:cNvPr>
          <p:cNvSpPr txBox="1"/>
          <p:nvPr/>
        </p:nvSpPr>
        <p:spPr>
          <a:xfrm rot="10800000" flipV="1">
            <a:off x="4125218" y="217289"/>
            <a:ext cx="3995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>
                <a:solidFill>
                  <a:srgbClr val="FF0000"/>
                </a:solidFill>
              </a:rPr>
              <a:t>স্বাগতম 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61C068C-0E53-DF4E-81C6-6FA754EB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5094" cy="363122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62AA090-EA79-2F42-9DD5-676A4F3CE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61547" y="1637245"/>
            <a:ext cx="5285326" cy="2035970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1678462B-DE87-694A-AC1A-CBD5FF732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47" y="0"/>
            <a:ext cx="5285326" cy="16372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6668BA-A2B0-A646-B376-5FB21B101090}"/>
              </a:ext>
            </a:extLst>
          </p:cNvPr>
          <p:cNvSpPr txBox="1"/>
          <p:nvPr/>
        </p:nvSpPr>
        <p:spPr>
          <a:xfrm rot="10800000" flipV="1">
            <a:off x="517922" y="3809331"/>
            <a:ext cx="626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>
                <a:solidFill>
                  <a:srgbClr val="FFFF00"/>
                </a:solidFill>
              </a:rPr>
              <a:t>জন্ম </a:t>
            </a:r>
            <a:r>
              <a:rPr lang="bn-BD" sz="3600" b="1">
                <a:solidFill>
                  <a:srgbClr val="FF0000"/>
                </a:solidFill>
              </a:rPr>
              <a:t>হতে</a:t>
            </a:r>
            <a:r>
              <a:rPr lang="bn-BD" sz="3600" b="1">
                <a:solidFill>
                  <a:srgbClr val="FFFF00"/>
                </a:solidFill>
              </a:rPr>
              <a:t> অন্ধ</a:t>
            </a:r>
            <a:r>
              <a:rPr lang="en-GB" sz="3600" b="1">
                <a:solidFill>
                  <a:srgbClr val="FFFF00"/>
                </a:solidFill>
              </a:rPr>
              <a:t>=</a:t>
            </a:r>
            <a:r>
              <a:rPr lang="bn-BD" sz="3600" b="1">
                <a:solidFill>
                  <a:srgbClr val="FFFF00"/>
                </a:solidFill>
              </a:rPr>
              <a:t>জন্মান্ধ</a:t>
            </a:r>
            <a:r>
              <a:rPr lang="bn-BD" sz="3200" b="1"/>
              <a:t> </a:t>
            </a:r>
            <a:endParaRPr lang="en-US" sz="3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BF941A-4986-FD4E-B8C6-500CC426AA1C}"/>
              </a:ext>
            </a:extLst>
          </p:cNvPr>
          <p:cNvSpPr txBox="1"/>
          <p:nvPr/>
        </p:nvSpPr>
        <p:spPr>
          <a:xfrm>
            <a:off x="6465094" y="3851319"/>
            <a:ext cx="626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>
                <a:solidFill>
                  <a:srgbClr val="FFFF00"/>
                </a:solidFill>
              </a:rPr>
              <a:t>খাঁচা </a:t>
            </a:r>
            <a:r>
              <a:rPr lang="bn-BD" sz="3600" b="1">
                <a:solidFill>
                  <a:srgbClr val="FF0000"/>
                </a:solidFill>
              </a:rPr>
              <a:t>থেকে</a:t>
            </a:r>
            <a:r>
              <a:rPr lang="bn-BD" sz="3600" b="1">
                <a:solidFill>
                  <a:srgbClr val="FFFF00"/>
                </a:solidFill>
              </a:rPr>
              <a:t> ছাড়া =খাঁচাছাড়া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AC686-4CCC-AA48-9FAE-7B1A4CE792E5}"/>
              </a:ext>
            </a:extLst>
          </p:cNvPr>
          <p:cNvSpPr txBox="1"/>
          <p:nvPr/>
        </p:nvSpPr>
        <p:spPr>
          <a:xfrm rot="10800000" flipV="1">
            <a:off x="448936" y="4631033"/>
            <a:ext cx="11867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পূর্বপদে পঞ্চমী বিভক্তি</a:t>
            </a:r>
            <a:r>
              <a:rPr lang="bn-BD" sz="4000" b="1">
                <a:solidFill>
                  <a:srgbClr val="FF0000"/>
                </a:solidFill>
              </a:rPr>
              <a:t> (হতে /থেকে/চেয়ে )</a:t>
            </a:r>
            <a:r>
              <a:rPr lang="bn-BD" sz="4000" b="1">
                <a:solidFill>
                  <a:srgbClr val="FFFF00"/>
                </a:solidFill>
              </a:rPr>
              <a:t> লোপ পেয়ে যে  তৎপুরুষ সমাস  হয়,তাকে পঞ্চমী তৎপুরুষ সমাস বলে ।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A149A-AE89-4C4C-B95B-5D9EC7F46B29}"/>
              </a:ext>
            </a:extLst>
          </p:cNvPr>
          <p:cNvSpPr txBox="1"/>
          <p:nvPr/>
        </p:nvSpPr>
        <p:spPr>
          <a:xfrm rot="10800000" flipV="1">
            <a:off x="779935" y="3882532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রাজা</a:t>
            </a:r>
            <a:r>
              <a:rPr lang="bn-BD" sz="4000" b="1">
                <a:solidFill>
                  <a:srgbClr val="FF0000"/>
                </a:solidFill>
              </a:rPr>
              <a:t>র </a:t>
            </a:r>
            <a:r>
              <a:rPr lang="bn-BD" sz="4000" b="1">
                <a:solidFill>
                  <a:srgbClr val="FFFF00"/>
                </a:solidFill>
              </a:rPr>
              <a:t>পুত্র =রাজপুত্র 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9834C-952E-E14A-AD63-F7405FCE383A}"/>
              </a:ext>
            </a:extLst>
          </p:cNvPr>
          <p:cNvSpPr txBox="1"/>
          <p:nvPr/>
        </p:nvSpPr>
        <p:spPr>
          <a:xfrm rot="10800000" flipV="1">
            <a:off x="6366275" y="3808720"/>
            <a:ext cx="5705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হাঁসে</a:t>
            </a:r>
            <a:r>
              <a:rPr lang="bn-BD" sz="4000" b="1">
                <a:solidFill>
                  <a:srgbClr val="FF0000"/>
                </a:solidFill>
              </a:rPr>
              <a:t>র </a:t>
            </a:r>
            <a:r>
              <a:rPr lang="bn-BD" sz="4000" b="1">
                <a:solidFill>
                  <a:srgbClr val="FFFF00"/>
                </a:solidFill>
              </a:rPr>
              <a:t>রাজা=রাজহাঁস </a:t>
            </a:r>
            <a:endParaRPr lang="en-US" sz="4000" b="1">
              <a:solidFill>
                <a:srgbClr val="FFFF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9428854-0333-764B-87CA-B60836DA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" y="0"/>
            <a:ext cx="5072066" cy="357187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9CD234F-893D-CF4E-91C9-6A7AA9D38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40" y="60432"/>
            <a:ext cx="6192596" cy="3511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D46695-B1AD-D94D-8BD1-571164B90DC3}"/>
              </a:ext>
            </a:extLst>
          </p:cNvPr>
          <p:cNvSpPr txBox="1"/>
          <p:nvPr/>
        </p:nvSpPr>
        <p:spPr>
          <a:xfrm>
            <a:off x="505754" y="5115090"/>
            <a:ext cx="11721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পূর্বপদে ষষ্ঠী বিভক্তি</a:t>
            </a:r>
            <a:r>
              <a:rPr lang="bn-BD" sz="4000" b="1">
                <a:solidFill>
                  <a:srgbClr val="FF0000"/>
                </a:solidFill>
              </a:rPr>
              <a:t> (র/এর)</a:t>
            </a:r>
            <a:r>
              <a:rPr lang="bn-BD" sz="4000" b="1">
                <a:solidFill>
                  <a:srgbClr val="FFFF00"/>
                </a:solidFill>
              </a:rPr>
              <a:t> লোপ পেয়ে যে তৎপুরুষ সমাস হয়,তাকে  ষষ্ঠী তৎপুরুষ সমাস বলে ।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EDBDD-5A03-6F44-AF7E-9677EDE528E9}"/>
              </a:ext>
            </a:extLst>
          </p:cNvPr>
          <p:cNvSpPr txBox="1"/>
          <p:nvPr/>
        </p:nvSpPr>
        <p:spPr>
          <a:xfrm rot="10800000" flipV="1">
            <a:off x="354873" y="439897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গাছ</a:t>
            </a:r>
            <a:r>
              <a:rPr lang="bn-BD" sz="4000" b="1">
                <a:solidFill>
                  <a:srgbClr val="FF0000"/>
                </a:solidFill>
              </a:rPr>
              <a:t>ে </a:t>
            </a:r>
            <a:r>
              <a:rPr lang="bn-BD" sz="4000" b="1">
                <a:solidFill>
                  <a:srgbClr val="FFFF00"/>
                </a:solidFill>
              </a:rPr>
              <a:t>পাকা =গাছপাকা</a:t>
            </a:r>
            <a:endParaRPr lang="en-US" sz="4000" b="1">
              <a:solidFill>
                <a:srgbClr val="FFFF0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521269C-32D9-C04C-8926-96687B70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13"/>
            <a:ext cx="5524501" cy="412081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B443705-1630-5844-AAE9-258272822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16" y="26550"/>
            <a:ext cx="6667499" cy="4089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F92898-5A8E-2148-B640-A28779013C15}"/>
              </a:ext>
            </a:extLst>
          </p:cNvPr>
          <p:cNvSpPr txBox="1"/>
          <p:nvPr/>
        </p:nvSpPr>
        <p:spPr>
          <a:xfrm rot="10800000" flipV="1">
            <a:off x="6777632" y="4379864"/>
            <a:ext cx="587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রাতে কানা =রাতকানা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4A43C-A934-4C42-8576-4B2C96797509}"/>
              </a:ext>
            </a:extLst>
          </p:cNvPr>
          <p:cNvSpPr txBox="1"/>
          <p:nvPr/>
        </p:nvSpPr>
        <p:spPr>
          <a:xfrm>
            <a:off x="821531" y="4679157"/>
            <a:ext cx="2696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এ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03D5A9-1524-CC46-BC8E-666E991A566E}"/>
              </a:ext>
            </a:extLst>
          </p:cNvPr>
          <p:cNvSpPr txBox="1"/>
          <p:nvPr/>
        </p:nvSpPr>
        <p:spPr>
          <a:xfrm>
            <a:off x="7250907" y="4640939"/>
            <a:ext cx="982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এ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8D8F1-490B-B647-B8AC-1D8B54572280}"/>
              </a:ext>
            </a:extLst>
          </p:cNvPr>
          <p:cNvSpPr txBox="1"/>
          <p:nvPr/>
        </p:nvSpPr>
        <p:spPr>
          <a:xfrm>
            <a:off x="354873" y="5534561"/>
            <a:ext cx="11721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পূর্বপদে ৭মী বিভক্তি</a:t>
            </a:r>
            <a:r>
              <a:rPr lang="bn-BD" sz="4000" b="1">
                <a:solidFill>
                  <a:srgbClr val="FF0000"/>
                </a:solidFill>
              </a:rPr>
              <a:t> (এ/য়/তে)</a:t>
            </a:r>
            <a:r>
              <a:rPr lang="bn-BD" sz="4000" b="1">
                <a:solidFill>
                  <a:srgbClr val="FFFF00"/>
                </a:solidFill>
              </a:rPr>
              <a:t> লোপ পেয়ে যে তৎপুরুষ সমাস হয়,তাকে ৭মী তৎপুরুষ সমাস বলে ।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45410-FCB4-C840-A976-BF743A31F1F3}"/>
              </a:ext>
            </a:extLst>
          </p:cNvPr>
          <p:cNvSpPr txBox="1"/>
          <p:nvPr/>
        </p:nvSpPr>
        <p:spPr>
          <a:xfrm rot="10800000" flipV="1">
            <a:off x="3125391" y="4093090"/>
            <a:ext cx="570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নয় </a:t>
            </a:r>
            <a:r>
              <a:rPr lang="bn-BD" sz="4000" b="1"/>
              <a:t>দীর্ঘ =নাতিদীর্ঘ 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D59A9D0-FE8B-1F4E-8DC4-10FFC6830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602" cy="3821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9E08-3C01-6A4A-8EB5-423299EC9DC2}"/>
              </a:ext>
            </a:extLst>
          </p:cNvPr>
          <p:cNvSpPr txBox="1"/>
          <p:nvPr/>
        </p:nvSpPr>
        <p:spPr>
          <a:xfrm flipH="1">
            <a:off x="3125391" y="2290216"/>
            <a:ext cx="297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>
                <a:solidFill>
                  <a:srgbClr val="FF0000"/>
                </a:solidFill>
              </a:rPr>
              <a:t>নাতিদীর্ঘ</a:t>
            </a:r>
            <a:r>
              <a:rPr lang="bn-BD" sz="2000" b="1"/>
              <a:t> </a:t>
            </a:r>
            <a:endParaRPr lang="en-US" sz="2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32EE9-FFAC-C34C-B22B-01B85C822E54}"/>
              </a:ext>
            </a:extLst>
          </p:cNvPr>
          <p:cNvSpPr txBox="1"/>
          <p:nvPr/>
        </p:nvSpPr>
        <p:spPr>
          <a:xfrm rot="10800000" flipV="1">
            <a:off x="50602" y="532024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পূর্ব পদে না বাচক </a:t>
            </a:r>
            <a:r>
              <a:rPr lang="bn-BD" sz="4000" b="1">
                <a:solidFill>
                  <a:srgbClr val="FF0000"/>
                </a:solidFill>
              </a:rPr>
              <a:t>নঞ </a:t>
            </a:r>
            <a:r>
              <a:rPr lang="bn-BD" sz="4000" b="1"/>
              <a:t>অব্যয় বসে যে তৎপুরুষ সমাস হয় তাকে নঞ তৎপুরুষ সমাস বলে।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1738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A7E58-29F5-9B4B-A0D6-FB5BA132C7AF}"/>
              </a:ext>
            </a:extLst>
          </p:cNvPr>
          <p:cNvSpPr txBox="1"/>
          <p:nvPr/>
        </p:nvSpPr>
        <p:spPr>
          <a:xfrm rot="10800000" flipV="1">
            <a:off x="306585" y="4163039"/>
            <a:ext cx="496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জলে চরে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/>
              <a:t>যা </a:t>
            </a:r>
            <a:r>
              <a:rPr lang="en-GB" sz="4000" b="1"/>
              <a:t>=</a:t>
            </a:r>
            <a:r>
              <a:rPr lang="bn-BD" sz="4000" b="1"/>
              <a:t>জলচর</a:t>
            </a:r>
            <a:endParaRPr lang="en-US" sz="4000" b="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E75F87C-03E7-C84D-A8DF-468B3074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064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2758C66-4798-8149-99D3-F62AFBF4F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20" y="-1"/>
            <a:ext cx="5715000" cy="3961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87C3A-0018-254C-9688-8BA39D801D87}"/>
              </a:ext>
            </a:extLst>
          </p:cNvPr>
          <p:cNvSpPr txBox="1"/>
          <p:nvPr/>
        </p:nvSpPr>
        <p:spPr>
          <a:xfrm rot="10800000" flipV="1">
            <a:off x="25301" y="535596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কৃদন্ত পদের সাথে উপপদের যে সমাস হয়, তাকে উপপদ তৎপুরুষ সমাস বলে।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E5AF-2702-C649-9367-5BCE3FBB6DD3}"/>
              </a:ext>
            </a:extLst>
          </p:cNvPr>
          <p:cNvSpPr txBox="1"/>
          <p:nvPr/>
        </p:nvSpPr>
        <p:spPr>
          <a:xfrm rot="10800000" flipV="1">
            <a:off x="6121301" y="4163039"/>
            <a:ext cx="634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বনে বাস করে 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/>
              <a:t>যা </a:t>
            </a:r>
            <a:r>
              <a:rPr lang="en-GB" sz="4000" b="1"/>
              <a:t>=</a:t>
            </a:r>
            <a:r>
              <a:rPr lang="bn-BD" sz="4000" b="1"/>
              <a:t>বনবাসী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693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095D3F-1040-BD45-900C-D2F0A356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6" y="1"/>
            <a:ext cx="9197578" cy="3804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979DBC-7C87-6146-A2BF-DA37C27105C8}"/>
              </a:ext>
            </a:extLst>
          </p:cNvPr>
          <p:cNvSpPr txBox="1"/>
          <p:nvPr/>
        </p:nvSpPr>
        <p:spPr>
          <a:xfrm rot="10800000" flipV="1">
            <a:off x="2253257" y="4038023"/>
            <a:ext cx="600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তেলে ভাজা = তেলেভাজা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AED4D-3A9A-E346-AF11-F17D5315AA67}"/>
              </a:ext>
            </a:extLst>
          </p:cNvPr>
          <p:cNvSpPr txBox="1"/>
          <p:nvPr/>
        </p:nvSpPr>
        <p:spPr>
          <a:xfrm>
            <a:off x="732233" y="5212057"/>
            <a:ext cx="11721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 পূর্বপদে বিভক্তি লোপ না পেয়ে যে তৎপুরুষ সমাস হয়,তাকে অলুক তৎপুরুষ সমাস বলে ।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BA18D-5590-D84C-A0A8-C8B82DA04548}"/>
              </a:ext>
            </a:extLst>
          </p:cNvPr>
          <p:cNvSpPr txBox="1"/>
          <p:nvPr/>
        </p:nvSpPr>
        <p:spPr>
          <a:xfrm rot="10800000" flipV="1">
            <a:off x="4301132" y="333643"/>
            <a:ext cx="387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মূল্যায়ন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A26E6-D5A0-B644-878B-BDB92FFFB5E8}"/>
              </a:ext>
            </a:extLst>
          </p:cNvPr>
          <p:cNvSpPr txBox="1"/>
          <p:nvPr/>
        </p:nvSpPr>
        <p:spPr>
          <a:xfrm rot="10800000" flipV="1">
            <a:off x="3469926" y="1065074"/>
            <a:ext cx="55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জোড়ায়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92D8B-4A98-0C48-8AF9-422C66041E8A}"/>
              </a:ext>
            </a:extLst>
          </p:cNvPr>
          <p:cNvSpPr txBox="1"/>
          <p:nvPr/>
        </p:nvSpPr>
        <p:spPr>
          <a:xfrm rot="10800000" flipV="1">
            <a:off x="1723727" y="2198427"/>
            <a:ext cx="8744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১।</a:t>
            </a:r>
            <a:r>
              <a:rPr lang="bn-BD" sz="4000" b="1"/>
              <a:t>তৎপুরুষ </a:t>
            </a:r>
            <a:r>
              <a:rPr lang="en-GB" sz="4000" b="1"/>
              <a:t>সমাস কত প্রকার ও কি কি? </a:t>
            </a:r>
          </a:p>
          <a:p>
            <a:pPr algn="l"/>
            <a:r>
              <a:rPr lang="en-GB" sz="4000" b="1"/>
              <a:t>২। ব্যাসবাক্য সহ সমাস নির্নয় কর –</a:t>
            </a:r>
          </a:p>
          <a:p>
            <a:pPr algn="l"/>
            <a:r>
              <a:rPr lang="en-GB" sz="4000" b="1"/>
              <a:t>(ক) </a:t>
            </a:r>
            <a:r>
              <a:rPr lang="bn-BD" sz="4000" b="1"/>
              <a:t>গুরুভক্তি</a:t>
            </a:r>
            <a:r>
              <a:rPr lang="en-GB" sz="4000" b="1"/>
              <a:t>   (খ)</a:t>
            </a:r>
            <a:r>
              <a:rPr lang="bn-BD" sz="4000" b="1"/>
              <a:t>মনগড়া </a:t>
            </a:r>
            <a:endParaRPr lang="en-GB" sz="4000" b="1"/>
          </a:p>
          <a:p>
            <a:pPr algn="l"/>
            <a:r>
              <a:rPr lang="en-GB" sz="4000" b="1"/>
              <a:t>(গ)</a:t>
            </a:r>
            <a:r>
              <a:rPr lang="bn-BD" sz="4000" b="1"/>
              <a:t>দু:খপ্রাপ্ত</a:t>
            </a:r>
            <a:r>
              <a:rPr lang="en-GB" sz="4000" b="1"/>
              <a:t>  (ঘ) </a:t>
            </a:r>
            <a:r>
              <a:rPr lang="bn-BD" sz="4000" b="1"/>
              <a:t>জেল মুক্ত </a:t>
            </a:r>
            <a:endParaRPr lang="en-GB" sz="4000" b="1"/>
          </a:p>
          <a:p>
            <a:pPr algn="l"/>
            <a:r>
              <a:rPr lang="en-GB" sz="4000" b="1"/>
              <a:t>(ঙ)</a:t>
            </a:r>
            <a:r>
              <a:rPr lang="bn-BD" sz="4000" b="1"/>
              <a:t>রাজপথ</a:t>
            </a:r>
            <a:r>
              <a:rPr lang="en-GB" sz="4000" b="1"/>
              <a:t> (চ) </a:t>
            </a:r>
            <a:r>
              <a:rPr lang="bn-BD" sz="4000" b="1"/>
              <a:t>সোনার তরী </a:t>
            </a:r>
            <a:endParaRPr lang="en-GB" sz="4000" b="1"/>
          </a:p>
          <a:p>
            <a:pPr algn="l"/>
            <a:r>
              <a:rPr lang="en-GB" sz="4000" b="1"/>
              <a:t>(ছ)</a:t>
            </a:r>
            <a:r>
              <a:rPr lang="bn-BD" sz="4000" b="1"/>
              <a:t>সত্য বাদী</a:t>
            </a:r>
            <a:r>
              <a:rPr lang="en-GB" sz="4000" b="1"/>
              <a:t>  (জ) </a:t>
            </a:r>
            <a:r>
              <a:rPr lang="bn-BD" sz="4000" b="1"/>
              <a:t>মাথা ব্যাথা 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8222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66D87A-A523-B34F-A949-A4D7BBD14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9C636A-1051-7C49-9948-D6A03A928F84}"/>
              </a:ext>
            </a:extLst>
          </p:cNvPr>
          <p:cNvSpPr txBox="1"/>
          <p:nvPr/>
        </p:nvSpPr>
        <p:spPr>
          <a:xfrm rot="10800000" flipV="1">
            <a:off x="232172" y="349731"/>
            <a:ext cx="1375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rgbClr val="FF0000"/>
                </a:solidFill>
              </a:rPr>
              <a:t>ধন্যবাদ</a:t>
            </a:r>
            <a:r>
              <a:rPr lang="en-GB" sz="4000" b="1">
                <a:solidFill>
                  <a:srgbClr val="FF0000"/>
                </a:solidFill>
              </a:rPr>
              <a:t>                              </a:t>
            </a:r>
            <a:r>
              <a:rPr lang="en-GB" sz="9600" b="1">
                <a:solidFill>
                  <a:srgbClr val="FF0000"/>
                </a:solidFill>
              </a:rPr>
              <a:t>ধন্যবাদ </a:t>
            </a:r>
            <a:endParaRPr lang="en-GB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4298B4-855B-0248-918C-086AEC89673D}"/>
              </a:ext>
            </a:extLst>
          </p:cNvPr>
          <p:cNvSpPr txBox="1"/>
          <p:nvPr/>
        </p:nvSpPr>
        <p:spPr>
          <a:xfrm rot="10800000" flipV="1">
            <a:off x="4786312" y="387221"/>
            <a:ext cx="344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পরিচিতি </a:t>
            </a:r>
            <a:endParaRPr lang="en-US" sz="4000" b="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AF69B5-7055-BF4D-B54F-1E336A0597F5}"/>
              </a:ext>
            </a:extLst>
          </p:cNvPr>
          <p:cNvCxnSpPr>
            <a:cxnSpLocks/>
          </p:cNvCxnSpPr>
          <p:nvPr/>
        </p:nvCxnSpPr>
        <p:spPr>
          <a:xfrm>
            <a:off x="5464969" y="14108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102CAE-DB80-5F44-9067-392B7EDF9D23}"/>
              </a:ext>
            </a:extLst>
          </p:cNvPr>
          <p:cNvCxnSpPr>
            <a:cxnSpLocks/>
          </p:cNvCxnSpPr>
          <p:nvPr/>
        </p:nvCxnSpPr>
        <p:spPr>
          <a:xfrm>
            <a:off x="5617369" y="15632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85AC22-C223-AB44-A1AA-DAED5BB8B867}"/>
              </a:ext>
            </a:extLst>
          </p:cNvPr>
          <p:cNvCxnSpPr>
            <a:cxnSpLocks/>
          </p:cNvCxnSpPr>
          <p:nvPr/>
        </p:nvCxnSpPr>
        <p:spPr>
          <a:xfrm>
            <a:off x="5769769" y="17156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>
            <a:extLst>
              <a:ext uri="{FF2B5EF4-FFF2-40B4-BE49-F238E27FC236}">
                <a16:creationId xmlns:a16="http://schemas.microsoft.com/office/drawing/2014/main" id="{44C5AD4E-0BD7-4544-B564-75805F6D6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8" y="962513"/>
            <a:ext cx="3896316" cy="2978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42DA6D-8ABB-E64D-80A4-62823E1058CC}"/>
              </a:ext>
            </a:extLst>
          </p:cNvPr>
          <p:cNvSpPr txBox="1"/>
          <p:nvPr/>
        </p:nvSpPr>
        <p:spPr>
          <a:xfrm>
            <a:off x="94653" y="4221035"/>
            <a:ext cx="6327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মো: নজরুল ইসলাম </a:t>
            </a:r>
          </a:p>
          <a:p>
            <a:pPr algn="l"/>
            <a:r>
              <a:rPr lang="bn-BD" sz="4000" b="1"/>
              <a:t>সহকারী শিক্ষক </a:t>
            </a:r>
          </a:p>
          <a:p>
            <a:pPr algn="l"/>
            <a:r>
              <a:rPr lang="bn-BD" sz="4000" b="1"/>
              <a:t>কাতিপুর কালিনগর উ.বি </a:t>
            </a:r>
          </a:p>
          <a:p>
            <a:pPr algn="l"/>
            <a:r>
              <a:rPr lang="bn-BD" sz="4000" b="1"/>
              <a:t>পোরশা, নওগাঁ</a:t>
            </a:r>
            <a:endParaRPr lang="en-US" sz="40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E8414-9F98-F940-B6FC-5124BD8EE181}"/>
              </a:ext>
            </a:extLst>
          </p:cNvPr>
          <p:cNvSpPr txBox="1"/>
          <p:nvPr/>
        </p:nvSpPr>
        <p:spPr>
          <a:xfrm>
            <a:off x="6096001" y="2803663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বাংলা দ্বিতীয় </a:t>
            </a:r>
            <a:r>
              <a:rPr lang="en-GB" sz="4000" b="1"/>
              <a:t>পত্র</a:t>
            </a:r>
          </a:p>
          <a:p>
            <a:pPr algn="l"/>
            <a:r>
              <a:rPr lang="en-GB" sz="4000" b="1"/>
              <a:t>শ্রেণি – ৯ম</a:t>
            </a:r>
          </a:p>
          <a:p>
            <a:pPr algn="l"/>
            <a:r>
              <a:rPr lang="en-GB" sz="4000" b="1"/>
              <a:t>শিরোনাম –তৎপুরুষ সমাস ও তার শ্রেণি বিভাগ </a:t>
            </a:r>
          </a:p>
          <a:p>
            <a:pPr algn="l"/>
            <a:r>
              <a:rPr lang="en-GB" sz="4000" b="1"/>
              <a:t>সময়- ৪৫ মিনিট </a:t>
            </a:r>
            <a:endParaRPr lang="bn-BD" sz="4000" b="1"/>
          </a:p>
        </p:txBody>
      </p:sp>
    </p:spTree>
    <p:extLst>
      <p:ext uri="{BB962C8B-B14F-4D97-AF65-F5344CB8AC3E}">
        <p14:creationId xmlns:p14="http://schemas.microsoft.com/office/powerpoint/2010/main" val="3431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844964-841D-D342-B5CF-D6370E890961}"/>
              </a:ext>
            </a:extLst>
          </p:cNvPr>
          <p:cNvSpPr txBox="1"/>
          <p:nvPr/>
        </p:nvSpPr>
        <p:spPr>
          <a:xfrm rot="10800000" flipV="1">
            <a:off x="3238499" y="257281"/>
            <a:ext cx="57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নিচের বাক্যটি লক্ষ্য কর 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499A9-2318-704D-938A-CFA3DE9F516B}"/>
              </a:ext>
            </a:extLst>
          </p:cNvPr>
          <p:cNvSpPr txBox="1"/>
          <p:nvPr/>
        </p:nvSpPr>
        <p:spPr>
          <a:xfrm rot="10800000" flipV="1">
            <a:off x="2645269" y="1337808"/>
            <a:ext cx="755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মধু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en-GB" sz="4000" b="1"/>
              <a:t>দ্বারা </a:t>
            </a:r>
            <a:r>
              <a:rPr lang="bn-BD" sz="4000" b="1"/>
              <a:t> </a:t>
            </a:r>
            <a:r>
              <a:rPr lang="en-GB" sz="4000" b="1">
                <a:solidFill>
                  <a:srgbClr val="FF0000"/>
                </a:solidFill>
              </a:rPr>
              <a:t>মাখা</a:t>
            </a:r>
            <a:r>
              <a:rPr lang="bn-BD" sz="4000" b="1">
                <a:solidFill>
                  <a:srgbClr val="FF0000"/>
                </a:solidFill>
              </a:rPr>
              <a:t> = </a:t>
            </a:r>
            <a:r>
              <a:rPr lang="en-GB" sz="4000" b="1">
                <a:solidFill>
                  <a:srgbClr val="FF0000"/>
                </a:solidFill>
              </a:rPr>
              <a:t>মধুমাখা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FBC52-2244-3741-B7BD-BED9AE3F1358}"/>
              </a:ext>
            </a:extLst>
          </p:cNvPr>
          <p:cNvSpPr txBox="1"/>
          <p:nvPr/>
        </p:nvSpPr>
        <p:spPr>
          <a:xfrm>
            <a:off x="1606746" y="2045695"/>
            <a:ext cx="897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মধু </a:t>
            </a:r>
            <a:r>
              <a:rPr lang="bn-BD" sz="4000" b="1"/>
              <a:t>,</a:t>
            </a:r>
            <a:r>
              <a:rPr lang="en-GB" sz="4000" b="1"/>
              <a:t> দ্বারা, মাখা </a:t>
            </a:r>
            <a:r>
              <a:rPr lang="bn-BD" sz="4000" b="1"/>
              <a:t> পদ কয়টি যুক্ত হয়ে এক পদে পরিনত হয়েছে </a:t>
            </a:r>
            <a:r>
              <a:rPr lang="en-GB" sz="4000" b="1">
                <a:solidFill>
                  <a:srgbClr val="FF0000"/>
                </a:solidFill>
              </a:rPr>
              <a:t>মধুমাখা </a:t>
            </a:r>
            <a:r>
              <a:rPr lang="bn-BD" sz="4000" b="1">
                <a:solidFill>
                  <a:srgbClr val="FF0000"/>
                </a:solidFill>
              </a:rPr>
              <a:t> ।</a:t>
            </a:r>
            <a:endParaRPr lang="en-US" sz="4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A2F60-3AE4-0542-85D3-EA6E9EC01834}"/>
              </a:ext>
            </a:extLst>
          </p:cNvPr>
          <p:cNvSpPr txBox="1"/>
          <p:nvPr/>
        </p:nvSpPr>
        <p:spPr>
          <a:xfrm>
            <a:off x="8927" y="3768473"/>
            <a:ext cx="1309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দুই বা ততোধিক পদের একপদে পরিনত হওয়াকে কি বলে?</a:t>
            </a:r>
            <a:endParaRPr lang="en-US" sz="40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27AAC-2386-5C4B-83AE-CEBB100E2437}"/>
              </a:ext>
            </a:extLst>
          </p:cNvPr>
          <p:cNvSpPr txBox="1"/>
          <p:nvPr/>
        </p:nvSpPr>
        <p:spPr>
          <a:xfrm rot="10800000" flipV="1">
            <a:off x="5176239" y="4508347"/>
            <a:ext cx="1839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সমাস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1ABD8-3FCC-FC4F-8995-ED6604EAAED9}"/>
              </a:ext>
            </a:extLst>
          </p:cNvPr>
          <p:cNvSpPr txBox="1"/>
          <p:nvPr/>
        </p:nvSpPr>
        <p:spPr>
          <a:xfrm>
            <a:off x="196452" y="5101704"/>
            <a:ext cx="13097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পূর্ব পদে বিভক্তি </a:t>
            </a:r>
            <a:r>
              <a:rPr lang="en-GB" sz="4000" b="1">
                <a:solidFill>
                  <a:srgbClr val="FF0000"/>
                </a:solidFill>
              </a:rPr>
              <a:t>(দ্বারা)</a:t>
            </a:r>
            <a:r>
              <a:rPr lang="en-GB" sz="4000" b="1"/>
              <a:t>লোপ পেয়ে যে সমাস হয় ,তাকে </a:t>
            </a:r>
          </a:p>
          <a:p>
            <a:pPr algn="l"/>
            <a:r>
              <a:rPr lang="en-GB" sz="4000" b="1"/>
              <a:t>কোন সমাস বলে?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F91CF-FACC-3046-AAC3-38E203DA52DF}"/>
              </a:ext>
            </a:extLst>
          </p:cNvPr>
          <p:cNvSpPr txBox="1"/>
          <p:nvPr/>
        </p:nvSpPr>
        <p:spPr>
          <a:xfrm>
            <a:off x="5353766" y="5983225"/>
            <a:ext cx="423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তৎপুরুষ সমাস </a:t>
            </a:r>
            <a:endParaRPr lang="bn-BD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52808C-EE7B-C943-AC8E-A0009CE3C802}"/>
              </a:ext>
            </a:extLst>
          </p:cNvPr>
          <p:cNvSpPr txBox="1"/>
          <p:nvPr/>
        </p:nvSpPr>
        <p:spPr>
          <a:xfrm rot="10800000" flipV="1">
            <a:off x="1839513" y="1757467"/>
            <a:ext cx="1087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4"/>
                </a:solidFill>
              </a:rPr>
              <a:t>আজকে আমাদের আলোচনার বিষয়</a:t>
            </a:r>
            <a:endParaRPr lang="en-US" sz="4000" b="1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309C9-489D-9F4E-A196-DECA61808B98}"/>
              </a:ext>
            </a:extLst>
          </p:cNvPr>
          <p:cNvSpPr txBox="1"/>
          <p:nvPr/>
        </p:nvSpPr>
        <p:spPr>
          <a:xfrm>
            <a:off x="2177355" y="3059682"/>
            <a:ext cx="7837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chemeClr val="accent4"/>
                </a:solidFill>
              </a:rPr>
              <a:t>তৎপুরুষ সমাস ও তার শ্রেণি বিভাগ</a:t>
            </a:r>
            <a:r>
              <a:rPr lang="en-GB" sz="4000" b="1">
                <a:solidFill>
                  <a:schemeClr val="accent4"/>
                </a:solidFill>
              </a:rPr>
              <a:t> </a:t>
            </a:r>
            <a:endParaRPr lang="en-US" sz="40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3C566-41C7-2F44-A4A4-3AAD6D851EED}"/>
              </a:ext>
            </a:extLst>
          </p:cNvPr>
          <p:cNvSpPr txBox="1"/>
          <p:nvPr/>
        </p:nvSpPr>
        <p:spPr>
          <a:xfrm rot="10800000" flipV="1">
            <a:off x="4372570" y="503307"/>
            <a:ext cx="344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শিখনফল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1030C-2EAF-B14A-A4F2-578DACC4248E}"/>
              </a:ext>
            </a:extLst>
          </p:cNvPr>
          <p:cNvSpPr txBox="1"/>
          <p:nvPr/>
        </p:nvSpPr>
        <p:spPr>
          <a:xfrm>
            <a:off x="2162768" y="2160984"/>
            <a:ext cx="7866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এই পাঠ শেষে শিক্ষার্থীরা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9AA3B-1A70-7E4D-8385-C6C2EAEF46BA}"/>
              </a:ext>
            </a:extLst>
          </p:cNvPr>
          <p:cNvSpPr txBox="1"/>
          <p:nvPr/>
        </p:nvSpPr>
        <p:spPr>
          <a:xfrm>
            <a:off x="1377847" y="3184595"/>
            <a:ext cx="94363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*</a:t>
            </a:r>
            <a:r>
              <a:rPr lang="en-GB" sz="4000" b="1"/>
              <a:t>তৎপুরুষ </a:t>
            </a:r>
            <a:r>
              <a:rPr lang="bn-BD" sz="4000" b="1"/>
              <a:t>সমাস কী তা বলতে পারবে।</a:t>
            </a:r>
          </a:p>
          <a:p>
            <a:pPr algn="l"/>
            <a:r>
              <a:rPr lang="bn-BD" sz="4000" b="1"/>
              <a:t>*</a:t>
            </a:r>
            <a:r>
              <a:rPr lang="en-GB" sz="4000" b="1"/>
              <a:t>তৎপুরুষ </a:t>
            </a:r>
            <a:r>
              <a:rPr lang="bn-BD" sz="4000" b="1"/>
              <a:t>সমাসের শ্রেনিবিভাগ বলতে পারবে।</a:t>
            </a:r>
          </a:p>
          <a:p>
            <a:pPr algn="l"/>
            <a:r>
              <a:rPr lang="bn-BD" sz="4000" b="1"/>
              <a:t>*ব্যাসবাক্য সহ </a:t>
            </a:r>
            <a:r>
              <a:rPr lang="en-GB" sz="4000" b="1"/>
              <a:t>তৎপুরুষ </a:t>
            </a:r>
            <a:r>
              <a:rPr lang="bn-BD" sz="4000" b="1"/>
              <a:t>সমাস নির্নয়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9209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DCD8C-D4AA-A644-A4DF-C6D6236DE80C}"/>
              </a:ext>
            </a:extLst>
          </p:cNvPr>
          <p:cNvSpPr txBox="1"/>
          <p:nvPr/>
        </p:nvSpPr>
        <p:spPr>
          <a:xfrm rot="10800000" flipV="1">
            <a:off x="1881187" y="190308"/>
            <a:ext cx="6950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তৎপুরুষ সমাসের শ্রেনিবিভাগ 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91936-CD16-F844-8E98-A3855B838E04}"/>
              </a:ext>
            </a:extLst>
          </p:cNvPr>
          <p:cNvSpPr txBox="1"/>
          <p:nvPr/>
        </p:nvSpPr>
        <p:spPr>
          <a:xfrm>
            <a:off x="2943820" y="1053703"/>
            <a:ext cx="82182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১। ২য়া তৎপুরুষ সমাস 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২।৩য়া তৎপুরুষ সমাস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৩। চতুর্থী তৎতৎপুরুষ সমাস  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৪।পঞ্চমী তৎপুরুষ সমাস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৫। ষষ্ঠী তৎপুরুষ সমা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৬। সপ্তমী তৎপুরুষ সমাস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৭।নঞ তৎপুরুষ সমাস 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৮।উপপদ তৎপুরুষ সমাস 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৯।অলুক তৎপুরুষ সমাস </a:t>
            </a:r>
          </a:p>
          <a:p>
            <a:pPr algn="l"/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196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64A6B8-98F9-5442-8880-D0D3D3969332}"/>
              </a:ext>
            </a:extLst>
          </p:cNvPr>
          <p:cNvSpPr txBox="1"/>
          <p:nvPr/>
        </p:nvSpPr>
        <p:spPr>
          <a:xfrm rot="10800000" flipV="1">
            <a:off x="0" y="4062597"/>
            <a:ext cx="8492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পরলো</a:t>
            </a:r>
            <a:r>
              <a:rPr lang="bn-BD" sz="4000" b="1">
                <a:solidFill>
                  <a:srgbClr val="FF0000"/>
                </a:solidFill>
              </a:rPr>
              <a:t>কে</a:t>
            </a:r>
            <a:r>
              <a:rPr lang="bn-BD" sz="4000" b="1"/>
              <a:t> গত</a:t>
            </a:r>
            <a:r>
              <a:rPr lang="en-GB" sz="4000" b="1"/>
              <a:t>=</a:t>
            </a:r>
            <a:r>
              <a:rPr lang="bn-BD" sz="4000" b="1"/>
              <a:t>পরলোকগত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F611E-4433-0049-87B7-D8E44AA06956}"/>
              </a:ext>
            </a:extLst>
          </p:cNvPr>
          <p:cNvSpPr txBox="1"/>
          <p:nvPr/>
        </p:nvSpPr>
        <p:spPr>
          <a:xfrm>
            <a:off x="6095999" y="4049408"/>
            <a:ext cx="640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বিপদ</a:t>
            </a:r>
            <a:r>
              <a:rPr lang="bn-BD" sz="4000" b="1">
                <a:solidFill>
                  <a:srgbClr val="FF0000"/>
                </a:solidFill>
              </a:rPr>
              <a:t>কে</a:t>
            </a:r>
            <a:r>
              <a:rPr lang="bn-BD" sz="4000" b="1"/>
              <a:t> আপন্ন</a:t>
            </a:r>
            <a:r>
              <a:rPr lang="en-GB" sz="4000" b="1"/>
              <a:t> =</a:t>
            </a:r>
            <a:r>
              <a:rPr lang="bn-BD" sz="4000" b="1"/>
              <a:t>বিপদাপন্ন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143F0-9A0C-7649-87FD-1102FFF16F19}"/>
              </a:ext>
            </a:extLst>
          </p:cNvPr>
          <p:cNvSpPr txBox="1"/>
          <p:nvPr/>
        </p:nvSpPr>
        <p:spPr>
          <a:xfrm rot="10800000" flipV="1">
            <a:off x="130968" y="5285161"/>
            <a:ext cx="11930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পূর্ব পদে দ্বিতীয়া বিভক্তি </a:t>
            </a:r>
            <a:r>
              <a:rPr lang="bn-BD" sz="4000" b="1"/>
              <a:t>(কে/রে)</a:t>
            </a:r>
            <a:r>
              <a:rPr lang="bn-BD" sz="4000" b="1">
                <a:solidFill>
                  <a:srgbClr val="FF0000"/>
                </a:solidFill>
              </a:rPr>
              <a:t> লোপ পেয়ে যে তৎপুরুষ সমাস হয়</a:t>
            </a:r>
            <a:r>
              <a:rPr lang="en-GB" sz="4000" b="1">
                <a:solidFill>
                  <a:srgbClr val="FF0000"/>
                </a:solidFill>
              </a:rPr>
              <a:t>, তাকে </a:t>
            </a:r>
            <a:r>
              <a:rPr lang="bn-BD" sz="4000" b="1">
                <a:solidFill>
                  <a:srgbClr val="FF0000"/>
                </a:solidFill>
              </a:rPr>
              <a:t>দ্বিতীয়া তৎপুরুষ </a:t>
            </a:r>
            <a:r>
              <a:rPr lang="en-GB" sz="4000" b="1">
                <a:solidFill>
                  <a:srgbClr val="FF0000"/>
                </a:solidFill>
              </a:rPr>
              <a:t> সমাস বলে ।</a:t>
            </a:r>
            <a:endParaRPr lang="en-US" sz="4000" b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4502B4C-268F-2E46-A938-CC81D69F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8"/>
            <a:ext cx="5857875" cy="380047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397151F-024B-E241-BC9A-046A1958F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98"/>
            <a:ext cx="5991798" cy="36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7DE00-C813-004E-93B3-1CCFD5D6B4D5}"/>
              </a:ext>
            </a:extLst>
          </p:cNvPr>
          <p:cNvSpPr txBox="1"/>
          <p:nvPr/>
        </p:nvSpPr>
        <p:spPr>
          <a:xfrm rot="10800000" flipV="1">
            <a:off x="3000370" y="4476556"/>
            <a:ext cx="676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শ্রম</a:t>
            </a:r>
            <a:r>
              <a:rPr lang="bn-BD" sz="4000" b="1">
                <a:solidFill>
                  <a:srgbClr val="FF0000"/>
                </a:solidFill>
              </a:rPr>
              <a:t> দ্বারা </a:t>
            </a:r>
            <a:r>
              <a:rPr lang="bn-BD" sz="4000" b="1"/>
              <a:t>লব্ধ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en-GB" sz="4000" b="1">
                <a:solidFill>
                  <a:srgbClr val="FF0000"/>
                </a:solidFill>
              </a:rPr>
              <a:t> =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/>
              <a:t>শ্রমলব্ধ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3FEA5-8DAC-4B4B-BB75-3AE9A11320FE}"/>
              </a:ext>
            </a:extLst>
          </p:cNvPr>
          <p:cNvSpPr txBox="1"/>
          <p:nvPr/>
        </p:nvSpPr>
        <p:spPr>
          <a:xfrm rot="10800000" flipV="1">
            <a:off x="0" y="5339029"/>
            <a:ext cx="12614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পূর্ব পদে তৃতীয়া বিভক্তি </a:t>
            </a:r>
            <a:r>
              <a:rPr lang="bn-BD" sz="4000" b="1">
                <a:solidFill>
                  <a:srgbClr val="FF0000"/>
                </a:solidFill>
              </a:rPr>
              <a:t>(দ্বারা/দিয়া/কতৃক )</a:t>
            </a:r>
            <a:r>
              <a:rPr lang="bn-BD" sz="4000" b="1"/>
              <a:t> লোপ পেয়ে </a:t>
            </a:r>
          </a:p>
          <a:p>
            <a:pPr algn="l"/>
            <a:r>
              <a:rPr lang="bn-BD" sz="4000" b="1"/>
              <a:t>যে তৎপুরুষ সমাস হয়</a:t>
            </a:r>
            <a:r>
              <a:rPr lang="en-GB" sz="4000" b="1"/>
              <a:t>, তাকে </a:t>
            </a:r>
            <a:r>
              <a:rPr lang="bn-BD" sz="4000" b="1"/>
              <a:t>তৃতীয়া তৎপুরুষ</a:t>
            </a:r>
            <a:r>
              <a:rPr lang="en-GB" sz="4000" b="1"/>
              <a:t> সমাস বলে</a:t>
            </a:r>
            <a:r>
              <a:rPr lang="bn-BD" sz="4000" b="1"/>
              <a:t>।</a:t>
            </a:r>
            <a:endParaRPr lang="en-US" sz="4000" b="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268FAAA-5FDB-BA40-836F-222450A6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644EB-D52F-A24A-BF98-F97F6E52D5E5}"/>
              </a:ext>
            </a:extLst>
          </p:cNvPr>
          <p:cNvSpPr txBox="1"/>
          <p:nvPr/>
        </p:nvSpPr>
        <p:spPr>
          <a:xfrm rot="10800000" flipV="1">
            <a:off x="0" y="4494483"/>
            <a:ext cx="926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/>
              <a:t>আরামের </a:t>
            </a:r>
            <a:r>
              <a:rPr lang="bn-BD" sz="3200" b="1">
                <a:solidFill>
                  <a:srgbClr val="FF0000"/>
                </a:solidFill>
              </a:rPr>
              <a:t>জন্য</a:t>
            </a:r>
            <a:r>
              <a:rPr lang="bn-BD" sz="3200" b="1"/>
              <a:t> কেদারা</a:t>
            </a:r>
            <a:r>
              <a:rPr lang="en-GB" sz="3200" b="1"/>
              <a:t>=</a:t>
            </a:r>
            <a:r>
              <a:rPr lang="bn-BD" sz="3200" b="1"/>
              <a:t>আরামকেদারা</a:t>
            </a: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DBEE8-35BB-0C40-AFBF-2E284B9BC81E}"/>
              </a:ext>
            </a:extLst>
          </p:cNvPr>
          <p:cNvSpPr txBox="1"/>
          <p:nvPr/>
        </p:nvSpPr>
        <p:spPr>
          <a:xfrm>
            <a:off x="6808884" y="4371372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/>
              <a:t>বসতের </a:t>
            </a:r>
            <a:r>
              <a:rPr lang="bn-BD" sz="3200" b="1">
                <a:solidFill>
                  <a:srgbClr val="FF0000"/>
                </a:solidFill>
              </a:rPr>
              <a:t>নিমিত্ত</a:t>
            </a:r>
            <a:r>
              <a:rPr lang="bn-BD" sz="3200" b="1"/>
              <a:t> বাড়ি=বসতবাড়ি</a:t>
            </a:r>
            <a:r>
              <a:rPr lang="bn-BD" sz="4000" b="1"/>
              <a:t> 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1B0AD-5119-2641-9D52-D025F2ECEE68}"/>
              </a:ext>
            </a:extLst>
          </p:cNvPr>
          <p:cNvSpPr txBox="1"/>
          <p:nvPr/>
        </p:nvSpPr>
        <p:spPr>
          <a:xfrm rot="10800000" flipV="1">
            <a:off x="40181" y="491169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পূর্ব পদে চতুর্থী বিভক্তি  </a:t>
            </a:r>
            <a:r>
              <a:rPr lang="bn-BD" sz="4000" b="1">
                <a:solidFill>
                  <a:srgbClr val="FF0000"/>
                </a:solidFill>
              </a:rPr>
              <a:t>(জন্য</a:t>
            </a:r>
            <a:r>
              <a:rPr lang="bn-BD" sz="4000" b="1"/>
              <a:t> /</a:t>
            </a:r>
            <a:r>
              <a:rPr lang="bn-BD" sz="4000" b="1">
                <a:solidFill>
                  <a:srgbClr val="FF0000"/>
                </a:solidFill>
              </a:rPr>
              <a:t>নিমিত্ত/কে/রে)</a:t>
            </a:r>
            <a:r>
              <a:rPr lang="bn-BD" sz="4000" b="1"/>
              <a:t> লোপ পেয়ে যে তৎপুরুষ</a:t>
            </a:r>
            <a:r>
              <a:rPr lang="bn-BD" sz="4000" b="1">
                <a:solidFill>
                  <a:srgbClr val="FFFF00"/>
                </a:solidFill>
              </a:rPr>
              <a:t> </a:t>
            </a:r>
            <a:r>
              <a:rPr lang="bn-BD" sz="4000" b="1"/>
              <a:t>সমাস হয়,তাকে চতুর্থী তৎতৎপুরুষ সমাস বলে।</a:t>
            </a:r>
            <a:endParaRPr lang="en-US" sz="4000" b="1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1EC36E4-D437-D346-A0A2-CF040B1B6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4"/>
            <a:ext cx="6590109" cy="443758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7C2BD03-64B1-CC42-8E65-CD8C86DA4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90" y="-59688"/>
            <a:ext cx="5601891" cy="45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Unknown User</cp:lastModifiedBy>
  <cp:revision>14</cp:revision>
  <dcterms:created xsi:type="dcterms:W3CDTF">2020-01-13T23:57:43Z</dcterms:created>
  <dcterms:modified xsi:type="dcterms:W3CDTF">2020-05-06T14:26:24Z</dcterms:modified>
</cp:coreProperties>
</file>