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6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0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4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7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0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0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9AFE-B39B-40D9-A445-79BD7672A5CE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9B36-0820-4281-83CD-F4794992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391E-DEA9-490E-8BDA-CD2A52D34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858" y="293914"/>
            <a:ext cx="4124284" cy="30207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620AD-D8C1-4C74-9F17-FB4B34D2E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3804558"/>
            <a:ext cx="5829300" cy="76744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স</a:t>
            </a:r>
            <a:r>
              <a:rPr lang="as-IN" sz="6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ব</a:t>
            </a:r>
            <a:r>
              <a:rPr lang="en-US" sz="6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াইকে</a:t>
            </a:r>
            <a:r>
              <a:rPr lang="en-US" sz="6000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313CE-D9FD-4E67-92F8-8179C6EC2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58" y="293914"/>
            <a:ext cx="4124284" cy="300445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5710443-B2B5-4A43-ACDF-B405543F543D}"/>
              </a:ext>
            </a:extLst>
          </p:cNvPr>
          <p:cNvSpPr/>
          <p:nvPr/>
        </p:nvSpPr>
        <p:spPr>
          <a:xfrm>
            <a:off x="2269672" y="5061859"/>
            <a:ext cx="2759528" cy="767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4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0F04F8-0296-49D2-995F-F2ECC34AF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43" y="6021158"/>
            <a:ext cx="3496068" cy="325256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904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3C66-A981-4FB1-B0E6-BCF9B4CC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F81A3688-E179-416E-A7A8-DDF656390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0356"/>
            <a:ext cx="3428997" cy="157894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78F6D4-2688-45EE-8E35-05A4C36802E3}"/>
              </a:ext>
            </a:extLst>
          </p:cNvPr>
          <p:cNvSpPr/>
          <p:nvPr/>
        </p:nvSpPr>
        <p:spPr>
          <a:xfrm>
            <a:off x="0" y="1"/>
            <a:ext cx="3429000" cy="263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মো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হারুনুর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রশীদ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প্রভাষক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হিসাববি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জ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ঞ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গ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শহীদ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জিয়া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উ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র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হ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ড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গ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্রি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কলেজ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জামালপুর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as-IN" sz="20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োবা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: ০১৭১১৩৭৮৫২৭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harun4921@gmail.com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19DEF-3FB0-47FF-9C09-D107A0ACE004}"/>
              </a:ext>
            </a:extLst>
          </p:cNvPr>
          <p:cNvSpPr/>
          <p:nvPr/>
        </p:nvSpPr>
        <p:spPr>
          <a:xfrm>
            <a:off x="3837214" y="0"/>
            <a:ext cx="3020786" cy="2637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শ্রেনি</a:t>
            </a:r>
            <a:r>
              <a:rPr lang="en-US" dirty="0"/>
              <a:t>: </a:t>
            </a:r>
            <a:r>
              <a:rPr lang="as-IN" dirty="0"/>
              <a:t>এ</a:t>
            </a:r>
            <a:r>
              <a:rPr lang="en-US" dirty="0" err="1"/>
              <a:t>কাদশ</a:t>
            </a:r>
            <a:endParaRPr lang="en-US" dirty="0"/>
          </a:p>
          <a:p>
            <a:r>
              <a:rPr lang="en-US" dirty="0" err="1"/>
              <a:t>বিষয়</a:t>
            </a:r>
            <a:r>
              <a:rPr lang="en-US" dirty="0"/>
              <a:t>: </a:t>
            </a:r>
            <a:r>
              <a:rPr lang="en-US" dirty="0" err="1"/>
              <a:t>হিসাববিজ্ঞান</a:t>
            </a:r>
            <a:r>
              <a:rPr lang="en-US" dirty="0"/>
              <a:t> ১মপত্র</a:t>
            </a:r>
          </a:p>
          <a:p>
            <a:r>
              <a:rPr lang="en-US" dirty="0" err="1"/>
              <a:t>অধ্যায়</a:t>
            </a:r>
            <a:r>
              <a:rPr lang="en-US" dirty="0"/>
              <a:t>: </a:t>
            </a:r>
            <a:r>
              <a:rPr lang="en-US"/>
              <a:t>চতুর্থ</a:t>
            </a:r>
            <a:endParaRPr lang="en-US" dirty="0"/>
          </a:p>
          <a:p>
            <a:r>
              <a:rPr lang="en-US" dirty="0" err="1"/>
              <a:t>সময়</a:t>
            </a:r>
            <a:r>
              <a:rPr lang="en-US" dirty="0"/>
              <a:t>: </a:t>
            </a:r>
            <a:r>
              <a:rPr lang="as-IN" dirty="0"/>
              <a:t>৫</a:t>
            </a:r>
            <a:r>
              <a:rPr lang="en-US" dirty="0"/>
              <a:t>০ </a:t>
            </a:r>
            <a:r>
              <a:rPr lang="en-US" dirty="0" err="1"/>
              <a:t>মিনিট</a:t>
            </a:r>
            <a:endParaRPr lang="en-US" dirty="0"/>
          </a:p>
          <a:p>
            <a:r>
              <a:rPr lang="en-US" dirty="0" err="1"/>
              <a:t>তারিখ</a:t>
            </a:r>
            <a:r>
              <a:rPr lang="en-US" dirty="0"/>
              <a:t>: 0</a:t>
            </a:r>
            <a:r>
              <a:rPr lang="as-IN" dirty="0"/>
              <a:t>৭</a:t>
            </a:r>
            <a:r>
              <a:rPr lang="en-US" dirty="0"/>
              <a:t>/০</a:t>
            </a:r>
            <a:r>
              <a:rPr lang="as-IN" dirty="0"/>
              <a:t>৫</a:t>
            </a:r>
            <a:r>
              <a:rPr lang="en-US" dirty="0"/>
              <a:t>/</a:t>
            </a:r>
            <a:r>
              <a:rPr lang="as-IN" dirty="0"/>
              <a:t>২</a:t>
            </a:r>
            <a:r>
              <a:rPr lang="en-US" dirty="0"/>
              <a:t>০</a:t>
            </a:r>
            <a:r>
              <a:rPr lang="as-IN" dirty="0"/>
              <a:t>২</a:t>
            </a:r>
            <a:r>
              <a:rPr lang="en-US" dirty="0"/>
              <a:t>০ </a:t>
            </a:r>
            <a:r>
              <a:rPr lang="en-US" dirty="0" err="1"/>
              <a:t>ইং</a:t>
            </a:r>
            <a:r>
              <a:rPr lang="en-US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29B841-8009-4BD8-BF2E-F87DE1313218}"/>
              </a:ext>
            </a:extLst>
          </p:cNvPr>
          <p:cNvSpPr/>
          <p:nvPr/>
        </p:nvSpPr>
        <p:spPr>
          <a:xfrm>
            <a:off x="0" y="4953001"/>
            <a:ext cx="3428997" cy="47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ং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ন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ছ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C60230-8F10-4426-B54B-E18332F968F2}"/>
              </a:ext>
            </a:extLst>
          </p:cNvPr>
          <p:cNvSpPr/>
          <p:nvPr/>
        </p:nvSpPr>
        <p:spPr>
          <a:xfrm>
            <a:off x="3837214" y="4952998"/>
            <a:ext cx="3020786" cy="47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1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000" dirty="0" err="1">
                <a:latin typeface="SutonnyMJ" pitchFamily="2" charset="0"/>
                <a:cs typeface="SutonnyMJ" pitchFamily="2" charset="0"/>
              </a:rPr>
              <a:t>রোনা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ে স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থ 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ধ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ি 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ে  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ং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ং 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ন 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000" dirty="0">
                <a:latin typeface="SutonnyMJ" pitchFamily="2" charset="0"/>
                <a:cs typeface="SutonnyMJ" pitchFamily="2" charset="0"/>
              </a:rPr>
              <a:t>ছ</a:t>
            </a:r>
            <a:r>
              <a:rPr lang="en-US" sz="1000" dirty="0">
                <a:latin typeface="SutonnyMJ" pitchFamily="2" charset="0"/>
                <a:cs typeface="SutonnyMJ" pitchFamily="2" charset="0"/>
              </a:rPr>
              <a:t>ে।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33F92B-EFD7-49A4-B99F-4A76C8FA1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870" y="3110356"/>
            <a:ext cx="2988129" cy="157894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AAC5AF6-0398-4471-8E8A-F7D0A89005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2020"/>
            <a:ext cx="3428997" cy="204835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11538B8-DBB5-4D50-8CBF-5048800391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213" y="5845628"/>
            <a:ext cx="3020785" cy="20483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FAEB13F-F2DB-4AA5-85DE-C00EC2D30A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66382"/>
            <a:ext cx="3428996" cy="165894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5CA048C-4002-43E7-92F8-28B8BF75A0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213" y="8266381"/>
            <a:ext cx="3020788" cy="166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23C11-2F5C-4B7F-9971-B5A702F9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10243"/>
            <a:ext cx="5915025" cy="673477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তোম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া </a:t>
            </a:r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এখানে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দে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খ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ে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ছ</a:t>
            </a:r>
            <a:r>
              <a:rPr lang="as-IN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ে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া </a:t>
            </a:r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F20E5ED-D391-4D13-A73B-29F8E23DC5A7}"/>
              </a:ext>
            </a:extLst>
          </p:cNvPr>
          <p:cNvSpPr/>
          <p:nvPr/>
        </p:nvSpPr>
        <p:spPr>
          <a:xfrm>
            <a:off x="0" y="1159329"/>
            <a:ext cx="3298371" cy="1126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মোট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পরিমাণ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(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ট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C9CF59-788F-42C8-9347-F5887E3DB8EB}"/>
              </a:ext>
            </a:extLst>
          </p:cNvPr>
          <p:cNvSpPr/>
          <p:nvPr/>
        </p:nvSpPr>
        <p:spPr>
          <a:xfrm>
            <a:off x="3559630" y="1159329"/>
            <a:ext cx="3298369" cy="1126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SutonnyMJ" pitchFamily="2" charset="0"/>
                <a:cs typeface="SutonnyMJ" pitchFamily="2" charset="0"/>
              </a:rPr>
              <a:t>মোট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পরিমাণ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া)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9F626F-6E69-44D4-A7A6-B728AE63C066}"/>
              </a:ext>
            </a:extLst>
          </p:cNvPr>
          <p:cNvSpPr/>
          <p:nvPr/>
        </p:nvSpPr>
        <p:spPr>
          <a:xfrm>
            <a:off x="0" y="2653393"/>
            <a:ext cx="32983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94E350-D97E-429C-A24B-0BFCE0738F1E}"/>
              </a:ext>
            </a:extLst>
          </p:cNvPr>
          <p:cNvSpPr/>
          <p:nvPr/>
        </p:nvSpPr>
        <p:spPr>
          <a:xfrm>
            <a:off x="3559630" y="2653392"/>
            <a:ext cx="3298370" cy="889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দ</a:t>
            </a:r>
            <a:r>
              <a:rPr lang="as-IN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া</a:t>
            </a:r>
            <a:r>
              <a:rPr lang="en-US" dirty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য়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5AC17-1250-4762-AA11-93D1AF200418}"/>
              </a:ext>
            </a:extLst>
          </p:cNvPr>
          <p:cNvSpPr/>
          <p:nvPr/>
        </p:nvSpPr>
        <p:spPr>
          <a:xfrm>
            <a:off x="0" y="3886200"/>
            <a:ext cx="32983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SutonnyMJ" pitchFamily="2" charset="0"/>
                <a:cs typeface="SutonnyMJ" pitchFamily="2" charset="0"/>
              </a:rPr>
              <a:t>খরচ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D88B9-75D1-4EE8-8DB5-DD7E321DE429}"/>
              </a:ext>
            </a:extLst>
          </p:cNvPr>
          <p:cNvSpPr/>
          <p:nvPr/>
        </p:nvSpPr>
        <p:spPr>
          <a:xfrm>
            <a:off x="3559630" y="3886200"/>
            <a:ext cx="32983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ূ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ধ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ন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9FE03C-446F-47EF-8B99-3EC9213B80D5}"/>
              </a:ext>
            </a:extLst>
          </p:cNvPr>
          <p:cNvSpPr/>
          <p:nvPr/>
        </p:nvSpPr>
        <p:spPr>
          <a:xfrm>
            <a:off x="-1" y="5165270"/>
            <a:ext cx="32983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SutonnyMJ" pitchFamily="2" charset="0"/>
                <a:cs typeface="SutonnyMJ" pitchFamily="2" charset="0"/>
              </a:rPr>
              <a:t>উত্ত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ন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20A372-5866-47D7-BB70-CCD54C8CF0B4}"/>
              </a:ext>
            </a:extLst>
          </p:cNvPr>
          <p:cNvSpPr/>
          <p:nvPr/>
        </p:nvSpPr>
        <p:spPr>
          <a:xfrm>
            <a:off x="3559630" y="5143500"/>
            <a:ext cx="329837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SutonnyMJ" pitchFamily="2" charset="0"/>
                <a:cs typeface="SutonnyMJ" pitchFamily="2" charset="0"/>
              </a:rPr>
              <a:t>আয়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8B66C8E-2566-4335-BA15-649805BD78B8}"/>
              </a:ext>
            </a:extLst>
          </p:cNvPr>
          <p:cNvSpPr/>
          <p:nvPr/>
        </p:nvSpPr>
        <p:spPr>
          <a:xfrm>
            <a:off x="1812471" y="6338209"/>
            <a:ext cx="30861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  <a:cs typeface="SutonnyMJ" pitchFamily="2" charset="0"/>
              </a:rPr>
              <a:t>রেওয়ামিল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99356A-F7B9-4479-891B-E8395FC2CD0C}"/>
              </a:ext>
            </a:extLst>
          </p:cNvPr>
          <p:cNvSpPr/>
          <p:nvPr/>
        </p:nvSpPr>
        <p:spPr>
          <a:xfrm>
            <a:off x="-1" y="7511149"/>
            <a:ext cx="6858000" cy="2432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শিখ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নফ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ল</a:t>
            </a:r>
          </a:p>
          <a:p>
            <a:pPr algn="ctr"/>
            <a:r>
              <a:rPr lang="en-US" sz="2000" dirty="0" err="1"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্থ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ী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........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রেও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ল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ড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্রেডিট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পাশের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বিষয়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সমূহ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ব।</a:t>
            </a:r>
          </a:p>
          <a:p>
            <a:r>
              <a:rPr lang="as-IN" sz="2000" dirty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।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ও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য়ামিলের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সমস্ত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ভুল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ধ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 প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ড়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। </a:t>
            </a: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৩। খ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ানে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জ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20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সমূহ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নিয়ে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রেওয়ামিল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980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1" animBg="1"/>
      <p:bldP spid="10" grpId="1" animBg="1"/>
      <p:bldP spid="11" grpId="0" animBg="1"/>
      <p:bldP spid="12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DE6CB-F6BA-470A-B04D-C9472DB2C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2129"/>
            <a:ext cx="6858000" cy="1739978"/>
          </a:xfrm>
        </p:spPr>
        <p:txBody>
          <a:bodyPr>
            <a:normAutofit/>
          </a:bodyPr>
          <a:lstStyle/>
          <a:p>
            <a:r>
              <a:rPr lang="en-US" sz="1200" dirty="0" err="1"/>
              <a:t>ব্‌্</a:t>
            </a:r>
            <a:endParaRPr lang="en-US" sz="12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2D9957F-F767-412A-B75D-1882D9240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772936"/>
              </p:ext>
            </p:extLst>
          </p:nvPr>
        </p:nvGraphicFramePr>
        <p:xfrm>
          <a:off x="0" y="702129"/>
          <a:ext cx="6858000" cy="237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1890843887"/>
                    </a:ext>
                  </a:extLst>
                </a:gridCol>
                <a:gridCol w="2449286">
                  <a:extLst>
                    <a:ext uri="{9D8B030D-6E8A-4147-A177-3AD203B41FA5}">
                      <a16:colId xmlns:a16="http://schemas.microsoft.com/office/drawing/2014/main" val="621885407"/>
                    </a:ext>
                  </a:extLst>
                </a:gridCol>
                <a:gridCol w="473529">
                  <a:extLst>
                    <a:ext uri="{9D8B030D-6E8A-4147-A177-3AD203B41FA5}">
                      <a16:colId xmlns:a16="http://schemas.microsoft.com/office/drawing/2014/main" val="417153951"/>
                    </a:ext>
                  </a:extLst>
                </a:gridCol>
                <a:gridCol w="1322614">
                  <a:extLst>
                    <a:ext uri="{9D8B030D-6E8A-4147-A177-3AD203B41FA5}">
                      <a16:colId xmlns:a16="http://schemas.microsoft.com/office/drawing/2014/main" val="390887857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952441758"/>
                    </a:ext>
                  </a:extLst>
                </a:gridCol>
              </a:tblGrid>
              <a:tr h="46699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ক</a:t>
                      </a:r>
                      <a:r>
                        <a:rPr lang="as-IN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্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র</a:t>
                      </a:r>
                      <a:r>
                        <a:rPr lang="as-IN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ম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ি</a:t>
                      </a:r>
                      <a:r>
                        <a:rPr lang="as-IN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ক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as-IN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ন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হিসাবের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নাম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খ: </a:t>
                      </a:r>
                      <a:r>
                        <a:rPr lang="as-IN" dirty="0">
                          <a:solidFill>
                            <a:schemeClr val="bg1"/>
                          </a:solidFill>
                        </a:rPr>
                        <a:t>প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ৃ.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ড</a:t>
                      </a:r>
                      <a:r>
                        <a:rPr lang="as-IN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ে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</a:t>
                      </a:r>
                      <a:r>
                        <a:rPr lang="as-IN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ি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 (</a:t>
                      </a:r>
                      <a:r>
                        <a:rPr lang="as-IN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া</a:t>
                      </a:r>
                      <a:r>
                        <a:rPr lang="as-IN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ক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ক্রেডিট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টাকা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1254"/>
                  </a:ext>
                </a:extLst>
              </a:tr>
              <a:tr h="4669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১।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164655"/>
                  </a:ext>
                </a:extLst>
              </a:tr>
              <a:tr h="4669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২।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461134"/>
                  </a:ext>
                </a:extLst>
              </a:tr>
              <a:tr h="4669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৩।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850765"/>
                  </a:ext>
                </a:extLst>
              </a:tr>
              <a:tr h="4669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৪।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20907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7283A93-1022-4BFE-9F2C-3BE0CFE83A52}"/>
              </a:ext>
            </a:extLst>
          </p:cNvPr>
          <p:cNvSpPr/>
          <p:nvPr/>
        </p:nvSpPr>
        <p:spPr>
          <a:xfrm>
            <a:off x="1012371" y="0"/>
            <a:ext cx="48006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ও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200" dirty="0">
                <a:latin typeface="SutonnyMJ" pitchFamily="2" charset="0"/>
                <a:cs typeface="SutonnyMJ" pitchFamily="2" charset="0"/>
              </a:rPr>
              <a:t>ছ</a:t>
            </a:r>
            <a:r>
              <a:rPr lang="en-US" sz="1200" dirty="0">
                <a:latin typeface="SutonnyMJ" pitchFamily="2" charset="0"/>
                <a:cs typeface="SutonnyMJ" pitchFamily="2" charset="0"/>
              </a:rPr>
              <a:t>ক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E3F39F-1BDE-4CB2-BF20-AC18CE69E64B}"/>
              </a:ext>
            </a:extLst>
          </p:cNvPr>
          <p:cNvSpPr/>
          <p:nvPr/>
        </p:nvSpPr>
        <p:spPr>
          <a:xfrm>
            <a:off x="0" y="3363686"/>
            <a:ext cx="6858000" cy="718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ও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লের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জের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উদ্বৃত্ত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FA8DE7-AF41-49E7-ADE2-82B14F13D141}"/>
              </a:ext>
            </a:extLst>
          </p:cNvPr>
          <p:cNvSpPr/>
          <p:nvPr/>
        </p:nvSpPr>
        <p:spPr>
          <a:xfrm>
            <a:off x="0" y="4372791"/>
            <a:ext cx="3265714" cy="2452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ক) 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ী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সমূহ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ভূমি,দালানক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ঠ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আসবাবপত্র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যন্ত্রপাতি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বি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িয়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গ,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রন্জাম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ই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াদি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খ)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যাবতীয়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খরচ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স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ূ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হ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- </a:t>
            </a: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প্রা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ম্ভিক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মজুদ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ক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ন,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াড়া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বিজ্ঞাপন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মজুরি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কমিশন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ইত্যা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ি।</a:t>
            </a:r>
          </a:p>
          <a:p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গ)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বকেয়া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আয়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বি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 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ফেরত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উত্ত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15BE10-4339-40A9-8122-7585AF8737DF}"/>
              </a:ext>
            </a:extLst>
          </p:cNvPr>
          <p:cNvSpPr/>
          <p:nvPr/>
        </p:nvSpPr>
        <p:spPr>
          <a:xfrm>
            <a:off x="3592286" y="4372791"/>
            <a:ext cx="3265714" cy="245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ক)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ী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ূ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হ</a:t>
            </a: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পাওনাদার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/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হ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িসাব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ব্যাংক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ন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খ)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যাবতীয়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আয়সমূহ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বি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শ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/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োগের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সুদ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গ)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ক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ন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ধ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ঞ্চিতি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ক্রয়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ফ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ত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ইত্যাদি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।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F6C640-796F-42BD-A498-770CD4537640}"/>
              </a:ext>
            </a:extLst>
          </p:cNvPr>
          <p:cNvSpPr/>
          <p:nvPr/>
        </p:nvSpPr>
        <p:spPr>
          <a:xfrm>
            <a:off x="0" y="7396843"/>
            <a:ext cx="6858000" cy="168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দ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ড়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র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লেখার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ভুল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টাকার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অংকের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খতিয়ান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জের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নি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্ণ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খতিয়ানের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জের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রেওয়ামিলে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থ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>
                <a:latin typeface="SutonnyMJ" pitchFamily="2" charset="0"/>
                <a:cs typeface="SutonnyMJ" pitchFamily="2" charset="0"/>
              </a:rPr>
              <a:t>রেওয়ামিলের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ডেবিট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ক্রেডিট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>
                <a:latin typeface="SutonnyMJ" pitchFamily="2" charset="0"/>
                <a:cs typeface="SutonnyMJ" pitchFamily="2" charset="0"/>
              </a:rPr>
              <a:t>দিকের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য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গ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ফ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ল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ণ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য়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ভ</a:t>
            </a:r>
            <a:r>
              <a:rPr lang="en-US" sz="1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1400" dirty="0">
                <a:latin typeface="SutonnyMJ" pitchFamily="2" charset="0"/>
                <a:cs typeface="SutonnyMJ" pitchFamily="2" charset="0"/>
              </a:rPr>
              <a:t>ল</a:t>
            </a: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C5A31-6EE7-4642-BACA-9D15A235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7405"/>
            <a:ext cx="6858000" cy="1914702"/>
          </a:xfrm>
        </p:spPr>
        <p:txBody>
          <a:bodyPr>
            <a:normAutofit/>
          </a:bodyPr>
          <a:lstStyle/>
          <a:p>
            <a:r>
              <a:rPr lang="en-US" sz="1600" b="1" u="sng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600" b="1" u="sng" dirty="0">
                <a:latin typeface="SutonnyMJ" pitchFamily="2" charset="0"/>
                <a:cs typeface="SutonnyMJ" pitchFamily="2" charset="0"/>
              </a:rPr>
              <a:t>ূ</a:t>
            </a:r>
            <a:r>
              <a:rPr lang="en-US" sz="1600" b="1" u="sng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sz="1600" b="1" u="sng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600" b="1" u="sng" dirty="0">
                <a:latin typeface="SutonnyMJ" pitchFamily="2" charset="0"/>
                <a:cs typeface="SutonnyMJ" pitchFamily="2" charset="0"/>
              </a:rPr>
              <a:t>য</a:t>
            </a:r>
            <a:r>
              <a:rPr lang="as-IN" sz="1600" b="1" u="sng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600" b="1" u="sng" dirty="0">
                <a:latin typeface="SutonnyMJ" pitchFamily="2" charset="0"/>
                <a:cs typeface="SutonnyMJ" pitchFamily="2" charset="0"/>
              </a:rPr>
              <a:t>য়</a:t>
            </a:r>
            <a:r>
              <a:rPr lang="as-IN" sz="1600" b="1" u="sng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600" b="1" u="sng" dirty="0">
                <a:latin typeface="SutonnyMJ" pitchFamily="2" charset="0"/>
                <a:cs typeface="SutonnyMJ" pitchFamily="2" charset="0"/>
              </a:rPr>
              <a:t>:</a:t>
            </a:r>
            <a:br>
              <a:rPr lang="en-US" sz="1600" b="1" dirty="0">
                <a:latin typeface="SutonnyMJ" pitchFamily="2" charset="0"/>
                <a:cs typeface="SutonnyMJ" pitchFamily="2" charset="0"/>
              </a:rPr>
            </a:br>
            <a:br>
              <a:rPr lang="en-US" sz="1600" b="1" dirty="0">
                <a:latin typeface="SutonnyMJ" pitchFamily="2" charset="0"/>
                <a:cs typeface="SutonnyMJ" pitchFamily="2" charset="0"/>
              </a:rPr>
            </a:br>
            <a:r>
              <a:rPr lang="en-US" sz="1600" b="1" dirty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রেওয়ামিল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1600" b="1" dirty="0">
                <a:latin typeface="SutonnyMJ" pitchFamily="2" charset="0"/>
                <a:cs typeface="SutonnyMJ" pitchFamily="2" charset="0"/>
              </a:rPr>
            </a:br>
            <a:r>
              <a:rPr lang="en-US" sz="1600" b="1" dirty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রেওয়ামিলের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উ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ভ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য়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দিকের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য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ো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গ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ফ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ল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স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ন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া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হ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ি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ত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ে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হ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1600" b="1" dirty="0">
                <a:latin typeface="SutonnyMJ" pitchFamily="2" charset="0"/>
                <a:cs typeface="SutonnyMJ" pitchFamily="2" charset="0"/>
              </a:rPr>
            </a:br>
            <a:r>
              <a:rPr lang="en-US" sz="1600" b="1" dirty="0"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সমাপনী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মজ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ু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দ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প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ণ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্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য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র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ে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ও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য়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ম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ি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ল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র </a:t>
            </a:r>
            <a:r>
              <a:rPr lang="as-IN" sz="1600" b="1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োন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দিকে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1600" b="1" dirty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F4A6-48A9-46A4-8508-4415A66B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9914"/>
            <a:ext cx="6858000" cy="634236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ড়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ী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র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জ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>
                <a:latin typeface="SutonnyMJ" pitchFamily="2" charset="0"/>
                <a:cs typeface="SutonnyMJ" pitchFamily="2" charset="0"/>
              </a:rPr>
              <a:t>অত্র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অধ্যায়ের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ম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ূ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ল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ইয়ের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সকল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সমস্যাবলী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সমাধা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র</a:t>
            </a:r>
            <a:r>
              <a:rPr lang="as-IN" sz="2400" dirty="0">
                <a:latin typeface="SutonnyMJ" pitchFamily="2" charset="0"/>
                <a:cs typeface="SutonnyMJ" pitchFamily="2" charset="0"/>
              </a:rPr>
              <a:t>ে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আনবে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6EB937-AC8B-4CEB-ACF2-2E9C99CF1B59}"/>
              </a:ext>
            </a:extLst>
          </p:cNvPr>
          <p:cNvSpPr/>
          <p:nvPr/>
        </p:nvSpPr>
        <p:spPr>
          <a:xfrm>
            <a:off x="2381250" y="7929205"/>
            <a:ext cx="2615293" cy="99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SutonnyMJ" pitchFamily="2" charset="0"/>
                <a:cs typeface="SutonnyMJ" pitchFamily="2" charset="0"/>
              </a:rPr>
              <a:t>ধ</a:t>
            </a:r>
            <a:r>
              <a:rPr lang="as-IN" sz="6000" dirty="0">
                <a:latin typeface="SutonnyMJ" pitchFamily="2" charset="0"/>
                <a:cs typeface="SutonnyMJ" pitchFamily="2" charset="0"/>
              </a:rPr>
              <a:t>ন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6000" dirty="0">
                <a:latin typeface="SutonnyMJ" pitchFamily="2" charset="0"/>
                <a:cs typeface="SutonnyMJ" pitchFamily="2" charset="0"/>
              </a:rPr>
              <a:t>য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ব</a:t>
            </a:r>
            <a:r>
              <a:rPr lang="as-IN" sz="60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1F7AF7-C3CC-4FA7-866C-484A8CCDE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4320269"/>
            <a:ext cx="3086100" cy="286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717</Words>
  <Application>Microsoft Office PowerPoint</Application>
  <PresentationFormat>A4 Paper (210x297 mm)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PowerPoint Presentation</vt:lpstr>
      <vt:lpstr>তোমরা এখানে কি দেখতে পারছো বলতে পারবে?</vt:lpstr>
      <vt:lpstr>ব্‌্</vt:lpstr>
      <vt:lpstr>মূল্যায়ন:  ১। রেওয়ামিল কী? ২। রেওয়ামিলের উভয় দিকের যোগফল সমান না হলে কি করতে হবে? ৩। সমাপনী মজুদ পণ্য রেওয়ামিলের কোন দিকে যায়?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2020-05-07T10:09:18Z</dcterms:created>
  <dcterms:modified xsi:type="dcterms:W3CDTF">2020-05-07T14:41:58Z</dcterms:modified>
</cp:coreProperties>
</file>