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0" r:id="rId2"/>
    <p:sldId id="274" r:id="rId3"/>
    <p:sldId id="260" r:id="rId4"/>
    <p:sldId id="300" r:id="rId5"/>
    <p:sldId id="262" r:id="rId6"/>
    <p:sldId id="297" r:id="rId7"/>
    <p:sldId id="301" r:id="rId8"/>
    <p:sldId id="278" r:id="rId9"/>
    <p:sldId id="275" r:id="rId10"/>
    <p:sldId id="277" r:id="rId11"/>
    <p:sldId id="280" r:id="rId12"/>
    <p:sldId id="279" r:id="rId13"/>
    <p:sldId id="294" r:id="rId14"/>
    <p:sldId id="281" r:id="rId15"/>
    <p:sldId id="282" r:id="rId16"/>
    <p:sldId id="296" r:id="rId17"/>
    <p:sldId id="283" r:id="rId18"/>
    <p:sldId id="284" r:id="rId19"/>
    <p:sldId id="298" r:id="rId20"/>
    <p:sldId id="285" r:id="rId21"/>
    <p:sldId id="286" r:id="rId22"/>
    <p:sldId id="299" r:id="rId23"/>
    <p:sldId id="287" r:id="rId24"/>
    <p:sldId id="288" r:id="rId25"/>
    <p:sldId id="289" r:id="rId26"/>
    <p:sldId id="290" r:id="rId27"/>
    <p:sldId id="291" r:id="rId28"/>
    <p:sldId id="292" r:id="rId29"/>
    <p:sldId id="293"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DB7C8-0C35-417E-8ABA-280105938CB3}"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n-US"/>
        </a:p>
      </dgm:t>
    </dgm:pt>
    <dgm:pt modelId="{4863602A-E0E8-485F-BB6B-4A0AB1040909}">
      <dgm:prSet phldrT="[Text]" custT="1"/>
      <dgm:spPr/>
      <dgm:t>
        <a:bodyPr/>
        <a:lstStyle/>
        <a:p>
          <a:r>
            <a:rPr lang="bn-IN" sz="2400" dirty="0" smtClean="0">
              <a:solidFill>
                <a:schemeClr val="bg1"/>
              </a:solidFill>
              <a:latin typeface="NikoshBAN" panose="02000000000000000000" pitchFamily="2" charset="0"/>
              <a:cs typeface="NikoshBAN" panose="02000000000000000000" pitchFamily="2" charset="0"/>
            </a:rPr>
            <a:t>দ্বন্দ সমাস</a:t>
          </a:r>
          <a:endParaRPr lang="en-US" sz="2400" dirty="0">
            <a:solidFill>
              <a:schemeClr val="bg1"/>
            </a:solidFill>
            <a:latin typeface="NikoshBAN" panose="02000000000000000000" pitchFamily="2" charset="0"/>
            <a:cs typeface="NikoshBAN" panose="02000000000000000000" pitchFamily="2" charset="0"/>
          </a:endParaRPr>
        </a:p>
      </dgm:t>
    </dgm:pt>
    <dgm:pt modelId="{DD58E9D0-2B56-481B-A0CC-000DDC89F4D1}" type="parTrans" cxnId="{6A9266D6-35ED-4667-966E-BDCFD92EC8A2}">
      <dgm:prSet/>
      <dgm:spPr/>
      <dgm:t>
        <a:bodyPr/>
        <a:lstStyle/>
        <a:p>
          <a:endParaRPr lang="en-US"/>
        </a:p>
      </dgm:t>
    </dgm:pt>
    <dgm:pt modelId="{E7ABCD83-C257-40CD-BB96-EA4DD0E3FBF6}" type="sibTrans" cxnId="{6A9266D6-35ED-4667-966E-BDCFD92EC8A2}">
      <dgm:prSet/>
      <dgm:spPr/>
      <dgm:t>
        <a:bodyPr/>
        <a:lstStyle/>
        <a:p>
          <a:endParaRPr lang="en-US"/>
        </a:p>
      </dgm:t>
    </dgm:pt>
    <dgm:pt modelId="{F37CF06B-D737-4541-92BB-AA5A83B9EA8A}">
      <dgm:prSet phldrT="[Text]" custT="1"/>
      <dgm:spPr/>
      <dgm:t>
        <a:bodyPr/>
        <a:lstStyle/>
        <a:p>
          <a:r>
            <a:rPr lang="bn-IN" sz="2400" dirty="0" smtClean="0">
              <a:latin typeface="NikoshBAN" panose="02000000000000000000" pitchFamily="2" charset="0"/>
              <a:cs typeface="NikoshBAN" panose="02000000000000000000" pitchFamily="2" charset="0"/>
            </a:rPr>
            <a:t>অহি-নকুল</a:t>
          </a:r>
          <a:endParaRPr lang="en-US" sz="2400" dirty="0">
            <a:latin typeface="NikoshBAN" panose="02000000000000000000" pitchFamily="2" charset="0"/>
            <a:cs typeface="NikoshBAN" panose="02000000000000000000" pitchFamily="2" charset="0"/>
          </a:endParaRPr>
        </a:p>
      </dgm:t>
    </dgm:pt>
    <dgm:pt modelId="{81F12567-A0C2-48E9-8116-BF3471512C16}" type="parTrans" cxnId="{964727B0-D4D3-44E4-90DD-FD9C40BF12E5}">
      <dgm:prSet/>
      <dgm:spPr/>
      <dgm:t>
        <a:bodyPr/>
        <a:lstStyle/>
        <a:p>
          <a:endParaRPr lang="en-US"/>
        </a:p>
      </dgm:t>
    </dgm:pt>
    <dgm:pt modelId="{65E2CA90-878E-4C40-9DF6-2E908816F1D3}" type="sibTrans" cxnId="{964727B0-D4D3-44E4-90DD-FD9C40BF12E5}">
      <dgm:prSet/>
      <dgm:spPr/>
      <dgm:t>
        <a:bodyPr/>
        <a:lstStyle/>
        <a:p>
          <a:endParaRPr lang="en-US"/>
        </a:p>
      </dgm:t>
    </dgm:pt>
    <dgm:pt modelId="{0632D5EC-4EDB-4204-8007-00C74906D066}">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বিরোধার্থক দ্বন্দ</a:t>
          </a:r>
          <a:endParaRPr lang="en-US" sz="2400" dirty="0">
            <a:solidFill>
              <a:schemeClr val="tx1"/>
            </a:solidFill>
            <a:latin typeface="NikoshBAN" panose="02000000000000000000" pitchFamily="2" charset="0"/>
            <a:cs typeface="NikoshBAN" panose="02000000000000000000" pitchFamily="2" charset="0"/>
          </a:endParaRPr>
        </a:p>
      </dgm:t>
    </dgm:pt>
    <dgm:pt modelId="{31BCB5BD-7991-420D-B399-77F6CDCC2960}" type="parTrans" cxnId="{B3BC9317-6769-458E-83BE-EE634810517E}">
      <dgm:prSet/>
      <dgm:spPr/>
      <dgm:t>
        <a:bodyPr/>
        <a:lstStyle/>
        <a:p>
          <a:endParaRPr lang="en-US"/>
        </a:p>
      </dgm:t>
    </dgm:pt>
    <dgm:pt modelId="{7F16EBCE-0C9A-40B7-BF20-B634CCEC994F}" type="sibTrans" cxnId="{B3BC9317-6769-458E-83BE-EE634810517E}">
      <dgm:prSet/>
      <dgm:spPr/>
      <dgm:t>
        <a:bodyPr/>
        <a:lstStyle/>
        <a:p>
          <a:endParaRPr lang="en-US"/>
        </a:p>
      </dgm:t>
    </dgm:pt>
    <dgm:pt modelId="{8F916008-287A-450B-83CF-BF7DE350EB63}">
      <dgm:prSet phldrT="[Text]"/>
      <dgm:spPr/>
      <dgm:t>
        <a:bodyPr/>
        <a:lstStyle/>
        <a:p>
          <a:r>
            <a:rPr lang="bn-IN" dirty="0" smtClean="0"/>
            <a:t>হাট-বাজার</a:t>
          </a:r>
          <a:endParaRPr lang="en-US" dirty="0"/>
        </a:p>
      </dgm:t>
    </dgm:pt>
    <dgm:pt modelId="{C634678C-EC32-47D9-AA73-7F5905A74AB8}" type="parTrans" cxnId="{4FDFB895-7C0D-465F-BA83-DB2027EF9199}">
      <dgm:prSet/>
      <dgm:spPr/>
      <dgm:t>
        <a:bodyPr/>
        <a:lstStyle/>
        <a:p>
          <a:endParaRPr lang="en-US"/>
        </a:p>
      </dgm:t>
    </dgm:pt>
    <dgm:pt modelId="{5D5B770A-E2D5-45CF-A2B1-09090E9B5084}" type="sibTrans" cxnId="{4FDFB895-7C0D-465F-BA83-DB2027EF9199}">
      <dgm:prSet/>
      <dgm:spPr/>
      <dgm:t>
        <a:bodyPr/>
        <a:lstStyle/>
        <a:p>
          <a:endParaRPr lang="en-US"/>
        </a:p>
      </dgm:t>
    </dgm:pt>
    <dgm:pt modelId="{3DD4D903-E0B8-40C0-A5D4-4DA47E6F97E0}">
      <dgm:prSet phldrT="[Text]" custT="1"/>
      <dgm:spPr/>
      <dgm:t>
        <a:bodyPr/>
        <a:lstStyle/>
        <a:p>
          <a:r>
            <a:rPr lang="bn-IN" sz="2400" dirty="0" smtClean="0">
              <a:solidFill>
                <a:schemeClr val="bg1"/>
              </a:solidFill>
              <a:latin typeface="NikoshBAN" panose="02000000000000000000" pitchFamily="2" charset="0"/>
              <a:cs typeface="NikoshBAN" panose="02000000000000000000" pitchFamily="2" charset="0"/>
            </a:rPr>
            <a:t>অলুক দ্বন্দ</a:t>
          </a:r>
          <a:endParaRPr lang="en-US" sz="2400" dirty="0">
            <a:solidFill>
              <a:schemeClr val="bg1"/>
            </a:solidFill>
            <a:latin typeface="NikoshBAN" panose="02000000000000000000" pitchFamily="2" charset="0"/>
            <a:cs typeface="NikoshBAN" panose="02000000000000000000" pitchFamily="2" charset="0"/>
          </a:endParaRPr>
        </a:p>
      </dgm:t>
    </dgm:pt>
    <dgm:pt modelId="{DD058F9C-18DD-41E9-B4F2-93B227D09245}" type="parTrans" cxnId="{5F7A9411-4615-4C7F-AA70-10ADFF3081A2}">
      <dgm:prSet/>
      <dgm:spPr/>
      <dgm:t>
        <a:bodyPr/>
        <a:lstStyle/>
        <a:p>
          <a:endParaRPr lang="en-US"/>
        </a:p>
      </dgm:t>
    </dgm:pt>
    <dgm:pt modelId="{CBAA5402-3EBF-4FCA-B204-EDD30C9EB407}" type="sibTrans" cxnId="{5F7A9411-4615-4C7F-AA70-10ADFF3081A2}">
      <dgm:prSet/>
      <dgm:spPr/>
      <dgm:t>
        <a:bodyPr/>
        <a:lstStyle/>
        <a:p>
          <a:endParaRPr lang="en-US"/>
        </a:p>
      </dgm:t>
    </dgm:pt>
    <dgm:pt modelId="{D8BFC702-6ACF-4A3C-800A-2AB554DB0064}">
      <dgm:prSet/>
      <dgm:spPr/>
      <dgm:t>
        <a:bodyPr/>
        <a:lstStyle/>
        <a:p>
          <a:endParaRPr lang="en-US" dirty="0"/>
        </a:p>
      </dgm:t>
    </dgm:pt>
    <dgm:pt modelId="{CF3AE3AF-6615-422D-B9E8-20F8A07D8BA5}" type="parTrans" cxnId="{5BDB9AC1-19CC-4536-94D8-DB36C4247BBF}">
      <dgm:prSet/>
      <dgm:spPr/>
      <dgm:t>
        <a:bodyPr/>
        <a:lstStyle/>
        <a:p>
          <a:endParaRPr lang="en-US"/>
        </a:p>
      </dgm:t>
    </dgm:pt>
    <dgm:pt modelId="{6DBBFE03-C6B3-4DA7-8AEB-761085B63A54}" type="sibTrans" cxnId="{5BDB9AC1-19CC-4536-94D8-DB36C4247BBF}">
      <dgm:prSet/>
      <dgm:spPr/>
      <dgm:t>
        <a:bodyPr/>
        <a:lstStyle/>
        <a:p>
          <a:endParaRPr lang="en-US"/>
        </a:p>
      </dgm:t>
    </dgm:pt>
    <dgm:pt modelId="{05DC8D11-8CF0-4BEB-8CC5-3A467C62A975}">
      <dgm:prSet phldrT="[Text]" custT="1"/>
      <dgm:spPr/>
      <dgm:t>
        <a:bodyPr/>
        <a:lstStyle/>
        <a:p>
          <a:r>
            <a:rPr lang="bn-IN" sz="2400" dirty="0" smtClean="0">
              <a:latin typeface="NikoshBAN" panose="02000000000000000000" pitchFamily="2" charset="0"/>
              <a:cs typeface="NikoshBAN" panose="02000000000000000000" pitchFamily="2" charset="0"/>
            </a:rPr>
            <a:t>জলে-স্থলে</a:t>
          </a:r>
          <a:endParaRPr lang="en-US" sz="2400" dirty="0">
            <a:latin typeface="NikoshBAN" panose="02000000000000000000" pitchFamily="2" charset="0"/>
            <a:cs typeface="NikoshBAN" panose="02000000000000000000" pitchFamily="2" charset="0"/>
          </a:endParaRPr>
        </a:p>
      </dgm:t>
    </dgm:pt>
    <dgm:pt modelId="{01C00EEB-26CC-4801-9E10-95C36C5B6A69}" type="parTrans" cxnId="{0E187811-1636-4BB8-B5D7-B1F749484758}">
      <dgm:prSet/>
      <dgm:spPr/>
      <dgm:t>
        <a:bodyPr/>
        <a:lstStyle/>
        <a:p>
          <a:endParaRPr lang="en-US"/>
        </a:p>
      </dgm:t>
    </dgm:pt>
    <dgm:pt modelId="{84F9945A-243D-4275-8230-D837FB8C05D7}" type="sibTrans" cxnId="{0E187811-1636-4BB8-B5D7-B1F749484758}">
      <dgm:prSet/>
      <dgm:spPr/>
      <dgm:t>
        <a:bodyPr/>
        <a:lstStyle/>
        <a:p>
          <a:endParaRPr lang="en-US"/>
        </a:p>
      </dgm:t>
    </dgm:pt>
    <dgm:pt modelId="{F22D8013-3895-4EBF-A8BC-3C609EDD06D8}">
      <dgm:prSet phldrT="[Text]" phldr="1"/>
      <dgm:spPr/>
      <dgm:t>
        <a:bodyPr/>
        <a:lstStyle/>
        <a:p>
          <a:endParaRPr lang="en-US" dirty="0"/>
        </a:p>
      </dgm:t>
    </dgm:pt>
    <dgm:pt modelId="{4D1D8CB4-1D04-4547-80CC-856615DC2AC9}" type="parTrans" cxnId="{348046CE-80FF-4F96-AA41-D840D5EC7221}">
      <dgm:prSet/>
      <dgm:spPr/>
      <dgm:t>
        <a:bodyPr/>
        <a:lstStyle/>
        <a:p>
          <a:endParaRPr lang="en-US"/>
        </a:p>
      </dgm:t>
    </dgm:pt>
    <dgm:pt modelId="{16C75FB5-AEC1-4FBB-B0AD-43AF70EF8007}" type="sibTrans" cxnId="{348046CE-80FF-4F96-AA41-D840D5EC7221}">
      <dgm:prSet/>
      <dgm:spPr/>
      <dgm:t>
        <a:bodyPr/>
        <a:lstStyle/>
        <a:p>
          <a:endParaRPr lang="en-US"/>
        </a:p>
      </dgm:t>
    </dgm:pt>
    <dgm:pt modelId="{884BCF56-B9B6-4F76-B6FF-57C09732B96B}">
      <dgm:prSet phldrT="[Text]" phldr="1"/>
      <dgm:spPr/>
      <dgm:t>
        <a:bodyPr/>
        <a:lstStyle/>
        <a:p>
          <a:endParaRPr lang="en-US" dirty="0"/>
        </a:p>
      </dgm:t>
    </dgm:pt>
    <dgm:pt modelId="{7B58A6B6-410A-4E5E-AD8D-C9AD70969D83}" type="parTrans" cxnId="{B1B257AB-9F8E-4457-BA0F-EFE2408FF83A}">
      <dgm:prSet/>
      <dgm:spPr/>
      <dgm:t>
        <a:bodyPr/>
        <a:lstStyle/>
        <a:p>
          <a:endParaRPr lang="en-US"/>
        </a:p>
      </dgm:t>
    </dgm:pt>
    <dgm:pt modelId="{073759E6-3D8C-4CA9-B486-79FFD87E7C86}" type="sibTrans" cxnId="{B1B257AB-9F8E-4457-BA0F-EFE2408FF83A}">
      <dgm:prSet/>
      <dgm:spPr/>
      <dgm:t>
        <a:bodyPr/>
        <a:lstStyle/>
        <a:p>
          <a:endParaRPr lang="en-US"/>
        </a:p>
      </dgm:t>
    </dgm:pt>
    <dgm:pt modelId="{E362DA8C-F5D7-4DC1-9002-9045DF9074E0}">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সমার্থক দ্বন্দ</a:t>
          </a:r>
          <a:endParaRPr lang="en-US" sz="2400" dirty="0">
            <a:solidFill>
              <a:schemeClr val="tx1"/>
            </a:solidFill>
            <a:latin typeface="NikoshBAN" panose="02000000000000000000" pitchFamily="2" charset="0"/>
            <a:cs typeface="NikoshBAN" panose="02000000000000000000" pitchFamily="2" charset="0"/>
          </a:endParaRPr>
        </a:p>
      </dgm:t>
    </dgm:pt>
    <dgm:pt modelId="{2089ED7C-34A1-44D2-AA90-D42EA2A38B69}" type="parTrans" cxnId="{D6B18EAD-55D5-4B20-8124-7691CE2E1998}">
      <dgm:prSet/>
      <dgm:spPr/>
      <dgm:t>
        <a:bodyPr/>
        <a:lstStyle/>
        <a:p>
          <a:endParaRPr lang="en-US"/>
        </a:p>
      </dgm:t>
    </dgm:pt>
    <dgm:pt modelId="{3B3D316F-A4D0-4D91-8094-520630DDDAC9}" type="sibTrans" cxnId="{D6B18EAD-55D5-4B20-8124-7691CE2E1998}">
      <dgm:prSet/>
      <dgm:spPr/>
      <dgm:t>
        <a:bodyPr/>
        <a:lstStyle/>
        <a:p>
          <a:endParaRPr lang="en-US"/>
        </a:p>
      </dgm:t>
    </dgm:pt>
    <dgm:pt modelId="{ECD03331-D61D-4105-94CD-B9F9CCA68590}">
      <dgm:prSet phldrT="[Text]" custT="1"/>
      <dgm:spPr/>
      <dgm:t>
        <a:bodyPr/>
        <a:lstStyle/>
        <a:p>
          <a:r>
            <a:rPr lang="bn-IN" sz="3200" dirty="0" smtClean="0">
              <a:latin typeface="NikoshBAN" panose="02000000000000000000" pitchFamily="2" charset="0"/>
              <a:cs typeface="NikoshBAN" panose="02000000000000000000" pitchFamily="2" charset="0"/>
            </a:rPr>
            <a:t>হাত-পা</a:t>
          </a:r>
          <a:endParaRPr lang="en-US" sz="3200" dirty="0">
            <a:latin typeface="NikoshBAN" panose="02000000000000000000" pitchFamily="2" charset="0"/>
            <a:cs typeface="NikoshBAN" panose="02000000000000000000" pitchFamily="2" charset="0"/>
          </a:endParaRPr>
        </a:p>
      </dgm:t>
    </dgm:pt>
    <dgm:pt modelId="{F6D92203-E14C-41CD-8D28-204A43F20A5B}" type="parTrans" cxnId="{044E308C-BEB4-4E73-9E0E-10799704E3D2}">
      <dgm:prSet/>
      <dgm:spPr/>
      <dgm:t>
        <a:bodyPr/>
        <a:lstStyle/>
        <a:p>
          <a:endParaRPr lang="en-US"/>
        </a:p>
      </dgm:t>
    </dgm:pt>
    <dgm:pt modelId="{7EF4C953-CF8E-4852-A0EA-ABFF33FEE541}" type="sibTrans" cxnId="{044E308C-BEB4-4E73-9E0E-10799704E3D2}">
      <dgm:prSet/>
      <dgm:spPr/>
      <dgm:t>
        <a:bodyPr/>
        <a:lstStyle/>
        <a:p>
          <a:endParaRPr lang="en-US"/>
        </a:p>
      </dgm:t>
    </dgm:pt>
    <dgm:pt modelId="{A9C9437B-ED14-4ECF-955C-0DFD872C7FBC}">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অংগ বাচক দ্বন্দ</a:t>
          </a:r>
          <a:endParaRPr lang="en-US" sz="2400" dirty="0">
            <a:solidFill>
              <a:schemeClr val="tx1"/>
            </a:solidFill>
            <a:latin typeface="NikoshBAN" panose="02000000000000000000" pitchFamily="2" charset="0"/>
            <a:cs typeface="NikoshBAN" panose="02000000000000000000" pitchFamily="2" charset="0"/>
          </a:endParaRPr>
        </a:p>
      </dgm:t>
    </dgm:pt>
    <dgm:pt modelId="{625E4746-517B-47FD-9FE8-6CC79F95DFBB}" type="parTrans" cxnId="{C4432CD9-7DA9-4151-A3E4-39EDBB92A203}">
      <dgm:prSet/>
      <dgm:spPr/>
      <dgm:t>
        <a:bodyPr/>
        <a:lstStyle/>
        <a:p>
          <a:endParaRPr lang="en-US"/>
        </a:p>
      </dgm:t>
    </dgm:pt>
    <dgm:pt modelId="{5776CEBF-C3DE-4349-9380-9D8236900C95}" type="sibTrans" cxnId="{C4432CD9-7DA9-4151-A3E4-39EDBB92A203}">
      <dgm:prSet/>
      <dgm:spPr/>
      <dgm:t>
        <a:bodyPr/>
        <a:lstStyle/>
        <a:p>
          <a:endParaRPr lang="en-US"/>
        </a:p>
      </dgm:t>
    </dgm:pt>
    <dgm:pt modelId="{163103DB-4929-4DBE-8089-9B4CF8D9D281}">
      <dgm:prSet phldrT="[Text]" custT="1"/>
      <dgm:spPr/>
      <dgm:t>
        <a:bodyPr/>
        <a:lstStyle/>
        <a:p>
          <a:r>
            <a:rPr lang="bn-IN" sz="2400" dirty="0" smtClean="0">
              <a:latin typeface="NikoshBAN" panose="02000000000000000000" pitchFamily="2" charset="0"/>
              <a:cs typeface="NikoshBAN" panose="02000000000000000000" pitchFamily="2" charset="0"/>
            </a:rPr>
            <a:t>দেখা-শুনা</a:t>
          </a:r>
          <a:endParaRPr lang="en-US" sz="2400" dirty="0">
            <a:latin typeface="NikoshBAN" panose="02000000000000000000" pitchFamily="2" charset="0"/>
            <a:cs typeface="NikoshBAN" panose="02000000000000000000" pitchFamily="2" charset="0"/>
          </a:endParaRPr>
        </a:p>
      </dgm:t>
    </dgm:pt>
    <dgm:pt modelId="{FB41B07F-D0BA-4A02-90AD-1BE7A1130C4A}" type="parTrans" cxnId="{33B2E52B-4F4D-472B-8A0C-2FC166349C09}">
      <dgm:prSet/>
      <dgm:spPr/>
      <dgm:t>
        <a:bodyPr/>
        <a:lstStyle/>
        <a:p>
          <a:endParaRPr lang="en-US"/>
        </a:p>
      </dgm:t>
    </dgm:pt>
    <dgm:pt modelId="{AF1AC859-0C11-487C-B65C-9C2160CD11F7}" type="sibTrans" cxnId="{33B2E52B-4F4D-472B-8A0C-2FC166349C09}">
      <dgm:prSet/>
      <dgm:spPr/>
      <dgm:t>
        <a:bodyPr/>
        <a:lstStyle/>
        <a:p>
          <a:endParaRPr lang="en-US"/>
        </a:p>
      </dgm:t>
    </dgm:pt>
    <dgm:pt modelId="{C5CFB96B-FD2E-461C-B35B-72011514BD61}">
      <dgm:prSet phldrT="[Text]" custT="1"/>
      <dgm:spPr/>
      <dgm:t>
        <a:bodyPr/>
        <a:lstStyle/>
        <a:p>
          <a:r>
            <a:rPr lang="bn-IN" sz="2400" dirty="0" smtClean="0">
              <a:solidFill>
                <a:schemeClr val="tx1"/>
              </a:solidFill>
              <a:latin typeface="NikoshBAN" panose="02000000000000000000" pitchFamily="2" charset="0"/>
              <a:cs typeface="NikoshBAN" panose="02000000000000000000" pitchFamily="2" charset="0"/>
            </a:rPr>
            <a:t>দুটি ক্রিয়াযোগে</a:t>
          </a:r>
          <a:endParaRPr lang="en-US" sz="2400" dirty="0">
            <a:solidFill>
              <a:schemeClr val="tx1"/>
            </a:solidFill>
            <a:latin typeface="NikoshBAN" panose="02000000000000000000" pitchFamily="2" charset="0"/>
            <a:cs typeface="NikoshBAN" panose="02000000000000000000" pitchFamily="2" charset="0"/>
          </a:endParaRPr>
        </a:p>
      </dgm:t>
    </dgm:pt>
    <dgm:pt modelId="{AD5FF8CD-4581-43D1-A8F7-6C0C2E695DBA}" type="parTrans" cxnId="{053138A5-5B7C-4A57-A085-377A97560875}">
      <dgm:prSet/>
      <dgm:spPr/>
      <dgm:t>
        <a:bodyPr/>
        <a:lstStyle/>
        <a:p>
          <a:endParaRPr lang="en-US"/>
        </a:p>
      </dgm:t>
    </dgm:pt>
    <dgm:pt modelId="{A9584C2D-4271-4F49-BCEC-4C969F8387B6}" type="sibTrans" cxnId="{053138A5-5B7C-4A57-A085-377A97560875}">
      <dgm:prSet/>
      <dgm:spPr/>
      <dgm:t>
        <a:bodyPr/>
        <a:lstStyle/>
        <a:p>
          <a:endParaRPr lang="en-US"/>
        </a:p>
      </dgm:t>
    </dgm:pt>
    <dgm:pt modelId="{219C1C20-C656-44F8-B6F3-43375997756B}" type="pres">
      <dgm:prSet presAssocID="{83FDB7C8-0C35-417E-8ABA-280105938CB3}" presName="Name0" presStyleCnt="0">
        <dgm:presLayoutVars>
          <dgm:chMax val="1"/>
          <dgm:dir/>
          <dgm:animLvl val="ctr"/>
          <dgm:resizeHandles val="exact"/>
        </dgm:presLayoutVars>
      </dgm:prSet>
      <dgm:spPr/>
      <dgm:t>
        <a:bodyPr/>
        <a:lstStyle/>
        <a:p>
          <a:endParaRPr lang="en-US"/>
        </a:p>
      </dgm:t>
    </dgm:pt>
    <dgm:pt modelId="{1F1625F9-6329-4CAE-81C9-5AACA2DD8668}" type="pres">
      <dgm:prSet presAssocID="{4863602A-E0E8-485F-BB6B-4A0AB1040909}" presName="centerShape" presStyleLbl="node0" presStyleIdx="0" presStyleCnt="1" custScaleX="121681" custScaleY="109071"/>
      <dgm:spPr/>
      <dgm:t>
        <a:bodyPr/>
        <a:lstStyle/>
        <a:p>
          <a:endParaRPr lang="en-US"/>
        </a:p>
      </dgm:t>
    </dgm:pt>
    <dgm:pt modelId="{4E55C312-A73A-4068-BA37-4E29C2B8199F}" type="pres">
      <dgm:prSet presAssocID="{81F12567-A0C2-48E9-8116-BF3471512C16}" presName="parTrans" presStyleLbl="sibTrans2D1" presStyleIdx="0" presStyleCnt="10"/>
      <dgm:spPr/>
      <dgm:t>
        <a:bodyPr/>
        <a:lstStyle/>
        <a:p>
          <a:endParaRPr lang="en-US"/>
        </a:p>
      </dgm:t>
    </dgm:pt>
    <dgm:pt modelId="{86547244-DE5E-40FB-B68C-2EFC9291D6E4}" type="pres">
      <dgm:prSet presAssocID="{81F12567-A0C2-48E9-8116-BF3471512C16}" presName="connectorText" presStyleLbl="sibTrans2D1" presStyleIdx="0" presStyleCnt="10"/>
      <dgm:spPr/>
      <dgm:t>
        <a:bodyPr/>
        <a:lstStyle/>
        <a:p>
          <a:endParaRPr lang="en-US"/>
        </a:p>
      </dgm:t>
    </dgm:pt>
    <dgm:pt modelId="{C2244E60-A563-4159-9F86-0C50503E083D}" type="pres">
      <dgm:prSet presAssocID="{F37CF06B-D737-4541-92BB-AA5A83B9EA8A}" presName="node" presStyleLbl="node1" presStyleIdx="0" presStyleCnt="10" custScaleX="98054" custScaleY="99025" custRadScaleRad="99582" custRadScaleInc="0">
        <dgm:presLayoutVars>
          <dgm:bulletEnabled val="1"/>
        </dgm:presLayoutVars>
      </dgm:prSet>
      <dgm:spPr/>
      <dgm:t>
        <a:bodyPr/>
        <a:lstStyle/>
        <a:p>
          <a:endParaRPr lang="en-US"/>
        </a:p>
      </dgm:t>
    </dgm:pt>
    <dgm:pt modelId="{7B383F72-6241-46D9-B1C3-FF1EDAED75A6}" type="pres">
      <dgm:prSet presAssocID="{31BCB5BD-7991-420D-B399-77F6CDCC2960}" presName="parTrans" presStyleLbl="sibTrans2D1" presStyleIdx="1" presStyleCnt="10" custLinFactNeighborX="-379" custLinFactNeighborY="-8289"/>
      <dgm:spPr/>
      <dgm:t>
        <a:bodyPr/>
        <a:lstStyle/>
        <a:p>
          <a:endParaRPr lang="en-US"/>
        </a:p>
      </dgm:t>
    </dgm:pt>
    <dgm:pt modelId="{4F80CEAC-47A8-4032-B635-D736FD37CF39}" type="pres">
      <dgm:prSet presAssocID="{31BCB5BD-7991-420D-B399-77F6CDCC2960}" presName="connectorText" presStyleLbl="sibTrans2D1" presStyleIdx="1" presStyleCnt="10"/>
      <dgm:spPr/>
      <dgm:t>
        <a:bodyPr/>
        <a:lstStyle/>
        <a:p>
          <a:endParaRPr lang="en-US"/>
        </a:p>
      </dgm:t>
    </dgm:pt>
    <dgm:pt modelId="{D36674BF-02F9-4C96-92C7-183DBBE29FD3}" type="pres">
      <dgm:prSet presAssocID="{0632D5EC-4EDB-4204-8007-00C74906D066}" presName="node" presStyleLbl="node1" presStyleIdx="1" presStyleCnt="10" custScaleX="110869" custScaleY="109087" custRadScaleRad="100983" custRadScaleInc="-200630">
        <dgm:presLayoutVars>
          <dgm:bulletEnabled val="1"/>
        </dgm:presLayoutVars>
      </dgm:prSet>
      <dgm:spPr/>
      <dgm:t>
        <a:bodyPr/>
        <a:lstStyle/>
        <a:p>
          <a:endParaRPr lang="en-US"/>
        </a:p>
      </dgm:t>
    </dgm:pt>
    <dgm:pt modelId="{91705E0C-F54C-4BD5-A7B1-A3087B0284A9}" type="pres">
      <dgm:prSet presAssocID="{C634678C-EC32-47D9-AA73-7F5905A74AB8}" presName="parTrans" presStyleLbl="sibTrans2D1" presStyleIdx="2" presStyleCnt="10"/>
      <dgm:spPr/>
      <dgm:t>
        <a:bodyPr/>
        <a:lstStyle/>
        <a:p>
          <a:endParaRPr lang="en-US"/>
        </a:p>
      </dgm:t>
    </dgm:pt>
    <dgm:pt modelId="{0CC14BC6-D42B-4B14-9171-B1EB9CCE7737}" type="pres">
      <dgm:prSet presAssocID="{C634678C-EC32-47D9-AA73-7F5905A74AB8}" presName="connectorText" presStyleLbl="sibTrans2D1" presStyleIdx="2" presStyleCnt="10"/>
      <dgm:spPr/>
      <dgm:t>
        <a:bodyPr/>
        <a:lstStyle/>
        <a:p>
          <a:endParaRPr lang="en-US"/>
        </a:p>
      </dgm:t>
    </dgm:pt>
    <dgm:pt modelId="{A03FFFEF-0307-4F80-B0EA-AA10D73F0BAC}" type="pres">
      <dgm:prSet presAssocID="{8F916008-287A-450B-83CF-BF7DE350EB63}" presName="node" presStyleLbl="node1" presStyleIdx="2" presStyleCnt="10">
        <dgm:presLayoutVars>
          <dgm:bulletEnabled val="1"/>
        </dgm:presLayoutVars>
      </dgm:prSet>
      <dgm:spPr/>
      <dgm:t>
        <a:bodyPr/>
        <a:lstStyle/>
        <a:p>
          <a:endParaRPr lang="en-US"/>
        </a:p>
      </dgm:t>
    </dgm:pt>
    <dgm:pt modelId="{56E53D6A-AD0C-4BB5-9FA3-83AE3713702A}" type="pres">
      <dgm:prSet presAssocID="{2089ED7C-34A1-44D2-AA90-D42EA2A38B69}" presName="parTrans" presStyleLbl="sibTrans2D1" presStyleIdx="3" presStyleCnt="10" custLinFactNeighborX="17676" custLinFactNeighborY="-5636"/>
      <dgm:spPr/>
      <dgm:t>
        <a:bodyPr/>
        <a:lstStyle/>
        <a:p>
          <a:endParaRPr lang="en-US"/>
        </a:p>
      </dgm:t>
    </dgm:pt>
    <dgm:pt modelId="{22A7C0A0-DD47-4399-842C-30DBF19F7B3A}" type="pres">
      <dgm:prSet presAssocID="{2089ED7C-34A1-44D2-AA90-D42EA2A38B69}" presName="connectorText" presStyleLbl="sibTrans2D1" presStyleIdx="3" presStyleCnt="10"/>
      <dgm:spPr/>
      <dgm:t>
        <a:bodyPr/>
        <a:lstStyle/>
        <a:p>
          <a:endParaRPr lang="en-US"/>
        </a:p>
      </dgm:t>
    </dgm:pt>
    <dgm:pt modelId="{1223DEA3-1121-4322-9BAE-5AF03357D501}" type="pres">
      <dgm:prSet presAssocID="{E362DA8C-F5D7-4DC1-9002-9045DF9074E0}" presName="node" presStyleLbl="node1" presStyleIdx="3" presStyleCnt="10" custScaleX="120637" custScaleY="116687" custRadScaleRad="97654" custRadScaleInc="-202742">
        <dgm:presLayoutVars>
          <dgm:bulletEnabled val="1"/>
        </dgm:presLayoutVars>
      </dgm:prSet>
      <dgm:spPr/>
      <dgm:t>
        <a:bodyPr/>
        <a:lstStyle/>
        <a:p>
          <a:endParaRPr lang="en-US"/>
        </a:p>
      </dgm:t>
    </dgm:pt>
    <dgm:pt modelId="{EE317BB2-575A-4A60-AA5A-A616B8C08D0D}" type="pres">
      <dgm:prSet presAssocID="{F6D92203-E14C-41CD-8D28-204A43F20A5B}" presName="parTrans" presStyleLbl="sibTrans2D1" presStyleIdx="4" presStyleCnt="10"/>
      <dgm:spPr/>
      <dgm:t>
        <a:bodyPr/>
        <a:lstStyle/>
        <a:p>
          <a:endParaRPr lang="en-US"/>
        </a:p>
      </dgm:t>
    </dgm:pt>
    <dgm:pt modelId="{5409F595-02B9-49B4-8761-F6D171B646CE}" type="pres">
      <dgm:prSet presAssocID="{F6D92203-E14C-41CD-8D28-204A43F20A5B}" presName="connectorText" presStyleLbl="sibTrans2D1" presStyleIdx="4" presStyleCnt="10"/>
      <dgm:spPr/>
      <dgm:t>
        <a:bodyPr/>
        <a:lstStyle/>
        <a:p>
          <a:endParaRPr lang="en-US"/>
        </a:p>
      </dgm:t>
    </dgm:pt>
    <dgm:pt modelId="{DD0957A3-C80B-4A21-8D8B-389EEF13159E}" type="pres">
      <dgm:prSet presAssocID="{ECD03331-D61D-4105-94CD-B9F9CCA68590}" presName="node" presStyleLbl="node1" presStyleIdx="4" presStyleCnt="10">
        <dgm:presLayoutVars>
          <dgm:bulletEnabled val="1"/>
        </dgm:presLayoutVars>
      </dgm:prSet>
      <dgm:spPr/>
      <dgm:t>
        <a:bodyPr/>
        <a:lstStyle/>
        <a:p>
          <a:endParaRPr lang="en-US"/>
        </a:p>
      </dgm:t>
    </dgm:pt>
    <dgm:pt modelId="{7DDFE62B-DF54-43A9-8485-A7CD628A3D13}" type="pres">
      <dgm:prSet presAssocID="{625E4746-517B-47FD-9FE8-6CC79F95DFBB}" presName="parTrans" presStyleLbl="sibTrans2D1" presStyleIdx="5" presStyleCnt="10" custLinFactNeighborX="5661" custLinFactNeighborY="5637"/>
      <dgm:spPr/>
      <dgm:t>
        <a:bodyPr/>
        <a:lstStyle/>
        <a:p>
          <a:endParaRPr lang="en-US"/>
        </a:p>
      </dgm:t>
    </dgm:pt>
    <dgm:pt modelId="{81B6B888-7ADE-48DF-9E20-AAA3A112008F}" type="pres">
      <dgm:prSet presAssocID="{625E4746-517B-47FD-9FE8-6CC79F95DFBB}" presName="connectorText" presStyleLbl="sibTrans2D1" presStyleIdx="5" presStyleCnt="10"/>
      <dgm:spPr/>
      <dgm:t>
        <a:bodyPr/>
        <a:lstStyle/>
        <a:p>
          <a:endParaRPr lang="en-US"/>
        </a:p>
      </dgm:t>
    </dgm:pt>
    <dgm:pt modelId="{40DA039A-4FA9-4FE2-8345-21E5EDFD9486}" type="pres">
      <dgm:prSet presAssocID="{A9C9437B-ED14-4ECF-955C-0DFD872C7FBC}" presName="node" presStyleLbl="node1" presStyleIdx="5" presStyleCnt="10" custScaleX="121996" custScaleY="103495" custRadScaleRad="99514" custRadScaleInc="-198651">
        <dgm:presLayoutVars>
          <dgm:bulletEnabled val="1"/>
        </dgm:presLayoutVars>
      </dgm:prSet>
      <dgm:spPr/>
      <dgm:t>
        <a:bodyPr/>
        <a:lstStyle/>
        <a:p>
          <a:endParaRPr lang="en-US"/>
        </a:p>
      </dgm:t>
    </dgm:pt>
    <dgm:pt modelId="{1BC45DD6-0C24-407C-A469-566B15C413E6}" type="pres">
      <dgm:prSet presAssocID="{FB41B07F-D0BA-4A02-90AD-1BE7A1130C4A}" presName="parTrans" presStyleLbl="sibTrans2D1" presStyleIdx="6" presStyleCnt="10"/>
      <dgm:spPr/>
      <dgm:t>
        <a:bodyPr/>
        <a:lstStyle/>
        <a:p>
          <a:endParaRPr lang="en-US"/>
        </a:p>
      </dgm:t>
    </dgm:pt>
    <dgm:pt modelId="{800073ED-D0B3-4982-A7BD-324740FC2AA5}" type="pres">
      <dgm:prSet presAssocID="{FB41B07F-D0BA-4A02-90AD-1BE7A1130C4A}" presName="connectorText" presStyleLbl="sibTrans2D1" presStyleIdx="6" presStyleCnt="10"/>
      <dgm:spPr/>
      <dgm:t>
        <a:bodyPr/>
        <a:lstStyle/>
        <a:p>
          <a:endParaRPr lang="en-US"/>
        </a:p>
      </dgm:t>
    </dgm:pt>
    <dgm:pt modelId="{55777E5E-2DC3-4C0D-B183-8D7DBF2DC29D}" type="pres">
      <dgm:prSet presAssocID="{163103DB-4929-4DBE-8089-9B4CF8D9D281}" presName="node" presStyleLbl="node1" presStyleIdx="6" presStyleCnt="10">
        <dgm:presLayoutVars>
          <dgm:bulletEnabled val="1"/>
        </dgm:presLayoutVars>
      </dgm:prSet>
      <dgm:spPr/>
      <dgm:t>
        <a:bodyPr/>
        <a:lstStyle/>
        <a:p>
          <a:endParaRPr lang="en-US"/>
        </a:p>
      </dgm:t>
    </dgm:pt>
    <dgm:pt modelId="{2204395C-1970-45BC-96AB-BB6CEA21CC83}" type="pres">
      <dgm:prSet presAssocID="{AD5FF8CD-4581-43D1-A8F7-6C0C2E695DBA}" presName="parTrans" presStyleLbl="sibTrans2D1" presStyleIdx="7" presStyleCnt="10"/>
      <dgm:spPr/>
      <dgm:t>
        <a:bodyPr/>
        <a:lstStyle/>
        <a:p>
          <a:endParaRPr lang="en-US"/>
        </a:p>
      </dgm:t>
    </dgm:pt>
    <dgm:pt modelId="{98BB72AE-1E71-4E96-99C6-B4AE14ED1310}" type="pres">
      <dgm:prSet presAssocID="{AD5FF8CD-4581-43D1-A8F7-6C0C2E695DBA}" presName="connectorText" presStyleLbl="sibTrans2D1" presStyleIdx="7" presStyleCnt="10"/>
      <dgm:spPr/>
      <dgm:t>
        <a:bodyPr/>
        <a:lstStyle/>
        <a:p>
          <a:endParaRPr lang="en-US"/>
        </a:p>
      </dgm:t>
    </dgm:pt>
    <dgm:pt modelId="{F60DABB1-8472-42A6-BBF5-403B08BE7C4A}" type="pres">
      <dgm:prSet presAssocID="{C5CFB96B-FD2E-461C-B35B-72011514BD61}" presName="node" presStyleLbl="node1" presStyleIdx="7" presStyleCnt="10" custScaleX="109756" custScaleY="103111" custRadScaleRad="99784" custRadScaleInc="-199775">
        <dgm:presLayoutVars>
          <dgm:bulletEnabled val="1"/>
        </dgm:presLayoutVars>
      </dgm:prSet>
      <dgm:spPr/>
      <dgm:t>
        <a:bodyPr/>
        <a:lstStyle/>
        <a:p>
          <a:endParaRPr lang="en-US"/>
        </a:p>
      </dgm:t>
    </dgm:pt>
    <dgm:pt modelId="{3BB43E65-3568-4738-AA2B-01A1C99F3605}" type="pres">
      <dgm:prSet presAssocID="{01C00EEB-26CC-4801-9E10-95C36C5B6A69}" presName="parTrans" presStyleLbl="sibTrans2D1" presStyleIdx="8" presStyleCnt="10"/>
      <dgm:spPr/>
      <dgm:t>
        <a:bodyPr/>
        <a:lstStyle/>
        <a:p>
          <a:endParaRPr lang="en-US"/>
        </a:p>
      </dgm:t>
    </dgm:pt>
    <dgm:pt modelId="{21E65303-4749-4143-9B95-9F08861E27F6}" type="pres">
      <dgm:prSet presAssocID="{01C00EEB-26CC-4801-9E10-95C36C5B6A69}" presName="connectorText" presStyleLbl="sibTrans2D1" presStyleIdx="8" presStyleCnt="10"/>
      <dgm:spPr/>
      <dgm:t>
        <a:bodyPr/>
        <a:lstStyle/>
        <a:p>
          <a:endParaRPr lang="en-US"/>
        </a:p>
      </dgm:t>
    </dgm:pt>
    <dgm:pt modelId="{D36BE5B7-2E1F-412A-8ECD-5C90C1BC44E2}" type="pres">
      <dgm:prSet presAssocID="{05DC8D11-8CF0-4BEB-8CC5-3A467C62A975}" presName="node" presStyleLbl="node1" presStyleIdx="8" presStyleCnt="10">
        <dgm:presLayoutVars>
          <dgm:bulletEnabled val="1"/>
        </dgm:presLayoutVars>
      </dgm:prSet>
      <dgm:spPr/>
      <dgm:t>
        <a:bodyPr/>
        <a:lstStyle/>
        <a:p>
          <a:endParaRPr lang="en-US"/>
        </a:p>
      </dgm:t>
    </dgm:pt>
    <dgm:pt modelId="{75B73783-71D6-4007-AA61-F048BD52EFB8}" type="pres">
      <dgm:prSet presAssocID="{DD058F9C-18DD-41E9-B4F2-93B227D09245}" presName="parTrans" presStyleLbl="sibTrans2D1" presStyleIdx="9" presStyleCnt="10"/>
      <dgm:spPr/>
      <dgm:t>
        <a:bodyPr/>
        <a:lstStyle/>
        <a:p>
          <a:endParaRPr lang="en-US"/>
        </a:p>
      </dgm:t>
    </dgm:pt>
    <dgm:pt modelId="{94D39BD5-040E-42B0-9FDF-FF7543F8B3F8}" type="pres">
      <dgm:prSet presAssocID="{DD058F9C-18DD-41E9-B4F2-93B227D09245}" presName="connectorText" presStyleLbl="sibTrans2D1" presStyleIdx="9" presStyleCnt="10"/>
      <dgm:spPr/>
      <dgm:t>
        <a:bodyPr/>
        <a:lstStyle/>
        <a:p>
          <a:endParaRPr lang="en-US"/>
        </a:p>
      </dgm:t>
    </dgm:pt>
    <dgm:pt modelId="{B696EFFA-38B9-4930-8875-F1BB48B91B4B}" type="pres">
      <dgm:prSet presAssocID="{3DD4D903-E0B8-40C0-A5D4-4DA47E6F97E0}" presName="node" presStyleLbl="node1" presStyleIdx="9" presStyleCnt="10" custScaleX="103679" custRadScaleRad="99329" custRadScaleInc="-198574">
        <dgm:presLayoutVars>
          <dgm:bulletEnabled val="1"/>
        </dgm:presLayoutVars>
      </dgm:prSet>
      <dgm:spPr/>
      <dgm:t>
        <a:bodyPr/>
        <a:lstStyle/>
        <a:p>
          <a:endParaRPr lang="en-US"/>
        </a:p>
      </dgm:t>
    </dgm:pt>
  </dgm:ptLst>
  <dgm:cxnLst>
    <dgm:cxn modelId="{358D72CF-3EC2-4084-AA17-3DEDD0299897}" type="presOf" srcId="{AD5FF8CD-4581-43D1-A8F7-6C0C2E695DBA}" destId="{2204395C-1970-45BC-96AB-BB6CEA21CC83}" srcOrd="0" destOrd="0" presId="urn:microsoft.com/office/officeart/2005/8/layout/radial5"/>
    <dgm:cxn modelId="{BD6C7D4F-F228-47B3-8478-A5370D9FD607}" type="presOf" srcId="{F6D92203-E14C-41CD-8D28-204A43F20A5B}" destId="{5409F595-02B9-49B4-8761-F6D171B646CE}" srcOrd="1" destOrd="0" presId="urn:microsoft.com/office/officeart/2005/8/layout/radial5"/>
    <dgm:cxn modelId="{B1B257AB-9F8E-4457-BA0F-EFE2408FF83A}" srcId="{83FDB7C8-0C35-417E-8ABA-280105938CB3}" destId="{884BCF56-B9B6-4F76-B6FF-57C09732B96B}" srcOrd="3" destOrd="0" parTransId="{7B58A6B6-410A-4E5E-AD8D-C9AD70969D83}" sibTransId="{073759E6-3D8C-4CA9-B486-79FFD87E7C86}"/>
    <dgm:cxn modelId="{2D04D1A7-0142-42DB-A095-C6FF0D53B356}" type="presOf" srcId="{0632D5EC-4EDB-4204-8007-00C74906D066}" destId="{D36674BF-02F9-4C96-92C7-183DBBE29FD3}" srcOrd="0" destOrd="0" presId="urn:microsoft.com/office/officeart/2005/8/layout/radial5"/>
    <dgm:cxn modelId="{5BDB9AC1-19CC-4536-94D8-DB36C4247BBF}" srcId="{83FDB7C8-0C35-417E-8ABA-280105938CB3}" destId="{D8BFC702-6ACF-4A3C-800A-2AB554DB0064}" srcOrd="1" destOrd="0" parTransId="{CF3AE3AF-6615-422D-B9E8-20F8A07D8BA5}" sibTransId="{6DBBFE03-C6B3-4DA7-8AEB-761085B63A54}"/>
    <dgm:cxn modelId="{964727B0-D4D3-44E4-90DD-FD9C40BF12E5}" srcId="{4863602A-E0E8-485F-BB6B-4A0AB1040909}" destId="{F37CF06B-D737-4541-92BB-AA5A83B9EA8A}" srcOrd="0" destOrd="0" parTransId="{81F12567-A0C2-48E9-8116-BF3471512C16}" sibTransId="{65E2CA90-878E-4C40-9DF6-2E908816F1D3}"/>
    <dgm:cxn modelId="{030B431E-6CCF-443A-BB00-EAB7696B7964}" type="presOf" srcId="{ECD03331-D61D-4105-94CD-B9F9CCA68590}" destId="{DD0957A3-C80B-4A21-8D8B-389EEF13159E}" srcOrd="0" destOrd="0" presId="urn:microsoft.com/office/officeart/2005/8/layout/radial5"/>
    <dgm:cxn modelId="{ACA12B31-3513-4915-8E75-1A455B05BA8F}" type="presOf" srcId="{625E4746-517B-47FD-9FE8-6CC79F95DFBB}" destId="{7DDFE62B-DF54-43A9-8485-A7CD628A3D13}" srcOrd="0" destOrd="0" presId="urn:microsoft.com/office/officeart/2005/8/layout/radial5"/>
    <dgm:cxn modelId="{142971C8-2AB7-49E5-B90C-E255390626B0}" type="presOf" srcId="{C634678C-EC32-47D9-AA73-7F5905A74AB8}" destId="{91705E0C-F54C-4BD5-A7B1-A3087B0284A9}" srcOrd="0" destOrd="0" presId="urn:microsoft.com/office/officeart/2005/8/layout/radial5"/>
    <dgm:cxn modelId="{D6B18EAD-55D5-4B20-8124-7691CE2E1998}" srcId="{4863602A-E0E8-485F-BB6B-4A0AB1040909}" destId="{E362DA8C-F5D7-4DC1-9002-9045DF9074E0}" srcOrd="3" destOrd="0" parTransId="{2089ED7C-34A1-44D2-AA90-D42EA2A38B69}" sibTransId="{3B3D316F-A4D0-4D91-8094-520630DDDAC9}"/>
    <dgm:cxn modelId="{053138A5-5B7C-4A57-A085-377A97560875}" srcId="{4863602A-E0E8-485F-BB6B-4A0AB1040909}" destId="{C5CFB96B-FD2E-461C-B35B-72011514BD61}" srcOrd="7" destOrd="0" parTransId="{AD5FF8CD-4581-43D1-A8F7-6C0C2E695DBA}" sibTransId="{A9584C2D-4271-4F49-BCEC-4C969F8387B6}"/>
    <dgm:cxn modelId="{F19C564E-8B54-492D-9D88-92E8DF428A89}" type="presOf" srcId="{163103DB-4929-4DBE-8089-9B4CF8D9D281}" destId="{55777E5E-2DC3-4C0D-B183-8D7DBF2DC29D}" srcOrd="0" destOrd="0" presId="urn:microsoft.com/office/officeart/2005/8/layout/radial5"/>
    <dgm:cxn modelId="{62B079DE-2271-46AD-81B7-4C3F02D956BD}" type="presOf" srcId="{E362DA8C-F5D7-4DC1-9002-9045DF9074E0}" destId="{1223DEA3-1121-4322-9BAE-5AF03357D501}" srcOrd="0" destOrd="0" presId="urn:microsoft.com/office/officeart/2005/8/layout/radial5"/>
    <dgm:cxn modelId="{5F4C788C-A5B8-4B78-985F-D9A0CD42CB3F}" type="presOf" srcId="{FB41B07F-D0BA-4A02-90AD-1BE7A1130C4A}" destId="{800073ED-D0B3-4982-A7BD-324740FC2AA5}" srcOrd="1" destOrd="0" presId="urn:microsoft.com/office/officeart/2005/8/layout/radial5"/>
    <dgm:cxn modelId="{C4432CD9-7DA9-4151-A3E4-39EDBB92A203}" srcId="{4863602A-E0E8-485F-BB6B-4A0AB1040909}" destId="{A9C9437B-ED14-4ECF-955C-0DFD872C7FBC}" srcOrd="5" destOrd="0" parTransId="{625E4746-517B-47FD-9FE8-6CC79F95DFBB}" sibTransId="{5776CEBF-C3DE-4349-9380-9D8236900C95}"/>
    <dgm:cxn modelId="{BF99CB5E-B2A2-46D8-8BDD-86E705F6C0BF}" type="presOf" srcId="{8F916008-287A-450B-83CF-BF7DE350EB63}" destId="{A03FFFEF-0307-4F80-B0EA-AA10D73F0BAC}" srcOrd="0" destOrd="0" presId="urn:microsoft.com/office/officeart/2005/8/layout/radial5"/>
    <dgm:cxn modelId="{6F67D3CF-76A9-4A8E-AA8F-450CC917EBC6}" type="presOf" srcId="{81F12567-A0C2-48E9-8116-BF3471512C16}" destId="{4E55C312-A73A-4068-BA37-4E29C2B8199F}" srcOrd="0" destOrd="0" presId="urn:microsoft.com/office/officeart/2005/8/layout/radial5"/>
    <dgm:cxn modelId="{4FDFB895-7C0D-465F-BA83-DB2027EF9199}" srcId="{4863602A-E0E8-485F-BB6B-4A0AB1040909}" destId="{8F916008-287A-450B-83CF-BF7DE350EB63}" srcOrd="2" destOrd="0" parTransId="{C634678C-EC32-47D9-AA73-7F5905A74AB8}" sibTransId="{5D5B770A-E2D5-45CF-A2B1-09090E9B5084}"/>
    <dgm:cxn modelId="{9E6BCAF5-F8D2-49CF-92ED-61FB999B0D91}" type="presOf" srcId="{31BCB5BD-7991-420D-B399-77F6CDCC2960}" destId="{4F80CEAC-47A8-4032-B635-D736FD37CF39}" srcOrd="1" destOrd="0" presId="urn:microsoft.com/office/officeart/2005/8/layout/radial5"/>
    <dgm:cxn modelId="{6A9266D6-35ED-4667-966E-BDCFD92EC8A2}" srcId="{83FDB7C8-0C35-417E-8ABA-280105938CB3}" destId="{4863602A-E0E8-485F-BB6B-4A0AB1040909}" srcOrd="0" destOrd="0" parTransId="{DD58E9D0-2B56-481B-A0CC-000DDC89F4D1}" sibTransId="{E7ABCD83-C257-40CD-BB96-EA4DD0E3FBF6}"/>
    <dgm:cxn modelId="{96E14BE4-85C7-4B8C-953E-12D2A41902C1}" type="presOf" srcId="{FB41B07F-D0BA-4A02-90AD-1BE7A1130C4A}" destId="{1BC45DD6-0C24-407C-A469-566B15C413E6}" srcOrd="0" destOrd="0" presId="urn:microsoft.com/office/officeart/2005/8/layout/radial5"/>
    <dgm:cxn modelId="{5F7A9411-4615-4C7F-AA70-10ADFF3081A2}" srcId="{4863602A-E0E8-485F-BB6B-4A0AB1040909}" destId="{3DD4D903-E0B8-40C0-A5D4-4DA47E6F97E0}" srcOrd="9" destOrd="0" parTransId="{DD058F9C-18DD-41E9-B4F2-93B227D09245}" sibTransId="{CBAA5402-3EBF-4FCA-B204-EDD30C9EB407}"/>
    <dgm:cxn modelId="{E253F5EA-E87D-4AD0-9548-8969A02E973F}" type="presOf" srcId="{2089ED7C-34A1-44D2-AA90-D42EA2A38B69}" destId="{22A7C0A0-DD47-4399-842C-30DBF19F7B3A}" srcOrd="1" destOrd="0" presId="urn:microsoft.com/office/officeart/2005/8/layout/radial5"/>
    <dgm:cxn modelId="{533B8B1E-E589-47FA-974C-0B429C3CF800}" type="presOf" srcId="{F37CF06B-D737-4541-92BB-AA5A83B9EA8A}" destId="{C2244E60-A563-4159-9F86-0C50503E083D}" srcOrd="0" destOrd="0" presId="urn:microsoft.com/office/officeart/2005/8/layout/radial5"/>
    <dgm:cxn modelId="{0E187811-1636-4BB8-B5D7-B1F749484758}" srcId="{4863602A-E0E8-485F-BB6B-4A0AB1040909}" destId="{05DC8D11-8CF0-4BEB-8CC5-3A467C62A975}" srcOrd="8" destOrd="0" parTransId="{01C00EEB-26CC-4801-9E10-95C36C5B6A69}" sibTransId="{84F9945A-243D-4275-8230-D837FB8C05D7}"/>
    <dgm:cxn modelId="{09272D94-8948-46E7-A5F2-4B94736A8FED}" type="presOf" srcId="{3DD4D903-E0B8-40C0-A5D4-4DA47E6F97E0}" destId="{B696EFFA-38B9-4930-8875-F1BB48B91B4B}" srcOrd="0" destOrd="0" presId="urn:microsoft.com/office/officeart/2005/8/layout/radial5"/>
    <dgm:cxn modelId="{044E308C-BEB4-4E73-9E0E-10799704E3D2}" srcId="{4863602A-E0E8-485F-BB6B-4A0AB1040909}" destId="{ECD03331-D61D-4105-94CD-B9F9CCA68590}" srcOrd="4" destOrd="0" parTransId="{F6D92203-E14C-41CD-8D28-204A43F20A5B}" sibTransId="{7EF4C953-CF8E-4852-A0EA-ABFF33FEE541}"/>
    <dgm:cxn modelId="{55F1914E-978A-4153-8EDD-5216ACA4F2B2}" type="presOf" srcId="{83FDB7C8-0C35-417E-8ABA-280105938CB3}" destId="{219C1C20-C656-44F8-B6F3-43375997756B}" srcOrd="0" destOrd="0" presId="urn:microsoft.com/office/officeart/2005/8/layout/radial5"/>
    <dgm:cxn modelId="{707D28EE-B18C-417F-A093-97BD0480D77F}" type="presOf" srcId="{625E4746-517B-47FD-9FE8-6CC79F95DFBB}" destId="{81B6B888-7ADE-48DF-9E20-AAA3A112008F}" srcOrd="1" destOrd="0" presId="urn:microsoft.com/office/officeart/2005/8/layout/radial5"/>
    <dgm:cxn modelId="{12D2947F-4053-4257-BE9F-B488956EA0B2}" type="presOf" srcId="{AD5FF8CD-4581-43D1-A8F7-6C0C2E695DBA}" destId="{98BB72AE-1E71-4E96-99C6-B4AE14ED1310}" srcOrd="1" destOrd="0" presId="urn:microsoft.com/office/officeart/2005/8/layout/radial5"/>
    <dgm:cxn modelId="{BD4D9D69-C92E-45FA-9DD7-3460AD8E6BD4}" type="presOf" srcId="{01C00EEB-26CC-4801-9E10-95C36C5B6A69}" destId="{21E65303-4749-4143-9B95-9F08861E27F6}" srcOrd="1" destOrd="0" presId="urn:microsoft.com/office/officeart/2005/8/layout/radial5"/>
    <dgm:cxn modelId="{8C4E02A0-C30F-491A-8FA6-DA8BCE4B132F}" type="presOf" srcId="{DD058F9C-18DD-41E9-B4F2-93B227D09245}" destId="{94D39BD5-040E-42B0-9FDF-FF7543F8B3F8}" srcOrd="1" destOrd="0" presId="urn:microsoft.com/office/officeart/2005/8/layout/radial5"/>
    <dgm:cxn modelId="{33B2E52B-4F4D-472B-8A0C-2FC166349C09}" srcId="{4863602A-E0E8-485F-BB6B-4A0AB1040909}" destId="{163103DB-4929-4DBE-8089-9B4CF8D9D281}" srcOrd="6" destOrd="0" parTransId="{FB41B07F-D0BA-4A02-90AD-1BE7A1130C4A}" sibTransId="{AF1AC859-0C11-487C-B65C-9C2160CD11F7}"/>
    <dgm:cxn modelId="{3F54DECC-7D23-404D-85FC-8FF2E606F607}" type="presOf" srcId="{A9C9437B-ED14-4ECF-955C-0DFD872C7FBC}" destId="{40DA039A-4FA9-4FE2-8345-21E5EDFD9486}" srcOrd="0" destOrd="0" presId="urn:microsoft.com/office/officeart/2005/8/layout/radial5"/>
    <dgm:cxn modelId="{C90C407F-DEAB-44CC-87E7-A4A63E44929D}" type="presOf" srcId="{01C00EEB-26CC-4801-9E10-95C36C5B6A69}" destId="{3BB43E65-3568-4738-AA2B-01A1C99F3605}" srcOrd="0" destOrd="0" presId="urn:microsoft.com/office/officeart/2005/8/layout/radial5"/>
    <dgm:cxn modelId="{2C43BBBD-1949-4B72-8ABA-0499310987F9}" type="presOf" srcId="{C634678C-EC32-47D9-AA73-7F5905A74AB8}" destId="{0CC14BC6-D42B-4B14-9171-B1EB9CCE7737}" srcOrd="1" destOrd="0" presId="urn:microsoft.com/office/officeart/2005/8/layout/radial5"/>
    <dgm:cxn modelId="{F92DA7D8-BF42-472F-8B98-52CB71082208}" type="presOf" srcId="{F6D92203-E14C-41CD-8D28-204A43F20A5B}" destId="{EE317BB2-575A-4A60-AA5A-A616B8C08D0D}" srcOrd="0" destOrd="0" presId="urn:microsoft.com/office/officeart/2005/8/layout/radial5"/>
    <dgm:cxn modelId="{643F6CB7-597C-4243-9863-2BD486B4DDA6}" type="presOf" srcId="{C5CFB96B-FD2E-461C-B35B-72011514BD61}" destId="{F60DABB1-8472-42A6-BBF5-403B08BE7C4A}" srcOrd="0" destOrd="0" presId="urn:microsoft.com/office/officeart/2005/8/layout/radial5"/>
    <dgm:cxn modelId="{A5BAF95F-3C0E-414E-9033-509ED5159534}" type="presOf" srcId="{4863602A-E0E8-485F-BB6B-4A0AB1040909}" destId="{1F1625F9-6329-4CAE-81C9-5AACA2DD8668}" srcOrd="0" destOrd="0" presId="urn:microsoft.com/office/officeart/2005/8/layout/radial5"/>
    <dgm:cxn modelId="{B9E795DD-9050-4C15-925A-A7DD3DAC71A7}" type="presOf" srcId="{31BCB5BD-7991-420D-B399-77F6CDCC2960}" destId="{7B383F72-6241-46D9-B1C3-FF1EDAED75A6}" srcOrd="0" destOrd="0" presId="urn:microsoft.com/office/officeart/2005/8/layout/radial5"/>
    <dgm:cxn modelId="{B3BC9317-6769-458E-83BE-EE634810517E}" srcId="{4863602A-E0E8-485F-BB6B-4A0AB1040909}" destId="{0632D5EC-4EDB-4204-8007-00C74906D066}" srcOrd="1" destOrd="0" parTransId="{31BCB5BD-7991-420D-B399-77F6CDCC2960}" sibTransId="{7F16EBCE-0C9A-40B7-BF20-B634CCEC994F}"/>
    <dgm:cxn modelId="{4458BF17-5270-47BA-8066-7271EC940D64}" type="presOf" srcId="{DD058F9C-18DD-41E9-B4F2-93B227D09245}" destId="{75B73783-71D6-4007-AA61-F048BD52EFB8}" srcOrd="0" destOrd="0" presId="urn:microsoft.com/office/officeart/2005/8/layout/radial5"/>
    <dgm:cxn modelId="{F48E9862-CC9B-4A46-B3DE-BFA1BD6310B6}" type="presOf" srcId="{05DC8D11-8CF0-4BEB-8CC5-3A467C62A975}" destId="{D36BE5B7-2E1F-412A-8ECD-5C90C1BC44E2}" srcOrd="0" destOrd="0" presId="urn:microsoft.com/office/officeart/2005/8/layout/radial5"/>
    <dgm:cxn modelId="{43427A31-1051-4A8C-AEA2-9C875F5C5F7E}" type="presOf" srcId="{2089ED7C-34A1-44D2-AA90-D42EA2A38B69}" destId="{56E53D6A-AD0C-4BB5-9FA3-83AE3713702A}" srcOrd="0" destOrd="0" presId="urn:microsoft.com/office/officeart/2005/8/layout/radial5"/>
    <dgm:cxn modelId="{71CE7170-97EE-45A8-A1FD-7E50A28E7A62}" type="presOf" srcId="{81F12567-A0C2-48E9-8116-BF3471512C16}" destId="{86547244-DE5E-40FB-B68C-2EFC9291D6E4}" srcOrd="1" destOrd="0" presId="urn:microsoft.com/office/officeart/2005/8/layout/radial5"/>
    <dgm:cxn modelId="{348046CE-80FF-4F96-AA41-D840D5EC7221}" srcId="{83FDB7C8-0C35-417E-8ABA-280105938CB3}" destId="{F22D8013-3895-4EBF-A8BC-3C609EDD06D8}" srcOrd="2" destOrd="0" parTransId="{4D1D8CB4-1D04-4547-80CC-856615DC2AC9}" sibTransId="{16C75FB5-AEC1-4FBB-B0AD-43AF70EF8007}"/>
    <dgm:cxn modelId="{362B672B-FB44-4139-A9C4-9ECDF9498961}" type="presParOf" srcId="{219C1C20-C656-44F8-B6F3-43375997756B}" destId="{1F1625F9-6329-4CAE-81C9-5AACA2DD8668}" srcOrd="0" destOrd="0" presId="urn:microsoft.com/office/officeart/2005/8/layout/radial5"/>
    <dgm:cxn modelId="{2897A9BE-11A5-4A28-88A3-D02269DAAEE5}" type="presParOf" srcId="{219C1C20-C656-44F8-B6F3-43375997756B}" destId="{4E55C312-A73A-4068-BA37-4E29C2B8199F}" srcOrd="1" destOrd="0" presId="urn:microsoft.com/office/officeart/2005/8/layout/radial5"/>
    <dgm:cxn modelId="{951C6772-42A4-4F83-BE85-521812B5B29B}" type="presParOf" srcId="{4E55C312-A73A-4068-BA37-4E29C2B8199F}" destId="{86547244-DE5E-40FB-B68C-2EFC9291D6E4}" srcOrd="0" destOrd="0" presId="urn:microsoft.com/office/officeart/2005/8/layout/radial5"/>
    <dgm:cxn modelId="{690FE67B-C049-47C2-8DAF-D626DCDEC7D2}" type="presParOf" srcId="{219C1C20-C656-44F8-B6F3-43375997756B}" destId="{C2244E60-A563-4159-9F86-0C50503E083D}" srcOrd="2" destOrd="0" presId="urn:microsoft.com/office/officeart/2005/8/layout/radial5"/>
    <dgm:cxn modelId="{621208CF-6005-4710-98E1-62874B21CBEC}" type="presParOf" srcId="{219C1C20-C656-44F8-B6F3-43375997756B}" destId="{7B383F72-6241-46D9-B1C3-FF1EDAED75A6}" srcOrd="3" destOrd="0" presId="urn:microsoft.com/office/officeart/2005/8/layout/radial5"/>
    <dgm:cxn modelId="{DBCA4332-753D-4235-9466-2D1183B0CD0C}" type="presParOf" srcId="{7B383F72-6241-46D9-B1C3-FF1EDAED75A6}" destId="{4F80CEAC-47A8-4032-B635-D736FD37CF39}" srcOrd="0" destOrd="0" presId="urn:microsoft.com/office/officeart/2005/8/layout/radial5"/>
    <dgm:cxn modelId="{626D81C4-4D76-4D8A-8981-89CFAA607E5D}" type="presParOf" srcId="{219C1C20-C656-44F8-B6F3-43375997756B}" destId="{D36674BF-02F9-4C96-92C7-183DBBE29FD3}" srcOrd="4" destOrd="0" presId="urn:microsoft.com/office/officeart/2005/8/layout/radial5"/>
    <dgm:cxn modelId="{492010ED-D34A-4BB0-A308-9DE22AC3D24B}" type="presParOf" srcId="{219C1C20-C656-44F8-B6F3-43375997756B}" destId="{91705E0C-F54C-4BD5-A7B1-A3087B0284A9}" srcOrd="5" destOrd="0" presId="urn:microsoft.com/office/officeart/2005/8/layout/radial5"/>
    <dgm:cxn modelId="{1AB0B22F-B938-482F-A5AA-BA0B38929A9C}" type="presParOf" srcId="{91705E0C-F54C-4BD5-A7B1-A3087B0284A9}" destId="{0CC14BC6-D42B-4B14-9171-B1EB9CCE7737}" srcOrd="0" destOrd="0" presId="urn:microsoft.com/office/officeart/2005/8/layout/radial5"/>
    <dgm:cxn modelId="{F3E9BEF0-DF6A-4AA0-A031-C24BA57DDDB2}" type="presParOf" srcId="{219C1C20-C656-44F8-B6F3-43375997756B}" destId="{A03FFFEF-0307-4F80-B0EA-AA10D73F0BAC}" srcOrd="6" destOrd="0" presId="urn:microsoft.com/office/officeart/2005/8/layout/radial5"/>
    <dgm:cxn modelId="{5D4059D2-F21F-438F-9A7F-73EEC01642CB}" type="presParOf" srcId="{219C1C20-C656-44F8-B6F3-43375997756B}" destId="{56E53D6A-AD0C-4BB5-9FA3-83AE3713702A}" srcOrd="7" destOrd="0" presId="urn:microsoft.com/office/officeart/2005/8/layout/radial5"/>
    <dgm:cxn modelId="{F159CE6D-7427-4D49-9AFC-1BB9339223CC}" type="presParOf" srcId="{56E53D6A-AD0C-4BB5-9FA3-83AE3713702A}" destId="{22A7C0A0-DD47-4399-842C-30DBF19F7B3A}" srcOrd="0" destOrd="0" presId="urn:microsoft.com/office/officeart/2005/8/layout/radial5"/>
    <dgm:cxn modelId="{A3C42D73-7D23-43F6-A9B1-4570A444D3BB}" type="presParOf" srcId="{219C1C20-C656-44F8-B6F3-43375997756B}" destId="{1223DEA3-1121-4322-9BAE-5AF03357D501}" srcOrd="8" destOrd="0" presId="urn:microsoft.com/office/officeart/2005/8/layout/radial5"/>
    <dgm:cxn modelId="{E2B9AFBD-0D4F-4F68-ADEC-F1DB4035AD0D}" type="presParOf" srcId="{219C1C20-C656-44F8-B6F3-43375997756B}" destId="{EE317BB2-575A-4A60-AA5A-A616B8C08D0D}" srcOrd="9" destOrd="0" presId="urn:microsoft.com/office/officeart/2005/8/layout/radial5"/>
    <dgm:cxn modelId="{332977FB-6CB8-460C-BCD5-48C533278927}" type="presParOf" srcId="{EE317BB2-575A-4A60-AA5A-A616B8C08D0D}" destId="{5409F595-02B9-49B4-8761-F6D171B646CE}" srcOrd="0" destOrd="0" presId="urn:microsoft.com/office/officeart/2005/8/layout/radial5"/>
    <dgm:cxn modelId="{7FF7B3ED-A689-442E-862A-85C1E9E6295B}" type="presParOf" srcId="{219C1C20-C656-44F8-B6F3-43375997756B}" destId="{DD0957A3-C80B-4A21-8D8B-389EEF13159E}" srcOrd="10" destOrd="0" presId="urn:microsoft.com/office/officeart/2005/8/layout/radial5"/>
    <dgm:cxn modelId="{5CD31411-CA45-4712-9FEF-4242F63016EE}" type="presParOf" srcId="{219C1C20-C656-44F8-B6F3-43375997756B}" destId="{7DDFE62B-DF54-43A9-8485-A7CD628A3D13}" srcOrd="11" destOrd="0" presId="urn:microsoft.com/office/officeart/2005/8/layout/radial5"/>
    <dgm:cxn modelId="{EB270BD1-2261-4AEF-A67E-4466E93A75FB}" type="presParOf" srcId="{7DDFE62B-DF54-43A9-8485-A7CD628A3D13}" destId="{81B6B888-7ADE-48DF-9E20-AAA3A112008F}" srcOrd="0" destOrd="0" presId="urn:microsoft.com/office/officeart/2005/8/layout/radial5"/>
    <dgm:cxn modelId="{3817B8DF-55DA-4615-BE2D-7C534F09826C}" type="presParOf" srcId="{219C1C20-C656-44F8-B6F3-43375997756B}" destId="{40DA039A-4FA9-4FE2-8345-21E5EDFD9486}" srcOrd="12" destOrd="0" presId="urn:microsoft.com/office/officeart/2005/8/layout/radial5"/>
    <dgm:cxn modelId="{C7894A2F-BBC6-4DEC-B0A2-23BF16DD94A8}" type="presParOf" srcId="{219C1C20-C656-44F8-B6F3-43375997756B}" destId="{1BC45DD6-0C24-407C-A469-566B15C413E6}" srcOrd="13" destOrd="0" presId="urn:microsoft.com/office/officeart/2005/8/layout/radial5"/>
    <dgm:cxn modelId="{AE0163C8-2DBD-4BBF-A340-7D3BB07A7A0C}" type="presParOf" srcId="{1BC45DD6-0C24-407C-A469-566B15C413E6}" destId="{800073ED-D0B3-4982-A7BD-324740FC2AA5}" srcOrd="0" destOrd="0" presId="urn:microsoft.com/office/officeart/2005/8/layout/radial5"/>
    <dgm:cxn modelId="{A7476E7C-C65F-42F0-8732-C4D36AB723A6}" type="presParOf" srcId="{219C1C20-C656-44F8-B6F3-43375997756B}" destId="{55777E5E-2DC3-4C0D-B183-8D7DBF2DC29D}" srcOrd="14" destOrd="0" presId="urn:microsoft.com/office/officeart/2005/8/layout/radial5"/>
    <dgm:cxn modelId="{11564177-3FC6-4458-9D13-7FE45CE3D3C8}" type="presParOf" srcId="{219C1C20-C656-44F8-B6F3-43375997756B}" destId="{2204395C-1970-45BC-96AB-BB6CEA21CC83}" srcOrd="15" destOrd="0" presId="urn:microsoft.com/office/officeart/2005/8/layout/radial5"/>
    <dgm:cxn modelId="{41D22172-9F93-4BD5-A696-962F2E4F1862}" type="presParOf" srcId="{2204395C-1970-45BC-96AB-BB6CEA21CC83}" destId="{98BB72AE-1E71-4E96-99C6-B4AE14ED1310}" srcOrd="0" destOrd="0" presId="urn:microsoft.com/office/officeart/2005/8/layout/radial5"/>
    <dgm:cxn modelId="{D54AD2F1-3A86-457B-BE75-A191F41A8D23}" type="presParOf" srcId="{219C1C20-C656-44F8-B6F3-43375997756B}" destId="{F60DABB1-8472-42A6-BBF5-403B08BE7C4A}" srcOrd="16" destOrd="0" presId="urn:microsoft.com/office/officeart/2005/8/layout/radial5"/>
    <dgm:cxn modelId="{30DAA2BF-C8FB-489E-85D9-6ED9AC201B01}" type="presParOf" srcId="{219C1C20-C656-44F8-B6F3-43375997756B}" destId="{3BB43E65-3568-4738-AA2B-01A1C99F3605}" srcOrd="17" destOrd="0" presId="urn:microsoft.com/office/officeart/2005/8/layout/radial5"/>
    <dgm:cxn modelId="{AF3A6CE9-65F9-450C-B80A-C5258B2EAD25}" type="presParOf" srcId="{3BB43E65-3568-4738-AA2B-01A1C99F3605}" destId="{21E65303-4749-4143-9B95-9F08861E27F6}" srcOrd="0" destOrd="0" presId="urn:microsoft.com/office/officeart/2005/8/layout/radial5"/>
    <dgm:cxn modelId="{59B048E5-C8DD-4EFE-A84E-76F77A73773E}" type="presParOf" srcId="{219C1C20-C656-44F8-B6F3-43375997756B}" destId="{D36BE5B7-2E1F-412A-8ECD-5C90C1BC44E2}" srcOrd="18" destOrd="0" presId="urn:microsoft.com/office/officeart/2005/8/layout/radial5"/>
    <dgm:cxn modelId="{33C47D28-1A40-4F99-8BFE-748343F0D9DA}" type="presParOf" srcId="{219C1C20-C656-44F8-B6F3-43375997756B}" destId="{75B73783-71D6-4007-AA61-F048BD52EFB8}" srcOrd="19" destOrd="0" presId="urn:microsoft.com/office/officeart/2005/8/layout/radial5"/>
    <dgm:cxn modelId="{DF2F510E-1C58-4C94-B5C2-C1790012392C}" type="presParOf" srcId="{75B73783-71D6-4007-AA61-F048BD52EFB8}" destId="{94D39BD5-040E-42B0-9FDF-FF7543F8B3F8}" srcOrd="0" destOrd="0" presId="urn:microsoft.com/office/officeart/2005/8/layout/radial5"/>
    <dgm:cxn modelId="{1E63884F-9E64-4014-9AF5-A895A320EBE8}" type="presParOf" srcId="{219C1C20-C656-44F8-B6F3-43375997756B}" destId="{B696EFFA-38B9-4930-8875-F1BB48B91B4B}" srcOrd="20"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8E33A-E2EA-4E8E-9F4B-0C580FEECC3B}"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BCD1923F-B27D-458C-B919-6AA4B477F2F4}">
      <dgm:prSet phldrT="[Text]"/>
      <dgm:spPr/>
      <dgm:t>
        <a:bodyPr/>
        <a:lstStyle/>
        <a:p>
          <a:r>
            <a:rPr lang="en-US" dirty="0" err="1" smtClean="0">
              <a:solidFill>
                <a:schemeClr val="tx1"/>
              </a:solidFill>
              <a:latin typeface="NikoshBAN" panose="02000000000000000000" pitchFamily="2" charset="0"/>
              <a:cs typeface="NikoshBAN" panose="02000000000000000000" pitchFamily="2" charset="0"/>
            </a:rPr>
            <a:t>কর্মধারয়</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সমাস</a:t>
          </a:r>
          <a:endParaRPr lang="en-US" dirty="0">
            <a:solidFill>
              <a:schemeClr val="tx1"/>
            </a:solidFill>
            <a:latin typeface="NikoshBAN" panose="02000000000000000000" pitchFamily="2" charset="0"/>
            <a:cs typeface="NikoshBAN" panose="02000000000000000000" pitchFamily="2" charset="0"/>
          </a:endParaRPr>
        </a:p>
      </dgm:t>
    </dgm:pt>
    <dgm:pt modelId="{727773EF-696B-4633-A233-246C16EFE1A2}" type="parTrans" cxnId="{335F5A87-56B8-476C-9412-49ACA5BDB143}">
      <dgm:prSet/>
      <dgm:spPr/>
      <dgm:t>
        <a:bodyPr/>
        <a:lstStyle/>
        <a:p>
          <a:endParaRPr lang="en-US"/>
        </a:p>
      </dgm:t>
    </dgm:pt>
    <dgm:pt modelId="{CF8253FE-C688-4417-A29B-160AAADD1DE2}" type="sibTrans" cxnId="{335F5A87-56B8-476C-9412-49ACA5BDB143}">
      <dgm:prSet/>
      <dgm:spPr/>
      <dgm:t>
        <a:bodyPr/>
        <a:lstStyle/>
        <a:p>
          <a:endParaRPr lang="en-US"/>
        </a:p>
      </dgm:t>
    </dgm:pt>
    <dgm:pt modelId="{58034C50-A51F-4967-956A-F4491B07C5EA}">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মধ্যপদলোপী</a:t>
          </a:r>
          <a:endParaRPr lang="en-US" sz="2800" dirty="0">
            <a:solidFill>
              <a:schemeClr val="tx1"/>
            </a:solidFill>
            <a:latin typeface="NikoshBAN" panose="02000000000000000000" pitchFamily="2" charset="0"/>
            <a:cs typeface="NikoshBAN" panose="02000000000000000000" pitchFamily="2" charset="0"/>
          </a:endParaRPr>
        </a:p>
      </dgm:t>
    </dgm:pt>
    <dgm:pt modelId="{A29EB43F-DAB4-4ADA-B44C-44EB6B486BA4}" type="parTrans" cxnId="{494AC648-B17F-4F8F-80E7-11A209E4280C}">
      <dgm:prSet/>
      <dgm:spPr/>
      <dgm:t>
        <a:bodyPr/>
        <a:lstStyle/>
        <a:p>
          <a:endParaRPr lang="en-US"/>
        </a:p>
      </dgm:t>
    </dgm:pt>
    <dgm:pt modelId="{6A5C1702-3543-4B58-B3D4-0D2EEFDAC057}" type="sibTrans" cxnId="{494AC648-B17F-4F8F-80E7-11A209E4280C}">
      <dgm:prSet/>
      <dgm:spPr/>
      <dgm:t>
        <a:bodyPr/>
        <a:lstStyle/>
        <a:p>
          <a:endParaRPr lang="en-US"/>
        </a:p>
      </dgm:t>
    </dgm:pt>
    <dgm:pt modelId="{B9359C00-72BF-4E98-AC79-E92DDAB2F9A1}">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উপমান কর্মধারয়</a:t>
          </a:r>
          <a:endParaRPr lang="en-US" sz="2800" dirty="0">
            <a:solidFill>
              <a:schemeClr val="tx1"/>
            </a:solidFill>
            <a:latin typeface="NikoshBAN" panose="02000000000000000000" pitchFamily="2" charset="0"/>
            <a:cs typeface="NikoshBAN" panose="02000000000000000000" pitchFamily="2" charset="0"/>
          </a:endParaRPr>
        </a:p>
      </dgm:t>
    </dgm:pt>
    <dgm:pt modelId="{0FF21F99-2372-477C-9D76-C6CD3D26741E}" type="parTrans" cxnId="{7A49A7E2-A891-40BE-9745-67B949C021EB}">
      <dgm:prSet/>
      <dgm:spPr/>
      <dgm:t>
        <a:bodyPr/>
        <a:lstStyle/>
        <a:p>
          <a:endParaRPr lang="en-US"/>
        </a:p>
      </dgm:t>
    </dgm:pt>
    <dgm:pt modelId="{DC895726-DDE5-4079-8D8C-36BACC020158}" type="sibTrans" cxnId="{7A49A7E2-A891-40BE-9745-67B949C021EB}">
      <dgm:prSet/>
      <dgm:spPr/>
      <dgm:t>
        <a:bodyPr/>
        <a:lstStyle/>
        <a:p>
          <a:endParaRPr lang="en-US"/>
        </a:p>
      </dgm:t>
    </dgm:pt>
    <dgm:pt modelId="{5B7DCF21-CEFB-4AF6-9611-758271209A68}">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উপমিত কর্মধারয়</a:t>
          </a:r>
          <a:endParaRPr lang="en-US" sz="2800" dirty="0">
            <a:solidFill>
              <a:schemeClr val="tx1"/>
            </a:solidFill>
            <a:latin typeface="NikoshBAN" panose="02000000000000000000" pitchFamily="2" charset="0"/>
            <a:cs typeface="NikoshBAN" panose="02000000000000000000" pitchFamily="2" charset="0"/>
          </a:endParaRPr>
        </a:p>
      </dgm:t>
    </dgm:pt>
    <dgm:pt modelId="{DCD34D22-E9B3-4D7E-B456-F49A7E8D4623}" type="parTrans" cxnId="{9359EC5A-29A1-4EEE-868F-207974915DFE}">
      <dgm:prSet/>
      <dgm:spPr/>
      <dgm:t>
        <a:bodyPr/>
        <a:lstStyle/>
        <a:p>
          <a:endParaRPr lang="en-US"/>
        </a:p>
      </dgm:t>
    </dgm:pt>
    <dgm:pt modelId="{5567D59A-3981-4BC4-8D76-6E689A14FD30}" type="sibTrans" cxnId="{9359EC5A-29A1-4EEE-868F-207974915DFE}">
      <dgm:prSet/>
      <dgm:spPr/>
      <dgm:t>
        <a:bodyPr/>
        <a:lstStyle/>
        <a:p>
          <a:endParaRPr lang="en-US"/>
        </a:p>
      </dgm:t>
    </dgm:pt>
    <dgm:pt modelId="{C027DC60-70A7-4161-9DA6-405F96A2EA34}">
      <dgm:prSet phldrT="[Text]" custT="1"/>
      <dgm:spPr/>
      <dgm:t>
        <a:bodyPr/>
        <a:lstStyle/>
        <a:p>
          <a:r>
            <a:rPr lang="bn-IN" sz="2800" dirty="0" smtClean="0">
              <a:solidFill>
                <a:schemeClr val="tx1"/>
              </a:solidFill>
              <a:latin typeface="NikoshBAN" panose="02000000000000000000" pitchFamily="2" charset="0"/>
              <a:cs typeface="NikoshBAN" panose="02000000000000000000" pitchFamily="2" charset="0"/>
            </a:rPr>
            <a:t>রূপক কর্মধারয়</a:t>
          </a:r>
          <a:endParaRPr lang="en-US" sz="2800" dirty="0">
            <a:solidFill>
              <a:schemeClr val="tx1"/>
            </a:solidFill>
            <a:latin typeface="NikoshBAN" panose="02000000000000000000" pitchFamily="2" charset="0"/>
            <a:cs typeface="NikoshBAN" panose="02000000000000000000" pitchFamily="2" charset="0"/>
          </a:endParaRPr>
        </a:p>
      </dgm:t>
    </dgm:pt>
    <dgm:pt modelId="{59E957B7-AD39-4E3A-82E5-91DED707230B}" type="parTrans" cxnId="{CB4ED710-2C7E-43CB-BF02-1A6FB41EF15F}">
      <dgm:prSet/>
      <dgm:spPr/>
      <dgm:t>
        <a:bodyPr/>
        <a:lstStyle/>
        <a:p>
          <a:endParaRPr lang="en-US"/>
        </a:p>
      </dgm:t>
    </dgm:pt>
    <dgm:pt modelId="{3EE402C6-076B-4A64-B2F7-6B0047C8ACA0}" type="sibTrans" cxnId="{CB4ED710-2C7E-43CB-BF02-1A6FB41EF15F}">
      <dgm:prSet/>
      <dgm:spPr/>
      <dgm:t>
        <a:bodyPr/>
        <a:lstStyle/>
        <a:p>
          <a:endParaRPr lang="en-US"/>
        </a:p>
      </dgm:t>
    </dgm:pt>
    <dgm:pt modelId="{6BCD244F-699F-4C32-BE94-EDC0B8338172}" type="pres">
      <dgm:prSet presAssocID="{7148E33A-E2EA-4E8E-9F4B-0C580FEECC3B}" presName="Name0" presStyleCnt="0">
        <dgm:presLayoutVars>
          <dgm:chMax val="1"/>
          <dgm:dir/>
          <dgm:animLvl val="ctr"/>
          <dgm:resizeHandles val="exact"/>
        </dgm:presLayoutVars>
      </dgm:prSet>
      <dgm:spPr/>
      <dgm:t>
        <a:bodyPr/>
        <a:lstStyle/>
        <a:p>
          <a:endParaRPr lang="en-US"/>
        </a:p>
      </dgm:t>
    </dgm:pt>
    <dgm:pt modelId="{CB5E3711-1062-4135-AA97-B72C471F2C12}" type="pres">
      <dgm:prSet presAssocID="{BCD1923F-B27D-458C-B919-6AA4B477F2F4}" presName="centerShape" presStyleLbl="node0" presStyleIdx="0" presStyleCnt="1"/>
      <dgm:spPr/>
      <dgm:t>
        <a:bodyPr/>
        <a:lstStyle/>
        <a:p>
          <a:endParaRPr lang="en-US"/>
        </a:p>
      </dgm:t>
    </dgm:pt>
    <dgm:pt modelId="{7965E351-106B-4B0F-8995-574A53E74A79}" type="pres">
      <dgm:prSet presAssocID="{A29EB43F-DAB4-4ADA-B44C-44EB6B486BA4}" presName="parTrans" presStyleLbl="sibTrans2D1" presStyleIdx="0" presStyleCnt="4"/>
      <dgm:spPr/>
      <dgm:t>
        <a:bodyPr/>
        <a:lstStyle/>
        <a:p>
          <a:endParaRPr lang="en-US"/>
        </a:p>
      </dgm:t>
    </dgm:pt>
    <dgm:pt modelId="{3DBA5D5E-7068-4027-9403-1F556DC34CE3}" type="pres">
      <dgm:prSet presAssocID="{A29EB43F-DAB4-4ADA-B44C-44EB6B486BA4}" presName="connectorText" presStyleLbl="sibTrans2D1" presStyleIdx="0" presStyleCnt="4"/>
      <dgm:spPr/>
      <dgm:t>
        <a:bodyPr/>
        <a:lstStyle/>
        <a:p>
          <a:endParaRPr lang="en-US"/>
        </a:p>
      </dgm:t>
    </dgm:pt>
    <dgm:pt modelId="{AB89D32F-38CE-4208-9900-EEBBECF4E6CE}" type="pres">
      <dgm:prSet presAssocID="{58034C50-A51F-4967-956A-F4491B07C5EA}" presName="node" presStyleLbl="node1" presStyleIdx="0" presStyleCnt="4">
        <dgm:presLayoutVars>
          <dgm:bulletEnabled val="1"/>
        </dgm:presLayoutVars>
      </dgm:prSet>
      <dgm:spPr/>
      <dgm:t>
        <a:bodyPr/>
        <a:lstStyle/>
        <a:p>
          <a:endParaRPr lang="en-US"/>
        </a:p>
      </dgm:t>
    </dgm:pt>
    <dgm:pt modelId="{AC4CE62B-9C2A-47C8-841E-EFCD7A2FE844}" type="pres">
      <dgm:prSet presAssocID="{0FF21F99-2372-477C-9D76-C6CD3D26741E}" presName="parTrans" presStyleLbl="sibTrans2D1" presStyleIdx="1" presStyleCnt="4"/>
      <dgm:spPr/>
      <dgm:t>
        <a:bodyPr/>
        <a:lstStyle/>
        <a:p>
          <a:endParaRPr lang="en-US"/>
        </a:p>
      </dgm:t>
    </dgm:pt>
    <dgm:pt modelId="{5678F2C0-4F49-46D7-BDE9-9AF883F9E7BB}" type="pres">
      <dgm:prSet presAssocID="{0FF21F99-2372-477C-9D76-C6CD3D26741E}" presName="connectorText" presStyleLbl="sibTrans2D1" presStyleIdx="1" presStyleCnt="4"/>
      <dgm:spPr/>
      <dgm:t>
        <a:bodyPr/>
        <a:lstStyle/>
        <a:p>
          <a:endParaRPr lang="en-US"/>
        </a:p>
      </dgm:t>
    </dgm:pt>
    <dgm:pt modelId="{6A1F4869-ECF0-4C32-85A2-8A801328E46C}" type="pres">
      <dgm:prSet presAssocID="{B9359C00-72BF-4E98-AC79-E92DDAB2F9A1}" presName="node" presStyleLbl="node1" presStyleIdx="1" presStyleCnt="4">
        <dgm:presLayoutVars>
          <dgm:bulletEnabled val="1"/>
        </dgm:presLayoutVars>
      </dgm:prSet>
      <dgm:spPr/>
      <dgm:t>
        <a:bodyPr/>
        <a:lstStyle/>
        <a:p>
          <a:endParaRPr lang="en-US"/>
        </a:p>
      </dgm:t>
    </dgm:pt>
    <dgm:pt modelId="{34FEDB6A-8F9C-4F55-8227-ED5BCDB542FD}" type="pres">
      <dgm:prSet presAssocID="{DCD34D22-E9B3-4D7E-B456-F49A7E8D4623}" presName="parTrans" presStyleLbl="sibTrans2D1" presStyleIdx="2" presStyleCnt="4"/>
      <dgm:spPr/>
      <dgm:t>
        <a:bodyPr/>
        <a:lstStyle/>
        <a:p>
          <a:endParaRPr lang="en-US"/>
        </a:p>
      </dgm:t>
    </dgm:pt>
    <dgm:pt modelId="{58178067-AB8F-4EE0-AAE6-04B5BE83658D}" type="pres">
      <dgm:prSet presAssocID="{DCD34D22-E9B3-4D7E-B456-F49A7E8D4623}" presName="connectorText" presStyleLbl="sibTrans2D1" presStyleIdx="2" presStyleCnt="4"/>
      <dgm:spPr/>
      <dgm:t>
        <a:bodyPr/>
        <a:lstStyle/>
        <a:p>
          <a:endParaRPr lang="en-US"/>
        </a:p>
      </dgm:t>
    </dgm:pt>
    <dgm:pt modelId="{C7FFB8F4-CCFD-49D3-B0E2-C5B34118BC21}" type="pres">
      <dgm:prSet presAssocID="{5B7DCF21-CEFB-4AF6-9611-758271209A68}" presName="node" presStyleLbl="node1" presStyleIdx="2" presStyleCnt="4">
        <dgm:presLayoutVars>
          <dgm:bulletEnabled val="1"/>
        </dgm:presLayoutVars>
      </dgm:prSet>
      <dgm:spPr/>
      <dgm:t>
        <a:bodyPr/>
        <a:lstStyle/>
        <a:p>
          <a:endParaRPr lang="en-US"/>
        </a:p>
      </dgm:t>
    </dgm:pt>
    <dgm:pt modelId="{C80265C7-C630-4492-BA53-39E07148DCDC}" type="pres">
      <dgm:prSet presAssocID="{59E957B7-AD39-4E3A-82E5-91DED707230B}" presName="parTrans" presStyleLbl="sibTrans2D1" presStyleIdx="3" presStyleCnt="4"/>
      <dgm:spPr/>
      <dgm:t>
        <a:bodyPr/>
        <a:lstStyle/>
        <a:p>
          <a:endParaRPr lang="en-US"/>
        </a:p>
      </dgm:t>
    </dgm:pt>
    <dgm:pt modelId="{6457F105-2C1F-4CF3-AE2D-DA7355CB4F6F}" type="pres">
      <dgm:prSet presAssocID="{59E957B7-AD39-4E3A-82E5-91DED707230B}" presName="connectorText" presStyleLbl="sibTrans2D1" presStyleIdx="3" presStyleCnt="4"/>
      <dgm:spPr/>
      <dgm:t>
        <a:bodyPr/>
        <a:lstStyle/>
        <a:p>
          <a:endParaRPr lang="en-US"/>
        </a:p>
      </dgm:t>
    </dgm:pt>
    <dgm:pt modelId="{A52AA049-CB06-422C-ACB1-B29B62E126E9}" type="pres">
      <dgm:prSet presAssocID="{C027DC60-70A7-4161-9DA6-405F96A2EA34}" presName="node" presStyleLbl="node1" presStyleIdx="3" presStyleCnt="4">
        <dgm:presLayoutVars>
          <dgm:bulletEnabled val="1"/>
        </dgm:presLayoutVars>
      </dgm:prSet>
      <dgm:spPr/>
      <dgm:t>
        <a:bodyPr/>
        <a:lstStyle/>
        <a:p>
          <a:endParaRPr lang="en-US"/>
        </a:p>
      </dgm:t>
    </dgm:pt>
  </dgm:ptLst>
  <dgm:cxnLst>
    <dgm:cxn modelId="{B72C45B3-72D4-46D2-AA52-89A2BB67E14E}" type="presOf" srcId="{7148E33A-E2EA-4E8E-9F4B-0C580FEECC3B}" destId="{6BCD244F-699F-4C32-BE94-EDC0B8338172}" srcOrd="0" destOrd="0" presId="urn:microsoft.com/office/officeart/2005/8/layout/radial5"/>
    <dgm:cxn modelId="{57882307-99EE-46EC-9082-A8D8DE541977}" type="presOf" srcId="{B9359C00-72BF-4E98-AC79-E92DDAB2F9A1}" destId="{6A1F4869-ECF0-4C32-85A2-8A801328E46C}" srcOrd="0" destOrd="0" presId="urn:microsoft.com/office/officeart/2005/8/layout/radial5"/>
    <dgm:cxn modelId="{9359EC5A-29A1-4EEE-868F-207974915DFE}" srcId="{BCD1923F-B27D-458C-B919-6AA4B477F2F4}" destId="{5B7DCF21-CEFB-4AF6-9611-758271209A68}" srcOrd="2" destOrd="0" parTransId="{DCD34D22-E9B3-4D7E-B456-F49A7E8D4623}" sibTransId="{5567D59A-3981-4BC4-8D76-6E689A14FD30}"/>
    <dgm:cxn modelId="{4C75CDA9-133F-4744-A557-E11B554D0C23}" type="presOf" srcId="{C027DC60-70A7-4161-9DA6-405F96A2EA34}" destId="{A52AA049-CB06-422C-ACB1-B29B62E126E9}" srcOrd="0" destOrd="0" presId="urn:microsoft.com/office/officeart/2005/8/layout/radial5"/>
    <dgm:cxn modelId="{BF5D3848-CF10-4754-A939-7AD7F9D3BC3B}" type="presOf" srcId="{59E957B7-AD39-4E3A-82E5-91DED707230B}" destId="{C80265C7-C630-4492-BA53-39E07148DCDC}" srcOrd="0" destOrd="0" presId="urn:microsoft.com/office/officeart/2005/8/layout/radial5"/>
    <dgm:cxn modelId="{C26A9A1B-618F-4133-93DC-BF20F6468EE0}" type="presOf" srcId="{DCD34D22-E9B3-4D7E-B456-F49A7E8D4623}" destId="{34FEDB6A-8F9C-4F55-8227-ED5BCDB542FD}" srcOrd="0" destOrd="0" presId="urn:microsoft.com/office/officeart/2005/8/layout/radial5"/>
    <dgm:cxn modelId="{40055195-0E94-4714-A476-8101CE38F890}" type="presOf" srcId="{0FF21F99-2372-477C-9D76-C6CD3D26741E}" destId="{AC4CE62B-9C2A-47C8-841E-EFCD7A2FE844}" srcOrd="0" destOrd="0" presId="urn:microsoft.com/office/officeart/2005/8/layout/radial5"/>
    <dgm:cxn modelId="{9E1A0F53-65DF-46F7-8491-26BC0B1809F4}" type="presOf" srcId="{58034C50-A51F-4967-956A-F4491B07C5EA}" destId="{AB89D32F-38CE-4208-9900-EEBBECF4E6CE}" srcOrd="0" destOrd="0" presId="urn:microsoft.com/office/officeart/2005/8/layout/radial5"/>
    <dgm:cxn modelId="{335F5A87-56B8-476C-9412-49ACA5BDB143}" srcId="{7148E33A-E2EA-4E8E-9F4B-0C580FEECC3B}" destId="{BCD1923F-B27D-458C-B919-6AA4B477F2F4}" srcOrd="0" destOrd="0" parTransId="{727773EF-696B-4633-A233-246C16EFE1A2}" sibTransId="{CF8253FE-C688-4417-A29B-160AAADD1DE2}"/>
    <dgm:cxn modelId="{B344E757-F23E-40EA-9B01-069A866612DA}" type="presOf" srcId="{A29EB43F-DAB4-4ADA-B44C-44EB6B486BA4}" destId="{7965E351-106B-4B0F-8995-574A53E74A79}" srcOrd="0" destOrd="0" presId="urn:microsoft.com/office/officeart/2005/8/layout/radial5"/>
    <dgm:cxn modelId="{07387DB9-F561-451D-BDEF-C44E1D8FEE66}" type="presOf" srcId="{A29EB43F-DAB4-4ADA-B44C-44EB6B486BA4}" destId="{3DBA5D5E-7068-4027-9403-1F556DC34CE3}" srcOrd="1" destOrd="0" presId="urn:microsoft.com/office/officeart/2005/8/layout/radial5"/>
    <dgm:cxn modelId="{D53863C5-FEE5-4B8B-88D4-45A56485A6F4}" type="presOf" srcId="{DCD34D22-E9B3-4D7E-B456-F49A7E8D4623}" destId="{58178067-AB8F-4EE0-AAE6-04B5BE83658D}" srcOrd="1" destOrd="0" presId="urn:microsoft.com/office/officeart/2005/8/layout/radial5"/>
    <dgm:cxn modelId="{7A49A7E2-A891-40BE-9745-67B949C021EB}" srcId="{BCD1923F-B27D-458C-B919-6AA4B477F2F4}" destId="{B9359C00-72BF-4E98-AC79-E92DDAB2F9A1}" srcOrd="1" destOrd="0" parTransId="{0FF21F99-2372-477C-9D76-C6CD3D26741E}" sibTransId="{DC895726-DDE5-4079-8D8C-36BACC020158}"/>
    <dgm:cxn modelId="{F6D8D486-81A6-4F70-BBBD-A3F77F650E43}" type="presOf" srcId="{59E957B7-AD39-4E3A-82E5-91DED707230B}" destId="{6457F105-2C1F-4CF3-AE2D-DA7355CB4F6F}" srcOrd="1" destOrd="0" presId="urn:microsoft.com/office/officeart/2005/8/layout/radial5"/>
    <dgm:cxn modelId="{5DD3B21C-BA21-42C5-9422-E73F0F763783}" type="presOf" srcId="{0FF21F99-2372-477C-9D76-C6CD3D26741E}" destId="{5678F2C0-4F49-46D7-BDE9-9AF883F9E7BB}" srcOrd="1" destOrd="0" presId="urn:microsoft.com/office/officeart/2005/8/layout/radial5"/>
    <dgm:cxn modelId="{BF8A0216-6538-4344-8052-4A7E641D2890}" type="presOf" srcId="{BCD1923F-B27D-458C-B919-6AA4B477F2F4}" destId="{CB5E3711-1062-4135-AA97-B72C471F2C12}" srcOrd="0" destOrd="0" presId="urn:microsoft.com/office/officeart/2005/8/layout/radial5"/>
    <dgm:cxn modelId="{494AC648-B17F-4F8F-80E7-11A209E4280C}" srcId="{BCD1923F-B27D-458C-B919-6AA4B477F2F4}" destId="{58034C50-A51F-4967-956A-F4491B07C5EA}" srcOrd="0" destOrd="0" parTransId="{A29EB43F-DAB4-4ADA-B44C-44EB6B486BA4}" sibTransId="{6A5C1702-3543-4B58-B3D4-0D2EEFDAC057}"/>
    <dgm:cxn modelId="{CB4ED710-2C7E-43CB-BF02-1A6FB41EF15F}" srcId="{BCD1923F-B27D-458C-B919-6AA4B477F2F4}" destId="{C027DC60-70A7-4161-9DA6-405F96A2EA34}" srcOrd="3" destOrd="0" parTransId="{59E957B7-AD39-4E3A-82E5-91DED707230B}" sibTransId="{3EE402C6-076B-4A64-B2F7-6B0047C8ACA0}"/>
    <dgm:cxn modelId="{0619906A-A8D0-4991-81A8-8616BC78D379}" type="presOf" srcId="{5B7DCF21-CEFB-4AF6-9611-758271209A68}" destId="{C7FFB8F4-CCFD-49D3-B0E2-C5B34118BC21}" srcOrd="0" destOrd="0" presId="urn:microsoft.com/office/officeart/2005/8/layout/radial5"/>
    <dgm:cxn modelId="{890C1722-F35D-4478-B9B2-29D8058EA8D1}" type="presParOf" srcId="{6BCD244F-699F-4C32-BE94-EDC0B8338172}" destId="{CB5E3711-1062-4135-AA97-B72C471F2C12}" srcOrd="0" destOrd="0" presId="urn:microsoft.com/office/officeart/2005/8/layout/radial5"/>
    <dgm:cxn modelId="{B7C6895F-622B-4A61-B447-BF00D75DE0F1}" type="presParOf" srcId="{6BCD244F-699F-4C32-BE94-EDC0B8338172}" destId="{7965E351-106B-4B0F-8995-574A53E74A79}" srcOrd="1" destOrd="0" presId="urn:microsoft.com/office/officeart/2005/8/layout/radial5"/>
    <dgm:cxn modelId="{34CAB1B8-9FAF-44B4-863D-7662CA0DE089}" type="presParOf" srcId="{7965E351-106B-4B0F-8995-574A53E74A79}" destId="{3DBA5D5E-7068-4027-9403-1F556DC34CE3}" srcOrd="0" destOrd="0" presId="urn:microsoft.com/office/officeart/2005/8/layout/radial5"/>
    <dgm:cxn modelId="{39C11800-66BB-4660-8A9D-0A3DA07BBA03}" type="presParOf" srcId="{6BCD244F-699F-4C32-BE94-EDC0B8338172}" destId="{AB89D32F-38CE-4208-9900-EEBBECF4E6CE}" srcOrd="2" destOrd="0" presId="urn:microsoft.com/office/officeart/2005/8/layout/radial5"/>
    <dgm:cxn modelId="{9A47CE53-AD6D-414C-BFF3-20DA52382D58}" type="presParOf" srcId="{6BCD244F-699F-4C32-BE94-EDC0B8338172}" destId="{AC4CE62B-9C2A-47C8-841E-EFCD7A2FE844}" srcOrd="3" destOrd="0" presId="urn:microsoft.com/office/officeart/2005/8/layout/radial5"/>
    <dgm:cxn modelId="{14CB9394-5169-497F-AFA5-15FEBE1C8A7E}" type="presParOf" srcId="{AC4CE62B-9C2A-47C8-841E-EFCD7A2FE844}" destId="{5678F2C0-4F49-46D7-BDE9-9AF883F9E7BB}" srcOrd="0" destOrd="0" presId="urn:microsoft.com/office/officeart/2005/8/layout/radial5"/>
    <dgm:cxn modelId="{63E5FED0-8F8A-46F8-9678-37967C97CD0A}" type="presParOf" srcId="{6BCD244F-699F-4C32-BE94-EDC0B8338172}" destId="{6A1F4869-ECF0-4C32-85A2-8A801328E46C}" srcOrd="4" destOrd="0" presId="urn:microsoft.com/office/officeart/2005/8/layout/radial5"/>
    <dgm:cxn modelId="{02A4F528-E1BB-47D2-8540-58403624F245}" type="presParOf" srcId="{6BCD244F-699F-4C32-BE94-EDC0B8338172}" destId="{34FEDB6A-8F9C-4F55-8227-ED5BCDB542FD}" srcOrd="5" destOrd="0" presId="urn:microsoft.com/office/officeart/2005/8/layout/radial5"/>
    <dgm:cxn modelId="{B2A1E1E7-AAF1-4395-90BF-A2D713023729}" type="presParOf" srcId="{34FEDB6A-8F9C-4F55-8227-ED5BCDB542FD}" destId="{58178067-AB8F-4EE0-AAE6-04B5BE83658D}" srcOrd="0" destOrd="0" presId="urn:microsoft.com/office/officeart/2005/8/layout/radial5"/>
    <dgm:cxn modelId="{9E45E431-5CFD-4795-93AC-66D6144F9F19}" type="presParOf" srcId="{6BCD244F-699F-4C32-BE94-EDC0B8338172}" destId="{C7FFB8F4-CCFD-49D3-B0E2-C5B34118BC21}" srcOrd="6" destOrd="0" presId="urn:microsoft.com/office/officeart/2005/8/layout/radial5"/>
    <dgm:cxn modelId="{E30D66A5-E167-490E-8FEC-2AFCEC07BE6E}" type="presParOf" srcId="{6BCD244F-699F-4C32-BE94-EDC0B8338172}" destId="{C80265C7-C630-4492-BA53-39E07148DCDC}" srcOrd="7" destOrd="0" presId="urn:microsoft.com/office/officeart/2005/8/layout/radial5"/>
    <dgm:cxn modelId="{CE9922B1-FC9A-4BAC-9751-FC8672D19BBD}" type="presParOf" srcId="{C80265C7-C630-4492-BA53-39E07148DCDC}" destId="{6457F105-2C1F-4CF3-AE2D-DA7355CB4F6F}" srcOrd="0" destOrd="0" presId="urn:microsoft.com/office/officeart/2005/8/layout/radial5"/>
    <dgm:cxn modelId="{C99AD393-3774-4070-9699-4A3D99B6D2A8}" type="presParOf" srcId="{6BCD244F-699F-4C32-BE94-EDC0B8338172}" destId="{A52AA049-CB06-422C-ACB1-B29B62E126E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625F9-6329-4CAE-81C9-5AACA2DD8668}">
      <dsp:nvSpPr>
        <dsp:cNvPr id="0" name=""/>
        <dsp:cNvSpPr/>
      </dsp:nvSpPr>
      <dsp:spPr>
        <a:xfrm>
          <a:off x="3833652" y="2425933"/>
          <a:ext cx="1223576" cy="10967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bg1"/>
              </a:solidFill>
              <a:latin typeface="NikoshBAN" panose="02000000000000000000" pitchFamily="2" charset="0"/>
              <a:cs typeface="NikoshBAN" panose="02000000000000000000" pitchFamily="2" charset="0"/>
            </a:rPr>
            <a:t>দ্বন্দ সমাস</a:t>
          </a:r>
          <a:endParaRPr lang="en-US" sz="2400" kern="1200" dirty="0">
            <a:solidFill>
              <a:schemeClr val="bg1"/>
            </a:solidFill>
            <a:latin typeface="NikoshBAN" panose="02000000000000000000" pitchFamily="2" charset="0"/>
            <a:cs typeface="NikoshBAN" panose="02000000000000000000" pitchFamily="2" charset="0"/>
          </a:endParaRPr>
        </a:p>
      </dsp:txBody>
      <dsp:txXfrm>
        <a:off x="4012841" y="2586552"/>
        <a:ext cx="865198" cy="775537"/>
      </dsp:txXfrm>
    </dsp:sp>
    <dsp:sp modelId="{4E55C312-A73A-4068-BA37-4E29C2B8199F}">
      <dsp:nvSpPr>
        <dsp:cNvPr id="0" name=""/>
        <dsp:cNvSpPr/>
      </dsp:nvSpPr>
      <dsp:spPr>
        <a:xfrm rot="16200000">
          <a:off x="4102224" y="1554422"/>
          <a:ext cx="686432" cy="4867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175232" y="1724774"/>
        <a:ext cx="540416" cy="292031"/>
      </dsp:txXfrm>
    </dsp:sp>
    <dsp:sp modelId="{C2244E60-A563-4159-9F86-0C50503E083D}">
      <dsp:nvSpPr>
        <dsp:cNvPr id="0" name=""/>
        <dsp:cNvSpPr/>
      </dsp:nvSpPr>
      <dsp:spPr>
        <a:xfrm>
          <a:off x="3894898" y="18788"/>
          <a:ext cx="1101085" cy="11119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অহি-নকুল</a:t>
          </a:r>
          <a:endParaRPr lang="en-US" sz="2400" kern="1200" dirty="0">
            <a:latin typeface="NikoshBAN" panose="02000000000000000000" pitchFamily="2" charset="0"/>
            <a:cs typeface="NikoshBAN" panose="02000000000000000000" pitchFamily="2" charset="0"/>
          </a:endParaRPr>
        </a:p>
      </dsp:txBody>
      <dsp:txXfrm>
        <a:off x="4056148" y="181635"/>
        <a:ext cx="778585" cy="786294"/>
      </dsp:txXfrm>
    </dsp:sp>
    <dsp:sp modelId="{7B383F72-6241-46D9-B1C3-FF1EDAED75A6}">
      <dsp:nvSpPr>
        <dsp:cNvPr id="0" name=""/>
        <dsp:cNvSpPr/>
      </dsp:nvSpPr>
      <dsp:spPr>
        <a:xfrm rot="16192990">
          <a:off x="4122468" y="1559766"/>
          <a:ext cx="636508" cy="486719"/>
        </a:xfrm>
        <a:prstGeom prst="rightArrow">
          <a:avLst>
            <a:gd name="adj1" fmla="val 60000"/>
            <a:gd name="adj2" fmla="val 50000"/>
          </a:avLst>
        </a:prstGeom>
        <a:solidFill>
          <a:schemeClr val="accent4">
            <a:hueOff val="1155077"/>
            <a:satOff val="-5330"/>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195625" y="1730118"/>
        <a:ext cx="490492" cy="292031"/>
      </dsp:txXfrm>
    </dsp:sp>
    <dsp:sp modelId="{D36674BF-02F9-4C96-92C7-183DBBE29FD3}">
      <dsp:nvSpPr>
        <dsp:cNvPr id="0" name=""/>
        <dsp:cNvSpPr/>
      </dsp:nvSpPr>
      <dsp:spPr>
        <a:xfrm>
          <a:off x="3818130" y="0"/>
          <a:ext cx="1244989" cy="1224978"/>
        </a:xfrm>
        <a:prstGeom prst="ellipse">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বিরোধার্থক দ্বন্দ</a:t>
          </a:r>
          <a:endParaRPr lang="en-US" sz="2400" kern="1200" dirty="0">
            <a:solidFill>
              <a:schemeClr val="tx1"/>
            </a:solidFill>
            <a:latin typeface="NikoshBAN" panose="02000000000000000000" pitchFamily="2" charset="0"/>
            <a:cs typeface="NikoshBAN" panose="02000000000000000000" pitchFamily="2" charset="0"/>
          </a:endParaRPr>
        </a:p>
      </dsp:txBody>
      <dsp:txXfrm>
        <a:off x="4000454" y="179394"/>
        <a:ext cx="880341" cy="866190"/>
      </dsp:txXfrm>
    </dsp:sp>
    <dsp:sp modelId="{91705E0C-F54C-4BD5-A7B1-A3087B0284A9}">
      <dsp:nvSpPr>
        <dsp:cNvPr id="0" name=""/>
        <dsp:cNvSpPr/>
      </dsp:nvSpPr>
      <dsp:spPr>
        <a:xfrm rot="20520000">
          <a:off x="5264636" y="2357729"/>
          <a:ext cx="658989" cy="486719"/>
        </a:xfrm>
        <a:prstGeom prst="rightArrow">
          <a:avLst>
            <a:gd name="adj1" fmla="val 60000"/>
            <a:gd name="adj2" fmla="val 50000"/>
          </a:avLst>
        </a:prstGeom>
        <a:solidFill>
          <a:schemeClr val="accent4">
            <a:hueOff val="2310154"/>
            <a:satOff val="-1066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268209" y="2477634"/>
        <a:ext cx="512973" cy="292031"/>
      </dsp:txXfrm>
    </dsp:sp>
    <dsp:sp modelId="{A03FFFEF-0307-4F80-B0EA-AA10D73F0BAC}">
      <dsp:nvSpPr>
        <dsp:cNvPr id="0" name=""/>
        <dsp:cNvSpPr/>
      </dsp:nvSpPr>
      <dsp:spPr>
        <a:xfrm>
          <a:off x="6175648" y="1668242"/>
          <a:ext cx="1122937" cy="1122937"/>
        </a:xfrm>
        <a:prstGeom prst="ellipse">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bn-IN" sz="2100" kern="1200" dirty="0" smtClean="0"/>
            <a:t>হাট-বাজার</a:t>
          </a:r>
          <a:endParaRPr lang="en-US" sz="2100" kern="1200" dirty="0"/>
        </a:p>
      </dsp:txBody>
      <dsp:txXfrm>
        <a:off x="6340098" y="1832692"/>
        <a:ext cx="794037" cy="794037"/>
      </dsp:txXfrm>
    </dsp:sp>
    <dsp:sp modelId="{56E53D6A-AD0C-4BB5-9FA3-83AE3713702A}">
      <dsp:nvSpPr>
        <dsp:cNvPr id="0" name=""/>
        <dsp:cNvSpPr/>
      </dsp:nvSpPr>
      <dsp:spPr>
        <a:xfrm rot="20490386">
          <a:off x="5328530" y="2346640"/>
          <a:ext cx="569050" cy="486719"/>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332300" y="2467142"/>
        <a:ext cx="423034" cy="292031"/>
      </dsp:txXfrm>
    </dsp:sp>
    <dsp:sp modelId="{1223DEA3-1121-4322-9BAE-5AF03357D501}">
      <dsp:nvSpPr>
        <dsp:cNvPr id="0" name=""/>
        <dsp:cNvSpPr/>
      </dsp:nvSpPr>
      <dsp:spPr>
        <a:xfrm>
          <a:off x="5999668" y="1572767"/>
          <a:ext cx="1354678" cy="1310322"/>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সমার্থক দ্বন্দ</a:t>
          </a:r>
          <a:endParaRPr lang="en-US" sz="2400" kern="1200" dirty="0">
            <a:solidFill>
              <a:schemeClr val="tx1"/>
            </a:solidFill>
            <a:latin typeface="NikoshBAN" panose="02000000000000000000" pitchFamily="2" charset="0"/>
            <a:cs typeface="NikoshBAN" panose="02000000000000000000" pitchFamily="2" charset="0"/>
          </a:endParaRPr>
        </a:p>
      </dsp:txBody>
      <dsp:txXfrm>
        <a:off x="6198056" y="1764659"/>
        <a:ext cx="957902" cy="926538"/>
      </dsp:txXfrm>
    </dsp:sp>
    <dsp:sp modelId="{EE317BB2-575A-4A60-AA5A-A616B8C08D0D}">
      <dsp:nvSpPr>
        <dsp:cNvPr id="0" name=""/>
        <dsp:cNvSpPr/>
      </dsp:nvSpPr>
      <dsp:spPr>
        <a:xfrm rot="3240000">
          <a:off x="4805008" y="3692781"/>
          <a:ext cx="678470" cy="486719"/>
        </a:xfrm>
        <a:prstGeom prst="rightArrow">
          <a:avLst>
            <a:gd name="adj1" fmla="val 60000"/>
            <a:gd name="adj2" fmla="val 50000"/>
          </a:avLst>
        </a:prstGeom>
        <a:solidFill>
          <a:schemeClr val="accent4">
            <a:hueOff val="4620308"/>
            <a:satOff val="-2131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35103" y="3731060"/>
        <a:ext cx="532454" cy="292031"/>
      </dsp:txXfrm>
    </dsp:sp>
    <dsp:sp modelId="{DD0957A3-C80B-4A21-8D8B-389EEF13159E}">
      <dsp:nvSpPr>
        <dsp:cNvPr id="0" name=""/>
        <dsp:cNvSpPr/>
      </dsp:nvSpPr>
      <dsp:spPr>
        <a:xfrm>
          <a:off x="5300306" y="4362269"/>
          <a:ext cx="1122937" cy="1122937"/>
        </a:xfrm>
        <a:prstGeom prst="ellipse">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হাত-পা</a:t>
          </a:r>
          <a:endParaRPr lang="en-US" sz="3200" kern="1200" dirty="0">
            <a:latin typeface="NikoshBAN" panose="02000000000000000000" pitchFamily="2" charset="0"/>
            <a:cs typeface="NikoshBAN" panose="02000000000000000000" pitchFamily="2" charset="0"/>
          </a:endParaRPr>
        </a:p>
      </dsp:txBody>
      <dsp:txXfrm>
        <a:off x="5464756" y="4526719"/>
        <a:ext cx="794037" cy="794037"/>
      </dsp:txXfrm>
    </dsp:sp>
    <dsp:sp modelId="{7DDFE62B-DF54-43A9-8485-A7CD628A3D13}">
      <dsp:nvSpPr>
        <dsp:cNvPr id="0" name=""/>
        <dsp:cNvSpPr/>
      </dsp:nvSpPr>
      <dsp:spPr>
        <a:xfrm rot="3254569">
          <a:off x="4836237" y="3698937"/>
          <a:ext cx="646101" cy="486719"/>
        </a:xfrm>
        <a:prstGeom prst="rightArrow">
          <a:avLst>
            <a:gd name="adj1" fmla="val 60000"/>
            <a:gd name="adj2" fmla="val 50000"/>
          </a:avLst>
        </a:prstGeom>
        <a:solidFill>
          <a:schemeClr val="accent4">
            <a:hueOff val="5775385"/>
            <a:satOff val="-26649"/>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66583" y="3737035"/>
        <a:ext cx="500085" cy="292031"/>
      </dsp:txXfrm>
    </dsp:sp>
    <dsp:sp modelId="{40DA039A-4FA9-4FE2-8345-21E5EDFD9486}">
      <dsp:nvSpPr>
        <dsp:cNvPr id="0" name=""/>
        <dsp:cNvSpPr/>
      </dsp:nvSpPr>
      <dsp:spPr>
        <a:xfrm>
          <a:off x="5161688" y="4339127"/>
          <a:ext cx="1369938" cy="1162184"/>
        </a:xfrm>
        <a:prstGeom prst="ellipse">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অংগ বাচক দ্বন্দ</a:t>
          </a:r>
          <a:endParaRPr lang="en-US" sz="2400" kern="1200" dirty="0">
            <a:solidFill>
              <a:schemeClr val="tx1"/>
            </a:solidFill>
            <a:latin typeface="NikoshBAN" panose="02000000000000000000" pitchFamily="2" charset="0"/>
            <a:cs typeface="NikoshBAN" panose="02000000000000000000" pitchFamily="2" charset="0"/>
          </a:endParaRPr>
        </a:p>
      </dsp:txBody>
      <dsp:txXfrm>
        <a:off x="5362311" y="4509325"/>
        <a:ext cx="968692" cy="821788"/>
      </dsp:txXfrm>
    </dsp:sp>
    <dsp:sp modelId="{1BC45DD6-0C24-407C-A469-566B15C413E6}">
      <dsp:nvSpPr>
        <dsp:cNvPr id="0" name=""/>
        <dsp:cNvSpPr/>
      </dsp:nvSpPr>
      <dsp:spPr>
        <a:xfrm rot="7560000">
          <a:off x="3407403" y="3692781"/>
          <a:ext cx="678470" cy="486719"/>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523324" y="3731060"/>
        <a:ext cx="532454" cy="292031"/>
      </dsp:txXfrm>
    </dsp:sp>
    <dsp:sp modelId="{55777E5E-2DC3-4C0D-B183-8D7DBF2DC29D}">
      <dsp:nvSpPr>
        <dsp:cNvPr id="0" name=""/>
        <dsp:cNvSpPr/>
      </dsp:nvSpPr>
      <dsp:spPr>
        <a:xfrm>
          <a:off x="2467638" y="4362269"/>
          <a:ext cx="1122937" cy="1122937"/>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দেখা-শুনা</a:t>
          </a:r>
          <a:endParaRPr lang="en-US" sz="2400" kern="1200" dirty="0">
            <a:latin typeface="NikoshBAN" panose="02000000000000000000" pitchFamily="2" charset="0"/>
            <a:cs typeface="NikoshBAN" panose="02000000000000000000" pitchFamily="2" charset="0"/>
          </a:endParaRPr>
        </a:p>
      </dsp:txBody>
      <dsp:txXfrm>
        <a:off x="2632088" y="4526719"/>
        <a:ext cx="794037" cy="794037"/>
      </dsp:txXfrm>
    </dsp:sp>
    <dsp:sp modelId="{2204395C-1970-45BC-96AB-BB6CEA21CC83}">
      <dsp:nvSpPr>
        <dsp:cNvPr id="0" name=""/>
        <dsp:cNvSpPr/>
      </dsp:nvSpPr>
      <dsp:spPr>
        <a:xfrm rot="7562430">
          <a:off x="3425879" y="3678652"/>
          <a:ext cx="659999" cy="486719"/>
        </a:xfrm>
        <a:prstGeom prst="rightArrow">
          <a:avLst>
            <a:gd name="adj1" fmla="val 60000"/>
            <a:gd name="adj2" fmla="val 50000"/>
          </a:avLst>
        </a:prstGeom>
        <a:solidFill>
          <a:schemeClr val="accent4">
            <a:hueOff val="8085538"/>
            <a:satOff val="-37308"/>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541842" y="3716962"/>
        <a:ext cx="513983" cy="292031"/>
      </dsp:txXfrm>
    </dsp:sp>
    <dsp:sp modelId="{F60DABB1-8472-42A6-BBF5-403B08BE7C4A}">
      <dsp:nvSpPr>
        <dsp:cNvPr id="0" name=""/>
        <dsp:cNvSpPr/>
      </dsp:nvSpPr>
      <dsp:spPr>
        <a:xfrm>
          <a:off x="2414546" y="4339591"/>
          <a:ext cx="1232491" cy="1157872"/>
        </a:xfrm>
        <a:prstGeom prst="ellipse">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tx1"/>
              </a:solidFill>
              <a:latin typeface="NikoshBAN" panose="02000000000000000000" pitchFamily="2" charset="0"/>
              <a:cs typeface="NikoshBAN" panose="02000000000000000000" pitchFamily="2" charset="0"/>
            </a:rPr>
            <a:t>দুটি ক্রিয়াযোগে</a:t>
          </a:r>
          <a:endParaRPr lang="en-US" sz="2400" kern="1200" dirty="0">
            <a:solidFill>
              <a:schemeClr val="tx1"/>
            </a:solidFill>
            <a:latin typeface="NikoshBAN" panose="02000000000000000000" pitchFamily="2" charset="0"/>
            <a:cs typeface="NikoshBAN" panose="02000000000000000000" pitchFamily="2" charset="0"/>
          </a:endParaRPr>
        </a:p>
      </dsp:txBody>
      <dsp:txXfrm>
        <a:off x="2595040" y="4509157"/>
        <a:ext cx="871503" cy="818740"/>
      </dsp:txXfrm>
    </dsp:sp>
    <dsp:sp modelId="{3BB43E65-3568-4738-AA2B-01A1C99F3605}">
      <dsp:nvSpPr>
        <dsp:cNvPr id="0" name=""/>
        <dsp:cNvSpPr/>
      </dsp:nvSpPr>
      <dsp:spPr>
        <a:xfrm rot="11880000">
          <a:off x="2967257" y="2357729"/>
          <a:ext cx="658989" cy="486719"/>
        </a:xfrm>
        <a:prstGeom prst="rightArrow">
          <a:avLst>
            <a:gd name="adj1" fmla="val 60000"/>
            <a:gd name="adj2" fmla="val 50000"/>
          </a:avLst>
        </a:prstGeom>
        <a:solidFill>
          <a:schemeClr val="accent4">
            <a:hueOff val="9240615"/>
            <a:satOff val="-42638"/>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109700" y="2477634"/>
        <a:ext cx="512973" cy="292031"/>
      </dsp:txXfrm>
    </dsp:sp>
    <dsp:sp modelId="{D36BE5B7-2E1F-412A-8ECD-5C90C1BC44E2}">
      <dsp:nvSpPr>
        <dsp:cNvPr id="0" name=""/>
        <dsp:cNvSpPr/>
      </dsp:nvSpPr>
      <dsp:spPr>
        <a:xfrm>
          <a:off x="1592296" y="1668242"/>
          <a:ext cx="1122937" cy="1122937"/>
        </a:xfrm>
        <a:prstGeom prst="ellipse">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জলে-স্থলে</a:t>
          </a:r>
          <a:endParaRPr lang="en-US" sz="2400" kern="1200" dirty="0">
            <a:latin typeface="NikoshBAN" panose="02000000000000000000" pitchFamily="2" charset="0"/>
            <a:cs typeface="NikoshBAN" panose="02000000000000000000" pitchFamily="2" charset="0"/>
          </a:endParaRPr>
        </a:p>
      </dsp:txBody>
      <dsp:txXfrm>
        <a:off x="1756746" y="1832692"/>
        <a:ext cx="794037" cy="794037"/>
      </dsp:txXfrm>
    </dsp:sp>
    <dsp:sp modelId="{75B73783-71D6-4007-AA61-F048BD52EFB8}">
      <dsp:nvSpPr>
        <dsp:cNvPr id="0" name=""/>
        <dsp:cNvSpPr/>
      </dsp:nvSpPr>
      <dsp:spPr>
        <a:xfrm rot="11895401">
          <a:off x="2994158" y="2357890"/>
          <a:ext cx="640701" cy="486719"/>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136499" y="2478106"/>
        <a:ext cx="494685" cy="292031"/>
      </dsp:txXfrm>
    </dsp:sp>
    <dsp:sp modelId="{B696EFFA-38B9-4930-8875-F1BB48B91B4B}">
      <dsp:nvSpPr>
        <dsp:cNvPr id="0" name=""/>
        <dsp:cNvSpPr/>
      </dsp:nvSpPr>
      <dsp:spPr>
        <a:xfrm>
          <a:off x="1590353" y="1663048"/>
          <a:ext cx="1164250" cy="112293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IN" sz="2400" kern="1200" dirty="0" smtClean="0">
              <a:solidFill>
                <a:schemeClr val="bg1"/>
              </a:solidFill>
              <a:latin typeface="NikoshBAN" panose="02000000000000000000" pitchFamily="2" charset="0"/>
              <a:cs typeface="NikoshBAN" panose="02000000000000000000" pitchFamily="2" charset="0"/>
            </a:rPr>
            <a:t>অলুক দ্বন্দ</a:t>
          </a:r>
          <a:endParaRPr lang="en-US" sz="2400" kern="1200" dirty="0">
            <a:solidFill>
              <a:schemeClr val="bg1"/>
            </a:solidFill>
            <a:latin typeface="NikoshBAN" panose="02000000000000000000" pitchFamily="2" charset="0"/>
            <a:cs typeface="NikoshBAN" panose="02000000000000000000" pitchFamily="2" charset="0"/>
          </a:endParaRPr>
        </a:p>
      </dsp:txBody>
      <dsp:txXfrm>
        <a:off x="1760853" y="1827498"/>
        <a:ext cx="823250" cy="794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E3711-1062-4135-AA97-B72C471F2C12}">
      <dsp:nvSpPr>
        <dsp:cNvPr id="0" name=""/>
        <dsp:cNvSpPr/>
      </dsp:nvSpPr>
      <dsp:spPr>
        <a:xfrm>
          <a:off x="3351609" y="1996942"/>
          <a:ext cx="1424781" cy="142478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err="1" smtClean="0">
              <a:solidFill>
                <a:schemeClr val="tx1"/>
              </a:solidFill>
              <a:latin typeface="NikoshBAN" panose="02000000000000000000" pitchFamily="2" charset="0"/>
              <a:cs typeface="NikoshBAN" panose="02000000000000000000" pitchFamily="2" charset="0"/>
            </a:rPr>
            <a:t>কর্মধারয়</a:t>
          </a:r>
          <a:r>
            <a:rPr lang="en-US" sz="2700" kern="1200" dirty="0" smtClean="0">
              <a:solidFill>
                <a:schemeClr val="tx1"/>
              </a:solidFill>
              <a:latin typeface="NikoshBAN" panose="02000000000000000000" pitchFamily="2" charset="0"/>
              <a:cs typeface="NikoshBAN" panose="02000000000000000000" pitchFamily="2" charset="0"/>
            </a:rPr>
            <a:t> </a:t>
          </a:r>
          <a:r>
            <a:rPr lang="en-US" sz="2700" kern="1200" dirty="0" err="1" smtClean="0">
              <a:solidFill>
                <a:schemeClr val="tx1"/>
              </a:solidFill>
              <a:latin typeface="NikoshBAN" panose="02000000000000000000" pitchFamily="2" charset="0"/>
              <a:cs typeface="NikoshBAN" panose="02000000000000000000" pitchFamily="2" charset="0"/>
            </a:rPr>
            <a:t>সমাস</a:t>
          </a:r>
          <a:endParaRPr lang="en-US" sz="2700" kern="1200" dirty="0">
            <a:solidFill>
              <a:schemeClr val="tx1"/>
            </a:solidFill>
            <a:latin typeface="NikoshBAN" panose="02000000000000000000" pitchFamily="2" charset="0"/>
            <a:cs typeface="NikoshBAN" panose="02000000000000000000" pitchFamily="2" charset="0"/>
          </a:endParaRPr>
        </a:p>
      </dsp:txBody>
      <dsp:txXfrm>
        <a:off x="3560263" y="2205596"/>
        <a:ext cx="1007473" cy="1007473"/>
      </dsp:txXfrm>
    </dsp:sp>
    <dsp:sp modelId="{7965E351-106B-4B0F-8995-574A53E74A79}">
      <dsp:nvSpPr>
        <dsp:cNvPr id="0" name=""/>
        <dsp:cNvSpPr/>
      </dsp:nvSpPr>
      <dsp:spPr>
        <a:xfrm rot="16200000">
          <a:off x="3913169" y="1478682"/>
          <a:ext cx="301660" cy="4844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958418" y="1620816"/>
        <a:ext cx="211162" cy="290655"/>
      </dsp:txXfrm>
    </dsp:sp>
    <dsp:sp modelId="{AB89D32F-38CE-4208-9900-EEBBECF4E6CE}">
      <dsp:nvSpPr>
        <dsp:cNvPr id="0" name=""/>
        <dsp:cNvSpPr/>
      </dsp:nvSpPr>
      <dsp:spPr>
        <a:xfrm>
          <a:off x="3351609" y="2990"/>
          <a:ext cx="1424781" cy="14247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মধ্যপদলোপী</a:t>
          </a:r>
          <a:endParaRPr lang="en-US" sz="2800" kern="1200" dirty="0">
            <a:solidFill>
              <a:schemeClr val="tx1"/>
            </a:solidFill>
            <a:latin typeface="NikoshBAN" panose="02000000000000000000" pitchFamily="2" charset="0"/>
            <a:cs typeface="NikoshBAN" panose="02000000000000000000" pitchFamily="2" charset="0"/>
          </a:endParaRPr>
        </a:p>
      </dsp:txBody>
      <dsp:txXfrm>
        <a:off x="3560263" y="211644"/>
        <a:ext cx="1007473" cy="1007473"/>
      </dsp:txXfrm>
    </dsp:sp>
    <dsp:sp modelId="{AC4CE62B-9C2A-47C8-841E-EFCD7A2FE844}">
      <dsp:nvSpPr>
        <dsp:cNvPr id="0" name=""/>
        <dsp:cNvSpPr/>
      </dsp:nvSpPr>
      <dsp:spPr>
        <a:xfrm>
          <a:off x="4901608" y="2467120"/>
          <a:ext cx="301660" cy="484425"/>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01608" y="2564005"/>
        <a:ext cx="211162" cy="290655"/>
      </dsp:txXfrm>
    </dsp:sp>
    <dsp:sp modelId="{6A1F4869-ECF0-4C32-85A2-8A801328E46C}">
      <dsp:nvSpPr>
        <dsp:cNvPr id="0" name=""/>
        <dsp:cNvSpPr/>
      </dsp:nvSpPr>
      <dsp:spPr>
        <a:xfrm>
          <a:off x="5345561" y="1996942"/>
          <a:ext cx="1424781" cy="1424781"/>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উপমান কর্মধারয়</a:t>
          </a:r>
          <a:endParaRPr lang="en-US" sz="2800" kern="1200" dirty="0">
            <a:solidFill>
              <a:schemeClr val="tx1"/>
            </a:solidFill>
            <a:latin typeface="NikoshBAN" panose="02000000000000000000" pitchFamily="2" charset="0"/>
            <a:cs typeface="NikoshBAN" panose="02000000000000000000" pitchFamily="2" charset="0"/>
          </a:endParaRPr>
        </a:p>
      </dsp:txBody>
      <dsp:txXfrm>
        <a:off x="5554215" y="2205596"/>
        <a:ext cx="1007473" cy="1007473"/>
      </dsp:txXfrm>
    </dsp:sp>
    <dsp:sp modelId="{34FEDB6A-8F9C-4F55-8227-ED5BCDB542FD}">
      <dsp:nvSpPr>
        <dsp:cNvPr id="0" name=""/>
        <dsp:cNvSpPr/>
      </dsp:nvSpPr>
      <dsp:spPr>
        <a:xfrm rot="5400000">
          <a:off x="3913169" y="3455559"/>
          <a:ext cx="301660" cy="484425"/>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958418" y="3507195"/>
        <a:ext cx="211162" cy="290655"/>
      </dsp:txXfrm>
    </dsp:sp>
    <dsp:sp modelId="{C7FFB8F4-CCFD-49D3-B0E2-C5B34118BC21}">
      <dsp:nvSpPr>
        <dsp:cNvPr id="0" name=""/>
        <dsp:cNvSpPr/>
      </dsp:nvSpPr>
      <dsp:spPr>
        <a:xfrm>
          <a:off x="3351609" y="3990894"/>
          <a:ext cx="1424781" cy="1424781"/>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উপমিত কর্মধারয়</a:t>
          </a:r>
          <a:endParaRPr lang="en-US" sz="2800" kern="1200" dirty="0">
            <a:solidFill>
              <a:schemeClr val="tx1"/>
            </a:solidFill>
            <a:latin typeface="NikoshBAN" panose="02000000000000000000" pitchFamily="2" charset="0"/>
            <a:cs typeface="NikoshBAN" panose="02000000000000000000" pitchFamily="2" charset="0"/>
          </a:endParaRPr>
        </a:p>
      </dsp:txBody>
      <dsp:txXfrm>
        <a:off x="3560263" y="4199548"/>
        <a:ext cx="1007473" cy="1007473"/>
      </dsp:txXfrm>
    </dsp:sp>
    <dsp:sp modelId="{C80265C7-C630-4492-BA53-39E07148DCDC}">
      <dsp:nvSpPr>
        <dsp:cNvPr id="0" name=""/>
        <dsp:cNvSpPr/>
      </dsp:nvSpPr>
      <dsp:spPr>
        <a:xfrm rot="10800000">
          <a:off x="2924731" y="2467120"/>
          <a:ext cx="301660" cy="48442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15229" y="2564005"/>
        <a:ext cx="211162" cy="290655"/>
      </dsp:txXfrm>
    </dsp:sp>
    <dsp:sp modelId="{A52AA049-CB06-422C-ACB1-B29B62E126E9}">
      <dsp:nvSpPr>
        <dsp:cNvPr id="0" name=""/>
        <dsp:cNvSpPr/>
      </dsp:nvSpPr>
      <dsp:spPr>
        <a:xfrm>
          <a:off x="1357657" y="1996942"/>
          <a:ext cx="1424781" cy="1424781"/>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anose="02000000000000000000" pitchFamily="2" charset="0"/>
              <a:cs typeface="NikoshBAN" panose="02000000000000000000" pitchFamily="2" charset="0"/>
            </a:rPr>
            <a:t>রূপক কর্মধারয়</a:t>
          </a:r>
          <a:endParaRPr lang="en-US" sz="2800" kern="1200" dirty="0">
            <a:solidFill>
              <a:schemeClr val="tx1"/>
            </a:solidFill>
            <a:latin typeface="NikoshBAN" panose="02000000000000000000" pitchFamily="2" charset="0"/>
            <a:cs typeface="NikoshBAN" panose="02000000000000000000" pitchFamily="2" charset="0"/>
          </a:endParaRPr>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121DB-FA2B-4262-A3A9-D3C4120C0E5D}"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FF35-7D9D-41CC-9F6C-3D180ADBD57D}" type="slidenum">
              <a:rPr lang="en-US" smtClean="0"/>
              <a:t>‹#›</a:t>
            </a:fld>
            <a:endParaRPr lang="en-US"/>
          </a:p>
        </p:txBody>
      </p:sp>
    </p:spTree>
    <p:extLst>
      <p:ext uri="{BB962C8B-B14F-4D97-AF65-F5344CB8AC3E}">
        <p14:creationId xmlns:p14="http://schemas.microsoft.com/office/powerpoint/2010/main" val="143218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FF35-7D9D-41CC-9F6C-3D180ADBD57D}" type="slidenum">
              <a:rPr lang="en-US" smtClean="0"/>
              <a:t>5</a:t>
            </a:fld>
            <a:endParaRPr lang="en-US"/>
          </a:p>
        </p:txBody>
      </p:sp>
    </p:spTree>
    <p:extLst>
      <p:ext uri="{BB962C8B-B14F-4D97-AF65-F5344CB8AC3E}">
        <p14:creationId xmlns:p14="http://schemas.microsoft.com/office/powerpoint/2010/main" val="337732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08EE8-3828-4DF1-BE8D-1278BDF6E696}"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107483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15BA8-8D7B-4E7B-B657-A37768559644}"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235038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CA2E5-9624-44BC-BFAD-D679974934AC}"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27480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1F55-4305-407C-800C-A3AD59426C20}"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35123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ACD11-6D23-41E8-A6EA-008F7A351BFA}"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Miss Rexona Banu. Ghuni High School, Sadar, Jessore</a:t>
            </a:r>
            <a:endParaRPr lang="en-US"/>
          </a:p>
        </p:txBody>
      </p:sp>
      <p:sp>
        <p:nvSpPr>
          <p:cNvPr id="6" name="Slide Number Placeholder 5"/>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125984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3D9BD-1D08-4486-B1B8-89335D550E64}"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Miss Rexona Banu. Ghuni High School, Sadar, Jessore</a:t>
            </a:r>
            <a:endParaRPr lang="en-US"/>
          </a:p>
        </p:txBody>
      </p:sp>
      <p:sp>
        <p:nvSpPr>
          <p:cNvPr id="7" name="Slide Number Placeholder 6"/>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151823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5475C-1B5A-4850-BD8D-8FF78705732F}" type="datetime1">
              <a:rPr lang="en-US" smtClean="0"/>
              <a:t>5/7/2020</a:t>
            </a:fld>
            <a:endParaRPr lang="en-US"/>
          </a:p>
        </p:txBody>
      </p:sp>
      <p:sp>
        <p:nvSpPr>
          <p:cNvPr id="8" name="Footer Placeholder 7"/>
          <p:cNvSpPr>
            <a:spLocks noGrp="1"/>
          </p:cNvSpPr>
          <p:nvPr>
            <p:ph type="ftr" sz="quarter" idx="11"/>
          </p:nvPr>
        </p:nvSpPr>
        <p:spPr/>
        <p:txBody>
          <a:bodyPr/>
          <a:lstStyle/>
          <a:p>
            <a:r>
              <a:rPr lang="en-US" smtClean="0"/>
              <a:t>Miss Rexona Banu. Ghuni High School, Sadar, Jessore</a:t>
            </a:r>
            <a:endParaRPr lang="en-US"/>
          </a:p>
        </p:txBody>
      </p:sp>
      <p:sp>
        <p:nvSpPr>
          <p:cNvPr id="9" name="Slide Number Placeholder 8"/>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388906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8F4D0-8B7E-41D2-8D05-5A8916D0ADB7}" type="datetime1">
              <a:rPr lang="en-US" smtClean="0"/>
              <a:t>5/7/2020</a:t>
            </a:fld>
            <a:endParaRPr lang="en-US"/>
          </a:p>
        </p:txBody>
      </p:sp>
      <p:sp>
        <p:nvSpPr>
          <p:cNvPr id="4" name="Footer Placeholder 3"/>
          <p:cNvSpPr>
            <a:spLocks noGrp="1"/>
          </p:cNvSpPr>
          <p:nvPr>
            <p:ph type="ftr" sz="quarter" idx="11"/>
          </p:nvPr>
        </p:nvSpPr>
        <p:spPr/>
        <p:txBody>
          <a:bodyPr/>
          <a:lstStyle/>
          <a:p>
            <a:r>
              <a:rPr lang="en-US" smtClean="0"/>
              <a:t>Miss Rexona Banu. Ghuni High School, Sadar, Jessore</a:t>
            </a:r>
            <a:endParaRPr lang="en-US"/>
          </a:p>
        </p:txBody>
      </p:sp>
      <p:sp>
        <p:nvSpPr>
          <p:cNvPr id="5" name="Slide Number Placeholder 4"/>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245969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296509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09CA6-3DAC-43CF-AC26-207D27C50F15}"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Miss Rexona Banu. Ghuni High School, Sadar, Jessore</a:t>
            </a:r>
            <a:endParaRPr lang="en-US"/>
          </a:p>
        </p:txBody>
      </p:sp>
      <p:sp>
        <p:nvSpPr>
          <p:cNvPr id="7" name="Slide Number Placeholder 6"/>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426586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7F6DB-B0DD-4A6C-B918-98DEB9D99C3C}"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Miss Rexona Banu. Ghuni High School, Sadar, Jessore</a:t>
            </a:r>
            <a:endParaRPr lang="en-US"/>
          </a:p>
        </p:txBody>
      </p:sp>
      <p:sp>
        <p:nvSpPr>
          <p:cNvPr id="7" name="Slide Number Placeholder 6"/>
          <p:cNvSpPr>
            <a:spLocks noGrp="1"/>
          </p:cNvSpPr>
          <p:nvPr>
            <p:ph type="sldNum" sz="quarter" idx="12"/>
          </p:nvPr>
        </p:nvSpPr>
        <p:spPr/>
        <p:txBody>
          <a:bodyPr/>
          <a:lstStyle/>
          <a:p>
            <a:fld id="{D42D6D6B-236C-4F00-BC17-0FA89DF64D55}" type="slidenum">
              <a:rPr lang="en-US" smtClean="0"/>
              <a:t>‹#›</a:t>
            </a:fld>
            <a:endParaRPr lang="en-US"/>
          </a:p>
        </p:txBody>
      </p:sp>
    </p:spTree>
    <p:extLst>
      <p:ext uri="{BB962C8B-B14F-4D97-AF65-F5344CB8AC3E}">
        <p14:creationId xmlns:p14="http://schemas.microsoft.com/office/powerpoint/2010/main" val="9879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C56BC-90F2-4887-9F60-1913D4446C3D}" type="datetime1">
              <a:rPr lang="en-US" smtClean="0"/>
              <a:t>5/7/2020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Miss Rexona Banu. Ghuni High School, Sadar, Jessore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D6D6B-236C-4F00-BC17-0FA89DF64D55}" type="slidenum">
              <a:rPr lang="en-US" smtClean="0"/>
              <a:t>‹#›</a:t>
            </a:fld>
            <a:endParaRPr lang="en-US"/>
          </a:p>
        </p:txBody>
      </p:sp>
    </p:spTree>
    <p:extLst>
      <p:ext uri="{BB962C8B-B14F-4D97-AF65-F5344CB8AC3E}">
        <p14:creationId xmlns:p14="http://schemas.microsoft.com/office/powerpoint/2010/main" val="374036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0584" y="-420624"/>
            <a:ext cx="12374880" cy="741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C22100E-840B-4E39-A599-D12BB1E93B29}" type="datetime1">
              <a:rPr lang="en-US" sz="2000" smtClean="0">
                <a:solidFill>
                  <a:schemeClr val="bg1"/>
                </a:solidFill>
              </a:rPr>
              <a:t>5/7/2020</a:t>
            </a:fld>
            <a:endParaRPr lang="en-US" sz="2000" dirty="0">
              <a:solidFill>
                <a:schemeClr val="bg1"/>
              </a:solidFill>
            </a:endParaRPr>
          </a:p>
        </p:txBody>
      </p:sp>
      <p:sp>
        <p:nvSpPr>
          <p:cNvPr id="3" name="Footer Placeholder 2"/>
          <p:cNvSpPr>
            <a:spLocks noGrp="1"/>
          </p:cNvSpPr>
          <p:nvPr>
            <p:ph type="ftr" sz="quarter" idx="11"/>
          </p:nvPr>
        </p:nvSpPr>
        <p:spPr>
          <a:xfrm>
            <a:off x="3910584" y="6226214"/>
            <a:ext cx="4114800" cy="365125"/>
          </a:xfrm>
        </p:spPr>
        <p:txBody>
          <a:bodyPr/>
          <a:lstStyle/>
          <a:p>
            <a:r>
              <a:rPr lang="en-US" sz="2000" dirty="0" smtClean="0">
                <a:solidFill>
                  <a:schemeClr val="tx1"/>
                </a:solidFill>
                <a:latin typeface="NikoshBAN" panose="02000000000000000000" pitchFamily="2" charset="0"/>
                <a:cs typeface="NikoshBAN" panose="02000000000000000000" pitchFamily="2" charset="0"/>
              </a:rPr>
              <a:t>Miss Rexona </a:t>
            </a:r>
            <a:r>
              <a:rPr lang="en-US" sz="2000" dirty="0" err="1" smtClean="0">
                <a:solidFill>
                  <a:schemeClr val="tx1"/>
                </a:solidFill>
                <a:latin typeface="NikoshBAN" panose="02000000000000000000" pitchFamily="2" charset="0"/>
                <a:cs typeface="NikoshBAN" panose="02000000000000000000" pitchFamily="2" charset="0"/>
              </a:rPr>
              <a:t>Banu</a:t>
            </a:r>
            <a:r>
              <a:rPr lang="en-US" sz="2000" dirty="0" smtClean="0">
                <a:solidFill>
                  <a:schemeClr val="tx1"/>
                </a:solidFill>
                <a:latin typeface="NikoshBAN" panose="02000000000000000000" pitchFamily="2" charset="0"/>
                <a:cs typeface="NikoshBAN" panose="02000000000000000000" pitchFamily="2" charset="0"/>
              </a:rPr>
              <a:t>.</a:t>
            </a:r>
            <a:endParaRPr lang="bn-IN" sz="2000" dirty="0" smtClean="0">
              <a:solidFill>
                <a:schemeClr val="tx1"/>
              </a:solidFill>
              <a:latin typeface="NikoshBAN" panose="02000000000000000000" pitchFamily="2" charset="0"/>
              <a:cs typeface="NikoshBAN" panose="02000000000000000000" pitchFamily="2" charset="0"/>
            </a:endParaRPr>
          </a:p>
          <a:p>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Ghuni</a:t>
            </a:r>
            <a:r>
              <a:rPr lang="en-US" sz="2000" dirty="0" smtClean="0">
                <a:solidFill>
                  <a:schemeClr val="tx1"/>
                </a:solidFill>
                <a:latin typeface="NikoshBAN" panose="02000000000000000000" pitchFamily="2" charset="0"/>
                <a:cs typeface="NikoshBAN" panose="02000000000000000000" pitchFamily="2" charset="0"/>
              </a:rPr>
              <a:t> High School,</a:t>
            </a:r>
            <a:endParaRPr lang="bn-IN" sz="2000" dirty="0" smtClean="0">
              <a:solidFill>
                <a:schemeClr val="tx1"/>
              </a:solidFill>
              <a:latin typeface="NikoshBAN" panose="02000000000000000000" pitchFamily="2" charset="0"/>
              <a:cs typeface="NikoshBAN" panose="02000000000000000000" pitchFamily="2" charset="0"/>
            </a:endParaRPr>
          </a:p>
          <a:p>
            <a:r>
              <a:rPr lang="en-US" sz="2000" dirty="0" smtClean="0">
                <a:solidFill>
                  <a:schemeClr val="bg1"/>
                </a:solidFill>
                <a:latin typeface="NikoshBAN" panose="02000000000000000000" pitchFamily="2" charset="0"/>
                <a:cs typeface="NikoshBAN" panose="02000000000000000000" pitchFamily="2" charset="0"/>
              </a:rPr>
              <a:t> </a:t>
            </a:r>
            <a:r>
              <a:rPr lang="en-US" sz="2000" dirty="0" err="1" smtClean="0">
                <a:solidFill>
                  <a:schemeClr val="bg1"/>
                </a:solidFill>
                <a:latin typeface="NikoshBAN" panose="02000000000000000000" pitchFamily="2" charset="0"/>
                <a:cs typeface="NikoshBAN" panose="02000000000000000000" pitchFamily="2" charset="0"/>
              </a:rPr>
              <a:t>Sadar</a:t>
            </a:r>
            <a:r>
              <a:rPr lang="en-US" sz="2000" dirty="0" smtClean="0">
                <a:solidFill>
                  <a:schemeClr val="bg1"/>
                </a:solidFill>
                <a:latin typeface="NikoshBAN" panose="02000000000000000000" pitchFamily="2" charset="0"/>
                <a:cs typeface="NikoshBAN" panose="02000000000000000000" pitchFamily="2" charset="0"/>
              </a:rPr>
              <a:t>, </a:t>
            </a:r>
            <a:r>
              <a:rPr lang="en-US" sz="2000" dirty="0" err="1" smtClean="0">
                <a:solidFill>
                  <a:schemeClr val="bg1"/>
                </a:solidFill>
                <a:latin typeface="NikoshBAN" panose="02000000000000000000" pitchFamily="2" charset="0"/>
                <a:cs typeface="NikoshBAN" panose="02000000000000000000" pitchFamily="2" charset="0"/>
              </a:rPr>
              <a:t>Jessore</a:t>
            </a:r>
            <a:endParaRPr lang="en-US" sz="2000" dirty="0">
              <a:solidFill>
                <a:schemeClr val="bg1"/>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p:txBody>
          <a:bodyPr/>
          <a:lstStyle/>
          <a:p>
            <a:fld id="{D42D6D6B-236C-4F00-BC17-0FA89DF64D55}" type="slidenum">
              <a:rPr lang="en-US" smtClean="0"/>
              <a:t>1</a:t>
            </a:fld>
            <a:endParaRPr lang="en-US" dirty="0"/>
          </a:p>
        </p:txBody>
      </p:sp>
      <p:sp>
        <p:nvSpPr>
          <p:cNvPr id="7" name="TextBox 6"/>
          <p:cNvSpPr txBox="1"/>
          <p:nvPr/>
        </p:nvSpPr>
        <p:spPr>
          <a:xfrm>
            <a:off x="2209801" y="3048325"/>
            <a:ext cx="7395420" cy="3046988"/>
          </a:xfrm>
          <a:prstGeom prst="rect">
            <a:avLst/>
          </a:prstGeom>
          <a:noFill/>
        </p:spPr>
        <p:txBody>
          <a:bodyPr wrap="square" rtlCol="0">
            <a:spAutoFit/>
          </a:bodyPr>
          <a:lstStyle/>
          <a:p>
            <a:r>
              <a:rPr lang="en-US" sz="9600" dirty="0" err="1" smtClean="0">
                <a:latin typeface="NikoshBAN" panose="02000000000000000000" pitchFamily="2" charset="0"/>
                <a:cs typeface="NikoshBAN" panose="02000000000000000000" pitchFamily="2" charset="0"/>
              </a:rPr>
              <a:t>আজকের</a:t>
            </a:r>
            <a:r>
              <a:rPr lang="en-US" sz="9600" dirty="0" smtClean="0">
                <a:latin typeface="NikoshBAN" panose="02000000000000000000" pitchFamily="2" charset="0"/>
                <a:cs typeface="NikoshBAN" panose="02000000000000000000" pitchFamily="2" charset="0"/>
              </a:rPr>
              <a:t> </a:t>
            </a:r>
            <a:r>
              <a:rPr lang="en-US" sz="9600" dirty="0" err="1" smtClean="0">
                <a:latin typeface="NikoshBAN" panose="02000000000000000000" pitchFamily="2" charset="0"/>
                <a:cs typeface="NikoshBAN" panose="02000000000000000000" pitchFamily="2" charset="0"/>
              </a:rPr>
              <a:t>ক্লাসে</a:t>
            </a:r>
            <a:endParaRPr lang="en-US" sz="9600" dirty="0" smtClean="0">
              <a:latin typeface="NikoshBAN" panose="02000000000000000000" pitchFamily="2" charset="0"/>
              <a:cs typeface="NikoshBAN" panose="02000000000000000000" pitchFamily="2" charset="0"/>
            </a:endParaRPr>
          </a:p>
          <a:p>
            <a:r>
              <a:rPr lang="en-US" sz="9600" dirty="0">
                <a:latin typeface="NikoshBAN" panose="02000000000000000000" pitchFamily="2" charset="0"/>
                <a:cs typeface="NikoshBAN" panose="02000000000000000000" pitchFamily="2" charset="0"/>
              </a:rPr>
              <a:t> </a:t>
            </a:r>
            <a:r>
              <a:rPr lang="en-US" sz="9600" dirty="0" err="1" smtClean="0">
                <a:latin typeface="NikoshBAN" panose="02000000000000000000" pitchFamily="2" charset="0"/>
                <a:cs typeface="NikoshBAN" panose="02000000000000000000" pitchFamily="2" charset="0"/>
              </a:rPr>
              <a:t>তোমাদের</a:t>
            </a:r>
            <a:r>
              <a:rPr lang="bn-IN" sz="9600" dirty="0" smtClean="0">
                <a:latin typeface="NikoshBAN" panose="02000000000000000000" pitchFamily="2" charset="0"/>
                <a:cs typeface="NikoshBAN" panose="02000000000000000000" pitchFamily="2" charset="0"/>
              </a:rPr>
              <a:t> </a:t>
            </a:r>
            <a:r>
              <a:rPr lang="en-US" sz="9600" dirty="0" err="1" smtClean="0">
                <a:latin typeface="NikoshBAN" panose="02000000000000000000" pitchFamily="2" charset="0"/>
                <a:cs typeface="NikoshBAN" panose="02000000000000000000" pitchFamily="2" charset="0"/>
              </a:rPr>
              <a:t>স্বাগতম</a:t>
            </a:r>
            <a:endParaRPr lang="en-US" sz="9600" dirty="0">
              <a:latin typeface="NikoshBAN" panose="02000000000000000000" pitchFamily="2" charset="0"/>
              <a:cs typeface="NikoshBAN" panose="02000000000000000000" pitchFamily="2" charset="0"/>
            </a:endParaRPr>
          </a:p>
        </p:txBody>
      </p:sp>
      <p:grpSp>
        <p:nvGrpSpPr>
          <p:cNvPr id="14" name="Group 13"/>
          <p:cNvGrpSpPr/>
          <p:nvPr/>
        </p:nvGrpSpPr>
        <p:grpSpPr>
          <a:xfrm>
            <a:off x="9482312" y="-155448"/>
            <a:ext cx="2366373" cy="1210063"/>
            <a:chOff x="9667788" y="-25494"/>
            <a:chExt cx="2218339" cy="1697762"/>
          </a:xfrm>
        </p:grpSpPr>
        <p:sp>
          <p:nvSpPr>
            <p:cNvPr id="11" name="Rounded Rectangle 10"/>
            <p:cNvSpPr/>
            <p:nvPr/>
          </p:nvSpPr>
          <p:spPr>
            <a:xfrm>
              <a:off x="9783007" y="-25494"/>
              <a:ext cx="2103120" cy="1078992"/>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667788" y="595050"/>
              <a:ext cx="2036943" cy="1077218"/>
            </a:xfrm>
            <a:prstGeom prst="rect">
              <a:avLst/>
            </a:prstGeom>
            <a:noFill/>
            <a:ln>
              <a:solidFill>
                <a:schemeClr val="bg1"/>
              </a:solidFill>
            </a:ln>
          </p:spPr>
          <p:txBody>
            <a:bodyPr wrap="square" rtlCol="0">
              <a:spAutoFit/>
            </a:bodyPr>
            <a:lstStyle/>
            <a:p>
              <a:r>
                <a:rPr lang="en-US" sz="3200" dirty="0" err="1" smtClean="0">
                  <a:latin typeface="NikoshBAN" panose="02000000000000000000" pitchFamily="2" charset="0"/>
                  <a:cs typeface="NikoshBAN" panose="02000000000000000000" pitchFamily="2" charset="0"/>
                </a:rPr>
                <a:t>নবম-দশম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শ্রেণী</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২য় </a:t>
              </a:r>
              <a:r>
                <a:rPr lang="en-US" sz="3200" dirty="0" err="1" smtClean="0">
                  <a:latin typeface="NikoshBAN" panose="02000000000000000000" pitchFamily="2" charset="0"/>
                  <a:cs typeface="NikoshBAN" panose="02000000000000000000" pitchFamily="2" charset="0"/>
                </a:rPr>
                <a:t>পত্র</a:t>
              </a:r>
              <a:endParaRPr lang="en-US" sz="3200" dirty="0">
                <a:latin typeface="NikoshBAN" panose="02000000000000000000" pitchFamily="2" charset="0"/>
                <a:cs typeface="NikoshBAN" panose="02000000000000000000" pitchFamily="2"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10952"/>
            <a:ext cx="1530132" cy="1711482"/>
          </a:xfrm>
          <a:prstGeom prst="rect">
            <a:avLst/>
          </a:prstGeom>
          <a:solidFill>
            <a:schemeClr val="bg1"/>
          </a:solid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011" y="-37069"/>
            <a:ext cx="5715000" cy="3025787"/>
          </a:xfrm>
          <a:prstGeom prst="rect">
            <a:avLst/>
          </a:prstGeom>
        </p:spPr>
      </p:pic>
    </p:spTree>
    <p:extLst>
      <p:ext uri="{BB962C8B-B14F-4D97-AF65-F5344CB8AC3E}">
        <p14:creationId xmlns:p14="http://schemas.microsoft.com/office/powerpoint/2010/main" val="3137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10</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6" name="Pentagon 5"/>
          <p:cNvSpPr/>
          <p:nvPr/>
        </p:nvSpPr>
        <p:spPr>
          <a:xfrm>
            <a:off x="207264" y="203992"/>
            <a:ext cx="7946136" cy="1060704"/>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দ্বন্দ সমাস কয়েক প্রকারে সাধিত হয়</a:t>
            </a:r>
            <a:endParaRPr lang="en-US" sz="5400" dirty="0">
              <a:latin typeface="NikoshBAN" panose="02000000000000000000" pitchFamily="2" charset="0"/>
              <a:cs typeface="NikoshBAN" panose="02000000000000000000" pitchFamily="2" charset="0"/>
            </a:endParaRPr>
          </a:p>
        </p:txBody>
      </p:sp>
      <p:sp>
        <p:nvSpPr>
          <p:cNvPr id="7" name="TextBox 6"/>
          <p:cNvSpPr txBox="1"/>
          <p:nvPr/>
        </p:nvSpPr>
        <p:spPr>
          <a:xfrm>
            <a:off x="207264" y="1399253"/>
            <a:ext cx="11018520" cy="1754326"/>
          </a:xfrm>
          <a:prstGeom prst="rect">
            <a:avLst/>
          </a:prstGeom>
          <a:no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  </a:t>
            </a:r>
            <a:r>
              <a:rPr lang="bn-IN" sz="5400" u="sng" dirty="0" smtClean="0">
                <a:latin typeface="NikoshBAN" panose="02000000000000000000" pitchFamily="2" charset="0"/>
                <a:cs typeface="NikoshBAN" panose="02000000000000000000" pitchFamily="2" charset="0"/>
              </a:rPr>
              <a:t>মিলনার্থক শব্দযোগে</a:t>
            </a:r>
            <a:r>
              <a:rPr lang="en-US" sz="5400" dirty="0" smtClean="0">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 উদাহরণ</a:t>
            </a:r>
            <a:r>
              <a:rPr lang="en-US" sz="5400" dirty="0" smtClean="0">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 মা-বাবা, </a:t>
            </a:r>
            <a:r>
              <a:rPr lang="bn-IN" sz="5400" dirty="0">
                <a:latin typeface="NikoshBAN" panose="02000000000000000000" pitchFamily="2" charset="0"/>
                <a:cs typeface="NikoshBAN" panose="02000000000000000000" pitchFamily="2" charset="0"/>
              </a:rPr>
              <a:t/>
            </a:r>
            <a:br>
              <a:rPr lang="bn-IN" sz="5400" dirty="0">
                <a:latin typeface="NikoshBAN" panose="02000000000000000000" pitchFamily="2" charset="0"/>
                <a:cs typeface="NikoshBAN" panose="02000000000000000000" pitchFamily="2" charset="0"/>
              </a:rPr>
            </a:b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চা- বিস্কুট, ছেলে-মেয়ে, জ্বিন-পরি, ভাই-বোন। </a:t>
            </a:r>
            <a:endParaRPr lang="en-US" sz="5400" dirty="0">
              <a:latin typeface="NikoshBAN" panose="02000000000000000000" pitchFamily="2" charset="0"/>
              <a:cs typeface="NikoshBAN" panose="02000000000000000000" pitchFamily="2" charset="0"/>
            </a:endParaRPr>
          </a:p>
        </p:txBody>
      </p:sp>
      <p:sp>
        <p:nvSpPr>
          <p:cNvPr id="8" name="TextBox 7"/>
          <p:cNvSpPr txBox="1"/>
          <p:nvPr/>
        </p:nvSpPr>
        <p:spPr>
          <a:xfrm>
            <a:off x="1655064" y="2986592"/>
            <a:ext cx="10293096" cy="1754326"/>
          </a:xfrm>
          <a:prstGeom prst="rect">
            <a:avLst/>
          </a:prstGeom>
          <a:noFill/>
        </p:spPr>
        <p:txBody>
          <a:bodyPr wrap="square" rtlCol="0">
            <a:spAutoFit/>
          </a:bodyPr>
          <a:lstStyle/>
          <a:p>
            <a:r>
              <a:rPr lang="bn-IN" sz="5400" u="sng" dirty="0" smtClean="0">
                <a:latin typeface="NikoshBAN" panose="02000000000000000000" pitchFamily="2" charset="0"/>
                <a:cs typeface="NikoshBAN" panose="02000000000000000000" pitchFamily="2" charset="0"/>
              </a:rPr>
              <a:t>বিরোধার্থক </a:t>
            </a:r>
            <a:r>
              <a:rPr lang="bn-IN" sz="5400" u="sng" dirty="0">
                <a:latin typeface="NikoshBAN" panose="02000000000000000000" pitchFamily="2" charset="0"/>
                <a:cs typeface="NikoshBAN" panose="02000000000000000000" pitchFamily="2" charset="0"/>
              </a:rPr>
              <a:t>দ্বন্দ্ব সমাস</a:t>
            </a:r>
            <a:r>
              <a:rPr lang="bn-IN" sz="5400" dirty="0" smtClean="0">
                <a:latin typeface="NikoshBAN" panose="02000000000000000000" pitchFamily="2" charset="0"/>
                <a:cs typeface="NikoshBAN" panose="02000000000000000000" pitchFamily="2" charset="0"/>
              </a:rPr>
              <a:t>:</a:t>
            </a:r>
            <a:r>
              <a:rPr lang="bn-IN" sz="5400" dirty="0">
                <a:latin typeface="NikoshBAN" panose="02000000000000000000" pitchFamily="2" charset="0"/>
                <a:cs typeface="NikoshBAN" panose="02000000000000000000" pitchFamily="2" charset="0"/>
              </a:rPr>
              <a:t/>
            </a:r>
            <a:br>
              <a:rPr lang="bn-IN" sz="5400" dirty="0">
                <a:latin typeface="NikoshBAN" panose="02000000000000000000" pitchFamily="2" charset="0"/>
                <a:cs typeface="NikoshBAN" panose="02000000000000000000" pitchFamily="2" charset="0"/>
              </a:rPr>
            </a:br>
            <a:r>
              <a:rPr lang="bn-IN" sz="5400" dirty="0" smtClean="0">
                <a:latin typeface="NikoshBAN" panose="02000000000000000000" pitchFamily="2" charset="0"/>
                <a:cs typeface="NikoshBAN" panose="02000000000000000000" pitchFamily="2" charset="0"/>
              </a:rPr>
              <a:t>উদাহরণ</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দা-কুমড়া</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অহি-নকুল</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স্বর্গ-নরক।</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1711246" y="4769011"/>
            <a:ext cx="9689592" cy="1754326"/>
          </a:xfrm>
          <a:prstGeom prst="rect">
            <a:avLst/>
          </a:prstGeom>
          <a:noFill/>
        </p:spPr>
        <p:txBody>
          <a:bodyPr wrap="square" rtlCol="0">
            <a:spAutoFit/>
          </a:bodyPr>
          <a:lstStyle/>
          <a:p>
            <a:r>
              <a:rPr lang="bn-IN" sz="5400" u="sng" dirty="0" smtClean="0">
                <a:latin typeface="NikoshBAN" panose="02000000000000000000" pitchFamily="2" charset="0"/>
                <a:cs typeface="NikoshBAN" panose="02000000000000000000" pitchFamily="2" charset="0"/>
              </a:rPr>
              <a:t>বিপরীতার্থক শব্দযোগে</a:t>
            </a:r>
            <a:r>
              <a:rPr lang="en-US" sz="5400" u="sng" dirty="0" smtClean="0">
                <a:latin typeface="NikoshBAN" panose="02000000000000000000" pitchFamily="2" charset="0"/>
                <a:cs typeface="NikoshBAN" panose="02000000000000000000" pitchFamily="2" charset="0"/>
              </a:rPr>
              <a:t>:</a:t>
            </a:r>
            <a:endParaRPr lang="bn-IN" sz="5400" u="sng" dirty="0" smtClean="0">
              <a:latin typeface="NikoshBAN" panose="02000000000000000000" pitchFamily="2" charset="0"/>
              <a:cs typeface="NikoshBAN" panose="02000000000000000000" pitchFamily="2" charset="0"/>
            </a:endParaRPr>
          </a:p>
          <a:p>
            <a:r>
              <a:rPr lang="bn-IN" sz="5400" dirty="0" smtClean="0">
                <a:latin typeface="NikoshBAN" panose="02000000000000000000" pitchFamily="2" charset="0"/>
                <a:cs typeface="NikoshBAN" panose="02000000000000000000" pitchFamily="2" charset="0"/>
              </a:rPr>
              <a:t>আয়-ব্যায়, জমা-খরচ, ছোট-বড়, লাভ-লুকসান</a:t>
            </a:r>
            <a:endParaRPr lang="en-US" sz="54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0554" y="102740"/>
            <a:ext cx="1393721" cy="939676"/>
          </a:xfrm>
          <a:prstGeom prst="rect">
            <a:avLst/>
          </a:prstGeom>
        </p:spPr>
      </p:pic>
    </p:spTree>
    <p:extLst>
      <p:ext uri="{BB962C8B-B14F-4D97-AF65-F5344CB8AC3E}">
        <p14:creationId xmlns:p14="http://schemas.microsoft.com/office/powerpoint/2010/main" val="4071629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11</a:t>
            </a:fld>
            <a:endParaRPr lang="en-US"/>
          </a:p>
        </p:txBody>
      </p:sp>
      <p:sp>
        <p:nvSpPr>
          <p:cNvPr id="7" name="Rectangle 6"/>
          <p:cNvSpPr/>
          <p:nvPr/>
        </p:nvSpPr>
        <p:spPr>
          <a:xfrm>
            <a:off x="0" y="0"/>
            <a:ext cx="12192000" cy="6976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7784" y="610104"/>
            <a:ext cx="10796016" cy="6001643"/>
          </a:xfrm>
          <a:prstGeom prst="rect">
            <a:avLst/>
          </a:prstGeom>
          <a:noFill/>
        </p:spPr>
        <p:txBody>
          <a:bodyPr wrap="square" rtlCol="0">
            <a:spAutoFit/>
          </a:bodyPr>
          <a:lstStyle/>
          <a:p>
            <a:r>
              <a:rPr lang="bn-IN" sz="4800" u="sng" dirty="0" smtClean="0">
                <a:latin typeface="NikoshBAN" panose="02000000000000000000" pitchFamily="2" charset="0"/>
                <a:cs typeface="NikoshBAN" panose="02000000000000000000" pitchFamily="2" charset="0"/>
              </a:rPr>
              <a:t>অংগবাচক শব্দযোগে</a:t>
            </a:r>
            <a:r>
              <a:rPr lang="en-US" sz="4800" u="sng" dirty="0" smtClean="0">
                <a:latin typeface="NikoshBAN" panose="02000000000000000000" pitchFamily="2" charset="0"/>
                <a:cs typeface="NikoshBAN" panose="02000000000000000000" pitchFamily="2" charset="0"/>
              </a:rPr>
              <a:t>:</a:t>
            </a:r>
            <a:endParaRPr lang="bn-IN" sz="4800" u="sng" dirty="0" smtClean="0">
              <a:latin typeface="NikoshBAN" panose="02000000000000000000" pitchFamily="2" charset="0"/>
              <a:cs typeface="NikoshBAN" panose="02000000000000000000" pitchFamily="2" charset="0"/>
            </a:endParaRPr>
          </a:p>
          <a:p>
            <a:r>
              <a:rPr lang="bn-IN" sz="4800" dirty="0" smtClean="0">
                <a:latin typeface="NikoshBAN" panose="02000000000000000000" pitchFamily="2" charset="0"/>
                <a:cs typeface="NikoshBAN" panose="02000000000000000000" pitchFamily="2" charset="0"/>
              </a:rPr>
              <a:t>হাত-পা, নাক-কান, বুক-পিঠ, মাথা-মুণ্ডু ইত্যাদি</a:t>
            </a:r>
          </a:p>
          <a:p>
            <a:endParaRPr lang="bn-IN" sz="4800" dirty="0">
              <a:latin typeface="NikoshBAN" panose="02000000000000000000" pitchFamily="2" charset="0"/>
              <a:cs typeface="NikoshBAN" panose="02000000000000000000" pitchFamily="2" charset="0"/>
            </a:endParaRPr>
          </a:p>
          <a:p>
            <a:r>
              <a:rPr lang="bn-IN" sz="4800" u="sng" dirty="0" smtClean="0">
                <a:latin typeface="NikoshBAN" panose="02000000000000000000" pitchFamily="2" charset="0"/>
                <a:cs typeface="NikoshBAN" panose="02000000000000000000" pitchFamily="2" charset="0"/>
              </a:rPr>
              <a:t>সংখ্যাবাচক শব্দযোগে</a:t>
            </a:r>
            <a:r>
              <a:rPr lang="en-US" sz="4800" u="sng" dirty="0" smtClean="0">
                <a:latin typeface="NikoshBAN" panose="02000000000000000000" pitchFamily="2" charset="0"/>
                <a:cs typeface="NikoshBAN" panose="02000000000000000000" pitchFamily="2" charset="0"/>
              </a:rPr>
              <a:t>:</a:t>
            </a:r>
            <a:endParaRPr lang="bn-IN" sz="4800" u="sng" dirty="0" smtClean="0">
              <a:latin typeface="NikoshBAN" panose="02000000000000000000" pitchFamily="2" charset="0"/>
              <a:cs typeface="NikoshBAN" panose="02000000000000000000" pitchFamily="2" charset="0"/>
            </a:endParaRPr>
          </a:p>
          <a:p>
            <a:r>
              <a:rPr lang="bn-IN" sz="4800" dirty="0" smtClean="0">
                <a:latin typeface="NikoshBAN" panose="02000000000000000000" pitchFamily="2" charset="0"/>
                <a:cs typeface="NikoshBAN" panose="02000000000000000000" pitchFamily="2" charset="0"/>
              </a:rPr>
              <a:t>সাত-পাঁচ, নয়-ছয়, সাত-সতের, ঊনিশ-বিশ।</a:t>
            </a:r>
          </a:p>
          <a:p>
            <a:endParaRPr lang="bn-IN" sz="4800" dirty="0">
              <a:latin typeface="NikoshBAN" panose="02000000000000000000" pitchFamily="2" charset="0"/>
              <a:cs typeface="NikoshBAN" panose="02000000000000000000" pitchFamily="2" charset="0"/>
            </a:endParaRPr>
          </a:p>
          <a:p>
            <a:r>
              <a:rPr lang="bn-IN" sz="4800" u="sng" dirty="0" smtClean="0">
                <a:latin typeface="NikoshBAN" panose="02000000000000000000" pitchFamily="2" charset="0"/>
                <a:cs typeface="NikoshBAN" panose="02000000000000000000" pitchFamily="2" charset="0"/>
              </a:rPr>
              <a:t>সমার্থক শব্দযোগে</a:t>
            </a:r>
            <a:r>
              <a:rPr lang="en-US" sz="4800" u="sng" dirty="0" smtClean="0">
                <a:latin typeface="NikoshBAN" panose="02000000000000000000" pitchFamily="2" charset="0"/>
                <a:cs typeface="NikoshBAN" panose="02000000000000000000" pitchFamily="2" charset="0"/>
              </a:rPr>
              <a:t>:</a:t>
            </a:r>
            <a:endParaRPr lang="bn-IN" sz="4800" u="sng" dirty="0" smtClean="0">
              <a:latin typeface="NikoshBAN" panose="02000000000000000000" pitchFamily="2" charset="0"/>
              <a:cs typeface="NikoshBAN" panose="02000000000000000000" pitchFamily="2" charset="0"/>
            </a:endParaRPr>
          </a:p>
          <a:p>
            <a:r>
              <a:rPr lang="bn-IN" sz="4800" dirty="0" smtClean="0">
                <a:latin typeface="NikoshBAN" panose="02000000000000000000" pitchFamily="2" charset="0"/>
                <a:cs typeface="NikoshBAN" panose="02000000000000000000" pitchFamily="2" charset="0"/>
              </a:rPr>
              <a:t>হাট-বাজার, কল-কারখানা, মোল্লা-মৌলভী, খাতা-পত্র।</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5388" y="146776"/>
            <a:ext cx="1374409" cy="926655"/>
          </a:xfrm>
          <a:prstGeom prst="rect">
            <a:avLst/>
          </a:prstGeom>
        </p:spPr>
      </p:pic>
    </p:spTree>
    <p:extLst>
      <p:ext uri="{BB962C8B-B14F-4D97-AF65-F5344CB8AC3E}">
        <p14:creationId xmlns:p14="http://schemas.microsoft.com/office/powerpoint/2010/main" val="1748275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12</a:t>
            </a:fld>
            <a:endParaRPr lang="en-US"/>
          </a:p>
        </p:txBody>
      </p:sp>
      <p:sp>
        <p:nvSpPr>
          <p:cNvPr id="10" name="TextBox 9"/>
          <p:cNvSpPr txBox="1"/>
          <p:nvPr/>
        </p:nvSpPr>
        <p:spPr>
          <a:xfrm>
            <a:off x="411480" y="356616"/>
            <a:ext cx="11338560" cy="7909858"/>
          </a:xfrm>
          <a:prstGeom prst="rect">
            <a:avLst/>
          </a:prstGeom>
          <a:solidFill>
            <a:schemeClr val="bg1"/>
          </a:solidFill>
        </p:spPr>
        <p:txBody>
          <a:bodyPr wrap="square" rtlCol="0">
            <a:spAutoFit/>
          </a:bodyPr>
          <a:lstStyle/>
          <a:p>
            <a:r>
              <a:rPr lang="bn-IN" sz="5400" u="sng" dirty="0" smtClean="0">
                <a:latin typeface="NikoshBAN" panose="02000000000000000000" pitchFamily="2" charset="0"/>
                <a:cs typeface="NikoshBAN" panose="02000000000000000000" pitchFamily="2" charset="0"/>
              </a:rPr>
              <a:t>দুটি সর্বনামযোগে</a:t>
            </a:r>
            <a:r>
              <a:rPr lang="en-US" sz="5400" u="sng"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যা-তা, যে-সে, যথা-তথা, তুমি-আমি, যেখানে-সেখানে।</a:t>
            </a:r>
            <a:endParaRPr lang="bn-IN" sz="5400" dirty="0">
              <a:latin typeface="NikoshBAN" panose="02000000000000000000" pitchFamily="2" charset="0"/>
              <a:cs typeface="NikoshBAN" panose="02000000000000000000" pitchFamily="2" charset="0"/>
            </a:endParaRPr>
          </a:p>
          <a:p>
            <a:r>
              <a:rPr lang="bn-IN" sz="5400" u="sng" dirty="0" smtClean="0">
                <a:latin typeface="NikoshBAN" panose="02000000000000000000" pitchFamily="2" charset="0"/>
                <a:cs typeface="NikoshBAN" panose="02000000000000000000" pitchFamily="2" charset="0"/>
              </a:rPr>
              <a:t>দুটি ক্রিয়াযোগে</a:t>
            </a:r>
            <a:r>
              <a:rPr lang="en-US" sz="5400" u="sng" dirty="0" smtClean="0">
                <a:latin typeface="NikoshBAN" panose="02000000000000000000" pitchFamily="2" charset="0"/>
                <a:cs typeface="NikoshBAN" panose="02000000000000000000" pitchFamily="2" charset="0"/>
              </a:rPr>
              <a:t>:</a:t>
            </a:r>
            <a:r>
              <a:rPr lang="bn-IN" sz="5400" u="sng"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দেখা-শোনা, যাওয়া-আসা, চলা-ফেরা, দেওয়া-থোয়া।</a:t>
            </a:r>
          </a:p>
          <a:p>
            <a:r>
              <a:rPr lang="bn-IN" sz="5400" u="sng" dirty="0" smtClean="0">
                <a:latin typeface="NikoshBAN" panose="02000000000000000000" pitchFamily="2" charset="0"/>
                <a:cs typeface="NikoshBAN" panose="02000000000000000000" pitchFamily="2" charset="0"/>
              </a:rPr>
              <a:t>দুটি বিশেষণযোগে</a:t>
            </a:r>
            <a:r>
              <a:rPr lang="en-US" sz="5400" u="sng" dirty="0" smtClean="0">
                <a:latin typeface="NikoshBAN" panose="02000000000000000000" pitchFamily="2" charset="0"/>
                <a:cs typeface="NikoshBAN" panose="02000000000000000000" pitchFamily="2" charset="0"/>
              </a:rPr>
              <a:t>:</a:t>
            </a:r>
            <a:r>
              <a:rPr lang="bn-IN" sz="5400" u="sng"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ভালো-মন্দ, কম-বেশি, আসল-নকল, বাকি-বকেয়া।</a:t>
            </a:r>
          </a:p>
          <a:p>
            <a:r>
              <a:rPr lang="bn-IN" sz="4800" u="sng" dirty="0" smtClean="0">
                <a:latin typeface="NikoshBAN" panose="02000000000000000000" pitchFamily="2" charset="0"/>
                <a:cs typeface="NikoshBAN" panose="02000000000000000000" pitchFamily="2" charset="0"/>
              </a:rPr>
              <a:t>অলুক দ্বন্দ</a:t>
            </a:r>
            <a:r>
              <a:rPr lang="en-US" sz="4800" u="sng"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যে দ্বন্দ সমাসে সমস্যমান পদের বিভক্তি লোপ হয়না তাকে অলুক দ্বন্দ বলে। যেমন- দুধে-ভাতে, জলে-স্থলে</a:t>
            </a:r>
            <a:r>
              <a:rPr lang="bn-IN" sz="4800" dirty="0">
                <a:latin typeface="NikoshBAN" panose="02000000000000000000" pitchFamily="2" charset="0"/>
                <a:cs typeface="NikoshBAN" panose="02000000000000000000" pitchFamily="2" charset="0"/>
              </a:rPr>
              <a:t>.</a:t>
            </a:r>
            <a:endParaRPr lang="bn-IN" sz="4800" dirty="0" smtClean="0">
              <a:latin typeface="NikoshBAN" panose="02000000000000000000" pitchFamily="2" charset="0"/>
              <a:cs typeface="NikoshBAN" panose="02000000000000000000" pitchFamily="2" charset="0"/>
            </a:endParaRPr>
          </a:p>
          <a:p>
            <a:endParaRPr lang="bn-IN" sz="4800" dirty="0" smtClean="0">
              <a:solidFill>
                <a:schemeClr val="bg1"/>
              </a:solidFill>
              <a:latin typeface="NikoshBAN" panose="02000000000000000000" pitchFamily="2" charset="0"/>
              <a:cs typeface="NikoshBAN" panose="02000000000000000000" pitchFamily="2" charset="0"/>
            </a:endParaRPr>
          </a:p>
          <a:p>
            <a:endParaRPr lang="en-US" sz="4000"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2078" y="70041"/>
            <a:ext cx="1130287" cy="762063"/>
          </a:xfrm>
          <a:prstGeom prst="rect">
            <a:avLst/>
          </a:prstGeom>
        </p:spPr>
      </p:pic>
    </p:spTree>
    <p:extLst>
      <p:ext uri="{BB962C8B-B14F-4D97-AF65-F5344CB8AC3E}">
        <p14:creationId xmlns:p14="http://schemas.microsoft.com/office/powerpoint/2010/main" val="134983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 y="0"/>
            <a:ext cx="12365736" cy="6967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93392" y="713232"/>
            <a:ext cx="8174736" cy="54132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407352-47D2-40D7-9C0C-8AEFFE30C71E}" type="datetime1">
              <a:rPr lang="en-US" sz="2000" smtClean="0"/>
              <a:t>5/7/2020</a:t>
            </a:fld>
            <a:endParaRPr lang="en-US" sz="2000" dirty="0"/>
          </a:p>
        </p:txBody>
      </p:sp>
      <p:sp>
        <p:nvSpPr>
          <p:cNvPr id="3" name="Footer Placeholder 2"/>
          <p:cNvSpPr>
            <a:spLocks noGrp="1"/>
          </p:cNvSpPr>
          <p:nvPr>
            <p:ph type="ftr" sz="quarter" idx="11"/>
          </p:nvPr>
        </p:nvSpPr>
        <p:spPr>
          <a:xfrm>
            <a:off x="4038600" y="6284637"/>
            <a:ext cx="4114800" cy="365125"/>
          </a:xfrm>
        </p:spPr>
        <p:txBody>
          <a:bodyPr/>
          <a:lstStyle/>
          <a:p>
            <a:r>
              <a:rPr lang="en-US" sz="2000" dirty="0" smtClean="0">
                <a:solidFill>
                  <a:schemeClr val="bg1"/>
                </a:solidFill>
              </a:rPr>
              <a:t>Miss </a:t>
            </a:r>
            <a:r>
              <a:rPr lang="en-US" sz="2000" dirty="0" smtClean="0">
                <a:solidFill>
                  <a:schemeClr val="tx1"/>
                </a:solidFill>
              </a:rPr>
              <a:t>Rexona </a:t>
            </a:r>
            <a:r>
              <a:rPr lang="en-US" sz="2000" dirty="0" err="1" smtClean="0">
                <a:solidFill>
                  <a:schemeClr val="tx1"/>
                </a:solidFill>
              </a:rPr>
              <a:t>Banu</a:t>
            </a:r>
            <a:r>
              <a:rPr lang="en-US" sz="2000" dirty="0" smtClean="0">
                <a:solidFill>
                  <a:schemeClr val="tx1"/>
                </a:solidFill>
              </a:rPr>
              <a:t>. </a:t>
            </a:r>
            <a:r>
              <a:rPr lang="en-US" sz="2000" dirty="0" err="1" smtClean="0">
                <a:solidFill>
                  <a:schemeClr val="tx1"/>
                </a:solidFill>
              </a:rPr>
              <a:t>Ghuni</a:t>
            </a:r>
            <a:r>
              <a:rPr lang="en-US" sz="2000" dirty="0" smtClean="0">
                <a:solidFill>
                  <a:schemeClr val="tx1"/>
                </a:solidFill>
              </a:rPr>
              <a:t> High School, </a:t>
            </a:r>
            <a:r>
              <a:rPr lang="en-US" sz="2000" dirty="0" err="1" smtClean="0">
                <a:solidFill>
                  <a:schemeClr val="tx1"/>
                </a:solidFill>
              </a:rPr>
              <a:t>Sadar</a:t>
            </a:r>
            <a:r>
              <a:rPr lang="en-US" sz="2000" dirty="0" smtClean="0">
                <a:solidFill>
                  <a:schemeClr val="tx1"/>
                </a:solidFill>
              </a:rPr>
              <a:t>, </a:t>
            </a:r>
            <a:r>
              <a:rPr lang="en-US" sz="2000" dirty="0" err="1" smtClean="0">
                <a:solidFill>
                  <a:schemeClr val="tx1"/>
                </a:solidFill>
              </a:rPr>
              <a:t>Jessore</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D42D6D6B-236C-4F00-BC17-0FA89DF64D55}" type="slidenum">
              <a:rPr lang="en-US" smtClean="0"/>
              <a:t>13</a:t>
            </a:fld>
            <a:endParaRPr lang="en-US"/>
          </a:p>
        </p:txBody>
      </p:sp>
      <p:graphicFrame>
        <p:nvGraphicFramePr>
          <p:cNvPr id="5" name="Diagram 4"/>
          <p:cNvGraphicFramePr/>
          <p:nvPr>
            <p:extLst>
              <p:ext uri="{D42A27DB-BD31-4B8C-83A1-F6EECF244321}">
                <p14:modId xmlns:p14="http://schemas.microsoft.com/office/powerpoint/2010/main" val="4017211326"/>
              </p:ext>
            </p:extLst>
          </p:nvPr>
        </p:nvGraphicFramePr>
        <p:xfrm>
          <a:off x="1216152" y="155448"/>
          <a:ext cx="8951976" cy="597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0748" y="155448"/>
            <a:ext cx="1546104" cy="1042416"/>
          </a:xfrm>
          <a:prstGeom prst="rect">
            <a:avLst/>
          </a:prstGeom>
        </p:spPr>
      </p:pic>
      <p:sp>
        <p:nvSpPr>
          <p:cNvPr id="9" name="Cloud Callout 8"/>
          <p:cNvSpPr/>
          <p:nvPr/>
        </p:nvSpPr>
        <p:spPr>
          <a:xfrm>
            <a:off x="155448" y="155448"/>
            <a:ext cx="2852928" cy="13350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NikoshBAN" panose="02000000000000000000" pitchFamily="2" charset="0"/>
                <a:cs typeface="NikoshBAN" panose="02000000000000000000" pitchFamily="2" charset="0"/>
              </a:rPr>
              <a:t>জোড়ায়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কাজ</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46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1F1625F9-6329-4CAE-81C9-5AACA2DD8668}"/>
                                            </p:graphicEl>
                                          </p:spTgt>
                                        </p:tgtEl>
                                        <p:attrNameLst>
                                          <p:attrName>style.visibility</p:attrName>
                                        </p:attrNameLst>
                                      </p:cBhvr>
                                      <p:to>
                                        <p:strVal val="visible"/>
                                      </p:to>
                                    </p:set>
                                    <p:anim calcmode="lin" valueType="num">
                                      <p:cBhvr>
                                        <p:cTn id="7" dur="500" fill="hold"/>
                                        <p:tgtEl>
                                          <p:spTgt spid="5">
                                            <p:graphicEl>
                                              <a:dgm id="{1F1625F9-6329-4CAE-81C9-5AACA2DD8668}"/>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1F1625F9-6329-4CAE-81C9-5AACA2DD8668}"/>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1F1625F9-6329-4CAE-81C9-5AACA2DD866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4E55C312-A73A-4068-BA37-4E29C2B8199F}"/>
                                            </p:graphicEl>
                                          </p:spTgt>
                                        </p:tgtEl>
                                        <p:attrNameLst>
                                          <p:attrName>style.visibility</p:attrName>
                                        </p:attrNameLst>
                                      </p:cBhvr>
                                      <p:to>
                                        <p:strVal val="visible"/>
                                      </p:to>
                                    </p:set>
                                    <p:anim calcmode="lin" valueType="num">
                                      <p:cBhvr>
                                        <p:cTn id="14" dur="500" fill="hold"/>
                                        <p:tgtEl>
                                          <p:spTgt spid="5">
                                            <p:graphicEl>
                                              <a:dgm id="{4E55C312-A73A-4068-BA37-4E29C2B8199F}"/>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4E55C312-A73A-4068-BA37-4E29C2B8199F}"/>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4E55C312-A73A-4068-BA37-4E29C2B8199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C2244E60-A563-4159-9F86-0C50503E083D}"/>
                                            </p:graphicEl>
                                          </p:spTgt>
                                        </p:tgtEl>
                                        <p:attrNameLst>
                                          <p:attrName>style.visibility</p:attrName>
                                        </p:attrNameLst>
                                      </p:cBhvr>
                                      <p:to>
                                        <p:strVal val="visible"/>
                                      </p:to>
                                    </p:set>
                                    <p:anim calcmode="lin" valueType="num">
                                      <p:cBhvr>
                                        <p:cTn id="19" dur="500" fill="hold"/>
                                        <p:tgtEl>
                                          <p:spTgt spid="5">
                                            <p:graphicEl>
                                              <a:dgm id="{C2244E60-A563-4159-9F86-0C50503E083D}"/>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C2244E60-A563-4159-9F86-0C50503E083D}"/>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C2244E60-A563-4159-9F86-0C50503E083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7B383F72-6241-46D9-B1C3-FF1EDAED75A6}"/>
                                            </p:graphicEl>
                                          </p:spTgt>
                                        </p:tgtEl>
                                        <p:attrNameLst>
                                          <p:attrName>style.visibility</p:attrName>
                                        </p:attrNameLst>
                                      </p:cBhvr>
                                      <p:to>
                                        <p:strVal val="visible"/>
                                      </p:to>
                                    </p:set>
                                    <p:anim calcmode="lin" valueType="num">
                                      <p:cBhvr>
                                        <p:cTn id="26" dur="500" fill="hold"/>
                                        <p:tgtEl>
                                          <p:spTgt spid="5">
                                            <p:graphicEl>
                                              <a:dgm id="{7B383F72-6241-46D9-B1C3-FF1EDAED75A6}"/>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7B383F72-6241-46D9-B1C3-FF1EDAED75A6}"/>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7B383F72-6241-46D9-B1C3-FF1EDAED75A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D36674BF-02F9-4C96-92C7-183DBBE29FD3}"/>
                                            </p:graphicEl>
                                          </p:spTgt>
                                        </p:tgtEl>
                                        <p:attrNameLst>
                                          <p:attrName>style.visibility</p:attrName>
                                        </p:attrNameLst>
                                      </p:cBhvr>
                                      <p:to>
                                        <p:strVal val="visible"/>
                                      </p:to>
                                    </p:set>
                                    <p:anim calcmode="lin" valueType="num">
                                      <p:cBhvr>
                                        <p:cTn id="31" dur="500" fill="hold"/>
                                        <p:tgtEl>
                                          <p:spTgt spid="5">
                                            <p:graphicEl>
                                              <a:dgm id="{D36674BF-02F9-4C96-92C7-183DBBE29FD3}"/>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D36674BF-02F9-4C96-92C7-183DBBE29FD3}"/>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D36674BF-02F9-4C96-92C7-183DBBE29FD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91705E0C-F54C-4BD5-A7B1-A3087B0284A9}"/>
                                            </p:graphicEl>
                                          </p:spTgt>
                                        </p:tgtEl>
                                        <p:attrNameLst>
                                          <p:attrName>style.visibility</p:attrName>
                                        </p:attrNameLst>
                                      </p:cBhvr>
                                      <p:to>
                                        <p:strVal val="visible"/>
                                      </p:to>
                                    </p:set>
                                    <p:anim calcmode="lin" valueType="num">
                                      <p:cBhvr>
                                        <p:cTn id="38" dur="500" fill="hold"/>
                                        <p:tgtEl>
                                          <p:spTgt spid="5">
                                            <p:graphicEl>
                                              <a:dgm id="{91705E0C-F54C-4BD5-A7B1-A3087B0284A9}"/>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91705E0C-F54C-4BD5-A7B1-A3087B0284A9}"/>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91705E0C-F54C-4BD5-A7B1-A3087B0284A9}"/>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A03FFFEF-0307-4F80-B0EA-AA10D73F0BAC}"/>
                                            </p:graphicEl>
                                          </p:spTgt>
                                        </p:tgtEl>
                                        <p:attrNameLst>
                                          <p:attrName>style.visibility</p:attrName>
                                        </p:attrNameLst>
                                      </p:cBhvr>
                                      <p:to>
                                        <p:strVal val="visible"/>
                                      </p:to>
                                    </p:set>
                                    <p:anim calcmode="lin" valueType="num">
                                      <p:cBhvr>
                                        <p:cTn id="43" dur="500" fill="hold"/>
                                        <p:tgtEl>
                                          <p:spTgt spid="5">
                                            <p:graphicEl>
                                              <a:dgm id="{A03FFFEF-0307-4F80-B0EA-AA10D73F0BAC}"/>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A03FFFEF-0307-4F80-B0EA-AA10D73F0BAC}"/>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A03FFFEF-0307-4F80-B0EA-AA10D73F0BA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56E53D6A-AD0C-4BB5-9FA3-83AE3713702A}"/>
                                            </p:graphicEl>
                                          </p:spTgt>
                                        </p:tgtEl>
                                        <p:attrNameLst>
                                          <p:attrName>style.visibility</p:attrName>
                                        </p:attrNameLst>
                                      </p:cBhvr>
                                      <p:to>
                                        <p:strVal val="visible"/>
                                      </p:to>
                                    </p:set>
                                    <p:anim calcmode="lin" valueType="num">
                                      <p:cBhvr>
                                        <p:cTn id="50" dur="500" fill="hold"/>
                                        <p:tgtEl>
                                          <p:spTgt spid="5">
                                            <p:graphicEl>
                                              <a:dgm id="{56E53D6A-AD0C-4BB5-9FA3-83AE3713702A}"/>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56E53D6A-AD0C-4BB5-9FA3-83AE3713702A}"/>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56E53D6A-AD0C-4BB5-9FA3-83AE3713702A}"/>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1223DEA3-1121-4322-9BAE-5AF03357D501}"/>
                                            </p:graphicEl>
                                          </p:spTgt>
                                        </p:tgtEl>
                                        <p:attrNameLst>
                                          <p:attrName>style.visibility</p:attrName>
                                        </p:attrNameLst>
                                      </p:cBhvr>
                                      <p:to>
                                        <p:strVal val="visible"/>
                                      </p:to>
                                    </p:set>
                                    <p:anim calcmode="lin" valueType="num">
                                      <p:cBhvr>
                                        <p:cTn id="55" dur="500" fill="hold"/>
                                        <p:tgtEl>
                                          <p:spTgt spid="5">
                                            <p:graphicEl>
                                              <a:dgm id="{1223DEA3-1121-4322-9BAE-5AF03357D501}"/>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1223DEA3-1121-4322-9BAE-5AF03357D501}"/>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1223DEA3-1121-4322-9BAE-5AF03357D50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EE317BB2-575A-4A60-AA5A-A616B8C08D0D}"/>
                                            </p:graphicEl>
                                          </p:spTgt>
                                        </p:tgtEl>
                                        <p:attrNameLst>
                                          <p:attrName>style.visibility</p:attrName>
                                        </p:attrNameLst>
                                      </p:cBhvr>
                                      <p:to>
                                        <p:strVal val="visible"/>
                                      </p:to>
                                    </p:set>
                                    <p:anim calcmode="lin" valueType="num">
                                      <p:cBhvr>
                                        <p:cTn id="62" dur="500" fill="hold"/>
                                        <p:tgtEl>
                                          <p:spTgt spid="5">
                                            <p:graphicEl>
                                              <a:dgm id="{EE317BB2-575A-4A60-AA5A-A616B8C08D0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EE317BB2-575A-4A60-AA5A-A616B8C08D0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EE317BB2-575A-4A60-AA5A-A616B8C08D0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DD0957A3-C80B-4A21-8D8B-389EEF13159E}"/>
                                            </p:graphicEl>
                                          </p:spTgt>
                                        </p:tgtEl>
                                        <p:attrNameLst>
                                          <p:attrName>style.visibility</p:attrName>
                                        </p:attrNameLst>
                                      </p:cBhvr>
                                      <p:to>
                                        <p:strVal val="visible"/>
                                      </p:to>
                                    </p:set>
                                    <p:anim calcmode="lin" valueType="num">
                                      <p:cBhvr>
                                        <p:cTn id="67" dur="500" fill="hold"/>
                                        <p:tgtEl>
                                          <p:spTgt spid="5">
                                            <p:graphicEl>
                                              <a:dgm id="{DD0957A3-C80B-4A21-8D8B-389EEF13159E}"/>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DD0957A3-C80B-4A21-8D8B-389EEF13159E}"/>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DD0957A3-C80B-4A21-8D8B-389EEF13159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7DDFE62B-DF54-43A9-8485-A7CD628A3D13}"/>
                                            </p:graphicEl>
                                          </p:spTgt>
                                        </p:tgtEl>
                                        <p:attrNameLst>
                                          <p:attrName>style.visibility</p:attrName>
                                        </p:attrNameLst>
                                      </p:cBhvr>
                                      <p:to>
                                        <p:strVal val="visible"/>
                                      </p:to>
                                    </p:set>
                                    <p:anim calcmode="lin" valueType="num">
                                      <p:cBhvr>
                                        <p:cTn id="74" dur="500" fill="hold"/>
                                        <p:tgtEl>
                                          <p:spTgt spid="5">
                                            <p:graphicEl>
                                              <a:dgm id="{7DDFE62B-DF54-43A9-8485-A7CD628A3D13}"/>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7DDFE62B-DF54-43A9-8485-A7CD628A3D13}"/>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7DDFE62B-DF54-43A9-8485-A7CD628A3D13}"/>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0DA039A-4FA9-4FE2-8345-21E5EDFD9486}"/>
                                            </p:graphicEl>
                                          </p:spTgt>
                                        </p:tgtEl>
                                        <p:attrNameLst>
                                          <p:attrName>style.visibility</p:attrName>
                                        </p:attrNameLst>
                                      </p:cBhvr>
                                      <p:to>
                                        <p:strVal val="visible"/>
                                      </p:to>
                                    </p:set>
                                    <p:anim calcmode="lin" valueType="num">
                                      <p:cBhvr>
                                        <p:cTn id="79" dur="500" fill="hold"/>
                                        <p:tgtEl>
                                          <p:spTgt spid="5">
                                            <p:graphicEl>
                                              <a:dgm id="{40DA039A-4FA9-4FE2-8345-21E5EDFD9486}"/>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0DA039A-4FA9-4FE2-8345-21E5EDFD9486}"/>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0DA039A-4FA9-4FE2-8345-21E5EDFD948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1BC45DD6-0C24-407C-A469-566B15C413E6}"/>
                                            </p:graphicEl>
                                          </p:spTgt>
                                        </p:tgtEl>
                                        <p:attrNameLst>
                                          <p:attrName>style.visibility</p:attrName>
                                        </p:attrNameLst>
                                      </p:cBhvr>
                                      <p:to>
                                        <p:strVal val="visible"/>
                                      </p:to>
                                    </p:set>
                                    <p:anim calcmode="lin" valueType="num">
                                      <p:cBhvr>
                                        <p:cTn id="86" dur="500" fill="hold"/>
                                        <p:tgtEl>
                                          <p:spTgt spid="5">
                                            <p:graphicEl>
                                              <a:dgm id="{1BC45DD6-0C24-407C-A469-566B15C413E6}"/>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1BC45DD6-0C24-407C-A469-566B15C413E6}"/>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1BC45DD6-0C24-407C-A469-566B15C413E6}"/>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
                                            <p:graphicEl>
                                              <a:dgm id="{55777E5E-2DC3-4C0D-B183-8D7DBF2DC29D}"/>
                                            </p:graphicEl>
                                          </p:spTgt>
                                        </p:tgtEl>
                                        <p:attrNameLst>
                                          <p:attrName>style.visibility</p:attrName>
                                        </p:attrNameLst>
                                      </p:cBhvr>
                                      <p:to>
                                        <p:strVal val="visible"/>
                                      </p:to>
                                    </p:set>
                                    <p:anim calcmode="lin" valueType="num">
                                      <p:cBhvr>
                                        <p:cTn id="91" dur="500" fill="hold"/>
                                        <p:tgtEl>
                                          <p:spTgt spid="5">
                                            <p:graphicEl>
                                              <a:dgm id="{55777E5E-2DC3-4C0D-B183-8D7DBF2DC29D}"/>
                                            </p:graphicEl>
                                          </p:spTgt>
                                        </p:tgtEl>
                                        <p:attrNameLst>
                                          <p:attrName>ppt_w</p:attrName>
                                        </p:attrNameLst>
                                      </p:cBhvr>
                                      <p:tavLst>
                                        <p:tav tm="0">
                                          <p:val>
                                            <p:fltVal val="0"/>
                                          </p:val>
                                        </p:tav>
                                        <p:tav tm="100000">
                                          <p:val>
                                            <p:strVal val="#ppt_w"/>
                                          </p:val>
                                        </p:tav>
                                      </p:tavLst>
                                    </p:anim>
                                    <p:anim calcmode="lin" valueType="num">
                                      <p:cBhvr>
                                        <p:cTn id="92" dur="500" fill="hold"/>
                                        <p:tgtEl>
                                          <p:spTgt spid="5">
                                            <p:graphicEl>
                                              <a:dgm id="{55777E5E-2DC3-4C0D-B183-8D7DBF2DC29D}"/>
                                            </p:graphicEl>
                                          </p:spTgt>
                                        </p:tgtEl>
                                        <p:attrNameLst>
                                          <p:attrName>ppt_h</p:attrName>
                                        </p:attrNameLst>
                                      </p:cBhvr>
                                      <p:tavLst>
                                        <p:tav tm="0">
                                          <p:val>
                                            <p:fltVal val="0"/>
                                          </p:val>
                                        </p:tav>
                                        <p:tav tm="100000">
                                          <p:val>
                                            <p:strVal val="#ppt_h"/>
                                          </p:val>
                                        </p:tav>
                                      </p:tavLst>
                                    </p:anim>
                                    <p:animEffect transition="in" filter="fade">
                                      <p:cBhvr>
                                        <p:cTn id="93" dur="500"/>
                                        <p:tgtEl>
                                          <p:spTgt spid="5">
                                            <p:graphicEl>
                                              <a:dgm id="{55777E5E-2DC3-4C0D-B183-8D7DBF2DC29D}"/>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5">
                                            <p:graphicEl>
                                              <a:dgm id="{2204395C-1970-45BC-96AB-BB6CEA21CC83}"/>
                                            </p:graphicEl>
                                          </p:spTgt>
                                        </p:tgtEl>
                                        <p:attrNameLst>
                                          <p:attrName>style.visibility</p:attrName>
                                        </p:attrNameLst>
                                      </p:cBhvr>
                                      <p:to>
                                        <p:strVal val="visible"/>
                                      </p:to>
                                    </p:set>
                                    <p:anim calcmode="lin" valueType="num">
                                      <p:cBhvr>
                                        <p:cTn id="98" dur="500" fill="hold"/>
                                        <p:tgtEl>
                                          <p:spTgt spid="5">
                                            <p:graphicEl>
                                              <a:dgm id="{2204395C-1970-45BC-96AB-BB6CEA21CC8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2204395C-1970-45BC-96AB-BB6CEA21CC8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2204395C-1970-45BC-96AB-BB6CEA21CC83}"/>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
                                            <p:graphicEl>
                                              <a:dgm id="{F60DABB1-8472-42A6-BBF5-403B08BE7C4A}"/>
                                            </p:graphicEl>
                                          </p:spTgt>
                                        </p:tgtEl>
                                        <p:attrNameLst>
                                          <p:attrName>style.visibility</p:attrName>
                                        </p:attrNameLst>
                                      </p:cBhvr>
                                      <p:to>
                                        <p:strVal val="visible"/>
                                      </p:to>
                                    </p:set>
                                    <p:anim calcmode="lin" valueType="num">
                                      <p:cBhvr>
                                        <p:cTn id="103" dur="500" fill="hold"/>
                                        <p:tgtEl>
                                          <p:spTgt spid="5">
                                            <p:graphicEl>
                                              <a:dgm id="{F60DABB1-8472-42A6-BBF5-403B08BE7C4A}"/>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F60DABB1-8472-42A6-BBF5-403B08BE7C4A}"/>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F60DABB1-8472-42A6-BBF5-403B08BE7C4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5">
                                            <p:graphicEl>
                                              <a:dgm id="{3BB43E65-3568-4738-AA2B-01A1C99F3605}"/>
                                            </p:graphicEl>
                                          </p:spTgt>
                                        </p:tgtEl>
                                        <p:attrNameLst>
                                          <p:attrName>style.visibility</p:attrName>
                                        </p:attrNameLst>
                                      </p:cBhvr>
                                      <p:to>
                                        <p:strVal val="visible"/>
                                      </p:to>
                                    </p:set>
                                    <p:anim calcmode="lin" valueType="num">
                                      <p:cBhvr>
                                        <p:cTn id="110" dur="500" fill="hold"/>
                                        <p:tgtEl>
                                          <p:spTgt spid="5">
                                            <p:graphicEl>
                                              <a:dgm id="{3BB43E65-3568-4738-AA2B-01A1C99F3605}"/>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3BB43E65-3568-4738-AA2B-01A1C99F3605}"/>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3BB43E65-3568-4738-AA2B-01A1C99F3605}"/>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
                                            <p:graphicEl>
                                              <a:dgm id="{D36BE5B7-2E1F-412A-8ECD-5C90C1BC44E2}"/>
                                            </p:graphicEl>
                                          </p:spTgt>
                                        </p:tgtEl>
                                        <p:attrNameLst>
                                          <p:attrName>style.visibility</p:attrName>
                                        </p:attrNameLst>
                                      </p:cBhvr>
                                      <p:to>
                                        <p:strVal val="visible"/>
                                      </p:to>
                                    </p:set>
                                    <p:anim calcmode="lin" valueType="num">
                                      <p:cBhvr>
                                        <p:cTn id="115" dur="500" fill="hold"/>
                                        <p:tgtEl>
                                          <p:spTgt spid="5">
                                            <p:graphicEl>
                                              <a:dgm id="{D36BE5B7-2E1F-412A-8ECD-5C90C1BC44E2}"/>
                                            </p:graphicEl>
                                          </p:spTgt>
                                        </p:tgtEl>
                                        <p:attrNameLst>
                                          <p:attrName>ppt_w</p:attrName>
                                        </p:attrNameLst>
                                      </p:cBhvr>
                                      <p:tavLst>
                                        <p:tav tm="0">
                                          <p:val>
                                            <p:fltVal val="0"/>
                                          </p:val>
                                        </p:tav>
                                        <p:tav tm="100000">
                                          <p:val>
                                            <p:strVal val="#ppt_w"/>
                                          </p:val>
                                        </p:tav>
                                      </p:tavLst>
                                    </p:anim>
                                    <p:anim calcmode="lin" valueType="num">
                                      <p:cBhvr>
                                        <p:cTn id="116" dur="500" fill="hold"/>
                                        <p:tgtEl>
                                          <p:spTgt spid="5">
                                            <p:graphicEl>
                                              <a:dgm id="{D36BE5B7-2E1F-412A-8ECD-5C90C1BC44E2}"/>
                                            </p:graphicEl>
                                          </p:spTgt>
                                        </p:tgtEl>
                                        <p:attrNameLst>
                                          <p:attrName>ppt_h</p:attrName>
                                        </p:attrNameLst>
                                      </p:cBhvr>
                                      <p:tavLst>
                                        <p:tav tm="0">
                                          <p:val>
                                            <p:fltVal val="0"/>
                                          </p:val>
                                        </p:tav>
                                        <p:tav tm="100000">
                                          <p:val>
                                            <p:strVal val="#ppt_h"/>
                                          </p:val>
                                        </p:tav>
                                      </p:tavLst>
                                    </p:anim>
                                    <p:animEffect transition="in" filter="fade">
                                      <p:cBhvr>
                                        <p:cTn id="117" dur="500"/>
                                        <p:tgtEl>
                                          <p:spTgt spid="5">
                                            <p:graphicEl>
                                              <a:dgm id="{D36BE5B7-2E1F-412A-8ECD-5C90C1BC44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5">
                                            <p:graphicEl>
                                              <a:dgm id="{75B73783-71D6-4007-AA61-F048BD52EFB8}"/>
                                            </p:graphicEl>
                                          </p:spTgt>
                                        </p:tgtEl>
                                        <p:attrNameLst>
                                          <p:attrName>style.visibility</p:attrName>
                                        </p:attrNameLst>
                                      </p:cBhvr>
                                      <p:to>
                                        <p:strVal val="visible"/>
                                      </p:to>
                                    </p:set>
                                    <p:anim calcmode="lin" valueType="num">
                                      <p:cBhvr>
                                        <p:cTn id="122" dur="500" fill="hold"/>
                                        <p:tgtEl>
                                          <p:spTgt spid="5">
                                            <p:graphicEl>
                                              <a:dgm id="{75B73783-71D6-4007-AA61-F048BD52EFB8}"/>
                                            </p:graphicEl>
                                          </p:spTgt>
                                        </p:tgtEl>
                                        <p:attrNameLst>
                                          <p:attrName>ppt_w</p:attrName>
                                        </p:attrNameLst>
                                      </p:cBhvr>
                                      <p:tavLst>
                                        <p:tav tm="0">
                                          <p:val>
                                            <p:fltVal val="0"/>
                                          </p:val>
                                        </p:tav>
                                        <p:tav tm="100000">
                                          <p:val>
                                            <p:strVal val="#ppt_w"/>
                                          </p:val>
                                        </p:tav>
                                      </p:tavLst>
                                    </p:anim>
                                    <p:anim calcmode="lin" valueType="num">
                                      <p:cBhvr>
                                        <p:cTn id="123" dur="500" fill="hold"/>
                                        <p:tgtEl>
                                          <p:spTgt spid="5">
                                            <p:graphicEl>
                                              <a:dgm id="{75B73783-71D6-4007-AA61-F048BD52EFB8}"/>
                                            </p:graphicEl>
                                          </p:spTgt>
                                        </p:tgtEl>
                                        <p:attrNameLst>
                                          <p:attrName>ppt_h</p:attrName>
                                        </p:attrNameLst>
                                      </p:cBhvr>
                                      <p:tavLst>
                                        <p:tav tm="0">
                                          <p:val>
                                            <p:fltVal val="0"/>
                                          </p:val>
                                        </p:tav>
                                        <p:tav tm="100000">
                                          <p:val>
                                            <p:strVal val="#ppt_h"/>
                                          </p:val>
                                        </p:tav>
                                      </p:tavLst>
                                    </p:anim>
                                    <p:animEffect transition="in" filter="fade">
                                      <p:cBhvr>
                                        <p:cTn id="124" dur="500"/>
                                        <p:tgtEl>
                                          <p:spTgt spid="5">
                                            <p:graphicEl>
                                              <a:dgm id="{75B73783-71D6-4007-AA61-F048BD52EFB8}"/>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
                                            <p:graphicEl>
                                              <a:dgm id="{B696EFFA-38B9-4930-8875-F1BB48B91B4B}"/>
                                            </p:graphicEl>
                                          </p:spTgt>
                                        </p:tgtEl>
                                        <p:attrNameLst>
                                          <p:attrName>style.visibility</p:attrName>
                                        </p:attrNameLst>
                                      </p:cBhvr>
                                      <p:to>
                                        <p:strVal val="visible"/>
                                      </p:to>
                                    </p:set>
                                    <p:anim calcmode="lin" valueType="num">
                                      <p:cBhvr>
                                        <p:cTn id="127" dur="500" fill="hold"/>
                                        <p:tgtEl>
                                          <p:spTgt spid="5">
                                            <p:graphicEl>
                                              <a:dgm id="{B696EFFA-38B9-4930-8875-F1BB48B91B4B}"/>
                                            </p:graphicEl>
                                          </p:spTgt>
                                        </p:tgtEl>
                                        <p:attrNameLst>
                                          <p:attrName>ppt_w</p:attrName>
                                        </p:attrNameLst>
                                      </p:cBhvr>
                                      <p:tavLst>
                                        <p:tav tm="0">
                                          <p:val>
                                            <p:fltVal val="0"/>
                                          </p:val>
                                        </p:tav>
                                        <p:tav tm="100000">
                                          <p:val>
                                            <p:strVal val="#ppt_w"/>
                                          </p:val>
                                        </p:tav>
                                      </p:tavLst>
                                    </p:anim>
                                    <p:anim calcmode="lin" valueType="num">
                                      <p:cBhvr>
                                        <p:cTn id="128" dur="500" fill="hold"/>
                                        <p:tgtEl>
                                          <p:spTgt spid="5">
                                            <p:graphicEl>
                                              <a:dgm id="{B696EFFA-38B9-4930-8875-F1BB48B91B4B}"/>
                                            </p:graphicEl>
                                          </p:spTgt>
                                        </p:tgtEl>
                                        <p:attrNameLst>
                                          <p:attrName>ppt_h</p:attrName>
                                        </p:attrNameLst>
                                      </p:cBhvr>
                                      <p:tavLst>
                                        <p:tav tm="0">
                                          <p:val>
                                            <p:fltVal val="0"/>
                                          </p:val>
                                        </p:tav>
                                        <p:tav tm="100000">
                                          <p:val>
                                            <p:strVal val="#ppt_h"/>
                                          </p:val>
                                        </p:tav>
                                      </p:tavLst>
                                    </p:anim>
                                    <p:animEffect transition="in" filter="fade">
                                      <p:cBhvr>
                                        <p:cTn id="129" dur="500"/>
                                        <p:tgtEl>
                                          <p:spTgt spid="5">
                                            <p:graphicEl>
                                              <a:dgm id="{B696EFFA-38B9-4930-8875-F1BB48B91B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14</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6" name="Pentagon 5"/>
          <p:cNvSpPr/>
          <p:nvPr/>
        </p:nvSpPr>
        <p:spPr>
          <a:xfrm>
            <a:off x="164592" y="439629"/>
            <a:ext cx="3950208" cy="1188720"/>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২. </a:t>
            </a:r>
            <a:r>
              <a:rPr lang="en-US" sz="4400" dirty="0" err="1" smtClean="0">
                <a:latin typeface="NikoshBAN" panose="02000000000000000000" pitchFamily="2" charset="0"/>
                <a:cs typeface="NikoshBAN" panose="02000000000000000000" pitchFamily="2" charset="0"/>
              </a:rPr>
              <a:t>কর্মধারয়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সমাস</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7" name="TextBox 6"/>
          <p:cNvSpPr txBox="1"/>
          <p:nvPr/>
        </p:nvSpPr>
        <p:spPr>
          <a:xfrm>
            <a:off x="182880" y="1628349"/>
            <a:ext cx="11631168" cy="4832092"/>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যেখানে বিশেষণ বা বিশেষণভাবাপন্ন পদের সাথে বিশে</a:t>
            </a:r>
            <a:r>
              <a:rPr lang="en-US" sz="4400" dirty="0" err="1" smtClean="0">
                <a:latin typeface="NikoshBAN" panose="02000000000000000000" pitchFamily="2" charset="0"/>
                <a:cs typeface="NikoshBAN" panose="02000000000000000000" pitchFamily="2" charset="0"/>
              </a:rPr>
              <a:t>ষ্য</a:t>
            </a:r>
            <a:r>
              <a:rPr lang="bn-IN" sz="4400" dirty="0" smtClean="0">
                <a:latin typeface="NikoshBAN" panose="02000000000000000000" pitchFamily="2" charset="0"/>
                <a:cs typeface="NikoshBAN" panose="02000000000000000000" pitchFamily="2" charset="0"/>
              </a:rPr>
              <a:t> বা বিশে</a:t>
            </a:r>
            <a:r>
              <a:rPr lang="en-US" sz="4400" dirty="0" err="1" smtClean="0">
                <a:latin typeface="NikoshBAN" panose="02000000000000000000" pitchFamily="2" charset="0"/>
                <a:cs typeface="NikoshBAN" panose="02000000000000000000" pitchFamily="2" charset="0"/>
              </a:rPr>
              <a:t>ষ্য</a:t>
            </a:r>
            <a:r>
              <a:rPr lang="bn-IN" sz="4400" dirty="0" smtClean="0">
                <a:latin typeface="NikoshBAN" panose="02000000000000000000" pitchFamily="2" charset="0"/>
                <a:cs typeface="NikoshBAN" panose="02000000000000000000" pitchFamily="2" charset="0"/>
              </a:rPr>
              <a:t>ভাবাপন্ন পদের যে সমাস হয় এবং পরপদের অর্থই প্রধান রূপে প্রতীয়মান হয়, তাকে কর্মধারয় সমাস বলে। নীলপদ্ম, কাঁচামিঠা, শান্ত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অথচ</a:t>
            </a:r>
            <a:r>
              <a:rPr lang="bn-IN" sz="4400" dirty="0" smtClean="0">
                <a:latin typeface="NikoshBAN" panose="02000000000000000000" pitchFamily="2" charset="0"/>
                <a:cs typeface="NikoshBAN" panose="02000000000000000000" pitchFamily="2" charset="0"/>
              </a:rPr>
              <a:t> শিষ্ট।</a:t>
            </a:r>
            <a:endParaRPr lang="en-US" sz="4400" dirty="0" smtClean="0">
              <a:latin typeface="NikoshBAN" panose="02000000000000000000" pitchFamily="2" charset="0"/>
              <a:cs typeface="NikoshBAN" panose="02000000000000000000" pitchFamily="2" charset="0"/>
            </a:endParaRPr>
          </a:p>
          <a:p>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কর্মধারয় সমাস কয়েক প্রকারে সাধিত হয়।</a:t>
            </a:r>
          </a:p>
          <a:p>
            <a:r>
              <a:rPr lang="bn-IN" sz="4400" dirty="0" smtClean="0">
                <a:latin typeface="NikoshBAN" panose="02000000000000000000" pitchFamily="2" charset="0"/>
                <a:cs typeface="NikoshBAN" panose="02000000000000000000" pitchFamily="2" charset="0"/>
              </a:rPr>
              <a:t>১। দুটি বিশেষণ পদে একটি বিশেষ্য বোঝালে। যেমন-চালাক-চতুর</a:t>
            </a:r>
            <a:endParaRPr lang="en-US" sz="4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197" y="159722"/>
            <a:ext cx="1309206" cy="882694"/>
          </a:xfrm>
          <a:prstGeom prst="rect">
            <a:avLst/>
          </a:prstGeom>
        </p:spPr>
      </p:pic>
    </p:spTree>
    <p:extLst>
      <p:ext uri="{BB962C8B-B14F-4D97-AF65-F5344CB8AC3E}">
        <p14:creationId xmlns:p14="http://schemas.microsoft.com/office/powerpoint/2010/main" val="1971546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15</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7472" y="612844"/>
            <a:ext cx="11768328" cy="6001643"/>
          </a:xfrm>
          <a:prstGeom prst="rect">
            <a:avLst/>
          </a:prstGeom>
          <a:noFill/>
        </p:spPr>
        <p:txBody>
          <a:bodyPr wrap="square" rtlCol="0">
            <a:spAutoFit/>
          </a:bodyPr>
          <a:lstStyle/>
          <a:p>
            <a:r>
              <a:rPr lang="en-US" sz="4800" dirty="0" smtClean="0">
                <a:latin typeface="NikoshBAN" panose="02000000000000000000" pitchFamily="2" charset="0"/>
                <a:cs typeface="NikoshBAN" panose="02000000000000000000" pitchFamily="2" charset="0"/>
              </a:rPr>
              <a:t>2.</a:t>
            </a:r>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দুটি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বিশেষ্য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একই</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ব্যক্তি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বস্তুকে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বোঝালে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a:t>
            </a:r>
            <a:r>
              <a:rPr lang="bn-IN" sz="4800" dirty="0" smtClean="0">
                <a:latin typeface="NikoshBAN" panose="02000000000000000000" pitchFamily="2" charset="0"/>
                <a:cs typeface="NikoshBAN" panose="02000000000000000000" pitchFamily="2" charset="0"/>
              </a:rPr>
              <a:t>যিনি জজ তিনি সাহেব=</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জজ</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সাহেব</a:t>
            </a:r>
            <a:endParaRPr lang="en-US" sz="4800" u="sng"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৩. </a:t>
            </a:r>
            <a:r>
              <a:rPr lang="en-US" sz="4800" dirty="0" err="1" smtClean="0">
                <a:latin typeface="NikoshBAN" panose="02000000000000000000" pitchFamily="2" charset="0"/>
                <a:cs typeface="NikoshBAN" panose="02000000000000000000" pitchFamily="2" charset="0"/>
              </a:rPr>
              <a:t>কার্যে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পরস্পরা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বোঝাতে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ধোয়ামোছা</a:t>
            </a:r>
            <a:endParaRPr lang="en-US" sz="4800"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৪. </a:t>
            </a:r>
            <a:r>
              <a:rPr lang="en-US" sz="4800" dirty="0" err="1" smtClean="0">
                <a:latin typeface="NikoshBAN" panose="02000000000000000000" pitchFamily="2" charset="0"/>
                <a:cs typeface="NikoshBAN" panose="02000000000000000000" pitchFamily="2" charset="0"/>
              </a:rPr>
              <a:t>পূর্বপদে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স্ত্রীবাচক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বিশেষণ</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থাকলে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কর্মধারয়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সমাসে</a:t>
            </a:r>
            <a:r>
              <a:rPr lang="bn-IN"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পুরুষবাচক</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সুন্দরী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লতা</a:t>
            </a:r>
            <a:r>
              <a:rPr lang="en-US" sz="4800" dirty="0" smtClean="0">
                <a:latin typeface="NikoshBAN" panose="02000000000000000000" pitchFamily="2" charset="0"/>
                <a:cs typeface="NikoshBAN" panose="02000000000000000000" pitchFamily="2" charset="0"/>
              </a:rPr>
              <a:t>, </a:t>
            </a:r>
            <a:r>
              <a:rPr lang="en-US" sz="4800" u="sng" dirty="0" err="1" smtClean="0">
                <a:latin typeface="NikoshBAN" panose="02000000000000000000" pitchFamily="2" charset="0"/>
                <a:cs typeface="NikoshBAN" panose="02000000000000000000" pitchFamily="2" charset="0"/>
              </a:rPr>
              <a:t>মহতী</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কীর্তি</a:t>
            </a:r>
            <a:r>
              <a:rPr lang="en-US" sz="4800" dirty="0" smtClean="0">
                <a:latin typeface="NikoshBAN" panose="02000000000000000000" pitchFamily="2" charset="0"/>
                <a:cs typeface="NikoshBAN" panose="02000000000000000000" pitchFamily="2" charset="0"/>
              </a:rPr>
              <a:t>।</a:t>
            </a:r>
          </a:p>
          <a:p>
            <a:r>
              <a:rPr lang="en-US" sz="4800" dirty="0">
                <a:latin typeface="NikoshBAN" panose="02000000000000000000" pitchFamily="2" charset="0"/>
                <a:cs typeface="NikoshBAN" panose="02000000000000000000" pitchFamily="2" charset="0"/>
              </a:rPr>
              <a:t>৫</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পরপদে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রাজা</a:t>
            </a:r>
            <a:r>
              <a:rPr lang="en-US" sz="4800" dirty="0" smtClean="0">
                <a:latin typeface="NikoshBAN" panose="02000000000000000000" pitchFamily="2" charset="0"/>
                <a:cs typeface="NikoshBAN" panose="02000000000000000000" pitchFamily="2" charset="0"/>
              </a:rPr>
              <a:t> শ</a:t>
            </a:r>
            <a:r>
              <a:rPr lang="bn-IN" sz="4800" dirty="0" smtClean="0">
                <a:latin typeface="NikoshBAN" panose="02000000000000000000" pitchFamily="2" charset="0"/>
                <a:cs typeface="NikoshBAN" panose="02000000000000000000" pitchFamily="2" charset="0"/>
              </a:rPr>
              <a:t>ব্দে</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কর্মধারয়ে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রাজ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যেমন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মহারাজ</a:t>
            </a:r>
            <a:endParaRPr lang="en-US" sz="4800" dirty="0" smtClean="0">
              <a:latin typeface="NikoshBAN" panose="02000000000000000000" pitchFamily="2" charset="0"/>
              <a:cs typeface="NikoshBAN" panose="02000000000000000000" pitchFamily="2" charset="0"/>
            </a:endParaRPr>
          </a:p>
          <a:p>
            <a:r>
              <a:rPr lang="en-US" sz="4800" dirty="0" smtClean="0">
                <a:latin typeface="NikoshBAN" panose="02000000000000000000" pitchFamily="2" charset="0"/>
                <a:cs typeface="NikoshBAN" panose="02000000000000000000" pitchFamily="2" charset="0"/>
              </a:rPr>
              <a:t>৬। </a:t>
            </a:r>
            <a:r>
              <a:rPr lang="bn-IN" sz="4800" dirty="0" smtClean="0">
                <a:latin typeface="NikoshBAN" panose="02000000000000000000" pitchFamily="2" charset="0"/>
                <a:cs typeface="NikoshBAN" panose="02000000000000000000" pitchFamily="2" charset="0"/>
              </a:rPr>
              <a:t>কখনো বিশেষণ পরে আসে , বিশেষ্য আগে যায়। যেমন-আলু</a:t>
            </a:r>
            <a:r>
              <a:rPr lang="bn-IN" sz="4800" u="sng" dirty="0" smtClean="0">
                <a:latin typeface="NikoshBAN" panose="02000000000000000000" pitchFamily="2" charset="0"/>
                <a:cs typeface="NikoshBAN" panose="02000000000000000000" pitchFamily="2" charset="0"/>
              </a:rPr>
              <a:t>সিদ্ধ</a:t>
            </a:r>
            <a:r>
              <a:rPr lang="bn-IN" sz="4800" dirty="0" smtClean="0">
                <a:latin typeface="NikoshBAN" panose="02000000000000000000" pitchFamily="2" charset="0"/>
                <a:cs typeface="NikoshBAN" panose="02000000000000000000" pitchFamily="2" charset="0"/>
              </a:rPr>
              <a:t>, </a:t>
            </a:r>
            <a:r>
              <a:rPr lang="bn-IN" sz="4800" u="sng" dirty="0" smtClean="0">
                <a:latin typeface="NikoshBAN" panose="02000000000000000000" pitchFamily="2" charset="0"/>
                <a:cs typeface="NikoshBAN" panose="02000000000000000000" pitchFamily="2" charset="0"/>
              </a:rPr>
              <a:t>অধম</a:t>
            </a:r>
            <a:r>
              <a:rPr lang="bn-IN" sz="4800" dirty="0" smtClean="0">
                <a:latin typeface="NikoshBAN" panose="02000000000000000000" pitchFamily="2" charset="0"/>
                <a:cs typeface="NikoshBAN" panose="02000000000000000000" pitchFamily="2" charset="0"/>
              </a:rPr>
              <a:t> যে নর= নরাধম।</a:t>
            </a:r>
            <a:endParaRPr lang="en-US" sz="4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2216" y="86631"/>
            <a:ext cx="1243584" cy="838450"/>
          </a:xfrm>
          <a:prstGeom prst="rect">
            <a:avLst/>
          </a:prstGeom>
        </p:spPr>
      </p:pic>
    </p:spTree>
    <p:extLst>
      <p:ext uri="{BB962C8B-B14F-4D97-AF65-F5344CB8AC3E}">
        <p14:creationId xmlns:p14="http://schemas.microsoft.com/office/powerpoint/2010/main" val="2617749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01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16</a:t>
            </a:fld>
            <a:endParaRPr lang="en-US"/>
          </a:p>
        </p:txBody>
      </p:sp>
      <p:graphicFrame>
        <p:nvGraphicFramePr>
          <p:cNvPr id="5" name="Diagram 4"/>
          <p:cNvGraphicFramePr/>
          <p:nvPr>
            <p:extLst>
              <p:ext uri="{D42A27DB-BD31-4B8C-83A1-F6EECF244321}">
                <p14:modId xmlns:p14="http://schemas.microsoft.com/office/powerpoint/2010/main" val="17991351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ular Callout 6"/>
          <p:cNvSpPr/>
          <p:nvPr/>
        </p:nvSpPr>
        <p:spPr>
          <a:xfrm>
            <a:off x="180340" y="104944"/>
            <a:ext cx="3703320" cy="1042416"/>
          </a:xfrm>
          <a:prstGeom prst="wedgeRectCallou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কর্মধারয় সমাসের প্রকারভেদ</a:t>
            </a:r>
            <a:endParaRPr lang="en-US" sz="3600"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9585" y="170625"/>
            <a:ext cx="2152075" cy="1450974"/>
          </a:xfrm>
          <a:prstGeom prst="rect">
            <a:avLst/>
          </a:prstGeom>
        </p:spPr>
      </p:pic>
    </p:spTree>
    <p:extLst>
      <p:ext uri="{BB962C8B-B14F-4D97-AF65-F5344CB8AC3E}">
        <p14:creationId xmlns:p14="http://schemas.microsoft.com/office/powerpoint/2010/main" val="5224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CB5E3711-1062-4135-AA97-B72C471F2C12}"/>
                                            </p:graphicEl>
                                          </p:spTgt>
                                        </p:tgtEl>
                                        <p:attrNameLst>
                                          <p:attrName>style.visibility</p:attrName>
                                        </p:attrNameLst>
                                      </p:cBhvr>
                                      <p:to>
                                        <p:strVal val="visible"/>
                                      </p:to>
                                    </p:set>
                                    <p:anim calcmode="lin" valueType="num">
                                      <p:cBhvr>
                                        <p:cTn id="7" dur="500" fill="hold"/>
                                        <p:tgtEl>
                                          <p:spTgt spid="5">
                                            <p:graphicEl>
                                              <a:dgm id="{CB5E3711-1062-4135-AA97-B72C471F2C12}"/>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CB5E3711-1062-4135-AA97-B72C471F2C12}"/>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CB5E3711-1062-4135-AA97-B72C471F2C1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7965E351-106B-4B0F-8995-574A53E74A79}"/>
                                            </p:graphicEl>
                                          </p:spTgt>
                                        </p:tgtEl>
                                        <p:attrNameLst>
                                          <p:attrName>style.visibility</p:attrName>
                                        </p:attrNameLst>
                                      </p:cBhvr>
                                      <p:to>
                                        <p:strVal val="visible"/>
                                      </p:to>
                                    </p:set>
                                    <p:anim calcmode="lin" valueType="num">
                                      <p:cBhvr>
                                        <p:cTn id="14" dur="500" fill="hold"/>
                                        <p:tgtEl>
                                          <p:spTgt spid="5">
                                            <p:graphicEl>
                                              <a:dgm id="{7965E351-106B-4B0F-8995-574A53E74A79}"/>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7965E351-106B-4B0F-8995-574A53E74A79}"/>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7965E351-106B-4B0F-8995-574A53E74A7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AB89D32F-38CE-4208-9900-EEBBECF4E6CE}"/>
                                            </p:graphicEl>
                                          </p:spTgt>
                                        </p:tgtEl>
                                        <p:attrNameLst>
                                          <p:attrName>style.visibility</p:attrName>
                                        </p:attrNameLst>
                                      </p:cBhvr>
                                      <p:to>
                                        <p:strVal val="visible"/>
                                      </p:to>
                                    </p:set>
                                    <p:anim calcmode="lin" valueType="num">
                                      <p:cBhvr>
                                        <p:cTn id="19" dur="500" fill="hold"/>
                                        <p:tgtEl>
                                          <p:spTgt spid="5">
                                            <p:graphicEl>
                                              <a:dgm id="{AB89D32F-38CE-4208-9900-EEBBECF4E6CE}"/>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AB89D32F-38CE-4208-9900-EEBBECF4E6CE}"/>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AB89D32F-38CE-4208-9900-EEBBECF4E6C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AC4CE62B-9C2A-47C8-841E-EFCD7A2FE844}"/>
                                            </p:graphicEl>
                                          </p:spTgt>
                                        </p:tgtEl>
                                        <p:attrNameLst>
                                          <p:attrName>style.visibility</p:attrName>
                                        </p:attrNameLst>
                                      </p:cBhvr>
                                      <p:to>
                                        <p:strVal val="visible"/>
                                      </p:to>
                                    </p:set>
                                    <p:anim calcmode="lin" valueType="num">
                                      <p:cBhvr>
                                        <p:cTn id="26" dur="500" fill="hold"/>
                                        <p:tgtEl>
                                          <p:spTgt spid="5">
                                            <p:graphicEl>
                                              <a:dgm id="{AC4CE62B-9C2A-47C8-841E-EFCD7A2FE844}"/>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AC4CE62B-9C2A-47C8-841E-EFCD7A2FE844}"/>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AC4CE62B-9C2A-47C8-841E-EFCD7A2FE844}"/>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6A1F4869-ECF0-4C32-85A2-8A801328E46C}"/>
                                            </p:graphicEl>
                                          </p:spTgt>
                                        </p:tgtEl>
                                        <p:attrNameLst>
                                          <p:attrName>style.visibility</p:attrName>
                                        </p:attrNameLst>
                                      </p:cBhvr>
                                      <p:to>
                                        <p:strVal val="visible"/>
                                      </p:to>
                                    </p:set>
                                    <p:anim calcmode="lin" valueType="num">
                                      <p:cBhvr>
                                        <p:cTn id="31" dur="500" fill="hold"/>
                                        <p:tgtEl>
                                          <p:spTgt spid="5">
                                            <p:graphicEl>
                                              <a:dgm id="{6A1F4869-ECF0-4C32-85A2-8A801328E46C}"/>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6A1F4869-ECF0-4C32-85A2-8A801328E46C}"/>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6A1F4869-ECF0-4C32-85A2-8A801328E46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34FEDB6A-8F9C-4F55-8227-ED5BCDB542FD}"/>
                                            </p:graphicEl>
                                          </p:spTgt>
                                        </p:tgtEl>
                                        <p:attrNameLst>
                                          <p:attrName>style.visibility</p:attrName>
                                        </p:attrNameLst>
                                      </p:cBhvr>
                                      <p:to>
                                        <p:strVal val="visible"/>
                                      </p:to>
                                    </p:set>
                                    <p:anim calcmode="lin" valueType="num">
                                      <p:cBhvr>
                                        <p:cTn id="38" dur="500" fill="hold"/>
                                        <p:tgtEl>
                                          <p:spTgt spid="5">
                                            <p:graphicEl>
                                              <a:dgm id="{34FEDB6A-8F9C-4F55-8227-ED5BCDB542FD}"/>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34FEDB6A-8F9C-4F55-8227-ED5BCDB542FD}"/>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34FEDB6A-8F9C-4F55-8227-ED5BCDB542FD}"/>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C7FFB8F4-CCFD-49D3-B0E2-C5B34118BC21}"/>
                                            </p:graphicEl>
                                          </p:spTgt>
                                        </p:tgtEl>
                                        <p:attrNameLst>
                                          <p:attrName>style.visibility</p:attrName>
                                        </p:attrNameLst>
                                      </p:cBhvr>
                                      <p:to>
                                        <p:strVal val="visible"/>
                                      </p:to>
                                    </p:set>
                                    <p:anim calcmode="lin" valueType="num">
                                      <p:cBhvr>
                                        <p:cTn id="43" dur="500" fill="hold"/>
                                        <p:tgtEl>
                                          <p:spTgt spid="5">
                                            <p:graphicEl>
                                              <a:dgm id="{C7FFB8F4-CCFD-49D3-B0E2-C5B34118BC21}"/>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C7FFB8F4-CCFD-49D3-B0E2-C5B34118BC21}"/>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C7FFB8F4-CCFD-49D3-B0E2-C5B34118BC2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80265C7-C630-4492-BA53-39E07148DCDC}"/>
                                            </p:graphicEl>
                                          </p:spTgt>
                                        </p:tgtEl>
                                        <p:attrNameLst>
                                          <p:attrName>style.visibility</p:attrName>
                                        </p:attrNameLst>
                                      </p:cBhvr>
                                      <p:to>
                                        <p:strVal val="visible"/>
                                      </p:to>
                                    </p:set>
                                    <p:anim calcmode="lin" valueType="num">
                                      <p:cBhvr>
                                        <p:cTn id="50" dur="500" fill="hold"/>
                                        <p:tgtEl>
                                          <p:spTgt spid="5">
                                            <p:graphicEl>
                                              <a:dgm id="{C80265C7-C630-4492-BA53-39E07148DCDC}"/>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80265C7-C630-4492-BA53-39E07148DCDC}"/>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80265C7-C630-4492-BA53-39E07148DCDC}"/>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A52AA049-CB06-422C-ACB1-B29B62E126E9}"/>
                                            </p:graphicEl>
                                          </p:spTgt>
                                        </p:tgtEl>
                                        <p:attrNameLst>
                                          <p:attrName>style.visibility</p:attrName>
                                        </p:attrNameLst>
                                      </p:cBhvr>
                                      <p:to>
                                        <p:strVal val="visible"/>
                                      </p:to>
                                    </p:set>
                                    <p:anim calcmode="lin" valueType="num">
                                      <p:cBhvr>
                                        <p:cTn id="55" dur="500" fill="hold"/>
                                        <p:tgtEl>
                                          <p:spTgt spid="5">
                                            <p:graphicEl>
                                              <a:dgm id="{A52AA049-CB06-422C-ACB1-B29B62E126E9}"/>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A52AA049-CB06-422C-ACB1-B29B62E126E9}"/>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A52AA049-CB06-422C-ACB1-B29B62E126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17</a:t>
            </a:fld>
            <a:endParaRPr lang="en-US"/>
          </a:p>
        </p:txBody>
      </p:sp>
      <p:sp>
        <p:nvSpPr>
          <p:cNvPr id="5" name="Rectangle 4"/>
          <p:cNvSpPr/>
          <p:nvPr/>
        </p:nvSpPr>
        <p:spPr>
          <a:xfrm>
            <a:off x="0" y="-8509"/>
            <a:ext cx="12192000" cy="6931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7472" y="192659"/>
            <a:ext cx="11704320" cy="6528816"/>
          </a:xfrm>
          <a:prstGeom prst="rect">
            <a:avLst/>
          </a:prstGeom>
          <a:noFill/>
        </p:spPr>
        <p:txBody>
          <a:bodyPr wrap="square" rtlCol="0">
            <a:spAutoFit/>
          </a:bodyPr>
          <a:lstStyle/>
          <a:p>
            <a:endParaRPr lang="en-US" dirty="0"/>
          </a:p>
        </p:txBody>
      </p:sp>
      <p:sp>
        <p:nvSpPr>
          <p:cNvPr id="9" name="TextBox 8"/>
          <p:cNvSpPr txBox="1"/>
          <p:nvPr/>
        </p:nvSpPr>
        <p:spPr>
          <a:xfrm>
            <a:off x="262128" y="1676694"/>
            <a:ext cx="11759184" cy="3170099"/>
          </a:xfrm>
          <a:prstGeom prst="rect">
            <a:avLst/>
          </a:prstGeom>
          <a:noFill/>
        </p:spPr>
        <p:txBody>
          <a:bodyPr wrap="square" rtlCol="0">
            <a:spAutoFit/>
          </a:bodyPr>
          <a:lstStyle/>
          <a:p>
            <a:r>
              <a:rPr lang="bn-IN" sz="4000" u="sng" dirty="0" smtClean="0">
                <a:latin typeface="NikoshBAN" panose="02000000000000000000" pitchFamily="2" charset="0"/>
                <a:cs typeface="NikoshBAN" panose="02000000000000000000" pitchFamily="2" charset="0"/>
              </a:rPr>
              <a:t>উপমান কর্মধারয়</a:t>
            </a:r>
            <a:r>
              <a:rPr lang="en-US" sz="4000" u="sng"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সাধারণ ধর্ম বাচক পদের সাথে উপমানবাচক পদের যে সমাস হয়, যেমন- তুষার শুভ্র, অরুণরাঙ্গা। </a:t>
            </a:r>
            <a:r>
              <a:rPr lang="en-US" sz="4000" dirty="0" err="1" smtClean="0">
                <a:latin typeface="NikoshBAN" panose="02000000000000000000" pitchFamily="2" charset="0"/>
                <a:cs typeface="NikoshBAN" panose="02000000000000000000" pitchFamily="2" charset="0"/>
              </a:rPr>
              <a:t>ন্যায়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শব্দটি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মাঝখানে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বসে</a:t>
            </a:r>
            <a:r>
              <a:rPr lang="bn-IN" sz="4000" dirty="0" smtClean="0">
                <a:latin typeface="NikoshBAN" panose="02000000000000000000" pitchFamily="2" charset="0"/>
                <a:cs typeface="NikoshBAN" panose="02000000000000000000" pitchFamily="2" charset="0"/>
              </a:rPr>
              <a:t>।</a:t>
            </a:r>
          </a:p>
          <a:p>
            <a:r>
              <a:rPr lang="bn-IN" sz="4000" dirty="0" smtClean="0">
                <a:latin typeface="NikoshBAN" panose="02000000000000000000" pitchFamily="2" charset="0"/>
                <a:cs typeface="NikoshBAN" panose="02000000000000000000" pitchFamily="2" charset="0"/>
              </a:rPr>
              <a:t>এই সমাসে উপমান এবং উপমেয়র সাধারণ ধর্ম থাকবে। উপমান অর্থ তুলনীয় বস্তু। প্রত্যক্ষ কোন বস্তুর সাথে  পরোক্ষ কোন বস্তুর তুলনা করলে প্রত্যক্ষ বস্তুটিকে উপমেয় আর যার সাথে তুলনা করা হয় তাকে উপমান বলা হয়</a:t>
            </a:r>
            <a:endParaRPr lang="en-US" sz="4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782" t="5220" r="43593" b="40938"/>
          <a:stretch/>
        </p:blipFill>
        <p:spPr>
          <a:xfrm>
            <a:off x="381001" y="4873751"/>
            <a:ext cx="2575560" cy="1925891"/>
          </a:xfrm>
          <a:prstGeom prst="rect">
            <a:avLst/>
          </a:prstGeom>
        </p:spPr>
      </p:pic>
      <p:sp>
        <p:nvSpPr>
          <p:cNvPr id="11" name="Right Arrow 10"/>
          <p:cNvSpPr/>
          <p:nvPr/>
        </p:nvSpPr>
        <p:spPr>
          <a:xfrm>
            <a:off x="2956559" y="5673290"/>
            <a:ext cx="1082041" cy="5495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rPr>
              <a:t>উপমান</a:t>
            </a:r>
            <a:endParaRPr lang="en-US" dirty="0">
              <a:solidFill>
                <a:schemeClr val="tx1"/>
              </a:solidFill>
            </a:endParaRPr>
          </a:p>
        </p:txBody>
      </p:sp>
      <p:sp>
        <p:nvSpPr>
          <p:cNvPr id="12" name="Right Arrow 11"/>
          <p:cNvSpPr/>
          <p:nvPr/>
        </p:nvSpPr>
        <p:spPr>
          <a:xfrm>
            <a:off x="6406134" y="5454166"/>
            <a:ext cx="1174241" cy="5495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rPr>
              <a:t>উপমেয়</a:t>
            </a:r>
            <a:endParaRPr lang="en-US" dirty="0">
              <a:solidFill>
                <a:schemeClr val="tx1"/>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229" r="27735" b="10238"/>
          <a:stretch/>
        </p:blipFill>
        <p:spPr>
          <a:xfrm>
            <a:off x="4044697" y="4822184"/>
            <a:ext cx="2361438" cy="1952850"/>
          </a:xfrm>
          <a:prstGeom prst="rect">
            <a:avLst/>
          </a:prstGeom>
        </p:spPr>
      </p:pic>
      <p:sp>
        <p:nvSpPr>
          <p:cNvPr id="15" name="TextBox 14"/>
          <p:cNvSpPr txBox="1"/>
          <p:nvPr/>
        </p:nvSpPr>
        <p:spPr>
          <a:xfrm>
            <a:off x="7578852" y="4909800"/>
            <a:ext cx="4515612"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ভ্রমরের ন্যায় কৃষ্ণকেশ</a:t>
            </a:r>
          </a:p>
          <a:p>
            <a:r>
              <a:rPr lang="bn-IN" sz="4400" dirty="0" smtClean="0">
                <a:latin typeface="NikoshBAN" panose="02000000000000000000" pitchFamily="2" charset="0"/>
                <a:cs typeface="NikoshBAN" panose="02000000000000000000" pitchFamily="2" charset="0"/>
              </a:rPr>
              <a:t>উপমান+উপমেয়+ সা</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ধ</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7" name="TextBox 6"/>
          <p:cNvSpPr txBox="1"/>
          <p:nvPr/>
        </p:nvSpPr>
        <p:spPr>
          <a:xfrm>
            <a:off x="207264" y="275087"/>
            <a:ext cx="11704320" cy="1323439"/>
          </a:xfrm>
          <a:prstGeom prst="rect">
            <a:avLst/>
          </a:prstGeom>
          <a:noFill/>
        </p:spPr>
        <p:txBody>
          <a:bodyPr wrap="square" rtlCol="0">
            <a:spAutoFit/>
          </a:bodyPr>
          <a:lstStyle/>
          <a:p>
            <a:r>
              <a:rPr lang="bn-IN" sz="4000" u="sng" dirty="0">
                <a:latin typeface="NikoshBAN" panose="02000000000000000000" pitchFamily="2" charset="0"/>
                <a:cs typeface="NikoshBAN" panose="02000000000000000000" pitchFamily="2" charset="0"/>
              </a:rPr>
              <a:t>মধ্যপদলোপী কর্মধারয়</a:t>
            </a:r>
            <a:r>
              <a:rPr lang="en-US" sz="4000" u="sng"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  যে সমাসে ব্যাসবাক্যের মধ্যপদ লোপ পায়। যেমন-ঝালমুড়ি, ঘরজামাই,সিংহাসন,স্মৃতিসৌধ, সাহিত্য </a:t>
            </a:r>
            <a:r>
              <a:rPr lang="bn-IN" sz="4000" dirty="0" smtClean="0">
                <a:latin typeface="NikoshBAN" panose="02000000000000000000" pitchFamily="2" charset="0"/>
                <a:cs typeface="NikoshBAN" panose="02000000000000000000" pitchFamily="2" charset="0"/>
              </a:rPr>
              <a:t>সভা,</a:t>
            </a:r>
            <a:r>
              <a:rPr lang="as-IN" sz="4000" dirty="0" smtClean="0">
                <a:latin typeface="NikoshBAN" panose="02000000000000000000" pitchFamily="2" charset="0"/>
                <a:cs typeface="NikoshBAN" panose="02000000000000000000" pitchFamily="2" charset="0"/>
              </a:rPr>
              <a:t>চিকিৎসাশাস্ত্র</a:t>
            </a:r>
            <a:r>
              <a:rPr lang="bn-IN" sz="4000" dirty="0" smtClean="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67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18</a:t>
            </a:fld>
            <a:endParaRPr lang="en-US"/>
          </a:p>
        </p:txBody>
      </p:sp>
      <p:sp>
        <p:nvSpPr>
          <p:cNvPr id="5" name="Rectangle 4"/>
          <p:cNvSpPr/>
          <p:nvPr/>
        </p:nvSpPr>
        <p:spPr>
          <a:xfrm>
            <a:off x="-28452" y="-35699"/>
            <a:ext cx="12220452" cy="7059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 y="-24834"/>
            <a:ext cx="11658600" cy="1446550"/>
          </a:xfrm>
          <a:prstGeom prst="rect">
            <a:avLst/>
          </a:prstGeom>
          <a:noFill/>
        </p:spPr>
        <p:txBody>
          <a:bodyPr wrap="square" rtlCol="0">
            <a:spAutoFit/>
          </a:bodyPr>
          <a:lstStyle/>
          <a:p>
            <a:r>
              <a:rPr lang="en-US" sz="4400" u="sng" dirty="0" err="1" smtClean="0">
                <a:latin typeface="NikoshBAN" panose="02000000000000000000" pitchFamily="2" charset="0"/>
                <a:cs typeface="NikoshBAN" panose="02000000000000000000" pitchFamily="2" charset="0"/>
              </a:rPr>
              <a:t>উপমিত</a:t>
            </a:r>
            <a:r>
              <a:rPr lang="en-US" sz="4400" u="sng" dirty="0" smtClean="0">
                <a:latin typeface="NikoshBAN" panose="02000000000000000000" pitchFamily="2" charset="0"/>
                <a:cs typeface="NikoshBAN" panose="02000000000000000000" pitchFamily="2" charset="0"/>
              </a:rPr>
              <a:t> </a:t>
            </a:r>
            <a:r>
              <a:rPr lang="en-US" sz="4400" u="sng" dirty="0" err="1" smtClean="0">
                <a:latin typeface="NikoshBAN" panose="02000000000000000000" pitchFamily="2" charset="0"/>
                <a:cs typeface="NikoshBAN" panose="02000000000000000000" pitchFamily="2" charset="0"/>
              </a:rPr>
              <a:t>কর্মধারয়</a:t>
            </a:r>
            <a:r>
              <a:rPr lang="en-US" sz="4400" u="sng" dirty="0" smtClean="0">
                <a:latin typeface="NikoshBAN" panose="02000000000000000000" pitchFamily="2" charset="0"/>
                <a:cs typeface="NikoshBAN" panose="02000000000000000000" pitchFamily="2" charset="0"/>
              </a:rPr>
              <a:t>:</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সাধারণ</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গুণের</a:t>
            </a:r>
            <a:r>
              <a:rPr lang="en-US" sz="4400" dirty="0" smtClean="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উ</a:t>
            </a:r>
            <a:r>
              <a:rPr lang="en-US" sz="4400" dirty="0" err="1" smtClean="0">
                <a:latin typeface="NikoshBAN" panose="02000000000000000000" pitchFamily="2" charset="0"/>
                <a:cs typeface="NikoshBAN" panose="02000000000000000000" pitchFamily="2" charset="0"/>
              </a:rPr>
              <a:t>ল্লেখ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উপমেয়</a:t>
            </a:r>
            <a:r>
              <a:rPr lang="bn-IN"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উপমানের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সমাস</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যেমন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চন্দ্রমুখ</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সিংহপুরুষ</a:t>
            </a:r>
            <a:r>
              <a:rPr lang="en-US" sz="4400" dirty="0" smtClean="0">
                <a:latin typeface="NikoshBAN" panose="02000000000000000000" pitchFamily="2" charset="0"/>
                <a:cs typeface="NikoshBAN" panose="02000000000000000000" pitchFamily="2" charset="0"/>
              </a:rPr>
              <a:t>। </a:t>
            </a:r>
            <a:endParaRPr lang="bn-IN" sz="4400" dirty="0" smtClean="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503" y="1421716"/>
            <a:ext cx="2480608" cy="1609563"/>
          </a:xfrm>
          <a:prstGeom prst="rect">
            <a:avLst/>
          </a:prstGeom>
        </p:spPr>
      </p:pic>
      <p:sp>
        <p:nvSpPr>
          <p:cNvPr id="8" name="Right Arrow 7"/>
          <p:cNvSpPr/>
          <p:nvPr/>
        </p:nvSpPr>
        <p:spPr>
          <a:xfrm>
            <a:off x="2623715" y="1966474"/>
            <a:ext cx="1043769" cy="631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উপমেয়</a:t>
            </a:r>
            <a:endParaRPr lang="en-US" sz="24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3" y="1364966"/>
            <a:ext cx="2584312" cy="1542278"/>
          </a:xfrm>
          <a:prstGeom prst="rect">
            <a:avLst/>
          </a:prstGeom>
        </p:spPr>
      </p:pic>
      <p:sp>
        <p:nvSpPr>
          <p:cNvPr id="10" name="Right Arrow 9"/>
          <p:cNvSpPr/>
          <p:nvPr/>
        </p:nvSpPr>
        <p:spPr>
          <a:xfrm>
            <a:off x="6167112" y="2116024"/>
            <a:ext cx="976183" cy="488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উপমান</a:t>
            </a:r>
            <a:endParaRPr lang="en-US" sz="2400" dirty="0">
              <a:solidFill>
                <a:schemeClr val="tx1"/>
              </a:solidFill>
              <a:latin typeface="NikoshBAN" panose="02000000000000000000" pitchFamily="2" charset="0"/>
              <a:cs typeface="NikoshBAN" panose="02000000000000000000" pitchFamily="2" charset="0"/>
            </a:endParaRPr>
          </a:p>
        </p:txBody>
      </p:sp>
      <p:sp>
        <p:nvSpPr>
          <p:cNvPr id="11" name="TextBox 10"/>
          <p:cNvSpPr txBox="1"/>
          <p:nvPr/>
        </p:nvSpPr>
        <p:spPr>
          <a:xfrm>
            <a:off x="7074775" y="1667291"/>
            <a:ext cx="5050536"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উপমেয়+উপমান=উপমিত কর্ম</a:t>
            </a:r>
          </a:p>
          <a:p>
            <a:r>
              <a:rPr lang="bn-IN" sz="4000" dirty="0" smtClean="0">
                <a:latin typeface="NikoshBAN" panose="02000000000000000000" pitchFamily="2" charset="0"/>
                <a:cs typeface="NikoshBAN" panose="02000000000000000000" pitchFamily="2" charset="0"/>
              </a:rPr>
              <a:t>সাধারণ গুণের উল্লেখ নাই</a:t>
            </a:r>
            <a:endParaRPr lang="en-US" sz="4000" dirty="0">
              <a:latin typeface="NikoshBAN" panose="02000000000000000000" pitchFamily="2" charset="0"/>
              <a:cs typeface="NikoshBAN" panose="02000000000000000000" pitchFamily="2" charset="0"/>
            </a:endParaRPr>
          </a:p>
        </p:txBody>
      </p:sp>
      <p:sp>
        <p:nvSpPr>
          <p:cNvPr id="12" name="TextBox 11"/>
          <p:cNvSpPr txBox="1"/>
          <p:nvPr/>
        </p:nvSpPr>
        <p:spPr>
          <a:xfrm>
            <a:off x="323088" y="3305112"/>
            <a:ext cx="11812524" cy="2506480"/>
          </a:xfrm>
          <a:prstGeom prst="rect">
            <a:avLst/>
          </a:prstGeom>
          <a:noFill/>
        </p:spPr>
        <p:txBody>
          <a:bodyPr wrap="square" rtlCol="0">
            <a:spAutoFit/>
          </a:bodyPr>
          <a:lstStyle/>
          <a:p>
            <a:endParaRPr lang="en-US" dirty="0"/>
          </a:p>
        </p:txBody>
      </p:sp>
      <p:sp>
        <p:nvSpPr>
          <p:cNvPr id="13" name="Right Arrow 12"/>
          <p:cNvSpPr/>
          <p:nvPr/>
        </p:nvSpPr>
        <p:spPr>
          <a:xfrm>
            <a:off x="4826774" y="5775821"/>
            <a:ext cx="832909" cy="488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32812" y="5678032"/>
            <a:ext cx="777240" cy="48889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1224" y="2868266"/>
            <a:ext cx="11841099" cy="3785652"/>
          </a:xfrm>
          <a:prstGeom prst="rect">
            <a:avLst/>
          </a:prstGeom>
          <a:noFill/>
        </p:spPr>
        <p:txBody>
          <a:bodyPr wrap="square" rtlCol="0">
            <a:spAutoFit/>
          </a:bodyPr>
          <a:lstStyle/>
          <a:p>
            <a:r>
              <a:rPr lang="bn-IN" sz="4000" b="1" u="sng" dirty="0">
                <a:latin typeface="NikoshBAN" panose="02000000000000000000" pitchFamily="2" charset="0"/>
                <a:cs typeface="NikoshBAN" panose="02000000000000000000" pitchFamily="2" charset="0"/>
              </a:rPr>
              <a:t>রূপক </a:t>
            </a:r>
            <a:r>
              <a:rPr lang="bn-IN" sz="4000" b="1" u="sng" dirty="0" smtClean="0">
                <a:latin typeface="NikoshBAN" panose="02000000000000000000" pitchFamily="2" charset="0"/>
                <a:cs typeface="NikoshBAN" panose="02000000000000000000" pitchFamily="2" charset="0"/>
              </a:rPr>
              <a:t>কর্মধারয়</a:t>
            </a:r>
            <a:r>
              <a:rPr lang="en-US"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a:p>
            <a:r>
              <a:rPr lang="bn-IN" sz="4000" dirty="0">
                <a:latin typeface="NikoshBAN" panose="02000000000000000000" pitchFamily="2" charset="0"/>
                <a:cs typeface="NikoshBAN" panose="02000000000000000000" pitchFamily="2" charset="0"/>
              </a:rPr>
              <a:t>উপমান ও </a:t>
            </a:r>
            <a:r>
              <a:rPr lang="bn-IN" sz="4000" dirty="0" smtClean="0">
                <a:latin typeface="NikoshBAN" panose="02000000000000000000" pitchFamily="2" charset="0"/>
                <a:cs typeface="NikoshBAN" panose="02000000000000000000" pitchFamily="2" charset="0"/>
              </a:rPr>
              <a:t>উপমেয়ের </a:t>
            </a:r>
            <a:r>
              <a:rPr lang="bn-IN" sz="4000" dirty="0">
                <a:latin typeface="NikoshBAN" panose="02000000000000000000" pitchFamily="2" charset="0"/>
                <a:cs typeface="NikoshBAN" panose="02000000000000000000" pitchFamily="2" charset="0"/>
              </a:rPr>
              <a:t>মধ্যে অভিন্নতা কল্পনা করা হলে </a:t>
            </a:r>
            <a:r>
              <a:rPr lang="bn-IN" sz="4000" b="1" dirty="0">
                <a:latin typeface="NikoshBAN" panose="02000000000000000000" pitchFamily="2" charset="0"/>
                <a:cs typeface="NikoshBAN" panose="02000000000000000000" pitchFamily="2" charset="0"/>
              </a:rPr>
              <a:t>রূপক </a:t>
            </a:r>
            <a:r>
              <a:rPr lang="bn-IN" sz="4000" b="1" dirty="0" smtClean="0">
                <a:latin typeface="NikoshBAN" panose="02000000000000000000" pitchFamily="2" charset="0"/>
                <a:cs typeface="NikoshBAN" panose="02000000000000000000" pitchFamily="2" charset="0"/>
              </a:rPr>
              <a:t>কর্মধা</a:t>
            </a:r>
            <a:r>
              <a:rPr lang="en-US" sz="4000" b="1" dirty="0" err="1" smtClean="0">
                <a:latin typeface="NikoshBAN" panose="02000000000000000000" pitchFamily="2" charset="0"/>
                <a:cs typeface="NikoshBAN" panose="02000000000000000000" pitchFamily="2" charset="0"/>
              </a:rPr>
              <a:t>রয়</a:t>
            </a:r>
            <a:r>
              <a:rPr lang="bn-IN" sz="4000" dirty="0">
                <a:latin typeface="NikoshBAN" panose="02000000000000000000" pitchFamily="2" charset="0"/>
                <a:cs typeface="NikoshBAN" panose="02000000000000000000" pitchFamily="2" charset="0"/>
              </a:rPr>
              <a:t> সমাস </a:t>
            </a:r>
            <a:r>
              <a:rPr lang="en-US" sz="4000" dirty="0" err="1">
                <a:latin typeface="NikoshBAN" panose="02000000000000000000" pitchFamily="2" charset="0"/>
                <a:cs typeface="NikoshBAN" panose="02000000000000000000" pitchFamily="2" charset="0"/>
              </a:rPr>
              <a:t>হ</a:t>
            </a:r>
            <a:r>
              <a:rPr lang="en-US" sz="4000" dirty="0" err="1" smtClean="0">
                <a:latin typeface="NikoshBAN" panose="02000000000000000000" pitchFamily="2" charset="0"/>
                <a:cs typeface="NikoshBAN" panose="02000000000000000000" pitchFamily="2" charset="0"/>
              </a:rPr>
              <a:t>য়</a:t>
            </a:r>
            <a:r>
              <a:rPr lang="bn-IN" sz="4000" dirty="0" smtClean="0">
                <a:latin typeface="NikoshBAN" panose="02000000000000000000" pitchFamily="2" charset="0"/>
                <a:cs typeface="NikoshBAN" panose="02000000000000000000" pitchFamily="2" charset="0"/>
              </a:rPr>
              <a:t>।এ </a:t>
            </a:r>
            <a:r>
              <a:rPr lang="bn-IN" sz="4000" dirty="0">
                <a:latin typeface="NikoshBAN" panose="02000000000000000000" pitchFamily="2" charset="0"/>
                <a:cs typeface="NikoshBAN" panose="02000000000000000000" pitchFamily="2" charset="0"/>
              </a:rPr>
              <a:t>সমাসে </a:t>
            </a:r>
            <a:r>
              <a:rPr lang="bn-IN" sz="4000" dirty="0" smtClean="0">
                <a:latin typeface="NikoshBAN" panose="02000000000000000000" pitchFamily="2" charset="0"/>
                <a:cs typeface="NikoshBAN" panose="02000000000000000000" pitchFamily="2" charset="0"/>
              </a:rPr>
              <a:t>উপ</a:t>
            </a:r>
            <a:r>
              <a:rPr lang="en-US" sz="4000" dirty="0" err="1" smtClean="0">
                <a:latin typeface="NikoshBAN" panose="02000000000000000000" pitchFamily="2" charset="0"/>
                <a:cs typeface="NikoshBAN" panose="02000000000000000000" pitchFamily="2" charset="0"/>
              </a:rPr>
              <a:t>মেয়</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পদ পূর্বে বসে ও উপমান পদ পরে বসে এবং সমস্যমান পদে 'রূপ' অথবা 'ই' যোগ করে ব্যাসবাক্য গঠন করা </a:t>
            </a:r>
            <a:r>
              <a:rPr lang="bn-IN" sz="4000" dirty="0" smtClean="0">
                <a:latin typeface="NikoshBAN" panose="02000000000000000000" pitchFamily="2" charset="0"/>
                <a:cs typeface="NikoshBAN" panose="02000000000000000000" pitchFamily="2" charset="0"/>
              </a:rPr>
              <a:t>হয়। </a:t>
            </a:r>
            <a:r>
              <a:rPr lang="bn-IN" sz="4000" dirty="0">
                <a:latin typeface="NikoshBAN" panose="02000000000000000000" pitchFamily="2" charset="0"/>
                <a:cs typeface="NikoshBAN" panose="02000000000000000000" pitchFamily="2" charset="0"/>
              </a:rPr>
              <a:t>যেমন: </a:t>
            </a:r>
            <a:r>
              <a:rPr lang="bn-IN" sz="4000" dirty="0" smtClean="0">
                <a:latin typeface="NikoshBAN" panose="02000000000000000000" pitchFamily="2" charset="0"/>
                <a:cs typeface="NikoshBAN" panose="02000000000000000000" pitchFamily="2" charset="0"/>
              </a:rPr>
              <a:t> ক্রোধানল</a:t>
            </a: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মনমাঝি।</a:t>
            </a:r>
            <a:endParaRPr lang="bn-IN" sz="4000"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23315" b="23126"/>
          <a:stretch/>
        </p:blipFill>
        <p:spPr>
          <a:xfrm>
            <a:off x="5669985" y="5375096"/>
            <a:ext cx="2407158" cy="141775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803" y="5320321"/>
            <a:ext cx="2317361" cy="1511516"/>
          </a:xfrm>
          <a:prstGeom prst="rect">
            <a:avLst/>
          </a:prstGeom>
        </p:spPr>
      </p:pic>
      <p:sp>
        <p:nvSpPr>
          <p:cNvPr id="18" name="TextBox 17"/>
          <p:cNvSpPr txBox="1"/>
          <p:nvPr/>
        </p:nvSpPr>
        <p:spPr>
          <a:xfrm>
            <a:off x="8920353" y="5320321"/>
            <a:ext cx="3204958"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মন এবং মাঝির মধ্যে অভেদ্য কল্পনা</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26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3" grpId="0" animBg="1"/>
      <p:bldP spid="14" grpId="0" animBg="1"/>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19</a:t>
            </a:fld>
            <a:endParaRPr lang="en-US"/>
          </a:p>
        </p:txBody>
      </p:sp>
      <p:sp>
        <p:nvSpPr>
          <p:cNvPr id="5" name="Rectangle 4"/>
          <p:cNvSpPr/>
          <p:nvPr/>
        </p:nvSpPr>
        <p:spPr>
          <a:xfrm>
            <a:off x="-35195" y="-84841"/>
            <a:ext cx="12227195" cy="7211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556" y="4638269"/>
            <a:ext cx="2438717" cy="1840992"/>
          </a:xfrm>
          <a:prstGeom prst="rect">
            <a:avLst/>
          </a:prstGeom>
        </p:spPr>
      </p:pic>
      <p:grpSp>
        <p:nvGrpSpPr>
          <p:cNvPr id="9" name="Group 8"/>
          <p:cNvGrpSpPr/>
          <p:nvPr/>
        </p:nvGrpSpPr>
        <p:grpSpPr>
          <a:xfrm>
            <a:off x="298873" y="4615285"/>
            <a:ext cx="2594265" cy="1863975"/>
            <a:chOff x="3096718" y="3151631"/>
            <a:chExt cx="2749396" cy="163372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18" y="3151631"/>
              <a:ext cx="1152244" cy="16185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962" y="3151631"/>
              <a:ext cx="1597152" cy="1633728"/>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8084" y="4638269"/>
            <a:ext cx="2612136" cy="1799721"/>
          </a:xfrm>
          <a:prstGeom prst="rect">
            <a:avLst/>
          </a:prstGeom>
        </p:spPr>
      </p:pic>
      <p:grpSp>
        <p:nvGrpSpPr>
          <p:cNvPr id="13" name="Group 12"/>
          <p:cNvGrpSpPr/>
          <p:nvPr/>
        </p:nvGrpSpPr>
        <p:grpSpPr>
          <a:xfrm>
            <a:off x="8831361" y="4609191"/>
            <a:ext cx="2907522" cy="1828800"/>
            <a:chOff x="8833564" y="3429000"/>
            <a:chExt cx="3145934" cy="2200657"/>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3564" y="3429000"/>
              <a:ext cx="1828340" cy="220065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1904" y="3429001"/>
              <a:ext cx="1317594" cy="2200656"/>
            </a:xfrm>
            <a:prstGeom prst="rect">
              <a:avLst/>
            </a:prstGeom>
          </p:spPr>
        </p:pic>
      </p:grpSp>
      <p:sp>
        <p:nvSpPr>
          <p:cNvPr id="14" name="TextBox 13"/>
          <p:cNvSpPr txBox="1"/>
          <p:nvPr/>
        </p:nvSpPr>
        <p:spPr>
          <a:xfrm>
            <a:off x="179832" y="640080"/>
            <a:ext cx="2554224" cy="1060704"/>
          </a:xfrm>
          <a:prstGeom prst="rect">
            <a:avLst/>
          </a:prstGeom>
          <a:noFill/>
        </p:spPr>
        <p:txBody>
          <a:bodyPr wrap="square" rtlCol="0">
            <a:spAutoFit/>
          </a:bodyPr>
          <a:lstStyle/>
          <a:p>
            <a:endParaRPr lang="en-US" dirty="0"/>
          </a:p>
        </p:txBody>
      </p:sp>
      <p:sp>
        <p:nvSpPr>
          <p:cNvPr id="15" name="TextBox 14"/>
          <p:cNvSpPr txBox="1"/>
          <p:nvPr/>
        </p:nvSpPr>
        <p:spPr>
          <a:xfrm>
            <a:off x="80156" y="508712"/>
            <a:ext cx="2874264" cy="132343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1</a:t>
            </a:r>
            <a:r>
              <a:rPr lang="bn-IN" sz="4000" dirty="0" smtClean="0">
                <a:latin typeface="NikoshBAN" panose="02000000000000000000" pitchFamily="2" charset="0"/>
                <a:cs typeface="NikoshBAN" panose="02000000000000000000" pitchFamily="2" charset="0"/>
              </a:rPr>
              <a:t>। মধ্যপদলোপী কর্মধারয় সমাস</a:t>
            </a:r>
            <a:endParaRPr lang="en-US" sz="4000" dirty="0">
              <a:latin typeface="NikoshBAN" panose="02000000000000000000" pitchFamily="2" charset="0"/>
              <a:cs typeface="NikoshBAN" panose="02000000000000000000" pitchFamily="2" charset="0"/>
            </a:endParaRPr>
          </a:p>
        </p:txBody>
      </p:sp>
      <p:sp>
        <p:nvSpPr>
          <p:cNvPr id="16" name="TextBox 15"/>
          <p:cNvSpPr txBox="1"/>
          <p:nvPr/>
        </p:nvSpPr>
        <p:spPr>
          <a:xfrm>
            <a:off x="3069772" y="508711"/>
            <a:ext cx="2596896"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২। উপমান কর্মধারয় সমাস</a:t>
            </a:r>
            <a:endParaRPr lang="en-US" sz="4000" dirty="0">
              <a:latin typeface="NikoshBAN" panose="02000000000000000000" pitchFamily="2" charset="0"/>
              <a:cs typeface="NikoshBAN" panose="02000000000000000000" pitchFamily="2" charset="0"/>
            </a:endParaRPr>
          </a:p>
        </p:txBody>
      </p:sp>
      <p:sp>
        <p:nvSpPr>
          <p:cNvPr id="17" name="TextBox 16"/>
          <p:cNvSpPr txBox="1"/>
          <p:nvPr/>
        </p:nvSpPr>
        <p:spPr>
          <a:xfrm>
            <a:off x="5999624" y="377345"/>
            <a:ext cx="2609088" cy="132343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3</a:t>
            </a:r>
            <a:r>
              <a:rPr lang="bn-IN" sz="4000" dirty="0" smtClean="0">
                <a:latin typeface="NikoshBAN" panose="02000000000000000000" pitchFamily="2" charset="0"/>
                <a:cs typeface="NikoshBAN" panose="02000000000000000000" pitchFamily="2" charset="0"/>
              </a:rPr>
              <a:t>। উপমিত কর্মধারয় সমাস</a:t>
            </a:r>
            <a:endParaRPr lang="en-US" sz="4000" dirty="0">
              <a:latin typeface="NikoshBAN" panose="02000000000000000000" pitchFamily="2" charset="0"/>
              <a:cs typeface="NikoshBAN" panose="02000000000000000000" pitchFamily="2" charset="0"/>
            </a:endParaRPr>
          </a:p>
        </p:txBody>
      </p:sp>
      <p:sp>
        <p:nvSpPr>
          <p:cNvPr id="18" name="TextBox 17"/>
          <p:cNvSpPr txBox="1"/>
          <p:nvPr/>
        </p:nvSpPr>
        <p:spPr>
          <a:xfrm>
            <a:off x="9017141" y="377344"/>
            <a:ext cx="2551176"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৪। রূপক কর্মধারয় সমাস</a:t>
            </a:r>
            <a:endParaRPr lang="en-US" sz="4000" dirty="0">
              <a:latin typeface="NikoshBAN" panose="02000000000000000000" pitchFamily="2" charset="0"/>
              <a:cs typeface="NikoshBAN" panose="02000000000000000000" pitchFamily="2" charset="0"/>
            </a:endParaRPr>
          </a:p>
        </p:txBody>
      </p:sp>
      <p:sp>
        <p:nvSpPr>
          <p:cNvPr id="19" name="TextBox 18"/>
          <p:cNvSpPr txBox="1"/>
          <p:nvPr/>
        </p:nvSpPr>
        <p:spPr>
          <a:xfrm>
            <a:off x="4038600" y="-67162"/>
            <a:ext cx="2203704" cy="584775"/>
          </a:xfrm>
          <a:prstGeom prst="rect">
            <a:avLst/>
          </a:prstGeom>
          <a:noFill/>
        </p:spPr>
        <p:txBody>
          <a:bodyPr wrap="square" rtlCol="0">
            <a:spAutoFit/>
          </a:bodyPr>
          <a:lstStyle/>
          <a:p>
            <a:r>
              <a:rPr lang="bn-IN" sz="3200" smtClean="0">
                <a:latin typeface="NikoshBAN" panose="02000000000000000000" pitchFamily="2" charset="0"/>
                <a:cs typeface="NikoshBAN" panose="02000000000000000000" pitchFamily="2" charset="0"/>
              </a:rPr>
              <a:t>দলীয় </a:t>
            </a:r>
            <a:r>
              <a:rPr lang="bn-IN" sz="3200" smtClean="0">
                <a:latin typeface="NikoshBAN" panose="02000000000000000000" pitchFamily="2" charset="0"/>
                <a:cs typeface="NikoshBAN" panose="02000000000000000000" pitchFamily="2" charset="0"/>
              </a:rPr>
              <a:t>কাজ </a:t>
            </a:r>
            <a:r>
              <a:rPr lang="bn-IN" sz="3200" dirty="0" smtClean="0">
                <a:latin typeface="NikoshBAN" panose="02000000000000000000" pitchFamily="2" charset="0"/>
                <a:cs typeface="NikoshBAN" panose="02000000000000000000" pitchFamily="2" charset="0"/>
              </a:rPr>
              <a:t>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11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5E-6 3.33333E-6 L -0.23698 -0.32917 " pathEditMode="relative" rAng="0" ptsTypes="AA">
                                      <p:cBhvr>
                                        <p:cTn id="6" dur="2000" fill="hold"/>
                                        <p:tgtEl>
                                          <p:spTgt spid="6"/>
                                        </p:tgtEl>
                                        <p:attrNameLst>
                                          <p:attrName>ppt_x</p:attrName>
                                          <p:attrName>ppt_y</p:attrName>
                                        </p:attrNameLst>
                                      </p:cBhvr>
                                      <p:rCtr x="-11849" y="-16458"/>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3.95833E-6 2.59259E-6 L -0.22903 -0.3294 " pathEditMode="relative" rAng="0" ptsTypes="AA">
                                      <p:cBhvr>
                                        <p:cTn id="10" dur="2000" fill="hold"/>
                                        <p:tgtEl>
                                          <p:spTgt spid="10"/>
                                        </p:tgtEl>
                                        <p:attrNameLst>
                                          <p:attrName>ppt_x</p:attrName>
                                          <p:attrName>ppt_y</p:attrName>
                                        </p:attrNameLst>
                                      </p:cBhvr>
                                      <p:rCtr x="-11458" y="-16481"/>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2.08333E-7 -4.07407E-6 L -0.24401 -0.33564 " pathEditMode="relative" rAng="0" ptsTypes="AA">
                                      <p:cBhvr>
                                        <p:cTn id="14" dur="2000" fill="hold"/>
                                        <p:tgtEl>
                                          <p:spTgt spid="13"/>
                                        </p:tgtEl>
                                        <p:attrNameLst>
                                          <p:attrName>ppt_x</p:attrName>
                                          <p:attrName>ppt_y</p:attrName>
                                        </p:attrNameLst>
                                      </p:cBhvr>
                                      <p:rCtr x="-12201" y="-16782"/>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6.25E-7 3.7037E-6 L 0.72083 -0.33797 " pathEditMode="relative" rAng="0" ptsTypes="AA">
                                      <p:cBhvr>
                                        <p:cTn id="18" dur="2000" fill="hold"/>
                                        <p:tgtEl>
                                          <p:spTgt spid="9"/>
                                        </p:tgtEl>
                                        <p:attrNameLst>
                                          <p:attrName>ppt_x</p:attrName>
                                          <p:attrName>ppt_y</p:attrName>
                                        </p:attrNameLst>
                                      </p:cBhvr>
                                      <p:rCtr x="36042"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 y="-118871"/>
            <a:ext cx="12408408" cy="76029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407352-47D2-40D7-9C0C-8AEFFE30C71E}" type="datetime1">
              <a:rPr lang="en-US" sz="2000" smtClean="0">
                <a:solidFill>
                  <a:srgbClr val="00B0F0"/>
                </a:solidFill>
              </a:rPr>
              <a:t>5/7/2020</a:t>
            </a:fld>
            <a:endParaRPr lang="en-US" sz="2000" dirty="0">
              <a:solidFill>
                <a:srgbClr val="00B0F0"/>
              </a:solidFill>
            </a:endParaRPr>
          </a:p>
        </p:txBody>
      </p:sp>
      <p:sp>
        <p:nvSpPr>
          <p:cNvPr id="3" name="Footer Placeholder 2"/>
          <p:cNvSpPr>
            <a:spLocks noGrp="1"/>
          </p:cNvSpPr>
          <p:nvPr>
            <p:ph type="ftr" sz="quarter" idx="11"/>
          </p:nvPr>
        </p:nvSpPr>
        <p:spPr>
          <a:xfrm>
            <a:off x="3312546" y="6098937"/>
            <a:ext cx="4114800" cy="365125"/>
          </a:xfrm>
          <a:noFill/>
        </p:spPr>
        <p:txBody>
          <a:bodyPr/>
          <a:lstStyle/>
          <a:p>
            <a:r>
              <a:rPr lang="en-US" sz="2400" dirty="0" smtClean="0">
                <a:solidFill>
                  <a:srgbClr val="00B0F0"/>
                </a:solidFill>
              </a:rPr>
              <a:t>Miss Rexona </a:t>
            </a:r>
            <a:r>
              <a:rPr lang="en-US" sz="2400" dirty="0" err="1" smtClean="0">
                <a:solidFill>
                  <a:srgbClr val="00B0F0"/>
                </a:solidFill>
              </a:rPr>
              <a:t>Banu</a:t>
            </a:r>
            <a:r>
              <a:rPr lang="en-US" sz="2400" dirty="0" smtClean="0">
                <a:solidFill>
                  <a:srgbClr val="00B0F0"/>
                </a:solidFill>
              </a:rPr>
              <a:t>.</a:t>
            </a:r>
            <a:endParaRPr lang="bn-IN" sz="2400" dirty="0" smtClean="0">
              <a:solidFill>
                <a:srgbClr val="00B0F0"/>
              </a:solidFill>
            </a:endParaRPr>
          </a:p>
          <a:p>
            <a:r>
              <a:rPr lang="en-US" sz="2400" dirty="0" smtClean="0">
                <a:solidFill>
                  <a:srgbClr val="00B0F0"/>
                </a:solidFill>
              </a:rPr>
              <a:t> </a:t>
            </a:r>
            <a:r>
              <a:rPr lang="en-US" sz="2400" dirty="0" err="1" smtClean="0">
                <a:solidFill>
                  <a:srgbClr val="00B0F0"/>
                </a:solidFill>
              </a:rPr>
              <a:t>Ghuni</a:t>
            </a:r>
            <a:r>
              <a:rPr lang="en-US" sz="2400" dirty="0" smtClean="0">
                <a:solidFill>
                  <a:srgbClr val="00B0F0"/>
                </a:solidFill>
              </a:rPr>
              <a:t> High School</a:t>
            </a:r>
            <a:r>
              <a:rPr lang="bn-IN" sz="2400" dirty="0" smtClean="0">
                <a:solidFill>
                  <a:srgbClr val="00B0F0"/>
                </a:solidFill>
              </a:rPr>
              <a:t>, </a:t>
            </a:r>
            <a:r>
              <a:rPr lang="en-US" sz="2400" dirty="0" err="1" smtClean="0">
                <a:solidFill>
                  <a:srgbClr val="00B0F0"/>
                </a:solidFill>
              </a:rPr>
              <a:t>Sadar,Jessore</a:t>
            </a:r>
            <a:endParaRPr lang="en-US" sz="2400" dirty="0">
              <a:solidFill>
                <a:srgbClr val="00B0F0"/>
              </a:solidFill>
            </a:endParaRPr>
          </a:p>
        </p:txBody>
      </p:sp>
      <p:sp>
        <p:nvSpPr>
          <p:cNvPr id="4" name="Slide Number Placeholder 3"/>
          <p:cNvSpPr>
            <a:spLocks noGrp="1"/>
          </p:cNvSpPr>
          <p:nvPr>
            <p:ph type="sldNum" sz="quarter" idx="12"/>
          </p:nvPr>
        </p:nvSpPr>
        <p:spPr>
          <a:noFill/>
        </p:spPr>
        <p:txBody>
          <a:bodyPr/>
          <a:lstStyle/>
          <a:p>
            <a:fld id="{D42D6D6B-236C-4F00-BC17-0FA89DF64D55}" type="slidenum">
              <a:rPr lang="en-US" smtClean="0"/>
              <a:t>2</a:t>
            </a:fld>
            <a:endParaRPr lang="en-US"/>
          </a:p>
        </p:txBody>
      </p:sp>
      <p:sp>
        <p:nvSpPr>
          <p:cNvPr id="14" name="Rectangle 13"/>
          <p:cNvSpPr/>
          <p:nvPr/>
        </p:nvSpPr>
        <p:spPr>
          <a:xfrm>
            <a:off x="3071754" y="775454"/>
            <a:ext cx="1207638" cy="1200329"/>
          </a:xfrm>
          <a:prstGeom prst="rect">
            <a:avLst/>
          </a:prstGeom>
          <a:noFill/>
        </p:spPr>
        <p:txBody>
          <a:bodyPr wrap="square">
            <a:spAutoFit/>
          </a:bodyPr>
          <a:lstStyle/>
          <a:p>
            <a:r>
              <a:rPr lang="bn-IN" sz="7200" dirty="0" smtClean="0">
                <a:latin typeface="NikoshBAN" panose="02000000000000000000" pitchFamily="2" charset="0"/>
                <a:cs typeface="NikoshBAN" panose="02000000000000000000" pitchFamily="2" charset="0"/>
              </a:rPr>
              <a:t>মৌ</a:t>
            </a:r>
            <a:endParaRPr lang="en-US" sz="7200" dirty="0">
              <a:latin typeface="NikoshBAN" panose="02000000000000000000" pitchFamily="2" charset="0"/>
              <a:cs typeface="NikoshBAN" panose="02000000000000000000" pitchFamily="2" charset="0"/>
            </a:endParaRPr>
          </a:p>
        </p:txBody>
      </p:sp>
      <p:sp>
        <p:nvSpPr>
          <p:cNvPr id="5" name="TextBox 4"/>
          <p:cNvSpPr txBox="1"/>
          <p:nvPr/>
        </p:nvSpPr>
        <p:spPr>
          <a:xfrm>
            <a:off x="838200" y="2153072"/>
            <a:ext cx="3441192"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সংগ্রহ করে</a:t>
            </a:r>
            <a:endParaRPr lang="en-US" sz="7200" dirty="0">
              <a:latin typeface="NikoshBAN" panose="02000000000000000000" pitchFamily="2" charset="0"/>
              <a:cs typeface="NikoshBAN" panose="02000000000000000000" pitchFamily="2" charset="0"/>
            </a:endParaRPr>
          </a:p>
        </p:txBody>
      </p:sp>
      <p:sp>
        <p:nvSpPr>
          <p:cNvPr id="7" name="TextBox 6"/>
          <p:cNvSpPr txBox="1"/>
          <p:nvPr/>
        </p:nvSpPr>
        <p:spPr>
          <a:xfrm>
            <a:off x="3312546" y="3412498"/>
            <a:ext cx="966846"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যে</a:t>
            </a:r>
            <a:endParaRPr lang="en-US" sz="7200" dirty="0">
              <a:latin typeface="NikoshBAN" panose="02000000000000000000" pitchFamily="2" charset="0"/>
              <a:cs typeface="NikoshBAN" panose="02000000000000000000" pitchFamily="2" charset="0"/>
            </a:endParaRPr>
          </a:p>
        </p:txBody>
      </p:sp>
      <p:sp>
        <p:nvSpPr>
          <p:cNvPr id="8" name="TextBox 7"/>
          <p:cNvSpPr txBox="1"/>
          <p:nvPr/>
        </p:nvSpPr>
        <p:spPr>
          <a:xfrm>
            <a:off x="2724912" y="4731020"/>
            <a:ext cx="1554480" cy="1200329"/>
          </a:xfrm>
          <a:prstGeom prst="rect">
            <a:avLst/>
          </a:prstGeom>
          <a:noFill/>
        </p:spPr>
        <p:txBody>
          <a:bodyPr wrap="square" rtlCol="0">
            <a:spAutoFit/>
          </a:bodyPr>
          <a:lstStyle/>
          <a:p>
            <a:r>
              <a:rPr lang="bn-IN" sz="7200" dirty="0" smtClean="0">
                <a:latin typeface="NikoshBAN" panose="02000000000000000000" pitchFamily="2" charset="0"/>
                <a:cs typeface="NikoshBAN" panose="02000000000000000000" pitchFamily="2" charset="0"/>
              </a:rPr>
              <a:t>মাছি</a:t>
            </a:r>
            <a:endParaRPr lang="en-US" sz="7200" dirty="0">
              <a:latin typeface="NikoshBAN" panose="02000000000000000000" pitchFamily="2" charset="0"/>
              <a:cs typeface="NikoshBAN" panose="02000000000000000000" pitchFamily="2" charset="0"/>
            </a:endParaRPr>
          </a:p>
        </p:txBody>
      </p:sp>
      <p:sp>
        <p:nvSpPr>
          <p:cNvPr id="6" name="Right Brace 5"/>
          <p:cNvSpPr/>
          <p:nvPr/>
        </p:nvSpPr>
        <p:spPr>
          <a:xfrm>
            <a:off x="8839200" y="833890"/>
            <a:ext cx="356616" cy="5157216"/>
          </a:xfrm>
          <a:prstGeom prst="rightBrace">
            <a:avLst/>
          </a:prstGeom>
          <a:solidFill>
            <a:schemeClr val="tx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9403080" y="2858500"/>
            <a:ext cx="2304288"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মৌমাছি</a:t>
            </a:r>
            <a:endParaRPr lang="en-US" sz="6600" dirty="0">
              <a:latin typeface="NikoshBAN" panose="02000000000000000000" pitchFamily="2" charset="0"/>
              <a:cs typeface="NikoshBAN" panose="02000000000000000000" pitchFamily="2" charset="0"/>
            </a:endParaRPr>
          </a:p>
        </p:txBody>
      </p:sp>
      <p:sp>
        <p:nvSpPr>
          <p:cNvPr id="10" name="Right Arrow 9"/>
          <p:cNvSpPr/>
          <p:nvPr/>
        </p:nvSpPr>
        <p:spPr>
          <a:xfrm>
            <a:off x="4535424" y="1207008"/>
            <a:ext cx="1234440" cy="3566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79592" y="913953"/>
            <a:ext cx="2587752"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বিশেষ্য পদ</a:t>
            </a:r>
            <a:endParaRPr lang="en-US" sz="5400" dirty="0">
              <a:latin typeface="NikoshBAN" panose="02000000000000000000" pitchFamily="2" charset="0"/>
              <a:cs typeface="NikoshBAN" panose="02000000000000000000" pitchFamily="2" charset="0"/>
            </a:endParaRPr>
          </a:p>
        </p:txBody>
      </p:sp>
      <p:sp>
        <p:nvSpPr>
          <p:cNvPr id="12" name="Right Arrow 11"/>
          <p:cNvSpPr/>
          <p:nvPr/>
        </p:nvSpPr>
        <p:spPr>
          <a:xfrm>
            <a:off x="4492752" y="2553997"/>
            <a:ext cx="1234440" cy="33454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94832" y="2301725"/>
            <a:ext cx="216408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ক্রিয়া পদ</a:t>
            </a:r>
            <a:endParaRPr lang="en-US" sz="5400" dirty="0">
              <a:latin typeface="NikoshBAN" panose="02000000000000000000" pitchFamily="2" charset="0"/>
              <a:cs typeface="NikoshBAN" panose="02000000000000000000" pitchFamily="2" charset="0"/>
            </a:endParaRPr>
          </a:p>
        </p:txBody>
      </p:sp>
      <p:sp>
        <p:nvSpPr>
          <p:cNvPr id="15" name="Right Arrow 14"/>
          <p:cNvSpPr/>
          <p:nvPr/>
        </p:nvSpPr>
        <p:spPr>
          <a:xfrm>
            <a:off x="4535424" y="3913937"/>
            <a:ext cx="1252728" cy="3657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879592" y="3689497"/>
            <a:ext cx="251460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সর্বনাম পদ</a:t>
            </a:r>
            <a:endParaRPr lang="en-US" sz="5400" dirty="0">
              <a:latin typeface="NikoshBAN" panose="02000000000000000000" pitchFamily="2" charset="0"/>
              <a:cs typeface="NikoshBAN" panose="02000000000000000000" pitchFamily="2" charset="0"/>
            </a:endParaRPr>
          </a:p>
        </p:txBody>
      </p:sp>
      <p:sp>
        <p:nvSpPr>
          <p:cNvPr id="17" name="Right Arrow 16"/>
          <p:cNvSpPr/>
          <p:nvPr/>
        </p:nvSpPr>
        <p:spPr>
          <a:xfrm>
            <a:off x="4535424" y="5148072"/>
            <a:ext cx="1252728" cy="4206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13704" y="4875361"/>
            <a:ext cx="2596896" cy="923330"/>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বিশেষ্য পদ</a:t>
            </a:r>
            <a:endParaRPr lang="en-US" sz="5400" dirty="0">
              <a:latin typeface="NikoshBAN" panose="02000000000000000000" pitchFamily="2" charset="0"/>
              <a:cs typeface="NikoshBAN" panose="02000000000000000000" pitchFamily="2" charset="0"/>
            </a:endParaRPr>
          </a:p>
        </p:txBody>
      </p:sp>
      <p:sp>
        <p:nvSpPr>
          <p:cNvPr id="19" name="Rounded Rectangle 18"/>
          <p:cNvSpPr/>
          <p:nvPr/>
        </p:nvSpPr>
        <p:spPr>
          <a:xfrm>
            <a:off x="9567672" y="433122"/>
            <a:ext cx="2410968" cy="1225296"/>
          </a:xfrm>
          <a:prstGeom prst="roundRect">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latin typeface="NikoshBAN" panose="02000000000000000000" pitchFamily="2" charset="0"/>
                <a:cs typeface="NikoshBAN" panose="02000000000000000000" pitchFamily="2" charset="0"/>
              </a:rPr>
              <a:t>নবম-দশম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শ্রেণি</a:t>
            </a:r>
            <a:endParaRPr lang="en-US" sz="3200" dirty="0" smtClean="0">
              <a:solidFill>
                <a:schemeClr val="bg1"/>
              </a:solidFill>
              <a:latin typeface="NikoshBAN" panose="02000000000000000000" pitchFamily="2" charset="0"/>
              <a:cs typeface="NikoshBAN" panose="02000000000000000000" pitchFamily="2" charset="0"/>
            </a:endParaRPr>
          </a:p>
          <a:p>
            <a:pPr algn="ctr"/>
            <a:r>
              <a:rPr lang="en-US" sz="3200" dirty="0" err="1" smtClean="0">
                <a:solidFill>
                  <a:schemeClr val="bg1"/>
                </a:solidFill>
                <a:latin typeface="NikoshBAN" panose="02000000000000000000" pitchFamily="2" charset="0"/>
                <a:cs typeface="NikoshBAN" panose="02000000000000000000" pitchFamily="2" charset="0"/>
              </a:rPr>
              <a:t>বাংলা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ব্যাকরণ</a:t>
            </a:r>
            <a:endParaRPr lang="en-US" sz="3200" dirty="0">
              <a:solidFill>
                <a:schemeClr val="bg1"/>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1840" t="11640" r="22480" b="10844"/>
          <a:stretch/>
        </p:blipFill>
        <p:spPr>
          <a:xfrm>
            <a:off x="9403080" y="3834747"/>
            <a:ext cx="2313432" cy="1944479"/>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03" y="490631"/>
            <a:ext cx="1203960" cy="1346652"/>
          </a:xfrm>
          <a:prstGeom prst="rect">
            <a:avLst/>
          </a:prstGeom>
          <a:solidFill>
            <a:schemeClr val="bg1"/>
          </a:solidFill>
        </p:spPr>
      </p:pic>
    </p:spTree>
    <p:extLst>
      <p:ext uri="{BB962C8B-B14F-4D97-AF65-F5344CB8AC3E}">
        <p14:creationId xmlns:p14="http://schemas.microsoft.com/office/powerpoint/2010/main" val="27320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7" grpId="0"/>
      <p:bldP spid="8" grpId="0"/>
      <p:bldP spid="6" grpId="0" animBg="1"/>
      <p:bldP spid="9" grpId="0"/>
      <p:bldP spid="10" grpId="0" animBg="1"/>
      <p:bldP spid="11" grpId="0"/>
      <p:bldP spid="12" grpId="0" animBg="1"/>
      <p:bldP spid="13" grpId="0"/>
      <p:bldP spid="15" grpId="0" animBg="1"/>
      <p:bldP spid="16" grpId="0"/>
      <p:bldP spid="17"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20</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347472" y="329184"/>
            <a:ext cx="4288536" cy="1207008"/>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n w="57150">
                  <a:noFill/>
                </a:ln>
                <a:solidFill>
                  <a:schemeClr val="bg1"/>
                </a:solidFill>
                <a:latin typeface="NikoshBAN" panose="02000000000000000000" pitchFamily="2" charset="0"/>
                <a:cs typeface="NikoshBAN" panose="02000000000000000000" pitchFamily="2" charset="0"/>
              </a:rPr>
              <a:t>৩</a:t>
            </a:r>
            <a:r>
              <a:rPr lang="en-US" sz="5400" dirty="0" smtClean="0">
                <a:ln w="57150">
                  <a:noFill/>
                </a:ln>
                <a:solidFill>
                  <a:schemeClr val="bg1"/>
                </a:solidFill>
                <a:latin typeface="NikoshBAN" panose="02000000000000000000" pitchFamily="2" charset="0"/>
                <a:cs typeface="NikoshBAN" panose="02000000000000000000" pitchFamily="2" charset="0"/>
              </a:rPr>
              <a:t>. </a:t>
            </a:r>
            <a:r>
              <a:rPr lang="bn-IN" sz="5400" dirty="0" smtClean="0">
                <a:ln w="57150">
                  <a:noFill/>
                </a:ln>
                <a:solidFill>
                  <a:schemeClr val="bg1"/>
                </a:solidFill>
                <a:latin typeface="NikoshBAN" panose="02000000000000000000" pitchFamily="2" charset="0"/>
                <a:cs typeface="NikoshBAN" panose="02000000000000000000" pitchFamily="2" charset="0"/>
              </a:rPr>
              <a:t>তৎপুরুষ সমাস</a:t>
            </a:r>
            <a:endParaRPr lang="en-US" sz="5400" dirty="0">
              <a:ln w="57150">
                <a:noFill/>
              </a:ln>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237744" y="1682496"/>
            <a:ext cx="11786616" cy="4154984"/>
          </a:xfrm>
          <a:prstGeom prst="rect">
            <a:avLst/>
          </a:prstGeom>
          <a:noFill/>
        </p:spPr>
        <p:txBody>
          <a:bodyPr wrap="square" rtlCol="0">
            <a:spAutoFit/>
          </a:bodyPr>
          <a:lstStyle/>
          <a:p>
            <a:r>
              <a:rPr lang="as-IN" sz="4400" dirty="0">
                <a:latin typeface="NikoshBAN" panose="02000000000000000000" pitchFamily="2" charset="0"/>
                <a:cs typeface="NikoshBAN" panose="02000000000000000000" pitchFamily="2" charset="0"/>
              </a:rPr>
              <a:t>পূর্বপদের বিভক্তি এর লোপে যে </a:t>
            </a:r>
            <a:r>
              <a:rPr lang="en-US" sz="4400" dirty="0" err="1" smtClean="0">
                <a:latin typeface="NikoshBAN" panose="02000000000000000000" pitchFamily="2" charset="0"/>
                <a:cs typeface="NikoshBAN" panose="02000000000000000000" pitchFamily="2" charset="0"/>
              </a:rPr>
              <a:t>সমাস</a:t>
            </a:r>
            <a:r>
              <a:rPr lang="as-IN" sz="4400" dirty="0">
                <a:latin typeface="NikoshBAN" panose="02000000000000000000" pitchFamily="2" charset="0"/>
                <a:cs typeface="NikoshBAN" panose="02000000000000000000" pitchFamily="2" charset="0"/>
              </a:rPr>
              <a:t> </a:t>
            </a:r>
            <a:r>
              <a:rPr lang="bn-IN" sz="4400" dirty="0">
                <a:latin typeface="NikoshBAN" panose="02000000000000000000" pitchFamily="2" charset="0"/>
                <a:cs typeface="NikoshBAN" panose="02000000000000000000" pitchFamily="2" charset="0"/>
              </a:rPr>
              <a:t>হ</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এবং যে সমাসে পরপদের অর্থ প্রধানভাবে </a:t>
            </a:r>
            <a:r>
              <a:rPr lang="as-IN" sz="4400" dirty="0" smtClean="0">
                <a:latin typeface="NikoshBAN" panose="02000000000000000000" pitchFamily="2" charset="0"/>
                <a:cs typeface="NikoshBAN" panose="02000000000000000000" pitchFamily="2" charset="0"/>
              </a:rPr>
              <a:t>বো</a:t>
            </a:r>
            <a:r>
              <a:rPr lang="en-US" sz="4400" dirty="0" err="1" smtClean="0">
                <a:latin typeface="NikoshBAN" panose="02000000000000000000" pitchFamily="2" charset="0"/>
                <a:cs typeface="NikoshBAN" panose="02000000000000000000" pitchFamily="2" charset="0"/>
              </a:rPr>
              <a:t>ঝায়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তাকে </a:t>
            </a:r>
            <a:r>
              <a:rPr lang="as-IN" sz="4400" b="1" dirty="0">
                <a:latin typeface="NikoshBAN" panose="02000000000000000000" pitchFamily="2" charset="0"/>
                <a:cs typeface="NikoshBAN" panose="02000000000000000000" pitchFamily="2" charset="0"/>
              </a:rPr>
              <a:t>তৎপুরুষ সমাস</a:t>
            </a:r>
            <a:r>
              <a:rPr lang="as-IN" sz="4400" dirty="0">
                <a:latin typeface="NikoshBAN" panose="02000000000000000000" pitchFamily="2" charset="0"/>
                <a:cs typeface="NikoshBAN" panose="02000000000000000000" pitchFamily="2" charset="0"/>
              </a:rPr>
              <a:t> বলে</a:t>
            </a:r>
            <a:r>
              <a:rPr lang="as-IN" sz="4400" dirty="0" smtClean="0">
                <a:latin typeface="NikoshBAN" panose="02000000000000000000" pitchFamily="2" charset="0"/>
                <a:cs typeface="NikoshBAN" panose="02000000000000000000" pitchFamily="2" charset="0"/>
              </a:rPr>
              <a:t>।</a:t>
            </a:r>
            <a:r>
              <a:rPr lang="as-IN" sz="4400" dirty="0">
                <a:latin typeface="NikoshBAN" panose="02000000000000000000" pitchFamily="2" charset="0"/>
                <a:cs typeface="NikoshBAN" panose="02000000000000000000" pitchFamily="2" charset="0"/>
              </a:rPr>
              <a:t> তৎপুরুষ সমাসের পূর্বপদে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থেকে সপ্তমী পর্যন্ত যে কোনো বিভক্তি থাকতে পারে এবং পূর্বপদের বিভক্তি অনুসারে এদের নামকরণ করা হয়। </a:t>
            </a:r>
            <a:r>
              <a:rPr lang="as-IN" sz="4400" dirty="0" smtClean="0">
                <a:latin typeface="NikoshBAN" panose="02000000000000000000" pitchFamily="2" charset="0"/>
                <a:cs typeface="NikoshBAN" panose="02000000000000000000" pitchFamily="2" charset="0"/>
              </a:rPr>
              <a:t>যেমন</a:t>
            </a:r>
            <a:r>
              <a:rPr lang="en-US"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বিপদ</a:t>
            </a:r>
            <a:r>
              <a:rPr lang="as-IN" sz="4400" u="sng" dirty="0">
                <a:latin typeface="NikoshBAN" panose="02000000000000000000" pitchFamily="2" charset="0"/>
                <a:cs typeface="NikoshBAN" panose="02000000000000000000" pitchFamily="2" charset="0"/>
              </a:rPr>
              <a:t>কে</a:t>
            </a:r>
            <a:r>
              <a:rPr lang="as-IN" sz="4400" dirty="0">
                <a:latin typeface="NikoshBAN" panose="02000000000000000000" pitchFamily="2" charset="0"/>
                <a:cs typeface="NikoshBAN" panose="02000000000000000000" pitchFamily="2" charset="0"/>
              </a:rPr>
              <a:t> আপন্ন= বিপদাপন্ন। এখানে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বিভক্তি 'কে' লোপ </a:t>
            </a:r>
            <a:r>
              <a:rPr lang="as-IN" sz="4400" dirty="0" smtClean="0">
                <a:latin typeface="NikoshBAN" panose="02000000000000000000" pitchFamily="2" charset="0"/>
                <a:cs typeface="NikoshBAN" panose="02000000000000000000" pitchFamily="2" charset="0"/>
              </a:rPr>
              <a:t>পে</a:t>
            </a:r>
            <a:r>
              <a:rPr lang="en-US" sz="4400" dirty="0" err="1"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ছে </a:t>
            </a:r>
            <a:r>
              <a:rPr lang="as-IN" sz="4400" dirty="0">
                <a:latin typeface="NikoshBAN" panose="02000000000000000000" pitchFamily="2" charset="0"/>
                <a:cs typeface="NikoshBAN" panose="02000000000000000000" pitchFamily="2" charset="0"/>
              </a:rPr>
              <a:t>বলে এর নাম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তৎপুরুষ সমাস।</a:t>
            </a:r>
            <a:endParaRPr lang="en-US" sz="4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542" y="158370"/>
            <a:ext cx="1490989" cy="1005256"/>
          </a:xfrm>
          <a:prstGeom prst="rect">
            <a:avLst/>
          </a:prstGeom>
        </p:spPr>
      </p:pic>
    </p:spTree>
    <p:extLst>
      <p:ext uri="{BB962C8B-B14F-4D97-AF65-F5344CB8AC3E}">
        <p14:creationId xmlns:p14="http://schemas.microsoft.com/office/powerpoint/2010/main" val="266546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21</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a:solidFill>
                  <a:schemeClr val="bg1"/>
                </a:solidFill>
                <a:latin typeface="NikoshBAN" panose="02000000000000000000" pitchFamily="2" charset="0"/>
                <a:cs typeface="NikoshBAN" panose="02000000000000000000" pitchFamily="2" charset="0"/>
              </a:rPr>
              <a:t>◊</a:t>
            </a:r>
            <a:endParaRPr lang="en-US"/>
          </a:p>
        </p:txBody>
      </p:sp>
      <p:sp>
        <p:nvSpPr>
          <p:cNvPr id="6" name="TextBox 5"/>
          <p:cNvSpPr txBox="1"/>
          <p:nvPr/>
        </p:nvSpPr>
        <p:spPr>
          <a:xfrm>
            <a:off x="225552" y="192024"/>
            <a:ext cx="11740896" cy="6863417"/>
          </a:xfrm>
          <a:prstGeom prst="rect">
            <a:avLst/>
          </a:prstGeom>
          <a:noFill/>
        </p:spPr>
        <p:txBody>
          <a:bodyPr wrap="square" rtlCol="0">
            <a:spAutoFit/>
          </a:bodyPr>
          <a:lstStyle/>
          <a:p>
            <a:r>
              <a:rPr lang="as-IN" sz="4400" dirty="0">
                <a:latin typeface="NikoshBAN" panose="02000000000000000000" pitchFamily="2" charset="0"/>
                <a:cs typeface="NikoshBAN" panose="02000000000000000000" pitchFamily="2" charset="0"/>
              </a:rPr>
              <a:t>তৎপুরুষ সমাস </a:t>
            </a:r>
            <a:r>
              <a:rPr lang="bn-IN" sz="4400" dirty="0">
                <a:latin typeface="NikoshBAN" panose="02000000000000000000" pitchFamily="2" charset="0"/>
                <a:cs typeface="NikoshBAN" panose="02000000000000000000" pitchFamily="2" charset="0"/>
              </a:rPr>
              <a:t>ন</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প্রকার। যথা:</a:t>
            </a:r>
          </a:p>
          <a:p>
            <a:r>
              <a:rPr lang="as-IN" sz="4400" b="1" u="sng" dirty="0" smtClean="0">
                <a:latin typeface="NikoshBAN" panose="02000000000000000000" pitchFamily="2" charset="0"/>
                <a:cs typeface="NikoshBAN" panose="02000000000000000000" pitchFamily="2" charset="0"/>
              </a:rPr>
              <a:t>দ্বিতী</a:t>
            </a:r>
            <a:r>
              <a:rPr lang="bn-IN" sz="4400" b="1" u="sng" dirty="0" smtClean="0">
                <a:latin typeface="NikoshBAN" panose="02000000000000000000" pitchFamily="2" charset="0"/>
                <a:cs typeface="NikoshBAN" panose="02000000000000000000" pitchFamily="2" charset="0"/>
              </a:rPr>
              <a:t>য়া</a:t>
            </a:r>
            <a:r>
              <a:rPr lang="as-IN" sz="4400" b="1" u="sng" dirty="0" smtClean="0">
                <a:latin typeface="NikoshBAN" panose="02000000000000000000" pitchFamily="2" charset="0"/>
                <a:cs typeface="NikoshBAN" panose="02000000000000000000" pitchFamily="2" charset="0"/>
              </a:rPr>
              <a:t> </a:t>
            </a:r>
            <a:r>
              <a:rPr lang="as-IN" sz="4400" b="1" u="sng" dirty="0">
                <a:latin typeface="NikoshBAN" panose="02000000000000000000" pitchFamily="2" charset="0"/>
                <a:cs typeface="NikoshBAN" panose="02000000000000000000" pitchFamily="2" charset="0"/>
              </a:rPr>
              <a:t>তৎপুরুষ </a:t>
            </a:r>
            <a:r>
              <a:rPr lang="as-IN" sz="4400" b="1" u="sng" dirty="0" smtClean="0">
                <a:latin typeface="NikoshBAN" panose="02000000000000000000" pitchFamily="2" charset="0"/>
                <a:cs typeface="NikoshBAN" panose="02000000000000000000" pitchFamily="2" charset="0"/>
              </a:rPr>
              <a:t>সমাস</a:t>
            </a:r>
            <a:endParaRPr lang="as-IN" sz="4400" b="1" u="sng"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পূর্বপদের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বিভক্তি (কে, রে) ইত্যাদি লোপ হয়ে যে সমাস হয়, তাকে </a:t>
            </a:r>
            <a:r>
              <a:rPr lang="as-IN" sz="4400" b="1" dirty="0" smtClean="0">
                <a:latin typeface="NikoshBAN" panose="02000000000000000000" pitchFamily="2" charset="0"/>
                <a:cs typeface="NikoshBAN" panose="02000000000000000000" pitchFamily="2" charset="0"/>
              </a:rPr>
              <a:t>দ্বিতী</a:t>
            </a:r>
            <a:r>
              <a:rPr lang="bn-IN" sz="4400" b="1" dirty="0" smtClean="0">
                <a:latin typeface="NikoshBAN" panose="02000000000000000000" pitchFamily="2" charset="0"/>
                <a:cs typeface="NikoshBAN" panose="02000000000000000000" pitchFamily="2" charset="0"/>
              </a:rPr>
              <a:t>য়া </a:t>
            </a:r>
            <a:r>
              <a:rPr lang="as-IN" sz="4400" b="1" dirty="0" smtClean="0">
                <a:latin typeface="NikoshBAN" panose="02000000000000000000" pitchFamily="2" charset="0"/>
                <a:cs typeface="NikoshBAN" panose="02000000000000000000" pitchFamily="2" charset="0"/>
              </a:rPr>
              <a:t>তৎপুরুষ </a:t>
            </a:r>
            <a:r>
              <a:rPr lang="as-IN" sz="4400" b="1" dirty="0">
                <a:latin typeface="NikoshBAN" panose="02000000000000000000" pitchFamily="2" charset="0"/>
                <a:cs typeface="NikoshBAN" panose="02000000000000000000" pitchFamily="2" charset="0"/>
              </a:rPr>
              <a:t>সমাস</a:t>
            </a:r>
            <a:r>
              <a:rPr lang="as-IN" sz="4400" dirty="0">
                <a:latin typeface="NikoshBAN" panose="02000000000000000000" pitchFamily="2" charset="0"/>
                <a:cs typeface="NikoshBAN" panose="02000000000000000000" pitchFamily="2" charset="0"/>
              </a:rPr>
              <a:t> বলে। যথা</a:t>
            </a:r>
            <a:r>
              <a:rPr lang="as-IN" sz="4400" dirty="0" smtClean="0">
                <a:latin typeface="NikoshBAN" panose="02000000000000000000" pitchFamily="2" charset="0"/>
                <a:cs typeface="NikoshBAN" panose="02000000000000000000" pitchFamily="2" charset="0"/>
              </a:rPr>
              <a:t>: দুঃখ</a:t>
            </a:r>
            <a:r>
              <a:rPr lang="bn-IN" sz="4400" u="sng" dirty="0" smtClean="0">
                <a:latin typeface="NikoshBAN" panose="02000000000000000000" pitchFamily="2" charset="0"/>
                <a:cs typeface="NikoshBAN" panose="02000000000000000000" pitchFamily="2" charset="0"/>
              </a:rPr>
              <a:t>কে</a:t>
            </a:r>
            <a:r>
              <a:rPr lang="bn-IN"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প্রাপ্ত</a:t>
            </a:r>
            <a:r>
              <a:rPr lang="bn-IN" sz="4400" dirty="0" smtClean="0">
                <a:latin typeface="NikoshBAN" panose="02000000000000000000" pitchFamily="2" charset="0"/>
                <a:cs typeface="NikoshBAN" panose="02000000000000000000" pitchFamily="2" charset="0"/>
              </a:rPr>
              <a:t> = দুঃখ প্রাপ্ত</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বিপদাপন্ন, </a:t>
            </a:r>
            <a:r>
              <a:rPr lang="bn-IN" sz="4400" dirty="0" smtClean="0">
                <a:latin typeface="NikoshBAN" panose="02000000000000000000" pitchFamily="2" charset="0"/>
                <a:cs typeface="NikoshBAN" panose="02000000000000000000" pitchFamily="2" charset="0"/>
              </a:rPr>
              <a:t>রথদেখা</a:t>
            </a:r>
            <a:r>
              <a:rPr lang="as-IN" sz="4400" dirty="0" smtClean="0">
                <a:latin typeface="NikoshBAN" panose="02000000000000000000" pitchFamily="2" charset="0"/>
                <a:cs typeface="NikoshBAN" panose="02000000000000000000" pitchFamily="2" charset="0"/>
              </a:rPr>
              <a:t>। </a:t>
            </a:r>
            <a:endParaRPr lang="bn-IN" sz="4400" dirty="0" smtClean="0">
              <a:latin typeface="NikoshBAN" panose="02000000000000000000" pitchFamily="2" charset="0"/>
              <a:cs typeface="NikoshBAN" panose="02000000000000000000" pitchFamily="2" charset="0"/>
            </a:endParaRPr>
          </a:p>
          <a:p>
            <a:r>
              <a:rPr lang="as-IN" sz="4400" u="sng" dirty="0" smtClean="0">
                <a:latin typeface="NikoshBAN" panose="02000000000000000000" pitchFamily="2" charset="0"/>
                <a:cs typeface="NikoshBAN" panose="02000000000000000000" pitchFamily="2" charset="0"/>
              </a:rPr>
              <a:t>ব্যাপ্তি</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অর্থেও </a:t>
            </a:r>
            <a:r>
              <a:rPr lang="as-IN" sz="4400" dirty="0" smtClean="0">
                <a:latin typeface="NikoshBAN" panose="02000000000000000000" pitchFamily="2" charset="0"/>
                <a:cs typeface="NikoshBAN" panose="02000000000000000000" pitchFamily="2" charset="0"/>
              </a:rPr>
              <a:t>দ্বিতী</a:t>
            </a:r>
            <a:r>
              <a:rPr lang="bn-IN" sz="4400" dirty="0" smtClean="0">
                <a:latin typeface="NikoshBAN" panose="02000000000000000000" pitchFamily="2" charset="0"/>
                <a:cs typeface="NikoshBAN" panose="02000000000000000000" pitchFamily="2" charset="0"/>
              </a:rPr>
              <a:t>য়া </a:t>
            </a:r>
            <a:r>
              <a:rPr lang="as-IN" sz="4400" dirty="0" smtClean="0">
                <a:latin typeface="NikoshBAN" panose="02000000000000000000" pitchFamily="2" charset="0"/>
                <a:cs typeface="NikoshBAN" panose="02000000000000000000" pitchFamily="2" charset="0"/>
              </a:rPr>
              <a:t>তৎপুরুষ </a:t>
            </a:r>
            <a:r>
              <a:rPr lang="as-IN" sz="4400" dirty="0">
                <a:latin typeface="NikoshBAN" panose="02000000000000000000" pitchFamily="2" charset="0"/>
                <a:cs typeface="NikoshBAN" panose="02000000000000000000" pitchFamily="2" charset="0"/>
              </a:rPr>
              <a:t>সমাস </a:t>
            </a:r>
            <a:r>
              <a:rPr lang="en-US" sz="4400" dirty="0" err="1">
                <a:latin typeface="NikoshBAN" panose="02000000000000000000" pitchFamily="2" charset="0"/>
                <a:cs typeface="NikoshBAN" panose="02000000000000000000" pitchFamily="2" charset="0"/>
              </a:rPr>
              <a:t>হ</a:t>
            </a:r>
            <a:r>
              <a:rPr lang="en-US" sz="4400" dirty="0" err="1"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যেমন: চিরকাল </a:t>
            </a:r>
            <a:r>
              <a:rPr lang="as-IN" sz="4400" u="sng" dirty="0" smtClean="0">
                <a:latin typeface="NikoshBAN" panose="02000000000000000000" pitchFamily="2" charset="0"/>
                <a:cs typeface="NikoshBAN" panose="02000000000000000000" pitchFamily="2" charset="0"/>
              </a:rPr>
              <a:t>ব্যাপি</a:t>
            </a:r>
            <a:r>
              <a:rPr lang="bn-IN" sz="4400" u="sng" dirty="0" smtClean="0">
                <a:latin typeface="NikoshBAN" panose="02000000000000000000" pitchFamily="2" charset="0"/>
                <a:cs typeface="NikoshBAN" panose="02000000000000000000" pitchFamily="2" charset="0"/>
              </a:rPr>
              <a:t>য়া</a:t>
            </a:r>
            <a:r>
              <a:rPr lang="as-IN" sz="4400" u="sng"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সুখী= চিরসুখী</a:t>
            </a:r>
            <a:r>
              <a:rPr lang="as-IN"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 কে,রে, ব্যাপিয়া এই বিভক্তিগুলি দ্বিতীয়া তৎপুরুষ সমাসে হয়।</a:t>
            </a:r>
            <a:endParaRPr lang="as-IN" sz="4400"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এরূপ- গা-ঢাকা, </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বীজবোনা, ভাতরাঁধা, ছেলে-ভুলানো (ছড়া), নভেল-পড়া </a:t>
            </a:r>
            <a:r>
              <a:rPr lang="bn-IN" sz="4400" dirty="0" smtClean="0">
                <a:latin typeface="NikoshBAN" panose="02000000000000000000" pitchFamily="2" charset="0"/>
                <a:cs typeface="NikoshBAN" panose="02000000000000000000" pitchFamily="2" charset="0"/>
              </a:rPr>
              <a:t>ই</a:t>
            </a:r>
            <a:r>
              <a:rPr lang="en-US" sz="4400" dirty="0" err="1" smtClean="0">
                <a:latin typeface="NikoshBAN" panose="02000000000000000000" pitchFamily="2" charset="0"/>
                <a:cs typeface="NikoshBAN" panose="02000000000000000000" pitchFamily="2" charset="0"/>
              </a:rPr>
              <a:t>ত্যাদি</a:t>
            </a:r>
            <a:r>
              <a:rPr lang="en-US" sz="4400" dirty="0" smtClean="0">
                <a:latin typeface="NikoshBAN" panose="02000000000000000000" pitchFamily="2" charset="0"/>
                <a:cs typeface="NikoshBAN" panose="02000000000000000000" pitchFamily="2" charset="0"/>
              </a:rPr>
              <a:t>।</a:t>
            </a:r>
            <a:endParaRPr lang="as-IN" sz="4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312" y="192024"/>
            <a:ext cx="1393029" cy="939209"/>
          </a:xfrm>
          <a:prstGeom prst="rect">
            <a:avLst/>
          </a:prstGeom>
        </p:spPr>
      </p:pic>
    </p:spTree>
    <p:extLst>
      <p:ext uri="{BB962C8B-B14F-4D97-AF65-F5344CB8AC3E}">
        <p14:creationId xmlns:p14="http://schemas.microsoft.com/office/powerpoint/2010/main" val="556116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22</a:t>
            </a:fld>
            <a:endParaRPr lang="en-US"/>
          </a:p>
        </p:txBody>
      </p:sp>
      <p:sp>
        <p:nvSpPr>
          <p:cNvPr id="5" name="TextBox 4"/>
          <p:cNvSpPr txBox="1"/>
          <p:nvPr/>
        </p:nvSpPr>
        <p:spPr>
          <a:xfrm>
            <a:off x="265176" y="164592"/>
            <a:ext cx="11558016" cy="6001643"/>
          </a:xfrm>
          <a:prstGeom prst="rect">
            <a:avLst/>
          </a:prstGeom>
          <a:noFill/>
        </p:spPr>
        <p:txBody>
          <a:bodyPr wrap="square" rtlCol="0">
            <a:spAutoFit/>
          </a:bodyPr>
          <a:lstStyle/>
          <a:p>
            <a:r>
              <a:rPr lang="as-IN" sz="4800" b="1" u="sng" dirty="0">
                <a:latin typeface="NikoshBAN" panose="02000000000000000000" pitchFamily="2" charset="0"/>
                <a:cs typeface="NikoshBAN" panose="02000000000000000000" pitchFamily="2" charset="0"/>
              </a:rPr>
              <a:t>তৃতী</a:t>
            </a:r>
            <a:r>
              <a:rPr lang="bn-IN" sz="4800" b="1" u="sng" dirty="0">
                <a:latin typeface="NikoshBAN" panose="02000000000000000000" pitchFamily="2" charset="0"/>
                <a:cs typeface="NikoshBAN" panose="02000000000000000000" pitchFamily="2" charset="0"/>
              </a:rPr>
              <a:t>য়া</a:t>
            </a:r>
            <a:r>
              <a:rPr lang="as-IN" sz="4800" b="1" u="sng" dirty="0">
                <a:latin typeface="NikoshBAN" panose="02000000000000000000" pitchFamily="2" charset="0"/>
                <a:cs typeface="NikoshBAN" panose="02000000000000000000" pitchFamily="2" charset="0"/>
              </a:rPr>
              <a:t> তৎপুরুষ সমাস</a:t>
            </a:r>
          </a:p>
          <a:p>
            <a:r>
              <a:rPr lang="bn-IN"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পূর্বপদে তৃতী</a:t>
            </a:r>
            <a:r>
              <a:rPr lang="bn-IN" sz="4800" dirty="0">
                <a:latin typeface="NikoshBAN" panose="02000000000000000000" pitchFamily="2" charset="0"/>
                <a:cs typeface="NikoshBAN" panose="02000000000000000000" pitchFamily="2" charset="0"/>
              </a:rPr>
              <a:t>য়া</a:t>
            </a:r>
            <a:r>
              <a:rPr lang="as-IN" sz="4800" dirty="0">
                <a:latin typeface="NikoshBAN" panose="02000000000000000000" pitchFamily="2" charset="0"/>
                <a:cs typeface="NikoshBAN" panose="02000000000000000000" pitchFamily="2" charset="0"/>
              </a:rPr>
              <a:t> বিভক্তির (দ্বারা, দি</a:t>
            </a:r>
            <a:r>
              <a:rPr lang="en-US" sz="4800" dirty="0" err="1">
                <a:latin typeface="NikoshBAN" panose="02000000000000000000" pitchFamily="2" charset="0"/>
                <a:cs typeface="NikoshBAN" panose="02000000000000000000" pitchFamily="2" charset="0"/>
              </a:rPr>
              <a:t>য়া</a:t>
            </a:r>
            <a:r>
              <a:rPr lang="as-IN" sz="4800" dirty="0">
                <a:latin typeface="NikoshBAN" panose="02000000000000000000" pitchFamily="2" charset="0"/>
                <a:cs typeface="NikoshBAN" panose="02000000000000000000" pitchFamily="2" charset="0"/>
              </a:rPr>
              <a:t>, কর্তৃক ইত্যাদি) লোপে যে সমাস হয়, তাকে </a:t>
            </a:r>
            <a:r>
              <a:rPr lang="as-IN" sz="4800" b="1" dirty="0">
                <a:latin typeface="NikoshBAN" panose="02000000000000000000" pitchFamily="2" charset="0"/>
                <a:cs typeface="NikoshBAN" panose="02000000000000000000" pitchFamily="2" charset="0"/>
              </a:rPr>
              <a:t>তৃতী</a:t>
            </a:r>
            <a:r>
              <a:rPr lang="bn-IN" sz="4800" b="1" dirty="0">
                <a:latin typeface="NikoshBAN" panose="02000000000000000000" pitchFamily="2" charset="0"/>
                <a:cs typeface="NikoshBAN" panose="02000000000000000000" pitchFamily="2" charset="0"/>
              </a:rPr>
              <a:t>য়া</a:t>
            </a:r>
            <a:r>
              <a:rPr lang="as-IN" sz="4800" b="1" dirty="0">
                <a:latin typeface="NikoshBAN" panose="02000000000000000000" pitchFamily="2" charset="0"/>
                <a:cs typeface="NikoshBAN" panose="02000000000000000000" pitchFamily="2" charset="0"/>
              </a:rPr>
              <a:t> তৎপুরুষ সমাস</a:t>
            </a:r>
            <a:r>
              <a:rPr lang="as-IN" sz="4800" dirty="0">
                <a:latin typeface="NikoshBAN" panose="02000000000000000000" pitchFamily="2" charset="0"/>
                <a:cs typeface="NikoshBAN" panose="02000000000000000000" pitchFamily="2" charset="0"/>
              </a:rPr>
              <a:t> বলে। যেমন: মনগ</a:t>
            </a:r>
            <a:r>
              <a:rPr lang="bn-IN" sz="4800" dirty="0">
                <a:latin typeface="NikoshBAN" panose="02000000000000000000" pitchFamily="2" charset="0"/>
                <a:cs typeface="NikoshBAN" panose="02000000000000000000" pitchFamily="2" charset="0"/>
              </a:rPr>
              <a:t>ড়া, </a:t>
            </a:r>
            <a:r>
              <a:rPr lang="as-IN" sz="4800" dirty="0">
                <a:latin typeface="NikoshBAN" panose="02000000000000000000" pitchFamily="2" charset="0"/>
                <a:cs typeface="NikoshBAN" panose="02000000000000000000" pitchFamily="2" charset="0"/>
              </a:rPr>
              <a:t>শ্রমলব্ধ, মধুমাখা।</a:t>
            </a:r>
            <a:r>
              <a:rPr lang="bn-IN" sz="4800" dirty="0">
                <a:latin typeface="NikoshBAN" panose="02000000000000000000" pitchFamily="2" charset="0"/>
                <a:cs typeface="NikoshBAN" panose="02000000000000000000" pitchFamily="2" charset="0"/>
              </a:rPr>
              <a:t> </a:t>
            </a:r>
          </a:p>
          <a:p>
            <a:r>
              <a:rPr lang="bn-IN" sz="4800" dirty="0">
                <a:latin typeface="NikoshBAN" panose="02000000000000000000" pitchFamily="2" charset="0"/>
                <a:cs typeface="NikoshBAN" panose="02000000000000000000" pitchFamily="2" charset="0"/>
              </a:rPr>
              <a:t>◊পরপদে উন, হীন, শুন্য শব্দ এলে যেমন-বিদ্যাহীন, জ্ঞানশুন্য ইত্যাদি। </a:t>
            </a:r>
          </a:p>
          <a:p>
            <a:r>
              <a:rPr lang="bn-IN" sz="4800" dirty="0">
                <a:latin typeface="NikoshBAN" panose="02000000000000000000" pitchFamily="2" charset="0"/>
                <a:cs typeface="NikoshBAN" panose="02000000000000000000" pitchFamily="2" charset="0"/>
              </a:rPr>
              <a:t>◊ পূর্বপদে উপকরণবাচক বিশেষ্যে- হীরকখচিত, রত্নশোভিত, চন্দনচর্চিত ইত্যাদি।</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631" y="84205"/>
            <a:ext cx="1448337" cy="976499"/>
          </a:xfrm>
          <a:prstGeom prst="rect">
            <a:avLst/>
          </a:prstGeom>
        </p:spPr>
      </p:pic>
    </p:spTree>
    <p:extLst>
      <p:ext uri="{BB962C8B-B14F-4D97-AF65-F5344CB8AC3E}">
        <p14:creationId xmlns:p14="http://schemas.microsoft.com/office/powerpoint/2010/main" val="3203399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23</a:t>
            </a:fld>
            <a:endParaRPr lang="en-US"/>
          </a:p>
        </p:txBody>
      </p:sp>
      <p:sp>
        <p:nvSpPr>
          <p:cNvPr id="5" name="Rectangle 4"/>
          <p:cNvSpPr/>
          <p:nvPr/>
        </p:nvSpPr>
        <p:spPr>
          <a:xfrm>
            <a:off x="7620" y="-128016"/>
            <a:ext cx="12192000" cy="69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 y="0"/>
            <a:ext cx="11750040" cy="6740307"/>
          </a:xfrm>
          <a:prstGeom prst="rect">
            <a:avLst/>
          </a:prstGeom>
          <a:noFill/>
        </p:spPr>
        <p:txBody>
          <a:bodyPr wrap="square" rtlCol="0">
            <a:spAutoFit/>
          </a:bodyPr>
          <a:lstStyle/>
          <a:p>
            <a:r>
              <a:rPr lang="as-IN" sz="4400" b="1" u="sng" dirty="0">
                <a:latin typeface="NikoshBAN" panose="02000000000000000000" pitchFamily="2" charset="0"/>
                <a:cs typeface="NikoshBAN" panose="02000000000000000000" pitchFamily="2" charset="0"/>
              </a:rPr>
              <a:t>চতুর্থী তৎপুরুষ </a:t>
            </a:r>
            <a:r>
              <a:rPr lang="as-IN" sz="4400" b="1" u="sng" dirty="0" smtClean="0">
                <a:latin typeface="NikoshBAN" panose="02000000000000000000" pitchFamily="2" charset="0"/>
                <a:cs typeface="NikoshBAN" panose="02000000000000000000" pitchFamily="2" charset="0"/>
              </a:rPr>
              <a:t>সমাস</a:t>
            </a:r>
            <a:r>
              <a:rPr lang="en-US" sz="4400" b="1" u="sng" dirty="0" smtClean="0">
                <a:latin typeface="NikoshBAN" panose="02000000000000000000" pitchFamily="2" charset="0"/>
                <a:cs typeface="NikoshBAN" panose="02000000000000000000" pitchFamily="2" charset="0"/>
              </a:rPr>
              <a:t>:</a:t>
            </a:r>
            <a:endParaRPr lang="as-IN" sz="4400" b="1" u="sng" dirty="0">
              <a:latin typeface="NikoshBAN" panose="02000000000000000000" pitchFamily="2" charset="0"/>
              <a:cs typeface="NikoshBAN" panose="02000000000000000000" pitchFamily="2" charset="0"/>
            </a:endParaRPr>
          </a:p>
          <a:p>
            <a:r>
              <a:rPr lang="as-IN" sz="4400" dirty="0">
                <a:latin typeface="NikoshBAN" panose="02000000000000000000" pitchFamily="2" charset="0"/>
                <a:cs typeface="NikoshBAN" panose="02000000000000000000" pitchFamily="2" charset="0"/>
              </a:rPr>
              <a:t>পূর্বপদে চতুর্থী বিভক্তি (কে, জন্য, নিমিত্ত ইত্যাদি) লোপে যে সমাস হয়, তাকে </a:t>
            </a:r>
            <a:r>
              <a:rPr lang="as-IN" sz="4400" b="1" dirty="0">
                <a:latin typeface="NikoshBAN" panose="02000000000000000000" pitchFamily="2" charset="0"/>
                <a:cs typeface="NikoshBAN" panose="02000000000000000000" pitchFamily="2" charset="0"/>
              </a:rPr>
              <a:t>চতুর্থী তৎপুরুষ সমাস</a:t>
            </a:r>
            <a:r>
              <a:rPr lang="as-IN" sz="4400" dirty="0">
                <a:latin typeface="NikoshBAN" panose="02000000000000000000" pitchFamily="2" charset="0"/>
                <a:cs typeface="NikoshBAN" panose="02000000000000000000" pitchFamily="2" charset="0"/>
              </a:rPr>
              <a:t> বলে। যেমন</a:t>
            </a:r>
            <a:r>
              <a:rPr lang="as-IN" sz="4400" dirty="0" smtClean="0">
                <a:latin typeface="NikoshBAN" panose="02000000000000000000" pitchFamily="2" charset="0"/>
                <a:cs typeface="NikoshBAN" panose="02000000000000000000" pitchFamily="2" charset="0"/>
              </a:rPr>
              <a:t>: গুরু</a:t>
            </a:r>
            <a:r>
              <a:rPr lang="bn-IN" sz="4400" dirty="0" smtClean="0">
                <a:latin typeface="NikoshBAN" panose="02000000000000000000" pitchFamily="2" charset="0"/>
                <a:cs typeface="NikoshBAN" panose="02000000000000000000" pitchFamily="2" charset="0"/>
              </a:rPr>
              <a:t> </a:t>
            </a:r>
            <a:r>
              <a:rPr lang="bn-IN" sz="4400" u="sng" dirty="0" smtClean="0">
                <a:latin typeface="NikoshBAN" panose="02000000000000000000" pitchFamily="2" charset="0"/>
                <a:cs typeface="NikoshBAN" panose="02000000000000000000" pitchFamily="2" charset="0"/>
              </a:rPr>
              <a:t>কে</a:t>
            </a:r>
            <a:r>
              <a:rPr lang="bn-IN"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ভক্তি</a:t>
            </a:r>
            <a:r>
              <a:rPr lang="as-IN" sz="4400" dirty="0">
                <a:latin typeface="NikoshBAN" panose="02000000000000000000" pitchFamily="2" charset="0"/>
                <a:cs typeface="NikoshBAN" panose="02000000000000000000" pitchFamily="2" charset="0"/>
              </a:rPr>
              <a:t>, আরামের </a:t>
            </a:r>
            <a:r>
              <a:rPr lang="as-IN" sz="4400" u="sng" dirty="0">
                <a:latin typeface="NikoshBAN" panose="02000000000000000000" pitchFamily="2" charset="0"/>
                <a:cs typeface="NikoshBAN" panose="02000000000000000000" pitchFamily="2" charset="0"/>
              </a:rPr>
              <a:t>জন্য</a:t>
            </a:r>
            <a:r>
              <a:rPr lang="as-IN" sz="4400" dirty="0">
                <a:latin typeface="NikoshBAN" panose="02000000000000000000" pitchFamily="2" charset="0"/>
                <a:cs typeface="NikoshBAN" panose="02000000000000000000" pitchFamily="2" charset="0"/>
              </a:rPr>
              <a:t> কেদারা= আরামকেদারা, </a:t>
            </a:r>
            <a:r>
              <a:rPr lang="as-IN" sz="4400" dirty="0" smtClean="0">
                <a:latin typeface="NikoshBAN" panose="02000000000000000000" pitchFamily="2" charset="0"/>
                <a:cs typeface="NikoshBAN" panose="02000000000000000000" pitchFamily="2" charset="0"/>
              </a:rPr>
              <a:t>বসতবাড়ি</a:t>
            </a:r>
            <a:r>
              <a:rPr lang="as-IN" sz="4400" dirty="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বি</a:t>
            </a:r>
            <a:r>
              <a:rPr lang="bn-IN" sz="4400" dirty="0" smtClean="0">
                <a:latin typeface="NikoshBAN" panose="02000000000000000000" pitchFamily="2" charset="0"/>
                <a:cs typeface="NikoshBAN" panose="02000000000000000000" pitchFamily="2" charset="0"/>
              </a:rPr>
              <a:t>য়ে </a:t>
            </a:r>
            <a:r>
              <a:rPr lang="as-IN" sz="4400" dirty="0" smtClean="0">
                <a:latin typeface="NikoshBAN" panose="02000000000000000000" pitchFamily="2" charset="0"/>
                <a:cs typeface="NikoshBAN" panose="02000000000000000000" pitchFamily="2" charset="0"/>
              </a:rPr>
              <a:t>পাগলা</a:t>
            </a:r>
            <a:r>
              <a:rPr lang="bn-IN"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ছাত্রাবাস,ডাকমাশুল,ইত্যাদি।</a:t>
            </a:r>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                                                </a:t>
            </a:r>
            <a:endParaRPr lang="en-US" sz="4400" dirty="0" smtClean="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রান্নার </a:t>
            </a:r>
            <a:r>
              <a:rPr lang="bn-IN" sz="4400" u="sng" dirty="0" smtClean="0">
                <a:latin typeface="NikoshBAN" panose="02000000000000000000" pitchFamily="2" charset="0"/>
                <a:cs typeface="NikoshBAN" panose="02000000000000000000" pitchFamily="2" charset="0"/>
              </a:rPr>
              <a:t>জন্য</a:t>
            </a:r>
            <a:r>
              <a:rPr lang="bn-IN" sz="4400" dirty="0" smtClean="0">
                <a:latin typeface="NikoshBAN" panose="02000000000000000000" pitchFamily="2" charset="0"/>
                <a:cs typeface="NikoshBAN" panose="02000000000000000000" pitchFamily="2" charset="0"/>
              </a:rPr>
              <a:t> ঘর</a:t>
            </a:r>
            <a:endParaRPr lang="en-US"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a:t>
            </a:r>
            <a:r>
              <a:rPr lang="as-IN" sz="4000" b="1" u="sng" dirty="0" smtClean="0">
                <a:latin typeface="NikoshBAN" panose="02000000000000000000" pitchFamily="2" charset="0"/>
                <a:cs typeface="NikoshBAN" panose="02000000000000000000" pitchFamily="2" charset="0"/>
              </a:rPr>
              <a:t>পঞ্চমী </a:t>
            </a:r>
            <a:r>
              <a:rPr lang="as-IN" sz="4000" b="1" u="sng" dirty="0">
                <a:latin typeface="NikoshBAN" panose="02000000000000000000" pitchFamily="2" charset="0"/>
                <a:cs typeface="NikoshBAN" panose="02000000000000000000" pitchFamily="2" charset="0"/>
              </a:rPr>
              <a:t>তৎপুরুষ </a:t>
            </a:r>
            <a:r>
              <a:rPr lang="as-IN" sz="4000" b="1" u="sng" dirty="0" smtClean="0">
                <a:latin typeface="NikoshBAN" panose="02000000000000000000" pitchFamily="2" charset="0"/>
                <a:cs typeface="NikoshBAN" panose="02000000000000000000" pitchFamily="2" charset="0"/>
              </a:rPr>
              <a:t>সমাস</a:t>
            </a:r>
            <a:r>
              <a:rPr lang="en-US" sz="4000" b="1" u="sng" dirty="0" smtClean="0">
                <a:latin typeface="NikoshBAN" panose="02000000000000000000" pitchFamily="2" charset="0"/>
                <a:cs typeface="NikoshBAN" panose="02000000000000000000" pitchFamily="2" charset="0"/>
              </a:rPr>
              <a:t>:</a:t>
            </a:r>
            <a:endParaRPr lang="as-IN" sz="40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পূর্বপদে পঞ্চমী বিভক্তি (হতে, থেকে ইত্যাদি) লোপে যে তৎপুরুষ সমাস </a:t>
            </a:r>
            <a:r>
              <a:rPr lang="bn-IN" sz="4000" dirty="0" smtClean="0">
                <a:latin typeface="NikoshBAN" panose="02000000000000000000" pitchFamily="2" charset="0"/>
                <a:cs typeface="NikoshBAN" panose="02000000000000000000" pitchFamily="2" charset="0"/>
              </a:rPr>
              <a:t>হয়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তাকে </a:t>
            </a:r>
            <a:r>
              <a:rPr lang="as-IN" sz="4000" b="1" dirty="0">
                <a:latin typeface="NikoshBAN" panose="02000000000000000000" pitchFamily="2" charset="0"/>
                <a:cs typeface="NikoshBAN" panose="02000000000000000000" pitchFamily="2" charset="0"/>
              </a:rPr>
              <a:t>পঞ্চমী তৎপুরুষ সমাস</a:t>
            </a:r>
            <a:r>
              <a:rPr lang="as-IN" sz="4000" dirty="0">
                <a:latin typeface="NikoshBAN" panose="02000000000000000000" pitchFamily="2" charset="0"/>
                <a:cs typeface="NikoshBAN" panose="02000000000000000000" pitchFamily="2" charset="0"/>
              </a:rPr>
              <a:t> বলে। </a:t>
            </a:r>
            <a:r>
              <a:rPr lang="as-IN" sz="4000" dirty="0" smtClean="0">
                <a:latin typeface="NikoshBAN" panose="02000000000000000000" pitchFamily="2" charset="0"/>
                <a:cs typeface="NikoshBAN" panose="02000000000000000000" pitchFamily="2" charset="0"/>
              </a:rPr>
              <a:t>যেমন</a:t>
            </a:r>
            <a:r>
              <a:rPr lang="en-US" sz="40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 খাঁচাছাড়া, </a:t>
            </a:r>
            <a:r>
              <a:rPr lang="as-IN" sz="4000" dirty="0">
                <a:latin typeface="NikoshBAN" panose="02000000000000000000" pitchFamily="2" charset="0"/>
                <a:cs typeface="NikoshBAN" panose="02000000000000000000" pitchFamily="2" charset="0"/>
              </a:rPr>
              <a:t>বিলাতফেরত </a:t>
            </a:r>
            <a:r>
              <a:rPr lang="as-IN" sz="4000" dirty="0" smtClean="0">
                <a:latin typeface="NikoshBAN" panose="02000000000000000000" pitchFamily="2" charset="0"/>
                <a:cs typeface="NikoshBAN" panose="02000000000000000000" pitchFamily="2" charset="0"/>
              </a:rPr>
              <a:t>ইত্যাদি</a:t>
            </a:r>
            <a:r>
              <a:rPr lang="bn-IN" sz="4000" dirty="0" smtClean="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924" y="2868495"/>
            <a:ext cx="3040784" cy="21118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960" y="0"/>
            <a:ext cx="1166360" cy="786384"/>
          </a:xfrm>
          <a:prstGeom prst="rect">
            <a:avLst/>
          </a:prstGeom>
        </p:spPr>
      </p:pic>
    </p:spTree>
    <p:extLst>
      <p:ext uri="{BB962C8B-B14F-4D97-AF65-F5344CB8AC3E}">
        <p14:creationId xmlns:p14="http://schemas.microsoft.com/office/powerpoint/2010/main" val="2880560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24</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4696" y="138823"/>
            <a:ext cx="11722608" cy="4832092"/>
          </a:xfrm>
          <a:prstGeom prst="rect">
            <a:avLst/>
          </a:prstGeom>
          <a:noFill/>
        </p:spPr>
        <p:txBody>
          <a:bodyPr wrap="square" rtlCol="0">
            <a:spAutoFit/>
          </a:bodyPr>
          <a:lstStyle/>
          <a:p>
            <a:r>
              <a:rPr lang="as-IN" sz="4400" b="1" u="sng" dirty="0">
                <a:latin typeface="NikoshBAN" panose="02000000000000000000" pitchFamily="2" charset="0"/>
                <a:cs typeface="NikoshBAN" panose="02000000000000000000" pitchFamily="2" charset="0"/>
              </a:rPr>
              <a:t>ষষ্ঠী তৎপুরুষ </a:t>
            </a:r>
            <a:r>
              <a:rPr lang="as-IN" sz="4400" b="1" u="sng" dirty="0" smtClean="0">
                <a:latin typeface="NikoshBAN" panose="02000000000000000000" pitchFamily="2" charset="0"/>
                <a:cs typeface="NikoshBAN" panose="02000000000000000000" pitchFamily="2" charset="0"/>
              </a:rPr>
              <a:t>সমা</a:t>
            </a:r>
            <a:r>
              <a:rPr lang="en-US" sz="4400" b="1" u="sng" dirty="0" smtClean="0">
                <a:latin typeface="NikoshBAN" panose="02000000000000000000" pitchFamily="2" charset="0"/>
                <a:cs typeface="NikoshBAN" panose="02000000000000000000" pitchFamily="2" charset="0"/>
              </a:rPr>
              <a:t>স</a:t>
            </a:r>
            <a:r>
              <a:rPr lang="en-US" sz="4400" b="1" dirty="0" smtClean="0">
                <a:latin typeface="NikoshBAN" panose="02000000000000000000" pitchFamily="2" charset="0"/>
                <a:cs typeface="NikoshBAN" panose="02000000000000000000" pitchFamily="2" charset="0"/>
              </a:rPr>
              <a:t>:</a:t>
            </a:r>
            <a:endParaRPr lang="as-IN" sz="4400" b="1" dirty="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পূর্বপদে </a:t>
            </a:r>
            <a:r>
              <a:rPr lang="as-IN" sz="4400" dirty="0">
                <a:latin typeface="NikoshBAN" panose="02000000000000000000" pitchFamily="2" charset="0"/>
                <a:cs typeface="NikoshBAN" panose="02000000000000000000" pitchFamily="2" charset="0"/>
              </a:rPr>
              <a:t>ষষ্ঠী বিভক্তির (র, এর) লোপ হয়ে যে সমাস হয়, তাকে </a:t>
            </a:r>
            <a:r>
              <a:rPr lang="as-IN" sz="4400" b="1" dirty="0">
                <a:latin typeface="NikoshBAN" panose="02000000000000000000" pitchFamily="2" charset="0"/>
                <a:cs typeface="NikoshBAN" panose="02000000000000000000" pitchFamily="2" charset="0"/>
              </a:rPr>
              <a:t>ষষ্ঠী তৎপুরুষ সমাস</a:t>
            </a:r>
            <a:r>
              <a:rPr lang="as-IN" sz="4400" dirty="0">
                <a:latin typeface="NikoshBAN" panose="02000000000000000000" pitchFamily="2" charset="0"/>
                <a:cs typeface="NikoshBAN" panose="02000000000000000000" pitchFamily="2" charset="0"/>
              </a:rPr>
              <a:t> বলে। </a:t>
            </a:r>
            <a:r>
              <a:rPr lang="as-IN" sz="4400" dirty="0" smtClean="0">
                <a:latin typeface="NikoshBAN" panose="02000000000000000000" pitchFamily="2" charset="0"/>
                <a:cs typeface="NikoshBAN" panose="02000000000000000000" pitchFamily="2" charset="0"/>
              </a:rPr>
              <a:t>যেমন:</a:t>
            </a:r>
            <a:r>
              <a:rPr lang="bn-IN" sz="4400" dirty="0" smtClean="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রাজার </a:t>
            </a:r>
            <a:r>
              <a:rPr lang="as-IN" sz="4400" dirty="0">
                <a:latin typeface="NikoshBAN" panose="02000000000000000000" pitchFamily="2" charset="0"/>
                <a:cs typeface="NikoshBAN" panose="02000000000000000000" pitchFamily="2" charset="0"/>
              </a:rPr>
              <a:t>পুত্র= রাজপুত্র, খেয়ার ঘাট= </a:t>
            </a:r>
            <a:r>
              <a:rPr lang="as-IN" sz="4400" dirty="0" smtClean="0">
                <a:latin typeface="NikoshBAN" panose="02000000000000000000" pitchFamily="2" charset="0"/>
                <a:cs typeface="NikoshBAN" panose="02000000000000000000" pitchFamily="2" charset="0"/>
              </a:rPr>
              <a:t>খে</a:t>
            </a:r>
            <a:r>
              <a:rPr lang="bn-IN" sz="4400" dirty="0" smtClean="0">
                <a:latin typeface="NikoshBAN" panose="02000000000000000000" pitchFamily="2" charset="0"/>
                <a:cs typeface="NikoshBAN" panose="02000000000000000000" pitchFamily="2" charset="0"/>
              </a:rPr>
              <a:t>য়া</a:t>
            </a:r>
            <a:r>
              <a:rPr lang="as-IN" sz="4400" dirty="0" smtClean="0">
                <a:latin typeface="NikoshBAN" panose="02000000000000000000" pitchFamily="2" charset="0"/>
                <a:cs typeface="NikoshBAN" panose="02000000000000000000" pitchFamily="2" charset="0"/>
              </a:rPr>
              <a:t>ঘাট</a:t>
            </a:r>
            <a:r>
              <a:rPr lang="as-IN" sz="4400" dirty="0">
                <a:latin typeface="NikoshBAN" panose="02000000000000000000" pitchFamily="2" charset="0"/>
                <a:cs typeface="NikoshBAN" panose="02000000000000000000" pitchFamily="2" charset="0"/>
              </a:rPr>
              <a:t>। এরূপ- ছাত্রসমাজ, </a:t>
            </a:r>
            <a:r>
              <a:rPr lang="as-IN" sz="4400" dirty="0" smtClean="0">
                <a:latin typeface="NikoshBAN" panose="02000000000000000000" pitchFamily="2" charset="0"/>
                <a:cs typeface="NikoshBAN" panose="02000000000000000000" pitchFamily="2" charset="0"/>
              </a:rPr>
              <a:t>শ্বশু</a:t>
            </a:r>
            <a:r>
              <a:rPr lang="bn-IN" sz="4400" dirty="0" smtClean="0">
                <a:latin typeface="NikoshBAN" panose="02000000000000000000" pitchFamily="2" charset="0"/>
                <a:cs typeface="NikoshBAN" panose="02000000000000000000" pitchFamily="2" charset="0"/>
              </a:rPr>
              <a:t>র</a:t>
            </a:r>
            <a:r>
              <a:rPr lang="as-IN" sz="4400" dirty="0" smtClean="0">
                <a:latin typeface="NikoshBAN" panose="02000000000000000000" pitchFamily="2" charset="0"/>
                <a:cs typeface="NikoshBAN" panose="02000000000000000000" pitchFamily="2" charset="0"/>
              </a:rPr>
              <a:t>বাড়ি</a:t>
            </a:r>
            <a:r>
              <a:rPr lang="bn-IN" sz="4400" dirty="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ইত্যাদি</a:t>
            </a:r>
            <a:r>
              <a:rPr lang="as-IN" sz="4400" dirty="0" smtClean="0">
                <a:latin typeface="NikoshBAN" panose="02000000000000000000" pitchFamily="2" charset="0"/>
                <a:cs typeface="NikoshBAN" panose="02000000000000000000" pitchFamily="2" charset="0"/>
              </a:rPr>
              <a:t>।</a:t>
            </a:r>
            <a:endParaRPr lang="bn-IN" sz="4400" dirty="0" smtClean="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ষষ্ঠী </a:t>
            </a:r>
            <a:r>
              <a:rPr lang="as-IN" sz="4400" dirty="0">
                <a:latin typeface="NikoshBAN" panose="02000000000000000000" pitchFamily="2" charset="0"/>
                <a:cs typeface="NikoshBAN" panose="02000000000000000000" pitchFamily="2" charset="0"/>
              </a:rPr>
              <a:t>তৎপুরুষ সমাসে 'রাজা' স্থলে 'রাজ' এবং 'পিতা', 'মাতা', 'ভ্রাতা' স্থলে 'পিতৃ', 'মাতৃ', 'ভ্রাতৃ' হয়। যেমন: গজনীর রাজা= গজনীরাজ, </a:t>
            </a:r>
            <a:r>
              <a:rPr lang="as-IN" sz="4400" dirty="0" smtClean="0">
                <a:latin typeface="NikoshBAN" panose="02000000000000000000" pitchFamily="2" charset="0"/>
                <a:cs typeface="NikoshBAN" panose="02000000000000000000" pitchFamily="2" charset="0"/>
              </a:rPr>
              <a:t>রাজপুত্র</a:t>
            </a:r>
            <a:r>
              <a:rPr lang="en-US" sz="4400" dirty="0">
                <a:latin typeface="NikoshBAN" panose="02000000000000000000" pitchFamily="2" charset="0"/>
                <a:cs typeface="NikoshBAN" panose="02000000000000000000" pitchFamily="2" charset="0"/>
              </a:rPr>
              <a:t>,</a:t>
            </a:r>
            <a:r>
              <a:rPr lang="as-IN" sz="4400" dirty="0" smtClean="0">
                <a:latin typeface="NikoshBAN" panose="02000000000000000000" pitchFamily="2" charset="0"/>
                <a:cs typeface="NikoshBAN" panose="02000000000000000000" pitchFamily="2" charset="0"/>
              </a:rPr>
              <a:t> পিতৃধন,মাতার</a:t>
            </a:r>
            <a:r>
              <a:rPr lang="en-US" sz="4400" dirty="0">
                <a:latin typeface="NikoshBAN" panose="02000000000000000000" pitchFamily="2" charset="0"/>
                <a:cs typeface="NikoshBAN" panose="02000000000000000000" pitchFamily="2" charset="0"/>
              </a:rPr>
              <a:t> </a:t>
            </a:r>
            <a:r>
              <a:rPr lang="as-IN" sz="4400" dirty="0" smtClean="0">
                <a:latin typeface="NikoshBAN" panose="02000000000000000000" pitchFamily="2" charset="0"/>
                <a:cs typeface="NikoshBAN" panose="02000000000000000000" pitchFamily="2" charset="0"/>
              </a:rPr>
              <a:t>ইত্যাদি</a:t>
            </a:r>
            <a:r>
              <a:rPr lang="as-IN" sz="4400" dirty="0">
                <a:latin typeface="NikoshBAN" panose="02000000000000000000" pitchFamily="2" charset="0"/>
                <a:cs typeface="NikoshBAN" panose="02000000000000000000" pitchFamily="2"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314" y="4234791"/>
            <a:ext cx="3791338" cy="2121559"/>
          </a:xfrm>
          <a:prstGeom prst="rect">
            <a:avLst/>
          </a:prstGeom>
        </p:spPr>
      </p:pic>
      <p:sp>
        <p:nvSpPr>
          <p:cNvPr id="8" name="TextBox 7"/>
          <p:cNvSpPr txBox="1"/>
          <p:nvPr/>
        </p:nvSpPr>
        <p:spPr>
          <a:xfrm>
            <a:off x="5121014" y="4970915"/>
            <a:ext cx="2852928" cy="1200329"/>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চা+এর+বাগান = চায়ের বাগান</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136" y="138823"/>
            <a:ext cx="1299516" cy="876161"/>
          </a:xfrm>
          <a:prstGeom prst="rect">
            <a:avLst/>
          </a:prstGeom>
        </p:spPr>
      </p:pic>
    </p:spTree>
    <p:extLst>
      <p:ext uri="{BB962C8B-B14F-4D97-AF65-F5344CB8AC3E}">
        <p14:creationId xmlns:p14="http://schemas.microsoft.com/office/powerpoint/2010/main" val="3821228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25</a:t>
            </a:fld>
            <a:endParaRPr lang="en-US"/>
          </a:p>
        </p:txBody>
      </p:sp>
      <p:sp>
        <p:nvSpPr>
          <p:cNvPr id="5" name="Rectangle 4"/>
          <p:cNvSpPr/>
          <p:nvPr/>
        </p:nvSpPr>
        <p:spPr>
          <a:xfrm>
            <a:off x="0" y="0"/>
            <a:ext cx="12192000" cy="6922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24" y="82296"/>
            <a:ext cx="11622024" cy="6863417"/>
          </a:xfrm>
          <a:prstGeom prst="rect">
            <a:avLst/>
          </a:prstGeom>
          <a:noFill/>
        </p:spPr>
        <p:txBody>
          <a:bodyPr wrap="square" rtlCol="0">
            <a:spAutoFit/>
          </a:bodyPr>
          <a:lstStyle/>
          <a:p>
            <a:r>
              <a:rPr lang="as-IN" sz="4000" b="1" u="sng" dirty="0">
                <a:latin typeface="NikoshBAN" panose="02000000000000000000" pitchFamily="2" charset="0"/>
                <a:cs typeface="NikoshBAN" panose="02000000000000000000" pitchFamily="2" charset="0"/>
              </a:rPr>
              <a:t>অলুক ষষ্ঠী তৎপুরুষ </a:t>
            </a:r>
            <a:r>
              <a:rPr lang="as-IN" sz="4000" b="1" u="sng" dirty="0" smtClean="0">
                <a:latin typeface="NikoshBAN" panose="02000000000000000000" pitchFamily="2" charset="0"/>
                <a:cs typeface="NikoshBAN" panose="02000000000000000000" pitchFamily="2" charset="0"/>
              </a:rPr>
              <a:t>সমাস</a:t>
            </a:r>
            <a:r>
              <a:rPr lang="en-US" sz="3600" b="1" u="sng" dirty="0" smtClean="0">
                <a:latin typeface="NikoshBAN" panose="02000000000000000000" pitchFamily="2" charset="0"/>
                <a:cs typeface="NikoshBAN" panose="02000000000000000000" pitchFamily="2" charset="0"/>
              </a:rPr>
              <a:t>:</a:t>
            </a:r>
            <a:endParaRPr lang="as-IN" sz="36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ঘোড়ার ডিম, মাটির মানুষ, হাতের পাঁচ, মামার বাড়ি, সাপের পা, মনের মানুষ, কলের গান ইত্যাদি। কিন্তু ভ্রাতার পুত্র= ভ্রাতুষ্পুত্র (নিপাতনে সিদ্ধ)।</a:t>
            </a:r>
          </a:p>
          <a:p>
            <a:r>
              <a:rPr lang="as-IN" sz="4000" b="1" u="sng" dirty="0">
                <a:latin typeface="NikoshBAN" panose="02000000000000000000" pitchFamily="2" charset="0"/>
                <a:cs typeface="NikoshBAN" panose="02000000000000000000" pitchFamily="2" charset="0"/>
              </a:rPr>
              <a:t>সপ্তমী তৎপুরুষ </a:t>
            </a:r>
            <a:r>
              <a:rPr lang="as-IN" sz="4000" b="1" u="sng" dirty="0" smtClean="0">
                <a:latin typeface="NikoshBAN" panose="02000000000000000000" pitchFamily="2" charset="0"/>
                <a:cs typeface="NikoshBAN" panose="02000000000000000000" pitchFamily="2" charset="0"/>
              </a:rPr>
              <a:t>সমা</a:t>
            </a:r>
            <a:r>
              <a:rPr lang="en-US" sz="4000" b="1" u="sng" dirty="0" smtClean="0">
                <a:latin typeface="NikoshBAN" panose="02000000000000000000" pitchFamily="2" charset="0"/>
                <a:cs typeface="NikoshBAN" panose="02000000000000000000" pitchFamily="2" charset="0"/>
              </a:rPr>
              <a:t>স:</a:t>
            </a:r>
            <a:endParaRPr lang="as-IN" sz="4000" b="1" u="sng"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পূর্বপদে </a:t>
            </a:r>
            <a:r>
              <a:rPr lang="as-IN" sz="4000" dirty="0">
                <a:latin typeface="NikoshBAN" panose="02000000000000000000" pitchFamily="2" charset="0"/>
                <a:cs typeface="NikoshBAN" panose="02000000000000000000" pitchFamily="2" charset="0"/>
              </a:rPr>
              <a:t>সপ্তমী বিভক্তি (এ, </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তে</a:t>
            </a:r>
            <a:r>
              <a:rPr lang="bn-IN"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লোপ </a:t>
            </a:r>
            <a:r>
              <a:rPr lang="as-IN" sz="4000" dirty="0" smtClean="0">
                <a:latin typeface="NikoshBAN" panose="02000000000000000000" pitchFamily="2" charset="0"/>
                <a:cs typeface="NikoshBAN" panose="02000000000000000000" pitchFamily="2" charset="0"/>
              </a:rPr>
              <a:t>হ</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যে সমাস হয়, তাকে </a:t>
            </a:r>
            <a:r>
              <a:rPr lang="as-IN" sz="4000" b="1" dirty="0">
                <a:latin typeface="NikoshBAN" panose="02000000000000000000" pitchFamily="2" charset="0"/>
                <a:cs typeface="NikoshBAN" panose="02000000000000000000" pitchFamily="2" charset="0"/>
              </a:rPr>
              <a:t>সপ্তমী তৎপুরুষ সমাস</a:t>
            </a:r>
            <a:r>
              <a:rPr lang="as-IN" sz="4000" dirty="0">
                <a:latin typeface="NikoshBAN" panose="02000000000000000000" pitchFamily="2" charset="0"/>
                <a:cs typeface="NikoshBAN" panose="02000000000000000000" pitchFamily="2" charset="0"/>
              </a:rPr>
              <a:t> বলে। যেমন: গা</a:t>
            </a:r>
            <a:r>
              <a:rPr lang="as-IN" sz="4000" u="sng" dirty="0">
                <a:latin typeface="NikoshBAN" panose="02000000000000000000" pitchFamily="2" charset="0"/>
                <a:cs typeface="NikoshBAN" panose="02000000000000000000" pitchFamily="2" charset="0"/>
              </a:rPr>
              <a:t>ছে</a:t>
            </a:r>
            <a:r>
              <a:rPr lang="as-IN" sz="4000" dirty="0">
                <a:latin typeface="NikoshBAN" panose="02000000000000000000" pitchFamily="2" charset="0"/>
                <a:cs typeface="NikoshBAN" panose="02000000000000000000" pitchFamily="2" charset="0"/>
              </a:rPr>
              <a:t> পাকা= গাছপাকা, </a:t>
            </a:r>
            <a:r>
              <a:rPr lang="as-IN" sz="4000" dirty="0" smtClean="0">
                <a:latin typeface="NikoshBAN" panose="02000000000000000000" pitchFamily="2" charset="0"/>
                <a:cs typeface="NikoshBAN" panose="02000000000000000000" pitchFamily="2" charset="0"/>
              </a:rPr>
              <a:t>দি</a:t>
            </a:r>
            <a:r>
              <a:rPr lang="bn-IN" sz="4000" dirty="0" smtClean="0">
                <a:latin typeface="NikoshBAN" panose="02000000000000000000" pitchFamily="2" charset="0"/>
                <a:cs typeface="NikoshBAN" panose="02000000000000000000" pitchFamily="2" charset="0"/>
              </a:rPr>
              <a:t>বা</a:t>
            </a:r>
            <a:r>
              <a:rPr lang="bn-IN" sz="4000" u="sng"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নিদ্রা= দিবানিদ্রা। এরূপ- বাকপটু, গোলাভরা, </a:t>
            </a:r>
            <a:r>
              <a:rPr lang="as-IN" sz="4000" dirty="0" smtClean="0">
                <a:latin typeface="NikoshBAN" panose="02000000000000000000" pitchFamily="2" charset="0"/>
                <a:cs typeface="NikoshBAN" panose="02000000000000000000" pitchFamily="2" charset="0"/>
              </a:rPr>
              <a:t>তালকানা,অকালমৃত্যু</a:t>
            </a:r>
            <a:r>
              <a:rPr lang="bn-IN" sz="4000" dirty="0" smtClean="0">
                <a:latin typeface="NikoshBAN" panose="02000000000000000000" pitchFamily="2" charset="0"/>
                <a:cs typeface="NikoshBAN" panose="02000000000000000000" pitchFamily="2" charset="0"/>
              </a:rPr>
              <a:t> ইত্যাদি।</a:t>
            </a:r>
          </a:p>
          <a:p>
            <a:endParaRPr lang="bn-IN" sz="4000" dirty="0">
              <a:latin typeface="NikoshBAN" panose="02000000000000000000" pitchFamily="2" charset="0"/>
              <a:cs typeface="NikoshBAN" panose="02000000000000000000" pitchFamily="2" charset="0"/>
            </a:endParaRPr>
          </a:p>
          <a:p>
            <a:endParaRPr lang="as-IN" sz="4000"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সপ্তমী </a:t>
            </a:r>
            <a:r>
              <a:rPr lang="as-IN" sz="4000" dirty="0">
                <a:latin typeface="NikoshBAN" panose="02000000000000000000" pitchFamily="2" charset="0"/>
                <a:cs typeface="NikoshBAN" panose="02000000000000000000" pitchFamily="2" charset="0"/>
              </a:rPr>
              <a:t>তৎপুরুষ সমাসে কোনো কোনো </a:t>
            </a:r>
            <a:r>
              <a:rPr lang="as-IN" sz="4000" dirty="0" smtClean="0">
                <a:latin typeface="NikoshBAN" panose="02000000000000000000" pitchFamily="2" charset="0"/>
                <a:cs typeface="NikoshBAN" panose="02000000000000000000" pitchFamily="2" charset="0"/>
              </a:rPr>
              <a:t>স</a:t>
            </a:r>
            <a:r>
              <a:rPr lang="bn-IN" sz="4000" dirty="0" smtClean="0">
                <a:latin typeface="NikoshBAN" panose="02000000000000000000" pitchFamily="2" charset="0"/>
                <a:cs typeface="NikoshBAN" panose="02000000000000000000" pitchFamily="2" charset="0"/>
              </a:rPr>
              <a:t>ময়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ব্যাসবাক্যে পরপদ সমস্তপদের পূর্বে আসে। যেমন: পূর্বে ভূত= ভূতপূর্ব, পূর্বে অশ্রুত= </a:t>
            </a:r>
            <a:r>
              <a:rPr lang="as-IN" sz="4000" dirty="0" smtClean="0">
                <a:latin typeface="NikoshBAN" panose="02000000000000000000" pitchFamily="2" charset="0"/>
                <a:cs typeface="NikoshBAN" panose="02000000000000000000" pitchFamily="2" charset="0"/>
              </a:rPr>
              <a:t>অশ্রুতপূর্ব</a:t>
            </a:r>
            <a:r>
              <a:rPr lang="en-US" sz="4000" dirty="0">
                <a:latin typeface="NikoshBAN" panose="02000000000000000000" pitchFamily="2" charset="0"/>
                <a:cs typeface="NikoshBAN" panose="02000000000000000000" pitchFamily="2" charset="0"/>
              </a:rPr>
              <a:t>.</a:t>
            </a:r>
            <a:endParaRPr lang="as-IN"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7001" y="4336095"/>
            <a:ext cx="2250663" cy="1241745"/>
          </a:xfrm>
          <a:prstGeom prst="rect">
            <a:avLst/>
          </a:prstGeom>
        </p:spPr>
      </p:pic>
      <p:sp>
        <p:nvSpPr>
          <p:cNvPr id="8" name="TextBox 7"/>
          <p:cNvSpPr txBox="1"/>
          <p:nvPr/>
        </p:nvSpPr>
        <p:spPr>
          <a:xfrm>
            <a:off x="3581400" y="4727448"/>
            <a:ext cx="4163568"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গোলা+য় ভরা= গোলাভরা</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3377" y="82296"/>
            <a:ext cx="1360846" cy="917511"/>
          </a:xfrm>
          <a:prstGeom prst="rect">
            <a:avLst/>
          </a:prstGeom>
        </p:spPr>
      </p:pic>
    </p:spTree>
    <p:extLst>
      <p:ext uri="{BB962C8B-B14F-4D97-AF65-F5344CB8AC3E}">
        <p14:creationId xmlns:p14="http://schemas.microsoft.com/office/powerpoint/2010/main" val="2699547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26</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393192"/>
            <a:ext cx="11887200" cy="7294305"/>
          </a:xfrm>
          <a:prstGeom prst="rect">
            <a:avLst/>
          </a:prstGeom>
          <a:noFill/>
        </p:spPr>
        <p:txBody>
          <a:bodyPr wrap="square" rtlCol="0">
            <a:spAutoFit/>
          </a:bodyPr>
          <a:lstStyle/>
          <a:p>
            <a:r>
              <a:rPr lang="as-IN" sz="3600" b="1" u="sng" dirty="0">
                <a:latin typeface="NikoshBAN" panose="02000000000000000000" pitchFamily="2" charset="0"/>
                <a:cs typeface="NikoshBAN" panose="02000000000000000000" pitchFamily="2" charset="0"/>
              </a:rPr>
              <a:t>নঞ্ তৎপুরুষ </a:t>
            </a:r>
            <a:r>
              <a:rPr lang="as-IN" sz="3600" b="1" u="sng" dirty="0" smtClean="0">
                <a:latin typeface="NikoshBAN" panose="02000000000000000000" pitchFamily="2" charset="0"/>
                <a:cs typeface="NikoshBAN" panose="02000000000000000000" pitchFamily="2" charset="0"/>
              </a:rPr>
              <a:t>সমাস</a:t>
            </a:r>
            <a:endParaRPr lang="as-IN" sz="3600" b="1" u="sng"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না </a:t>
            </a:r>
            <a:r>
              <a:rPr lang="as-IN" sz="3600" dirty="0">
                <a:latin typeface="NikoshBAN" panose="02000000000000000000" pitchFamily="2" charset="0"/>
                <a:cs typeface="NikoshBAN" panose="02000000000000000000" pitchFamily="2" charset="0"/>
              </a:rPr>
              <a:t>বাচক নঞ্ </a:t>
            </a:r>
            <a:r>
              <a:rPr lang="as-IN" sz="3600" dirty="0" smtClean="0">
                <a:latin typeface="NikoshBAN" panose="02000000000000000000" pitchFamily="2" charset="0"/>
                <a:cs typeface="NikoshBAN" panose="02000000000000000000" pitchFamily="2" charset="0"/>
              </a:rPr>
              <a:t>অ</a:t>
            </a:r>
            <a:r>
              <a:rPr lang="bn-IN" sz="3600" dirty="0" smtClean="0">
                <a:latin typeface="NikoshBAN" panose="02000000000000000000" pitchFamily="2" charset="0"/>
                <a:cs typeface="NikoshBAN" panose="02000000000000000000" pitchFamily="2" charset="0"/>
              </a:rPr>
              <a:t>ব্যয়</a:t>
            </a:r>
            <a:r>
              <a:rPr lang="as-IN" sz="3600" dirty="0">
                <a:latin typeface="NikoshBAN" panose="02000000000000000000" pitchFamily="2" charset="0"/>
                <a:cs typeface="NikoshBAN" panose="02000000000000000000" pitchFamily="2" charset="0"/>
              </a:rPr>
              <a:t> (না, নেই, নাই, নয়) পূর্বে বসে যে তৎপুরুষ সমাস হয়, তাকে </a:t>
            </a:r>
            <a:r>
              <a:rPr lang="as-IN" sz="3600" b="1" dirty="0">
                <a:latin typeface="NikoshBAN" panose="02000000000000000000" pitchFamily="2" charset="0"/>
                <a:cs typeface="NikoshBAN" panose="02000000000000000000" pitchFamily="2" charset="0"/>
              </a:rPr>
              <a:t>নঞ্ তৎপুরুষ সমাস</a:t>
            </a:r>
            <a:r>
              <a:rPr lang="as-IN" sz="3600" dirty="0">
                <a:latin typeface="NikoshBAN" panose="02000000000000000000" pitchFamily="2" charset="0"/>
                <a:cs typeface="NikoshBAN" panose="02000000000000000000" pitchFamily="2" charset="0"/>
              </a:rPr>
              <a:t> বলে। যেমন: ন আচার= অনাচার, ন কাতর= অকাতর। এরূপ- অনাদর, নাতিদীর্ঘ, নাতিখর্ব, অভাব, বেতাল ইত্যাদি</a:t>
            </a:r>
            <a:r>
              <a:rPr lang="as-IN" sz="3600" dirty="0" smtClean="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a:p>
            <a:endParaRPr lang="as-IN" sz="3600"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খাঁটি </a:t>
            </a:r>
            <a:r>
              <a:rPr lang="as-IN" sz="3600" dirty="0">
                <a:latin typeface="NikoshBAN" panose="02000000000000000000" pitchFamily="2" charset="0"/>
                <a:cs typeface="NikoshBAN" panose="02000000000000000000" pitchFamily="2" charset="0"/>
              </a:rPr>
              <a:t>বাংলায় অ, আ, না কিংবা অনা হয়। যেমন: ন কাল= অকাল বা আকাল। এরূপ- </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নামঞ্জুর, অকেজো, অজানা, অচেনা, আলুনি, নাছোড়, </a:t>
            </a:r>
            <a:r>
              <a:rPr lang="as-IN" sz="3600" dirty="0" smtClean="0">
                <a:latin typeface="NikoshBAN" panose="02000000000000000000" pitchFamily="2" charset="0"/>
                <a:cs typeface="NikoshBAN" panose="02000000000000000000" pitchFamily="2" charset="0"/>
              </a:rPr>
              <a:t>অনাবাদী </a:t>
            </a:r>
            <a:r>
              <a:rPr lang="as-IN" sz="3600" dirty="0">
                <a:latin typeface="NikoshBAN" panose="02000000000000000000" pitchFamily="2" charset="0"/>
                <a:cs typeface="NikoshBAN" panose="02000000000000000000" pitchFamily="2" charset="0"/>
              </a:rPr>
              <a:t>ইত্যাদি</a:t>
            </a:r>
            <a:r>
              <a:rPr lang="as-IN" sz="3600" dirty="0" smtClean="0">
                <a:latin typeface="NikoshBAN" panose="02000000000000000000" pitchFamily="2" charset="0"/>
                <a:cs typeface="NikoshBAN" panose="02000000000000000000" pitchFamily="2" charset="0"/>
              </a:rPr>
              <a:t>।</a:t>
            </a:r>
            <a:endParaRPr lang="as-IN" sz="3600"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r>
              <a:rPr lang="as-IN" sz="3600" dirty="0" smtClean="0">
                <a:latin typeface="NikoshBAN" panose="02000000000000000000" pitchFamily="2" charset="0"/>
                <a:cs typeface="NikoshBAN" panose="02000000000000000000" pitchFamily="2" charset="0"/>
              </a:rPr>
              <a:t>না- </a:t>
            </a:r>
            <a:r>
              <a:rPr lang="as-IN" sz="3600" dirty="0">
                <a:latin typeface="NikoshBAN" panose="02000000000000000000" pitchFamily="2" charset="0"/>
                <a:cs typeface="NikoshBAN" panose="02000000000000000000" pitchFamily="2" charset="0"/>
              </a:rPr>
              <a:t>বাচক অর্থ ছাড়াও বিশেষ বিশেষ অর্থে নঞ্ তৎপুরুষ সমাস হতে পারে। যেমন: ন বিশ্বাস= অবিশ্বাস (বিশ্বাসের অভাব), ন লৌকিক= অলৌকিক (ভিন্নতা), ন কেশা= অকেশা (অল্পতা), ন সুর= অসুর (বিরোধ), ন কাল= অকাল (অপ্রশস্ত), ন ঘাট= অঘাট (মন্দ)। এরূপ- অমানুষ, অসঙ্গত, অভদ্র, অনন্য, অগম্য ইত্যাদি।</a:t>
            </a:r>
          </a:p>
          <a:p>
            <a:r>
              <a:rPr lang="as-IN" sz="3600" dirty="0">
                <a:latin typeface="NikoshBAN" panose="02000000000000000000" pitchFamily="2" charset="0"/>
                <a:cs typeface="NikoshBAN" panose="02000000000000000000" pitchFamily="2" charset="0"/>
              </a:rPr>
              <a:t/>
            </a:r>
            <a:br>
              <a:rPr lang="as-IN" sz="3600" dirty="0">
                <a:latin typeface="NikoshBAN" panose="02000000000000000000" pitchFamily="2" charset="0"/>
                <a:cs typeface="NikoshBAN" panose="02000000000000000000" pitchFamily="2" charset="0"/>
              </a:rPr>
            </a:b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7745" y="73152"/>
            <a:ext cx="1491855" cy="1005840"/>
          </a:xfrm>
          <a:prstGeom prst="rect">
            <a:avLst/>
          </a:prstGeom>
        </p:spPr>
      </p:pic>
    </p:spTree>
    <p:extLst>
      <p:ext uri="{BB962C8B-B14F-4D97-AF65-F5344CB8AC3E}">
        <p14:creationId xmlns:p14="http://schemas.microsoft.com/office/powerpoint/2010/main" val="1555566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27</a:t>
            </a:fld>
            <a:endParaRPr lang="en-US"/>
          </a:p>
        </p:txBody>
      </p:sp>
      <p:sp>
        <p:nvSpPr>
          <p:cNvPr id="5" name="Rectangle 4"/>
          <p:cNvSpPr/>
          <p:nvPr/>
        </p:nvSpPr>
        <p:spPr>
          <a:xfrm>
            <a:off x="-39624" y="-145669"/>
            <a:ext cx="1227124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404" y="-141942"/>
            <a:ext cx="12047220" cy="6247864"/>
          </a:xfrm>
          <a:prstGeom prst="rect">
            <a:avLst/>
          </a:prstGeom>
          <a:noFill/>
        </p:spPr>
        <p:txBody>
          <a:bodyPr wrap="square" rtlCol="0">
            <a:spAutoFit/>
          </a:bodyPr>
          <a:lstStyle/>
          <a:p>
            <a:r>
              <a:rPr lang="as-IN" sz="4000" b="1" u="sng" dirty="0">
                <a:latin typeface="NikoshBAN" panose="02000000000000000000" pitchFamily="2" charset="0"/>
                <a:cs typeface="NikoshBAN" panose="02000000000000000000" pitchFamily="2" charset="0"/>
              </a:rPr>
              <a:t>উপপদ তৎপুরুষ </a:t>
            </a:r>
            <a:r>
              <a:rPr lang="as-IN" sz="4000" b="1" u="sng" dirty="0" smtClean="0">
                <a:latin typeface="NikoshBAN" panose="02000000000000000000" pitchFamily="2" charset="0"/>
                <a:cs typeface="NikoshBAN" panose="02000000000000000000" pitchFamily="2" charset="0"/>
              </a:rPr>
              <a:t>সমাস</a:t>
            </a:r>
            <a:r>
              <a:rPr lang="en-US" sz="4000" b="1" u="sng" dirty="0" smtClean="0">
                <a:latin typeface="NikoshBAN" panose="02000000000000000000" pitchFamily="2" charset="0"/>
                <a:cs typeface="NikoshBAN" panose="02000000000000000000" pitchFamily="2" charset="0"/>
              </a:rPr>
              <a:t>:</a:t>
            </a:r>
            <a:endParaRPr lang="as-IN" sz="40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যে পদের পরবর্তী </a:t>
            </a:r>
            <a:r>
              <a:rPr lang="as-IN" sz="4000" dirty="0" smtClean="0">
                <a:latin typeface="NikoshBAN" panose="02000000000000000000" pitchFamily="2" charset="0"/>
                <a:cs typeface="NikoshBAN" panose="02000000000000000000" pitchFamily="2" charset="0"/>
              </a:rPr>
              <a:t>ক্রি</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মূলের</a:t>
            </a:r>
            <a:r>
              <a:rPr lang="bn-IN"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সঙ্গে</a:t>
            </a:r>
            <a:r>
              <a:rPr lang="as-IN" sz="4000" dirty="0">
                <a:latin typeface="NikoshBAN" panose="02000000000000000000" pitchFamily="2" charset="0"/>
                <a:cs typeface="NikoshBAN" panose="02000000000000000000" pitchFamily="2" charset="0"/>
              </a:rPr>
              <a:t> কৃৎ </a:t>
            </a:r>
            <a:r>
              <a:rPr lang="as-IN" sz="4000" dirty="0" smtClean="0">
                <a:latin typeface="NikoshBAN" panose="02000000000000000000" pitchFamily="2" charset="0"/>
                <a:cs typeface="NikoshBAN" panose="02000000000000000000" pitchFamily="2" charset="0"/>
              </a:rPr>
              <a:t>প্র</a:t>
            </a:r>
            <a:r>
              <a:rPr lang="bn-IN" sz="4000" dirty="0" smtClean="0">
                <a:latin typeface="NikoshBAN" panose="02000000000000000000" pitchFamily="2" charset="0"/>
                <a:cs typeface="NikoshBAN" panose="02000000000000000000" pitchFamily="2" charset="0"/>
              </a:rPr>
              <a:t>ত্যয়</a:t>
            </a:r>
            <a:r>
              <a:rPr lang="as-IN" sz="4000" dirty="0">
                <a:latin typeface="NikoshBAN" panose="02000000000000000000" pitchFamily="2" charset="0"/>
                <a:cs typeface="NikoshBAN" panose="02000000000000000000" pitchFamily="2" charset="0"/>
              </a:rPr>
              <a:t> যুক্ত </a:t>
            </a:r>
            <a:r>
              <a:rPr lang="as-IN" sz="4000" dirty="0" smtClean="0">
                <a:latin typeface="NikoshBAN" panose="02000000000000000000" pitchFamily="2" charset="0"/>
                <a:cs typeface="NikoshBAN" panose="02000000000000000000" pitchFamily="2" charset="0"/>
              </a:rPr>
              <a:t>হ</a:t>
            </a:r>
            <a:r>
              <a:rPr lang="bn-IN" sz="4000" dirty="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সে পদকে উপপদ বলে</a:t>
            </a:r>
            <a:r>
              <a:rPr lang="as-IN" sz="4000" dirty="0" smtClean="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 কৃদন্ত পদের সাথে উপপদের যে সমাস </a:t>
            </a:r>
            <a:r>
              <a:rPr lang="as-IN" sz="4000" dirty="0" smtClean="0">
                <a:latin typeface="NikoshBAN" panose="02000000000000000000" pitchFamily="2" charset="0"/>
                <a:cs typeface="NikoshBAN" panose="02000000000000000000" pitchFamily="2" charset="0"/>
              </a:rPr>
              <a:t>হ</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তাকে </a:t>
            </a:r>
            <a:r>
              <a:rPr lang="as-IN" sz="4000" b="1" dirty="0">
                <a:latin typeface="NikoshBAN" panose="02000000000000000000" pitchFamily="2" charset="0"/>
                <a:cs typeface="NikoshBAN" panose="02000000000000000000" pitchFamily="2" charset="0"/>
              </a:rPr>
              <a:t>উপপদ তৎপুরুষ সমাস</a:t>
            </a:r>
            <a:r>
              <a:rPr lang="as-IN" sz="4000" dirty="0">
                <a:latin typeface="NikoshBAN" panose="02000000000000000000" pitchFamily="2" charset="0"/>
                <a:cs typeface="NikoshBAN" panose="02000000000000000000" pitchFamily="2" charset="0"/>
              </a:rPr>
              <a:t> বলে</a:t>
            </a:r>
            <a:r>
              <a:rPr lang="as-IN" sz="4000" dirty="0" smtClean="0">
                <a:latin typeface="NikoshBAN" panose="02000000000000000000" pitchFamily="2" charset="0"/>
                <a:cs typeface="NikoshBAN" panose="02000000000000000000" pitchFamily="2" charset="0"/>
              </a:rPr>
              <a:t>।</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পদ+ধাতু+প্রত্যয়</a:t>
            </a:r>
            <a:r>
              <a:rPr lang="en-US"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উপপদ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তৎপুরুষ</a:t>
            </a:r>
            <a:r>
              <a:rPr lang="en-US"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r>
              <a:rPr lang="bn-IN" sz="4000" u="sng" dirty="0" smtClean="0">
                <a:latin typeface="NikoshBAN" panose="02000000000000000000" pitchFamily="2" charset="0"/>
                <a:cs typeface="NikoshBAN" panose="02000000000000000000" pitchFamily="2" charset="0"/>
              </a:rPr>
              <a:t>বাস্তু</a:t>
            </a:r>
            <a:r>
              <a:rPr lang="bn-IN" sz="4000" dirty="0" smtClean="0">
                <a:latin typeface="NikoshBAN" panose="02000000000000000000" pitchFamily="2" charset="0"/>
                <a:cs typeface="NikoshBAN" panose="02000000000000000000" pitchFamily="2" charset="0"/>
              </a:rPr>
              <a:t>+</a:t>
            </a:r>
            <a:r>
              <a:rPr lang="bn-IN" sz="4000" u="sng" dirty="0" smtClean="0">
                <a:latin typeface="NikoshBAN" panose="02000000000000000000" pitchFamily="2" charset="0"/>
                <a:cs typeface="NikoshBAN" panose="02000000000000000000" pitchFamily="2" charset="0"/>
              </a:rPr>
              <a:t>হার</a:t>
            </a:r>
            <a:r>
              <a:rPr lang="bn-IN" sz="4000" dirty="0" smtClean="0">
                <a:latin typeface="NikoshBAN" panose="02000000000000000000" pitchFamily="2" charset="0"/>
                <a:cs typeface="NikoshBAN" panose="02000000000000000000" pitchFamily="2" charset="0"/>
              </a:rPr>
              <a:t>+</a:t>
            </a:r>
            <a:r>
              <a:rPr lang="bn-IN" sz="4000" u="sng" dirty="0" smtClean="0">
                <a:latin typeface="NikoshBAN" panose="02000000000000000000" pitchFamily="2" charset="0"/>
                <a:cs typeface="NikoshBAN" panose="02000000000000000000" pitchFamily="2" charset="0"/>
              </a:rPr>
              <a:t>আ</a:t>
            </a:r>
            <a:r>
              <a:rPr lang="bn-IN" sz="4000" dirty="0" smtClean="0">
                <a:latin typeface="NikoshBAN" panose="02000000000000000000" pitchFamily="2" charset="0"/>
                <a:cs typeface="NikoshBAN" panose="02000000000000000000" pitchFamily="2" charset="0"/>
              </a:rPr>
              <a:t>=উপপদ।</a:t>
            </a:r>
            <a:r>
              <a:rPr lang="as-IN" sz="4000" dirty="0" smtClean="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কৃৎপ্রত্যয়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যুক্ত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পদটি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কৃদন্ত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পদ</a:t>
            </a:r>
            <a:r>
              <a:rPr lang="en-US"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যেমন</a:t>
            </a:r>
            <a:r>
              <a:rPr lang="as-IN"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পড়+উয়া</a:t>
            </a:r>
            <a:r>
              <a:rPr lang="en-US"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পড়ুয়া</a:t>
            </a:r>
            <a:r>
              <a:rPr lang="as-IN" sz="4000" dirty="0" smtClean="0">
                <a:latin typeface="NikoshBAN" panose="02000000000000000000" pitchFamily="2" charset="0"/>
                <a:cs typeface="NikoshBAN" panose="02000000000000000000" pitchFamily="2" charset="0"/>
              </a:rPr>
              <a:t>, জ</a:t>
            </a:r>
            <a:r>
              <a:rPr lang="en-US" sz="4000" dirty="0" smtClean="0">
                <a:latin typeface="NikoshBAN" panose="02000000000000000000" pitchFamily="2" charset="0"/>
                <a:cs typeface="NikoshBAN" panose="02000000000000000000" pitchFamily="2" charset="0"/>
              </a:rPr>
              <a:t>ল </a:t>
            </a:r>
            <a:r>
              <a:rPr lang="en-US" sz="4000" dirty="0" err="1" smtClean="0">
                <a:latin typeface="NikoshBAN" panose="02000000000000000000" pitchFamily="2" charset="0"/>
                <a:cs typeface="NikoshBAN" panose="02000000000000000000" pitchFamily="2" charset="0"/>
              </a:rPr>
              <a:t>দেয়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যা= জলদ, </a:t>
            </a:r>
            <a:r>
              <a:rPr lang="as-IN" sz="4000" dirty="0" smtClean="0">
                <a:latin typeface="NikoshBAN" panose="02000000000000000000" pitchFamily="2" charset="0"/>
                <a:cs typeface="NikoshBAN" panose="02000000000000000000" pitchFamily="2" charset="0"/>
              </a:rPr>
              <a:t>পঙ্কজ </a:t>
            </a:r>
            <a:r>
              <a:rPr lang="as-IN" sz="4000" dirty="0">
                <a:latin typeface="NikoshBAN" panose="02000000000000000000" pitchFamily="2" charset="0"/>
                <a:cs typeface="NikoshBAN" panose="02000000000000000000" pitchFamily="2" charset="0"/>
              </a:rPr>
              <a:t>ইত্যাদি। এরূপ- গৃহস্থ, সত্যবাদী, ইন্দ্রজিৎ, ছেলেধরা, ধামাধরা, </a:t>
            </a:r>
            <a:r>
              <a:rPr lang="as-IN" sz="4000" dirty="0" smtClean="0">
                <a:latin typeface="NikoshBAN" panose="02000000000000000000" pitchFamily="2" charset="0"/>
                <a:cs typeface="NikoshBAN" panose="02000000000000000000" pitchFamily="2" charset="0"/>
              </a:rPr>
              <a:t> </a:t>
            </a:r>
            <a:endParaRPr lang="as-IN" sz="4000" dirty="0">
              <a:latin typeface="NikoshBAN" panose="02000000000000000000" pitchFamily="2" charset="0"/>
              <a:cs typeface="NikoshBAN" panose="02000000000000000000" pitchFamily="2" charset="0"/>
            </a:endParaRPr>
          </a:p>
          <a:p>
            <a:r>
              <a:rPr lang="as-IN" sz="4000" b="1" u="sng" dirty="0">
                <a:latin typeface="NikoshBAN" panose="02000000000000000000" pitchFamily="2" charset="0"/>
                <a:cs typeface="NikoshBAN" panose="02000000000000000000" pitchFamily="2" charset="0"/>
              </a:rPr>
              <a:t>অলুক তৎপুরুষ </a:t>
            </a:r>
            <a:r>
              <a:rPr lang="as-IN" sz="4000" b="1" u="sng" dirty="0" smtClean="0">
                <a:latin typeface="NikoshBAN" panose="02000000000000000000" pitchFamily="2" charset="0"/>
                <a:cs typeface="NikoshBAN" panose="02000000000000000000" pitchFamily="2" charset="0"/>
              </a:rPr>
              <a:t>সমাস</a:t>
            </a:r>
            <a:r>
              <a:rPr lang="en-US" sz="4000" b="1" u="sng" dirty="0" smtClean="0">
                <a:latin typeface="NikoshBAN" panose="02000000000000000000" pitchFamily="2" charset="0"/>
                <a:cs typeface="NikoshBAN" panose="02000000000000000000" pitchFamily="2" charset="0"/>
              </a:rPr>
              <a:t>:</a:t>
            </a:r>
            <a:endParaRPr lang="as-IN" sz="4000" b="1" u="sng" dirty="0">
              <a:latin typeface="NikoshBAN" panose="02000000000000000000" pitchFamily="2" charset="0"/>
              <a:cs typeface="NikoshBAN" panose="02000000000000000000" pitchFamily="2" charset="0"/>
            </a:endParaRPr>
          </a:p>
          <a:p>
            <a:r>
              <a:rPr lang="as-IN" sz="4000" dirty="0">
                <a:latin typeface="NikoshBAN" panose="02000000000000000000" pitchFamily="2" charset="0"/>
                <a:cs typeface="NikoshBAN" panose="02000000000000000000" pitchFamily="2" charset="0"/>
              </a:rPr>
              <a:t>যে তৎপুরুষ সমাসে </a:t>
            </a:r>
            <a:r>
              <a:rPr lang="as-IN" sz="4000" dirty="0" smtClean="0">
                <a:latin typeface="NikoshBAN" panose="02000000000000000000" pitchFamily="2" charset="0"/>
                <a:cs typeface="NikoshBAN" panose="02000000000000000000" pitchFamily="2" charset="0"/>
              </a:rPr>
              <a:t>পূর্বপদের</a:t>
            </a:r>
            <a:r>
              <a:rPr lang="as-IN" sz="4000" dirty="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বিভক্তি</a:t>
            </a:r>
            <a:r>
              <a:rPr lang="bn-IN" sz="4000" dirty="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লোপ </a:t>
            </a:r>
            <a:r>
              <a:rPr lang="bn-IN" sz="4000" dirty="0" smtClean="0">
                <a:latin typeface="NikoshBAN" panose="02000000000000000000" pitchFamily="2" charset="0"/>
                <a:cs typeface="NikoshBAN" panose="02000000000000000000" pitchFamily="2" charset="0"/>
              </a:rPr>
              <a:t>পায়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না, তাকে </a:t>
            </a:r>
            <a:r>
              <a:rPr lang="as-IN" sz="4000" b="1" dirty="0">
                <a:latin typeface="NikoshBAN" panose="02000000000000000000" pitchFamily="2" charset="0"/>
                <a:cs typeface="NikoshBAN" panose="02000000000000000000" pitchFamily="2" charset="0"/>
              </a:rPr>
              <a:t>অলুক তৎপুরুষ সমাস</a:t>
            </a:r>
            <a:r>
              <a:rPr lang="as-IN" sz="4000" dirty="0">
                <a:latin typeface="NikoshBAN" panose="02000000000000000000" pitchFamily="2" charset="0"/>
                <a:cs typeface="NikoshBAN" panose="02000000000000000000" pitchFamily="2" charset="0"/>
              </a:rPr>
              <a:t> বলে। যেমন</a:t>
            </a:r>
            <a:r>
              <a:rPr lang="as-IN" sz="4000" dirty="0" smtClean="0">
                <a:latin typeface="NikoshBAN" panose="02000000000000000000" pitchFamily="2" charset="0"/>
                <a:cs typeface="NikoshBAN" panose="02000000000000000000" pitchFamily="2" charset="0"/>
              </a:rPr>
              <a:t>: ঘি</a:t>
            </a:r>
            <a:r>
              <a:rPr lang="bn-IN" sz="4000" dirty="0" smtClean="0">
                <a:latin typeface="NikoshBAN" panose="02000000000000000000" pitchFamily="2" charset="0"/>
                <a:cs typeface="NikoshBAN" panose="02000000000000000000" pitchFamily="2" charset="0"/>
              </a:rPr>
              <a:t>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ভাজা, কলে ছাঁটা</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গরুর গাড়ি ইত্যাদি</a:t>
            </a:r>
            <a:r>
              <a:rPr lang="as-IN" sz="4000" dirty="0" smtClean="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r>
              <a:rPr lang="as-IN" sz="4000" dirty="0" smtClean="0">
                <a:latin typeface="NikoshBAN" panose="02000000000000000000" pitchFamily="2" charset="0"/>
                <a:cs typeface="NikoshBAN" panose="02000000000000000000" pitchFamily="2" charset="0"/>
              </a:rPr>
              <a:t>তবে </a:t>
            </a:r>
            <a:endParaRPr lang="bn-IN"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গায়ে</a:t>
            </a:r>
            <a:r>
              <a:rPr lang="as-IN" sz="4000" dirty="0" smtClean="0">
                <a:latin typeface="NikoshBAN" panose="02000000000000000000" pitchFamily="2" charset="0"/>
                <a:cs typeface="NikoshBAN" panose="02000000000000000000" pitchFamily="2" charset="0"/>
              </a:rPr>
              <a:t>-হলু</a:t>
            </a:r>
            <a:r>
              <a:rPr lang="en-US" sz="4000" dirty="0" smtClean="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হাতে</a:t>
            </a:r>
            <a:r>
              <a:rPr lang="en-US" sz="4000" dirty="0" smtClean="0">
                <a:latin typeface="NikoshBAN" panose="02000000000000000000" pitchFamily="2" charset="0"/>
                <a:cs typeface="NikoshBAN" panose="02000000000000000000" pitchFamily="2" charset="0"/>
              </a:rPr>
              <a:t>-</a:t>
            </a:r>
            <a:r>
              <a:rPr lang="as-IN" sz="4000" dirty="0" smtClean="0">
                <a:latin typeface="NikoshBAN" panose="02000000000000000000" pitchFamily="2" charset="0"/>
                <a:cs typeface="NikoshBAN" panose="02000000000000000000" pitchFamily="2" charset="0"/>
              </a:rPr>
              <a:t>খড়ি </a:t>
            </a:r>
            <a:r>
              <a:rPr lang="as-IN" sz="4000" dirty="0">
                <a:latin typeface="NikoshBAN" panose="02000000000000000000" pitchFamily="2" charset="0"/>
                <a:cs typeface="NikoshBAN" panose="02000000000000000000" pitchFamily="2" charset="0"/>
              </a:rPr>
              <a:t>ইত্যাদি সমস্তপদে পরপদের অর্থ </a:t>
            </a:r>
            <a:r>
              <a:rPr lang="as-IN" sz="4000" dirty="0" smtClean="0">
                <a:latin typeface="NikoshBAN" panose="02000000000000000000" pitchFamily="2" charset="0"/>
                <a:cs typeface="NikoshBAN" panose="02000000000000000000" pitchFamily="2" charset="0"/>
              </a:rPr>
              <a:t>প্রধান</a:t>
            </a:r>
            <a:r>
              <a:rPr lang="bn-IN" sz="4000" dirty="0" smtClean="0">
                <a:latin typeface="NikoshBAN" panose="02000000000000000000" pitchFamily="2" charset="0"/>
                <a:cs typeface="NikoshBAN" panose="02000000000000000000" pitchFamily="2" charset="0"/>
              </a:rPr>
              <a:t>।</a:t>
            </a:r>
            <a:endParaRPr lang="as-IN"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6207" y="0"/>
            <a:ext cx="1115793" cy="75229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608" y="4828032"/>
            <a:ext cx="1458468" cy="1794510"/>
          </a:xfrm>
          <a:prstGeom prst="rect">
            <a:avLst/>
          </a:prstGeom>
        </p:spPr>
      </p:pic>
      <p:sp>
        <p:nvSpPr>
          <p:cNvPr id="10" name="TextBox 9"/>
          <p:cNvSpPr txBox="1"/>
          <p:nvPr/>
        </p:nvSpPr>
        <p:spPr>
          <a:xfrm>
            <a:off x="6821424" y="5980176"/>
            <a:ext cx="375818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কল+এর গান= কলের গান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90285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28</a:t>
            </a:fld>
            <a:endParaRPr lang="en-US"/>
          </a:p>
        </p:txBody>
      </p:sp>
      <p:sp>
        <p:nvSpPr>
          <p:cNvPr id="5" name="Rectangle 4"/>
          <p:cNvSpPr/>
          <p:nvPr/>
        </p:nvSpPr>
        <p:spPr>
          <a:xfrm>
            <a:off x="0" y="0"/>
            <a:ext cx="1222054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4597829" y="226814"/>
            <a:ext cx="2606040" cy="1200329"/>
          </a:xfrm>
          <a:prstGeom prst="rect">
            <a:avLst/>
          </a:prstGeom>
          <a:noFill/>
        </p:spPr>
        <p:txBody>
          <a:bodyPr wrap="square" rtlCol="0">
            <a:spAutoFit/>
          </a:bodyPr>
          <a:lstStyle/>
          <a:p>
            <a:r>
              <a:rPr lang="en-US" sz="7200" dirty="0" err="1" smtClean="0">
                <a:latin typeface="NikoshBAN" panose="02000000000000000000" pitchFamily="2" charset="0"/>
                <a:cs typeface="NikoshBAN" panose="02000000000000000000" pitchFamily="2" charset="0"/>
              </a:rPr>
              <a:t>মূল্যায়ন</a:t>
            </a:r>
            <a:endParaRPr lang="en-US" sz="7200" dirty="0">
              <a:latin typeface="NikoshBAN" panose="02000000000000000000" pitchFamily="2" charset="0"/>
              <a:cs typeface="NikoshBAN" panose="02000000000000000000" pitchFamily="2" charset="0"/>
            </a:endParaRPr>
          </a:p>
        </p:txBody>
      </p:sp>
      <p:sp>
        <p:nvSpPr>
          <p:cNvPr id="7" name="TextBox 6"/>
          <p:cNvSpPr txBox="1"/>
          <p:nvPr/>
        </p:nvSpPr>
        <p:spPr>
          <a:xfrm>
            <a:off x="630936" y="1653957"/>
            <a:ext cx="11219688" cy="369332"/>
          </a:xfrm>
          <a:prstGeom prst="rect">
            <a:avLst/>
          </a:prstGeom>
          <a:noFill/>
        </p:spPr>
        <p:txBody>
          <a:bodyPr wrap="square" rtlCol="0">
            <a:spAutoFit/>
          </a:bodyPr>
          <a:lstStyle/>
          <a:p>
            <a:endParaRPr lang="en-US" dirty="0"/>
          </a:p>
        </p:txBody>
      </p:sp>
      <p:sp>
        <p:nvSpPr>
          <p:cNvPr id="8" name="TextBox 7"/>
          <p:cNvSpPr txBox="1"/>
          <p:nvPr/>
        </p:nvSpPr>
        <p:spPr>
          <a:xfrm>
            <a:off x="1062888" y="1338823"/>
            <a:ext cx="1790040"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চতুর্থী </a:t>
            </a:r>
            <a:r>
              <a:rPr lang="bn-IN" sz="4000" u="sng" dirty="0" smtClean="0">
                <a:latin typeface="NikoshBAN" panose="02000000000000000000" pitchFamily="2" charset="0"/>
                <a:cs typeface="NikoshBAN" panose="02000000000000000000" pitchFamily="2" charset="0"/>
              </a:rPr>
              <a:t>তৎপুরুষ</a:t>
            </a:r>
            <a:endParaRPr lang="en-US" sz="4000" u="sng" dirty="0">
              <a:latin typeface="NikoshBAN" panose="02000000000000000000" pitchFamily="2" charset="0"/>
              <a:cs typeface="NikoshBAN" panose="02000000000000000000" pitchFamily="2" charset="0"/>
            </a:endParaRPr>
          </a:p>
        </p:txBody>
      </p:sp>
      <p:sp>
        <p:nvSpPr>
          <p:cNvPr id="9" name="TextBox 8"/>
          <p:cNvSpPr txBox="1"/>
          <p:nvPr/>
        </p:nvSpPr>
        <p:spPr>
          <a:xfrm>
            <a:off x="3559223" y="1425055"/>
            <a:ext cx="1883664"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৬ষ্ঠী </a:t>
            </a:r>
            <a:r>
              <a:rPr lang="bn-IN" sz="4000" u="sng" dirty="0" smtClean="0">
                <a:latin typeface="NikoshBAN" panose="02000000000000000000" pitchFamily="2" charset="0"/>
                <a:cs typeface="NikoshBAN" panose="02000000000000000000" pitchFamily="2" charset="0"/>
              </a:rPr>
              <a:t>তৎপুরুষ</a:t>
            </a:r>
            <a:endParaRPr lang="en-US" sz="4000" u="sng" dirty="0">
              <a:latin typeface="NikoshBAN" panose="02000000000000000000" pitchFamily="2" charset="0"/>
              <a:cs typeface="NikoshBAN" panose="02000000000000000000" pitchFamily="2" charset="0"/>
            </a:endParaRPr>
          </a:p>
        </p:txBody>
      </p:sp>
      <p:sp>
        <p:nvSpPr>
          <p:cNvPr id="10" name="TextBox 9"/>
          <p:cNvSpPr txBox="1"/>
          <p:nvPr/>
        </p:nvSpPr>
        <p:spPr>
          <a:xfrm>
            <a:off x="6287944" y="1379194"/>
            <a:ext cx="1825831" cy="144655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৭মী </a:t>
            </a:r>
            <a:r>
              <a:rPr lang="bn-IN" sz="4400" u="sng" dirty="0" smtClean="0">
                <a:latin typeface="NikoshBAN" panose="02000000000000000000" pitchFamily="2" charset="0"/>
                <a:cs typeface="NikoshBAN" panose="02000000000000000000" pitchFamily="2" charset="0"/>
              </a:rPr>
              <a:t>তৎপুরুষ</a:t>
            </a:r>
            <a:endParaRPr lang="en-US" sz="4400" u="sng" dirty="0">
              <a:latin typeface="NikoshBAN" panose="02000000000000000000" pitchFamily="2" charset="0"/>
              <a:cs typeface="NikoshBAN" panose="02000000000000000000" pitchFamily="2" charset="0"/>
            </a:endParaRPr>
          </a:p>
        </p:txBody>
      </p:sp>
      <p:sp>
        <p:nvSpPr>
          <p:cNvPr id="12" name="TextBox 11"/>
          <p:cNvSpPr txBox="1"/>
          <p:nvPr/>
        </p:nvSpPr>
        <p:spPr>
          <a:xfrm>
            <a:off x="9128600" y="1440749"/>
            <a:ext cx="1682417" cy="1323439"/>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উপপদ </a:t>
            </a:r>
            <a:r>
              <a:rPr lang="bn-IN" sz="4000" u="sng" dirty="0" smtClean="0">
                <a:latin typeface="NikoshBAN" panose="02000000000000000000" pitchFamily="2" charset="0"/>
                <a:cs typeface="NikoshBAN" panose="02000000000000000000" pitchFamily="2" charset="0"/>
              </a:rPr>
              <a:t>তৎপুরুষ</a:t>
            </a:r>
            <a:endParaRPr lang="en-US" sz="4000" u="sng" dirty="0">
              <a:latin typeface="NikoshBAN" panose="02000000000000000000" pitchFamily="2" charset="0"/>
              <a:cs typeface="NikoshBAN" panose="02000000000000000000" pitchFamily="2" charset="0"/>
            </a:endParaRPr>
          </a:p>
        </p:txBody>
      </p:sp>
      <p:sp>
        <p:nvSpPr>
          <p:cNvPr id="13" name="TextBox 12"/>
          <p:cNvSpPr txBox="1"/>
          <p:nvPr/>
        </p:nvSpPr>
        <p:spPr>
          <a:xfrm>
            <a:off x="6173397" y="5365255"/>
            <a:ext cx="178308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4" name="TextBox 13"/>
          <p:cNvSpPr txBox="1"/>
          <p:nvPr/>
        </p:nvSpPr>
        <p:spPr>
          <a:xfrm>
            <a:off x="958030" y="3703696"/>
            <a:ext cx="197292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5" name="TextBox 14"/>
          <p:cNvSpPr txBox="1"/>
          <p:nvPr/>
        </p:nvSpPr>
        <p:spPr>
          <a:xfrm>
            <a:off x="3406822" y="3760863"/>
            <a:ext cx="167640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6" name="TextBox 15"/>
          <p:cNvSpPr txBox="1"/>
          <p:nvPr/>
        </p:nvSpPr>
        <p:spPr>
          <a:xfrm>
            <a:off x="8939181" y="2992754"/>
            <a:ext cx="1898904"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চা বাগান</a:t>
            </a:r>
            <a:endParaRPr lang="en-US" sz="4400" dirty="0">
              <a:latin typeface="NikoshBAN" panose="02000000000000000000" pitchFamily="2" charset="0"/>
              <a:cs typeface="NikoshBAN" panose="02000000000000000000" pitchFamily="2" charset="0"/>
            </a:endParaRPr>
          </a:p>
        </p:txBody>
      </p:sp>
      <p:sp>
        <p:nvSpPr>
          <p:cNvPr id="17" name="TextBox 16"/>
          <p:cNvSpPr txBox="1"/>
          <p:nvPr/>
        </p:nvSpPr>
        <p:spPr>
          <a:xfrm>
            <a:off x="3559223" y="2952585"/>
            <a:ext cx="1709166"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18" name="TextBox 17"/>
          <p:cNvSpPr txBox="1"/>
          <p:nvPr/>
        </p:nvSpPr>
        <p:spPr>
          <a:xfrm>
            <a:off x="1015031" y="2895990"/>
            <a:ext cx="169164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19" name="TextBox 18"/>
          <p:cNvSpPr txBox="1"/>
          <p:nvPr/>
        </p:nvSpPr>
        <p:spPr>
          <a:xfrm>
            <a:off x="6199837" y="2877080"/>
            <a:ext cx="163830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20" name="TextBox 19"/>
          <p:cNvSpPr txBox="1"/>
          <p:nvPr/>
        </p:nvSpPr>
        <p:spPr>
          <a:xfrm>
            <a:off x="8828646" y="4574539"/>
            <a:ext cx="175260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রান্নাঘর</a:t>
            </a:r>
            <a:endParaRPr lang="en-US" sz="4400" dirty="0">
              <a:latin typeface="NikoshBAN" panose="02000000000000000000" pitchFamily="2" charset="0"/>
              <a:cs typeface="NikoshBAN" panose="02000000000000000000" pitchFamily="2" charset="0"/>
            </a:endParaRPr>
          </a:p>
        </p:txBody>
      </p:sp>
      <p:sp>
        <p:nvSpPr>
          <p:cNvPr id="21" name="TextBox 20"/>
          <p:cNvSpPr txBox="1"/>
          <p:nvPr/>
        </p:nvSpPr>
        <p:spPr>
          <a:xfrm>
            <a:off x="6124549" y="4616715"/>
            <a:ext cx="1975104"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2" name="TextBox 21"/>
          <p:cNvSpPr txBox="1"/>
          <p:nvPr/>
        </p:nvSpPr>
        <p:spPr>
          <a:xfrm>
            <a:off x="8828646" y="3712133"/>
            <a:ext cx="1911096"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3" name="TextBox 22"/>
          <p:cNvSpPr txBox="1"/>
          <p:nvPr/>
        </p:nvSpPr>
        <p:spPr>
          <a:xfrm>
            <a:off x="8980428" y="5384791"/>
            <a:ext cx="1638280"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sp>
        <p:nvSpPr>
          <p:cNvPr id="24" name="TextBox 23"/>
          <p:cNvSpPr txBox="1"/>
          <p:nvPr/>
        </p:nvSpPr>
        <p:spPr>
          <a:xfrm>
            <a:off x="3285995" y="4574540"/>
            <a:ext cx="1831056"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5" name="TextBox 24"/>
          <p:cNvSpPr txBox="1"/>
          <p:nvPr/>
        </p:nvSpPr>
        <p:spPr>
          <a:xfrm>
            <a:off x="838200" y="5346530"/>
            <a:ext cx="1847088"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গোলাভরা</a:t>
            </a:r>
            <a:endParaRPr lang="en-US" sz="4400" dirty="0">
              <a:latin typeface="NikoshBAN" panose="02000000000000000000" pitchFamily="2" charset="0"/>
              <a:cs typeface="NikoshBAN" panose="02000000000000000000" pitchFamily="2" charset="0"/>
            </a:endParaRPr>
          </a:p>
        </p:txBody>
      </p:sp>
      <p:sp>
        <p:nvSpPr>
          <p:cNvPr id="26" name="TextBox 25"/>
          <p:cNvSpPr txBox="1"/>
          <p:nvPr/>
        </p:nvSpPr>
        <p:spPr>
          <a:xfrm>
            <a:off x="6203038" y="3716649"/>
            <a:ext cx="1356852"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sp>
        <p:nvSpPr>
          <p:cNvPr id="27" name="TextBox 26"/>
          <p:cNvSpPr txBox="1"/>
          <p:nvPr/>
        </p:nvSpPr>
        <p:spPr>
          <a:xfrm>
            <a:off x="3406822" y="5409914"/>
            <a:ext cx="1451689"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sp>
        <p:nvSpPr>
          <p:cNvPr id="28" name="TextBox 27"/>
          <p:cNvSpPr txBox="1"/>
          <p:nvPr/>
        </p:nvSpPr>
        <p:spPr>
          <a:xfrm>
            <a:off x="967127" y="4548836"/>
            <a:ext cx="1296264"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পঙ্কজ</a:t>
            </a:r>
            <a:endParaRPr lang="en-US" sz="4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1416" y="192912"/>
            <a:ext cx="1219292" cy="822072"/>
          </a:xfrm>
          <a:prstGeom prst="rect">
            <a:avLst/>
          </a:prstGeom>
        </p:spPr>
      </p:pic>
    </p:spTree>
    <p:extLst>
      <p:ext uri="{BB962C8B-B14F-4D97-AF65-F5344CB8AC3E}">
        <p14:creationId xmlns:p14="http://schemas.microsoft.com/office/powerpoint/2010/main" val="7910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28"/>
                                        </p:tgtEl>
                                      </p:cBhvr>
                                    </p:animEffect>
                                    <p:anim calcmode="lin" valueType="num">
                                      <p:cBhvr>
                                        <p:cTn id="12" dur="1000"/>
                                        <p:tgtEl>
                                          <p:spTgt spid="28"/>
                                        </p:tgtEl>
                                        <p:attrNameLst>
                                          <p:attrName>ppt_x</p:attrName>
                                        </p:attrNameLst>
                                      </p:cBhvr>
                                      <p:tavLst>
                                        <p:tav tm="0">
                                          <p:val>
                                            <p:strVal val="ppt_x"/>
                                          </p:val>
                                        </p:tav>
                                        <p:tav tm="100000">
                                          <p:val>
                                            <p:strVal val="ppt_x"/>
                                          </p:val>
                                        </p:tav>
                                      </p:tavLst>
                                    </p:anim>
                                    <p:anim calcmode="lin" valueType="num">
                                      <p:cBhvr>
                                        <p:cTn id="13" dur="1000"/>
                                        <p:tgtEl>
                                          <p:spTgt spid="28"/>
                                        </p:tgtEl>
                                        <p:attrNameLst>
                                          <p:attrName>ppt_y</p:attrName>
                                        </p:attrNameLst>
                                      </p:cBhvr>
                                      <p:tavLst>
                                        <p:tav tm="0">
                                          <p:val>
                                            <p:strVal val="ppt_y"/>
                                          </p:val>
                                        </p:tav>
                                        <p:tav tm="100000">
                                          <p:val>
                                            <p:strVal val="ppt_y+.1"/>
                                          </p:val>
                                        </p:tav>
                                      </p:tavLst>
                                    </p:anim>
                                    <p:set>
                                      <p:cBhvr>
                                        <p:cTn id="14" dur="1" fill="hold">
                                          <p:stCondLst>
                                            <p:cond delay="999"/>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grpId="0" nodeType="clickEffect">
                                  <p:stCondLst>
                                    <p:cond delay="0"/>
                                  </p:stCondLst>
                                  <p:childTnLst>
                                    <p:anim calcmode="lin" valueType="num">
                                      <p:cBhvr>
                                        <p:cTn id="18" dur="500"/>
                                        <p:tgtEl>
                                          <p:spTgt spid="25"/>
                                        </p:tgtEl>
                                        <p:attrNameLst>
                                          <p:attrName>ppt_w</p:attrName>
                                        </p:attrNameLst>
                                      </p:cBhvr>
                                      <p:tavLst>
                                        <p:tav tm="0">
                                          <p:val>
                                            <p:strVal val="ppt_w"/>
                                          </p:val>
                                        </p:tav>
                                        <p:tav tm="100000">
                                          <p:val>
                                            <p:fltVal val="0"/>
                                          </p:val>
                                        </p:tav>
                                      </p:tavLst>
                                    </p:anim>
                                    <p:anim calcmode="lin" valueType="num">
                                      <p:cBhvr>
                                        <p:cTn id="19" dur="500"/>
                                        <p:tgtEl>
                                          <p:spTgt spid="25"/>
                                        </p:tgtEl>
                                        <p:attrNameLst>
                                          <p:attrName>ppt_h</p:attrName>
                                        </p:attrNameLst>
                                      </p:cBhvr>
                                      <p:tavLst>
                                        <p:tav tm="0">
                                          <p:val>
                                            <p:strVal val="ppt_h"/>
                                          </p:val>
                                        </p:tav>
                                        <p:tav tm="100000">
                                          <p:val>
                                            <p:fltVal val="0"/>
                                          </p:val>
                                        </p:tav>
                                      </p:tavLst>
                                    </p:anim>
                                    <p:anim calcmode="lin" valueType="num">
                                      <p:cBhvr>
                                        <p:cTn id="20" dur="500"/>
                                        <p:tgtEl>
                                          <p:spTgt spid="25"/>
                                        </p:tgtEl>
                                        <p:attrNameLst>
                                          <p:attrName>style.rotation</p:attrName>
                                        </p:attrNameLst>
                                      </p:cBhvr>
                                      <p:tavLst>
                                        <p:tav tm="0">
                                          <p:val>
                                            <p:fltVal val="0"/>
                                          </p:val>
                                        </p:tav>
                                        <p:tav tm="100000">
                                          <p:val>
                                            <p:fltVal val="360"/>
                                          </p:val>
                                        </p:tav>
                                      </p:tavLst>
                                    </p:anim>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9" presetClass="exit" presetSubtype="0" accel="100000" fill="hold" grpId="0" nodeType="clickEffect">
                                  <p:stCondLst>
                                    <p:cond delay="0"/>
                                  </p:stCondLst>
                                  <p:childTnLst>
                                    <p:anim calcmode="lin" valueType="num">
                                      <p:cBhvr>
                                        <p:cTn id="26" dur="500"/>
                                        <p:tgtEl>
                                          <p:spTgt spid="17"/>
                                        </p:tgtEl>
                                        <p:attrNameLst>
                                          <p:attrName>ppt_w</p:attrName>
                                        </p:attrNameLst>
                                      </p:cBhvr>
                                      <p:tavLst>
                                        <p:tav tm="0">
                                          <p:val>
                                            <p:strVal val="ppt_w"/>
                                          </p:val>
                                        </p:tav>
                                        <p:tav tm="100000">
                                          <p:val>
                                            <p:fltVal val="0"/>
                                          </p:val>
                                        </p:tav>
                                      </p:tavLst>
                                    </p:anim>
                                    <p:anim calcmode="lin" valueType="num">
                                      <p:cBhvr>
                                        <p:cTn id="27" dur="500"/>
                                        <p:tgtEl>
                                          <p:spTgt spid="17"/>
                                        </p:tgtEl>
                                        <p:attrNameLst>
                                          <p:attrName>ppt_h</p:attrName>
                                        </p:attrNameLst>
                                      </p:cBhvr>
                                      <p:tavLst>
                                        <p:tav tm="0">
                                          <p:val>
                                            <p:strVal val="ppt_h"/>
                                          </p:val>
                                        </p:tav>
                                        <p:tav tm="100000">
                                          <p:val>
                                            <p:fltVal val="0"/>
                                          </p:val>
                                        </p:tav>
                                      </p:tavLst>
                                    </p:anim>
                                    <p:anim calcmode="lin" valueType="num">
                                      <p:cBhvr>
                                        <p:cTn id="28" dur="500"/>
                                        <p:tgtEl>
                                          <p:spTgt spid="17"/>
                                        </p:tgtEl>
                                        <p:attrNameLst>
                                          <p:attrName>style.rotation</p:attrName>
                                        </p:attrNameLst>
                                      </p:cBhvr>
                                      <p:tavLst>
                                        <p:tav tm="0">
                                          <p:val>
                                            <p:fltVal val="0"/>
                                          </p:val>
                                        </p:tav>
                                        <p:tav tm="100000">
                                          <p:val>
                                            <p:fltVal val="36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24"/>
                                        </p:tgtEl>
                                        <p:attrNameLst>
                                          <p:attrName>ppt_w</p:attrName>
                                        </p:attrNameLst>
                                      </p:cBhvr>
                                      <p:tavLst>
                                        <p:tav tm="0">
                                          <p:val>
                                            <p:strVal val="ppt_w"/>
                                          </p:val>
                                        </p:tav>
                                        <p:tav tm="100000">
                                          <p:val>
                                            <p:fltVal val="0"/>
                                          </p:val>
                                        </p:tav>
                                      </p:tavLst>
                                    </p:anim>
                                    <p:anim calcmode="lin" valueType="num">
                                      <p:cBhvr>
                                        <p:cTn id="35" dur="500"/>
                                        <p:tgtEl>
                                          <p:spTgt spid="24"/>
                                        </p:tgtEl>
                                        <p:attrNameLst>
                                          <p:attrName>ppt_h</p:attrName>
                                        </p:attrNameLst>
                                      </p:cBhvr>
                                      <p:tavLst>
                                        <p:tav tm="0">
                                          <p:val>
                                            <p:strVal val="ppt_h"/>
                                          </p:val>
                                        </p:tav>
                                        <p:tav tm="100000">
                                          <p:val>
                                            <p:fltVal val="0"/>
                                          </p:val>
                                        </p:tav>
                                      </p:tavLst>
                                    </p:anim>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xit" presetSubtype="0" fill="hold" grpId="0" nodeType="clickEffect">
                                  <p:stCondLst>
                                    <p:cond delay="0"/>
                                  </p:stCondLst>
                                  <p:childTnLst>
                                    <p:anim calcmode="lin" valueType="num">
                                      <p:cBhvr>
                                        <p:cTn id="41" dur="1000"/>
                                        <p:tgtEl>
                                          <p:spTgt spid="27"/>
                                        </p:tgtEl>
                                        <p:attrNameLst>
                                          <p:attrName>ppt_w</p:attrName>
                                        </p:attrNameLst>
                                      </p:cBhvr>
                                      <p:tavLst>
                                        <p:tav tm="0">
                                          <p:val>
                                            <p:strVal val="ppt_w"/>
                                          </p:val>
                                        </p:tav>
                                        <p:tav tm="100000">
                                          <p:val>
                                            <p:fltVal val="0"/>
                                          </p:val>
                                        </p:tav>
                                      </p:tavLst>
                                    </p:anim>
                                    <p:anim calcmode="lin" valueType="num">
                                      <p:cBhvr>
                                        <p:cTn id="42" dur="1000"/>
                                        <p:tgtEl>
                                          <p:spTgt spid="27"/>
                                        </p:tgtEl>
                                        <p:attrNameLst>
                                          <p:attrName>ppt_h</p:attrName>
                                        </p:attrNameLst>
                                      </p:cBhvr>
                                      <p:tavLst>
                                        <p:tav tm="0">
                                          <p:val>
                                            <p:strVal val="ppt_h"/>
                                          </p:val>
                                        </p:tav>
                                        <p:tav tm="100000">
                                          <p:val>
                                            <p:fltVal val="0"/>
                                          </p:val>
                                        </p:tav>
                                      </p:tavLst>
                                    </p:anim>
                                    <p:anim calcmode="lin" valueType="num">
                                      <p:cBhvr>
                                        <p:cTn id="43" dur="1000"/>
                                        <p:tgtEl>
                                          <p:spTgt spid="2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1000"/>
                                        <p:tgtEl>
                                          <p:spTgt spid="2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999"/>
                                          </p:stCondLst>
                                        </p:cTn>
                                        <p:tgtEl>
                                          <p:spTgt spid="2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8" presetClass="exit" presetSubtype="0" accel="50000" fill="hold" grpId="0" nodeType="clickEffect">
                                  <p:stCondLst>
                                    <p:cond delay="0"/>
                                  </p:stCondLst>
                                  <p:iterate type="lt">
                                    <p:tmPct val="50000"/>
                                  </p:iterate>
                                  <p:childTnLst>
                                    <p:anim calcmode="lin" valueType="num">
                                      <p:cBhvr>
                                        <p:cTn id="49" dur="1000">
                                          <p:stCondLst>
                                            <p:cond delay="0"/>
                                          </p:stCondLst>
                                        </p:cTn>
                                        <p:tgtEl>
                                          <p:spTgt spid="19"/>
                                        </p:tgtEl>
                                        <p:attrNameLst>
                                          <p:attrName>style.rotation</p:attrName>
                                        </p:attrNameLst>
                                      </p:cBhvr>
                                      <p:tavLst>
                                        <p:tav tm="0">
                                          <p:val>
                                            <p:fltVal val="0"/>
                                          </p:val>
                                        </p:tav>
                                        <p:tav tm="100000">
                                          <p:val>
                                            <p:fltVal val="45"/>
                                          </p:val>
                                        </p:tav>
                                      </p:tavLst>
                                    </p:anim>
                                    <p:anim calcmode="lin" valueType="num">
                                      <p:cBhvr>
                                        <p:cTn id="50" dur="1000">
                                          <p:stCondLst>
                                            <p:cond delay="0"/>
                                          </p:stCondLst>
                                        </p:cTn>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0" presetClass="exit" presetSubtype="0" accel="100000" fill="hold" grpId="0" nodeType="clickEffect">
                                  <p:stCondLst>
                                    <p:cond delay="0"/>
                                  </p:stCondLst>
                                  <p:childTnLst>
                                    <p:anim calcmode="lin" valueType="num">
                                      <p:cBhvr>
                                        <p:cTn id="55" dur="1000"/>
                                        <p:tgtEl>
                                          <p:spTgt spid="26"/>
                                        </p:tgtEl>
                                        <p:attrNameLst>
                                          <p:attrName>ppt_w</p:attrName>
                                        </p:attrNameLst>
                                      </p:cBhvr>
                                      <p:tavLst>
                                        <p:tav tm="0">
                                          <p:val>
                                            <p:strVal val="ppt_w"/>
                                          </p:val>
                                        </p:tav>
                                        <p:tav tm="100000">
                                          <p:val>
                                            <p:strVal val="ppt_w+.3"/>
                                          </p:val>
                                        </p:tav>
                                      </p:tavLst>
                                    </p:anim>
                                    <p:anim calcmode="lin" valueType="num">
                                      <p:cBhvr>
                                        <p:cTn id="56" dur="1000"/>
                                        <p:tgtEl>
                                          <p:spTgt spid="26"/>
                                        </p:tgtEl>
                                        <p:attrNameLst>
                                          <p:attrName>ppt_h</p:attrName>
                                        </p:attrNameLst>
                                      </p:cBhvr>
                                      <p:tavLst>
                                        <p:tav tm="0">
                                          <p:val>
                                            <p:strVal val="ppt_h"/>
                                          </p:val>
                                        </p:tav>
                                        <p:tav tm="100000">
                                          <p:val>
                                            <p:strVal val="ppt_h"/>
                                          </p:val>
                                        </p:tav>
                                      </p:tavLst>
                                    </p:anim>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13"/>
                                        </p:tgtEl>
                                      </p:cBhvr>
                                    </p:animEffect>
                                    <p:anim calcmode="lin" valueType="num">
                                      <p:cBhvr>
                                        <p:cTn id="63" dur="1000"/>
                                        <p:tgtEl>
                                          <p:spTgt spid="13"/>
                                        </p:tgtEl>
                                        <p:attrNameLst>
                                          <p:attrName>ppt_x</p:attrName>
                                        </p:attrNameLst>
                                      </p:cBhvr>
                                      <p:tavLst>
                                        <p:tav tm="0">
                                          <p:val>
                                            <p:strVal val="ppt_x"/>
                                          </p:val>
                                        </p:tav>
                                        <p:tav tm="100000">
                                          <p:val>
                                            <p:strVal val="ppt_x"/>
                                          </p:val>
                                        </p:tav>
                                      </p:tavLst>
                                    </p:anim>
                                    <p:anim calcmode="lin" valueType="num">
                                      <p:cBhvr>
                                        <p:cTn id="64" dur="1000"/>
                                        <p:tgtEl>
                                          <p:spTgt spid="13"/>
                                        </p:tgtEl>
                                        <p:attrNameLst>
                                          <p:attrName>ppt_y</p:attrName>
                                        </p:attrNameLst>
                                      </p:cBhvr>
                                      <p:tavLst>
                                        <p:tav tm="0">
                                          <p:val>
                                            <p:strVal val="ppt_y"/>
                                          </p:val>
                                        </p:tav>
                                        <p:tav tm="100000">
                                          <p:val>
                                            <p:strVal val="ppt_y+.1"/>
                                          </p:val>
                                        </p:tav>
                                      </p:tavLst>
                                    </p:anim>
                                    <p:set>
                                      <p:cBhvr>
                                        <p:cTn id="65" dur="1" fill="hold">
                                          <p:stCondLst>
                                            <p:cond delay="999"/>
                                          </p:stCondLst>
                                        </p:cTn>
                                        <p:tgtEl>
                                          <p:spTgt spid="1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7" presetClass="exit" presetSubtype="0" fill="hold" grpId="0" nodeType="clickEffect">
                                  <p:stCondLst>
                                    <p:cond delay="0"/>
                                  </p:stCondLst>
                                  <p:childTnLst>
                                    <p:animEffect transition="out" filter="fade">
                                      <p:cBhvr>
                                        <p:cTn id="69" dur="1000"/>
                                        <p:tgtEl>
                                          <p:spTgt spid="16"/>
                                        </p:tgtEl>
                                      </p:cBhvr>
                                    </p:animEffect>
                                    <p:anim calcmode="lin" valueType="num">
                                      <p:cBhvr>
                                        <p:cTn id="70" dur="1000"/>
                                        <p:tgtEl>
                                          <p:spTgt spid="16"/>
                                        </p:tgtEl>
                                        <p:attrNameLst>
                                          <p:attrName>ppt_x</p:attrName>
                                        </p:attrNameLst>
                                      </p:cBhvr>
                                      <p:tavLst>
                                        <p:tav tm="0">
                                          <p:val>
                                            <p:strVal val="ppt_x"/>
                                          </p:val>
                                        </p:tav>
                                        <p:tav tm="100000">
                                          <p:val>
                                            <p:strVal val="ppt_x"/>
                                          </p:val>
                                        </p:tav>
                                      </p:tavLst>
                                    </p:anim>
                                    <p:anim calcmode="lin" valueType="num">
                                      <p:cBhvr>
                                        <p:cTn id="71" dur="100" decel="100000"/>
                                        <p:tgtEl>
                                          <p:spTgt spid="16"/>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16"/>
                                        </p:tgtEl>
                                        <p:attrNameLst>
                                          <p:attrName>ppt_y</p:attrName>
                                        </p:attrNameLst>
                                      </p:cBhvr>
                                      <p:tavLst>
                                        <p:tav tm="0">
                                          <p:val>
                                            <p:strVal val="ppt_y"/>
                                          </p:val>
                                        </p:tav>
                                        <p:tav tm="100000">
                                          <p:val>
                                            <p:strVal val="ppt_y+1"/>
                                          </p:val>
                                        </p:tav>
                                      </p:tavLst>
                                    </p:anim>
                                    <p:set>
                                      <p:cBhvr>
                                        <p:cTn id="73" dur="1" fill="hold">
                                          <p:stCondLst>
                                            <p:cond delay="999"/>
                                          </p:stCondLst>
                                        </p:cTn>
                                        <p:tgtEl>
                                          <p:spTgt spid="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0" nodeType="clickEffect">
                                  <p:stCondLst>
                                    <p:cond delay="0"/>
                                  </p:stCondLst>
                                  <p:childTnLst>
                                    <p:anim calcmode="lin" valueType="num">
                                      <p:cBhvr>
                                        <p:cTn id="77" dur="1000"/>
                                        <p:tgtEl>
                                          <p:spTgt spid="22"/>
                                        </p:tgtEl>
                                        <p:attrNameLst>
                                          <p:attrName>ppt_w</p:attrName>
                                        </p:attrNameLst>
                                      </p:cBhvr>
                                      <p:tavLst>
                                        <p:tav tm="0">
                                          <p:val>
                                            <p:strVal val="ppt_w"/>
                                          </p:val>
                                        </p:tav>
                                        <p:tav tm="100000">
                                          <p:val>
                                            <p:fltVal val="0"/>
                                          </p:val>
                                        </p:tav>
                                      </p:tavLst>
                                    </p:anim>
                                    <p:anim calcmode="lin" valueType="num">
                                      <p:cBhvr>
                                        <p:cTn id="78" dur="1000"/>
                                        <p:tgtEl>
                                          <p:spTgt spid="22"/>
                                        </p:tgtEl>
                                        <p:attrNameLst>
                                          <p:attrName>ppt_h</p:attrName>
                                        </p:attrNameLst>
                                      </p:cBhvr>
                                      <p:tavLst>
                                        <p:tav tm="0">
                                          <p:val>
                                            <p:strVal val="ppt_h"/>
                                          </p:val>
                                        </p:tav>
                                        <p:tav tm="100000">
                                          <p:val>
                                            <p:fltVal val="0"/>
                                          </p:val>
                                        </p:tav>
                                      </p:tavLst>
                                    </p:anim>
                                    <p:anim calcmode="lin" valueType="num">
                                      <p:cBhvr>
                                        <p:cTn id="79" dur="1000"/>
                                        <p:tgtEl>
                                          <p:spTgt spid="22"/>
                                        </p:tgtEl>
                                        <p:attrNameLst>
                                          <p:attrName>style.rotation</p:attrName>
                                        </p:attrNameLst>
                                      </p:cBhvr>
                                      <p:tavLst>
                                        <p:tav tm="0">
                                          <p:val>
                                            <p:fltVal val="0"/>
                                          </p:val>
                                        </p:tav>
                                        <p:tav tm="100000">
                                          <p:val>
                                            <p:fltVal val="90"/>
                                          </p:val>
                                        </p:tav>
                                      </p:tavLst>
                                    </p:anim>
                                    <p:animEffect transition="out" filter="fade">
                                      <p:cBhvr>
                                        <p:cTn id="80" dur="1000"/>
                                        <p:tgtEl>
                                          <p:spTgt spid="22"/>
                                        </p:tgtEl>
                                      </p:cBhvr>
                                    </p:animEffect>
                                    <p:set>
                                      <p:cBhvr>
                                        <p:cTn id="81" dur="1" fill="hold">
                                          <p:stCondLst>
                                            <p:cond delay="999"/>
                                          </p:stCondLst>
                                        </p:cTn>
                                        <p:tgtEl>
                                          <p:spTgt spid="2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20"/>
                                        </p:tgtEl>
                                      </p:cBhvr>
                                    </p:animEffect>
                                    <p:set>
                                      <p:cBhvr>
                                        <p:cTn id="8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9" grpId="0"/>
      <p:bldP spid="20" grpId="0"/>
      <p:bldP spid="22" grpId="0"/>
      <p:bldP spid="24" grpId="0"/>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29</a:t>
            </a:fld>
            <a:endParaRPr lang="en-US"/>
          </a:p>
        </p:txBody>
      </p:sp>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68305" y="1112362"/>
            <a:ext cx="3421930"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বাড়ির কাজ</a:t>
            </a:r>
            <a:endParaRPr lang="en-US" sz="6600" dirty="0">
              <a:latin typeface="NikoshBAN" panose="02000000000000000000" pitchFamily="2" charset="0"/>
              <a:cs typeface="NikoshBAN" panose="02000000000000000000" pitchFamily="2" charset="0"/>
            </a:endParaRPr>
          </a:p>
        </p:txBody>
      </p:sp>
      <p:sp>
        <p:nvSpPr>
          <p:cNvPr id="7" name="TextBox 6"/>
          <p:cNvSpPr txBox="1"/>
          <p:nvPr/>
        </p:nvSpPr>
        <p:spPr>
          <a:xfrm>
            <a:off x="948965" y="2488357"/>
            <a:ext cx="10294070" cy="3046988"/>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দ্বন্দ সমাস থেকে তৎপুরুষ সমাসের সংজ্ঞা ও উত্তর গুলি পড়বে। পরবর্তী ক্লাসে ১০ টি সমাস নির্ণয় করতে দিব।</a:t>
            </a:r>
          </a:p>
          <a:p>
            <a:endParaRPr lang="bn-IN" sz="4800" dirty="0" smtClean="0">
              <a:latin typeface="NikoshBAN" panose="02000000000000000000" pitchFamily="2" charset="0"/>
              <a:cs typeface="NikoshBAN" panose="02000000000000000000" pitchFamily="2" charset="0"/>
            </a:endParaRPr>
          </a:p>
          <a:p>
            <a:endParaRPr lang="en-US" sz="4800" dirty="0">
              <a:solidFill>
                <a:schemeClr val="bg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6125" y="88329"/>
            <a:ext cx="1597952" cy="1077373"/>
          </a:xfrm>
          <a:prstGeom prst="rect">
            <a:avLst/>
          </a:prstGeom>
        </p:spPr>
      </p:pic>
    </p:spTree>
    <p:extLst>
      <p:ext uri="{BB962C8B-B14F-4D97-AF65-F5344CB8AC3E}">
        <p14:creationId xmlns:p14="http://schemas.microsoft.com/office/powerpoint/2010/main" val="14903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orizontal Scroll 2"/>
          <p:cNvSpPr/>
          <p:nvPr/>
        </p:nvSpPr>
        <p:spPr>
          <a:xfrm>
            <a:off x="3581400" y="944694"/>
            <a:ext cx="4160520" cy="1709928"/>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000" dirty="0">
                <a:solidFill>
                  <a:schemeClr val="bg1"/>
                </a:solidFill>
                <a:latin typeface="NikoshBAN" panose="02000000000000000000" pitchFamily="2" charset="0"/>
                <a:cs typeface="NikoshBAN" panose="02000000000000000000" pitchFamily="2" charset="0"/>
              </a:rPr>
              <a:t>আজকের পাঠ</a:t>
            </a:r>
            <a:endParaRPr lang="en-US" sz="6000" dirty="0">
              <a:solidFill>
                <a:schemeClr val="bg1"/>
              </a:solidFill>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p:txBody>
          <a:bodyPr/>
          <a:lstStyle/>
          <a:p>
            <a:fld id="{8FED9C82-5D7F-483A-9FB0-761FCF88868D}" type="datetime1">
              <a:rPr lang="en-US" sz="2000" smtClean="0">
                <a:solidFill>
                  <a:srgbClr val="00B0F0"/>
                </a:solidFill>
              </a:rPr>
              <a:t>5/7/2020</a:t>
            </a:fld>
            <a:endParaRPr lang="en-US" sz="2000" dirty="0">
              <a:solidFill>
                <a:srgbClr val="00B0F0"/>
              </a:solidFill>
            </a:endParaRPr>
          </a:p>
        </p:txBody>
      </p:sp>
      <p:sp>
        <p:nvSpPr>
          <p:cNvPr id="8" name="Footer Placeholder 7"/>
          <p:cNvSpPr>
            <a:spLocks noGrp="1"/>
          </p:cNvSpPr>
          <p:nvPr>
            <p:ph type="ftr" sz="quarter" idx="11"/>
          </p:nvPr>
        </p:nvSpPr>
        <p:spPr>
          <a:xfrm>
            <a:off x="3910584" y="5661406"/>
            <a:ext cx="4114800" cy="365125"/>
          </a:xfrm>
        </p:spPr>
        <p:txBody>
          <a:bodyPr/>
          <a:lstStyle/>
          <a:p>
            <a:r>
              <a:rPr lang="en-US" sz="2400" dirty="0" smtClean="0">
                <a:solidFill>
                  <a:schemeClr val="tx1"/>
                </a:solidFill>
                <a:latin typeface="NikoshBAN" panose="02000000000000000000" pitchFamily="2" charset="0"/>
                <a:cs typeface="NikoshBAN" panose="02000000000000000000" pitchFamily="2" charset="0"/>
              </a:rPr>
              <a:t>Miss Rexona </a:t>
            </a:r>
            <a:r>
              <a:rPr lang="en-US" sz="2400" dirty="0" err="1" smtClean="0">
                <a:solidFill>
                  <a:schemeClr val="tx1"/>
                </a:solidFill>
                <a:latin typeface="NikoshBAN" panose="02000000000000000000" pitchFamily="2" charset="0"/>
                <a:cs typeface="NikoshBAN" panose="02000000000000000000" pitchFamily="2" charset="0"/>
              </a:rPr>
              <a:t>Banu</a:t>
            </a:r>
            <a:r>
              <a:rPr lang="en-US" sz="2400" dirty="0" smtClean="0">
                <a:solidFill>
                  <a:schemeClr val="tx1"/>
                </a:solidFill>
                <a:latin typeface="NikoshBAN" panose="02000000000000000000" pitchFamily="2" charset="0"/>
                <a:cs typeface="NikoshBAN" panose="02000000000000000000" pitchFamily="2" charset="0"/>
              </a:rPr>
              <a:t>.</a:t>
            </a:r>
            <a:endParaRPr lang="bn-IN" sz="2400" dirty="0" smtClean="0">
              <a:solidFill>
                <a:schemeClr val="tx1"/>
              </a:solidFill>
              <a:latin typeface="NikoshBAN" panose="02000000000000000000" pitchFamily="2" charset="0"/>
              <a:cs typeface="NikoshBAN" panose="02000000000000000000" pitchFamily="2" charset="0"/>
            </a:endParaRPr>
          </a:p>
          <a:p>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Ghuni</a:t>
            </a:r>
            <a:r>
              <a:rPr lang="en-US" sz="2400" dirty="0" smtClean="0">
                <a:solidFill>
                  <a:schemeClr val="tx1"/>
                </a:solidFill>
                <a:latin typeface="NikoshBAN" panose="02000000000000000000" pitchFamily="2" charset="0"/>
                <a:cs typeface="NikoshBAN" panose="02000000000000000000" pitchFamily="2" charset="0"/>
              </a:rPr>
              <a:t> High School,</a:t>
            </a:r>
            <a:endParaRPr lang="bn-IN" sz="2400" dirty="0" smtClean="0">
              <a:solidFill>
                <a:schemeClr val="tx1"/>
              </a:solidFill>
              <a:latin typeface="NikoshBAN" panose="02000000000000000000" pitchFamily="2" charset="0"/>
              <a:cs typeface="NikoshBAN" panose="02000000000000000000" pitchFamily="2" charset="0"/>
            </a:endParaRPr>
          </a:p>
          <a:p>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Sadar</a:t>
            </a:r>
            <a:r>
              <a:rPr lang="en-US" sz="2400" dirty="0" smtClean="0">
                <a:solidFill>
                  <a:schemeClr val="tx1"/>
                </a:solidFill>
                <a:latin typeface="NikoshBAN" panose="02000000000000000000" pitchFamily="2" charset="0"/>
                <a:cs typeface="NikoshBAN" panose="02000000000000000000" pitchFamily="2" charset="0"/>
              </a:rPr>
              <a:t>, </a:t>
            </a:r>
            <a:r>
              <a:rPr lang="en-US" sz="2400" dirty="0" err="1" smtClean="0">
                <a:solidFill>
                  <a:schemeClr val="tx1"/>
                </a:solidFill>
                <a:latin typeface="NikoshBAN" panose="02000000000000000000" pitchFamily="2" charset="0"/>
                <a:cs typeface="NikoshBAN" panose="02000000000000000000" pitchFamily="2" charset="0"/>
              </a:rPr>
              <a:t>Jessore</a:t>
            </a:r>
            <a:endParaRPr lang="en-US" sz="2400" dirty="0">
              <a:solidFill>
                <a:schemeClr val="tx1"/>
              </a:solidFill>
              <a:latin typeface="NikoshBAN" panose="02000000000000000000" pitchFamily="2" charset="0"/>
              <a:cs typeface="NikoshBAN" panose="02000000000000000000" pitchFamily="2" charset="0"/>
            </a:endParaRPr>
          </a:p>
        </p:txBody>
      </p:sp>
      <p:sp>
        <p:nvSpPr>
          <p:cNvPr id="9" name="Slide Number Placeholder 8"/>
          <p:cNvSpPr>
            <a:spLocks noGrp="1"/>
          </p:cNvSpPr>
          <p:nvPr>
            <p:ph type="sldNum" sz="quarter" idx="12"/>
          </p:nvPr>
        </p:nvSpPr>
        <p:spPr/>
        <p:txBody>
          <a:bodyPr/>
          <a:lstStyle/>
          <a:p>
            <a:fld id="{D42D6D6B-236C-4F00-BC17-0FA89DF64D55}" type="slidenum">
              <a:rPr lang="en-US" smtClean="0"/>
              <a:t>3</a:t>
            </a:fld>
            <a:endParaRPr lang="en-US"/>
          </a:p>
        </p:txBody>
      </p:sp>
      <p:pic>
        <p:nvPicPr>
          <p:cNvPr id="10" name="Picture 9">
            <a:extLst>
              <a:ext uri="{FF2B5EF4-FFF2-40B4-BE49-F238E27FC236}">
                <a16:creationId xmlns="" xmlns:a16="http://schemas.microsoft.com/office/drawing/2014/main" id="{DB707403-96ED-4B0D-BD7C-5E4F585CDF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8839" y="689416"/>
            <a:ext cx="1377438" cy="1541720"/>
          </a:xfrm>
          <a:prstGeom prst="rect">
            <a:avLst/>
          </a:prstGeom>
          <a:solidFill>
            <a:schemeClr val="bg1"/>
          </a:solidFill>
        </p:spPr>
      </p:pic>
      <p:sp>
        <p:nvSpPr>
          <p:cNvPr id="5" name="Rectangle 4"/>
          <p:cNvSpPr/>
          <p:nvPr/>
        </p:nvSpPr>
        <p:spPr>
          <a:xfrm>
            <a:off x="9702732" y="506536"/>
            <a:ext cx="2214553" cy="1077218"/>
          </a:xfrm>
          <a:prstGeom prst="rect">
            <a:avLst/>
          </a:prstGeom>
          <a:solidFill>
            <a:srgbClr val="002060"/>
          </a:solidFill>
        </p:spPr>
        <p:txBody>
          <a:bodyPr wrap="square">
            <a:spAutoFit/>
          </a:bodyPr>
          <a:lstStyle/>
          <a:p>
            <a:r>
              <a:rPr lang="en-US" sz="3200" dirty="0" err="1" smtClean="0">
                <a:solidFill>
                  <a:schemeClr val="bg1"/>
                </a:solidFill>
                <a:latin typeface="NikoshBAN" panose="02000000000000000000" pitchFamily="2" charset="0"/>
                <a:cs typeface="NikoshBAN" panose="02000000000000000000" pitchFamily="2" charset="0"/>
              </a:rPr>
              <a:t>নবম-দশম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শ্রেণি</a:t>
            </a:r>
            <a:endParaRPr lang="bn-IN" sz="3200" dirty="0" smtClean="0">
              <a:solidFill>
                <a:schemeClr val="bg1"/>
              </a:solidFill>
              <a:latin typeface="NikoshBAN" panose="02000000000000000000" pitchFamily="2" charset="0"/>
              <a:cs typeface="NikoshBAN" panose="02000000000000000000" pitchFamily="2" charset="0"/>
            </a:endParaRPr>
          </a:p>
          <a:p>
            <a:r>
              <a:rPr lang="bn-IN" sz="3200" dirty="0" smtClean="0">
                <a:solidFill>
                  <a:schemeClr val="bg1"/>
                </a:solidFill>
                <a:latin typeface="NikoshBAN" panose="02000000000000000000" pitchFamily="2" charset="0"/>
                <a:cs typeface="NikoshBAN" panose="02000000000000000000" pitchFamily="2" charset="0"/>
              </a:rPr>
              <a:t>বাংলা </a:t>
            </a:r>
            <a:r>
              <a:rPr lang="en-US" sz="3200" dirty="0" smtClean="0">
                <a:solidFill>
                  <a:schemeClr val="bg1"/>
                </a:solidFill>
                <a:latin typeface="NikoshBAN" panose="02000000000000000000" pitchFamily="2" charset="0"/>
                <a:cs typeface="NikoshBAN" panose="02000000000000000000" pitchFamily="2" charset="0"/>
              </a:rPr>
              <a:t>২য়</a:t>
            </a:r>
            <a:r>
              <a:rPr lang="bn-IN" sz="3200" dirty="0" smtClean="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পত্র</a:t>
            </a:r>
            <a:endParaRPr lang="en-US" sz="32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4718304" y="2512890"/>
            <a:ext cx="1901952" cy="1200329"/>
          </a:xfrm>
          <a:prstGeom prst="rect">
            <a:avLst/>
          </a:prstGeom>
          <a:solidFill>
            <a:srgbClr val="002060"/>
          </a:solidFill>
        </p:spPr>
        <p:txBody>
          <a:bodyPr wrap="square" rtlCol="0">
            <a:spAutoFit/>
          </a:bodyPr>
          <a:lstStyle/>
          <a:p>
            <a:r>
              <a:rPr lang="en-US" sz="7200" dirty="0" err="1" smtClean="0">
                <a:solidFill>
                  <a:schemeClr val="bg1"/>
                </a:solidFill>
                <a:latin typeface="NikoshBAN" panose="02000000000000000000" pitchFamily="2" charset="0"/>
                <a:cs typeface="NikoshBAN" panose="02000000000000000000" pitchFamily="2" charset="0"/>
              </a:rPr>
              <a:t>সমাস</a:t>
            </a:r>
            <a:endParaRPr lang="en-US" sz="7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069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30</a:t>
            </a:fld>
            <a:endParaRPr lang="en-US"/>
          </a:p>
        </p:txBody>
      </p:sp>
      <p:sp>
        <p:nvSpPr>
          <p:cNvPr id="5" name="TextBox 4"/>
          <p:cNvSpPr txBox="1"/>
          <p:nvPr/>
        </p:nvSpPr>
        <p:spPr>
          <a:xfrm>
            <a:off x="2849880" y="5398036"/>
            <a:ext cx="8503920" cy="1323439"/>
          </a:xfrm>
          <a:prstGeom prst="rect">
            <a:avLst/>
          </a:prstGeom>
          <a:noFill/>
        </p:spPr>
        <p:txBody>
          <a:bodyPr wrap="square" rtlCol="0">
            <a:spAutoFit/>
          </a:bodyPr>
          <a:lstStyle/>
          <a:p>
            <a:r>
              <a:rPr lang="bn-IN" sz="8000" dirty="0" smtClean="0">
                <a:latin typeface="NikoshBAN" panose="02000000000000000000" pitchFamily="2" charset="0"/>
                <a:cs typeface="NikoshBAN" panose="02000000000000000000" pitchFamily="2" charset="0"/>
              </a:rPr>
              <a:t>সাথে থাকার জন্য ধন্যবাদ</a:t>
            </a:r>
            <a:endParaRPr lang="en-US" sz="80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 xmlns:a16="http://schemas.microsoft.com/office/drawing/2014/main" id="{DB707403-96ED-4B0D-BD7C-5E4F585CDF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85724" y="193287"/>
            <a:ext cx="823893" cy="922156"/>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2992" y="157425"/>
            <a:ext cx="7956143" cy="5240611"/>
          </a:xfrm>
          <a:prstGeom prst="rect">
            <a:avLst/>
          </a:prstGeom>
        </p:spPr>
      </p:pic>
    </p:spTree>
    <p:extLst>
      <p:ext uri="{BB962C8B-B14F-4D97-AF65-F5344CB8AC3E}">
        <p14:creationId xmlns:p14="http://schemas.microsoft.com/office/powerpoint/2010/main" val="3108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4</a:t>
            </a:fld>
            <a:endParaRPr lang="en-US"/>
          </a:p>
        </p:txBody>
      </p:sp>
      <p:sp>
        <p:nvSpPr>
          <p:cNvPr id="6" name="TextBox 5"/>
          <p:cNvSpPr txBox="1"/>
          <p:nvPr/>
        </p:nvSpPr>
        <p:spPr>
          <a:xfrm>
            <a:off x="1609344" y="621792"/>
            <a:ext cx="9473184" cy="3785652"/>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এ পাঠ শেষে শিক্ষার্থীরা......</a:t>
            </a:r>
          </a:p>
          <a:p>
            <a:r>
              <a:rPr lang="bn-IN" sz="4800" dirty="0">
                <a:latin typeface="NikoshBAN" panose="02000000000000000000" pitchFamily="2" charset="0"/>
                <a:cs typeface="NikoshBAN" panose="02000000000000000000" pitchFamily="2" charset="0"/>
              </a:rPr>
              <a:t>১। সমাস কি তা বলতে পারবে;</a:t>
            </a:r>
          </a:p>
          <a:p>
            <a:r>
              <a:rPr lang="bn-IN" sz="4800" dirty="0">
                <a:latin typeface="NikoshBAN" panose="02000000000000000000" pitchFamily="2" charset="0"/>
                <a:cs typeface="NikoshBAN" panose="02000000000000000000" pitchFamily="2" charset="0"/>
              </a:rPr>
              <a:t>২। </a:t>
            </a:r>
            <a:r>
              <a:rPr lang="bn-IN" sz="4800" dirty="0" smtClean="0">
                <a:latin typeface="NikoshBAN" panose="02000000000000000000" pitchFamily="2" charset="0"/>
                <a:cs typeface="NikoshBAN" panose="02000000000000000000" pitchFamily="2" charset="0"/>
              </a:rPr>
              <a:t>ব্যাসবাক্যসহ দ্বন্দ্ব সমাস </a:t>
            </a:r>
            <a:r>
              <a:rPr lang="bn-IN" sz="4800" dirty="0">
                <a:latin typeface="NikoshBAN" panose="02000000000000000000" pitchFamily="2" charset="0"/>
                <a:cs typeface="NikoshBAN" panose="02000000000000000000" pitchFamily="2" charset="0"/>
              </a:rPr>
              <a:t>নির্ণয় করতে পারবে;</a:t>
            </a:r>
          </a:p>
          <a:p>
            <a:r>
              <a:rPr lang="bn-IN" sz="4800" dirty="0">
                <a:latin typeface="NikoshBAN" panose="02000000000000000000" pitchFamily="2" charset="0"/>
                <a:cs typeface="NikoshBAN" panose="02000000000000000000" pitchFamily="2" charset="0"/>
              </a:rPr>
              <a:t>৩। </a:t>
            </a:r>
            <a:r>
              <a:rPr lang="bn-IN" sz="4800" dirty="0" smtClean="0">
                <a:latin typeface="NikoshBAN" panose="02000000000000000000" pitchFamily="2" charset="0"/>
                <a:cs typeface="NikoshBAN" panose="02000000000000000000" pitchFamily="2" charset="0"/>
              </a:rPr>
              <a:t>সমস্ত পদ থেকে বিভিন্ন </a:t>
            </a:r>
            <a:r>
              <a:rPr lang="bn-IN" sz="4800" dirty="0">
                <a:latin typeface="NikoshBAN" panose="02000000000000000000" pitchFamily="2" charset="0"/>
                <a:cs typeface="NikoshBAN" panose="02000000000000000000" pitchFamily="2" charset="0"/>
              </a:rPr>
              <a:t>প্রকার সমাস </a:t>
            </a:r>
            <a:r>
              <a:rPr lang="bn-IN" sz="4800" dirty="0" smtClean="0">
                <a:latin typeface="NikoshBAN" panose="02000000000000000000" pitchFamily="2" charset="0"/>
                <a:cs typeface="NikoshBAN" panose="02000000000000000000" pitchFamily="2" charset="0"/>
              </a:rPr>
              <a:t>নির্ণয় </a:t>
            </a:r>
            <a:r>
              <a:rPr lang="bn-IN" sz="4800" dirty="0">
                <a:latin typeface="NikoshBAN" panose="02000000000000000000" pitchFamily="2" charset="0"/>
                <a:cs typeface="NikoshBAN" panose="02000000000000000000" pitchFamily="2" charset="0"/>
              </a:rPr>
              <a:t>করতে পারবে।</a:t>
            </a:r>
          </a:p>
        </p:txBody>
      </p:sp>
    </p:spTree>
    <p:extLst>
      <p:ext uri="{BB962C8B-B14F-4D97-AF65-F5344CB8AC3E}">
        <p14:creationId xmlns:p14="http://schemas.microsoft.com/office/powerpoint/2010/main" val="202262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A2B998-C691-4B6B-99ED-462FECBF6DBC}" type="datetime1">
              <a:rPr lang="en-US" smtClean="0">
                <a:solidFill>
                  <a:srgbClr val="FF0000"/>
                </a:solidFill>
              </a:rPr>
              <a:t>5/7/2020</a:t>
            </a:fld>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z="1800" dirty="0" smtClean="0">
                <a:solidFill>
                  <a:srgbClr val="00B050"/>
                </a:solidFill>
                <a:latin typeface="NikoshBAN" panose="02000000000000000000" pitchFamily="2" charset="0"/>
                <a:cs typeface="NikoshBAN" panose="02000000000000000000" pitchFamily="2" charset="0"/>
              </a:rPr>
              <a:t>Miss Rexona </a:t>
            </a:r>
            <a:r>
              <a:rPr lang="en-US" sz="1800" dirty="0" err="1" smtClean="0">
                <a:solidFill>
                  <a:srgbClr val="00B050"/>
                </a:solidFill>
                <a:latin typeface="NikoshBAN" panose="02000000000000000000" pitchFamily="2" charset="0"/>
                <a:cs typeface="NikoshBAN" panose="02000000000000000000" pitchFamily="2" charset="0"/>
              </a:rPr>
              <a:t>Banu</a:t>
            </a:r>
            <a:r>
              <a:rPr lang="en-US" sz="1800" dirty="0" smtClean="0">
                <a:solidFill>
                  <a:srgbClr val="00B050"/>
                </a:solidFill>
                <a:latin typeface="NikoshBAN" panose="02000000000000000000" pitchFamily="2" charset="0"/>
                <a:cs typeface="NikoshBAN" panose="02000000000000000000" pitchFamily="2" charset="0"/>
              </a:rPr>
              <a:t>. </a:t>
            </a:r>
            <a:r>
              <a:rPr lang="en-US" sz="1800" dirty="0" err="1" smtClean="0">
                <a:solidFill>
                  <a:srgbClr val="00B050"/>
                </a:solidFill>
                <a:latin typeface="NikoshBAN" panose="02000000000000000000" pitchFamily="2" charset="0"/>
                <a:cs typeface="NikoshBAN" panose="02000000000000000000" pitchFamily="2" charset="0"/>
              </a:rPr>
              <a:t>Ghuni</a:t>
            </a:r>
            <a:r>
              <a:rPr lang="en-US" sz="1800" dirty="0" smtClean="0">
                <a:solidFill>
                  <a:srgbClr val="00B050"/>
                </a:solidFill>
                <a:latin typeface="NikoshBAN" panose="02000000000000000000" pitchFamily="2" charset="0"/>
                <a:cs typeface="NikoshBAN" panose="02000000000000000000" pitchFamily="2" charset="0"/>
              </a:rPr>
              <a:t> High School, </a:t>
            </a:r>
            <a:r>
              <a:rPr lang="en-US" sz="1800" dirty="0" err="1" smtClean="0">
                <a:solidFill>
                  <a:srgbClr val="00B050"/>
                </a:solidFill>
                <a:latin typeface="NikoshBAN" panose="02000000000000000000" pitchFamily="2" charset="0"/>
                <a:cs typeface="NikoshBAN" panose="02000000000000000000" pitchFamily="2" charset="0"/>
              </a:rPr>
              <a:t>Sadar</a:t>
            </a:r>
            <a:r>
              <a:rPr lang="en-US" sz="1800" dirty="0" smtClean="0">
                <a:solidFill>
                  <a:srgbClr val="00B050"/>
                </a:solidFill>
                <a:latin typeface="NikoshBAN" panose="02000000000000000000" pitchFamily="2" charset="0"/>
                <a:cs typeface="NikoshBAN" panose="02000000000000000000" pitchFamily="2" charset="0"/>
              </a:rPr>
              <a:t>, </a:t>
            </a:r>
            <a:r>
              <a:rPr lang="en-US" sz="1800" dirty="0" err="1" smtClean="0">
                <a:solidFill>
                  <a:srgbClr val="00B050"/>
                </a:solidFill>
                <a:latin typeface="NikoshBAN" panose="02000000000000000000" pitchFamily="2" charset="0"/>
                <a:cs typeface="NikoshBAN" panose="02000000000000000000" pitchFamily="2" charset="0"/>
              </a:rPr>
              <a:t>Jessore</a:t>
            </a:r>
            <a:endParaRPr lang="en-US" sz="1800" dirty="0">
              <a:solidFill>
                <a:srgbClr val="00B050"/>
              </a:solidFill>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p:txBody>
          <a:bodyPr/>
          <a:lstStyle/>
          <a:p>
            <a:fld id="{D42D6D6B-236C-4F00-BC17-0FA89DF64D55}" type="slidenum">
              <a:rPr lang="en-US" smtClean="0"/>
              <a:t>5</a:t>
            </a:fld>
            <a:endParaRPr lang="en-US"/>
          </a:p>
        </p:txBody>
      </p:sp>
      <p:sp>
        <p:nvSpPr>
          <p:cNvPr id="2" name="Rectangle 1"/>
          <p:cNvSpPr/>
          <p:nvPr/>
        </p:nvSpPr>
        <p:spPr>
          <a:xfrm>
            <a:off x="0" y="-136525"/>
            <a:ext cx="1243126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10634472" y="63680"/>
            <a:ext cx="1755648" cy="777568"/>
          </a:xfrm>
          <a:prstGeom prst="homePlat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tx1"/>
                </a:solidFill>
                <a:latin typeface="NikoshBAN" panose="02000000000000000000" pitchFamily="2" charset="0"/>
                <a:cs typeface="NikoshBAN" panose="02000000000000000000" pitchFamily="2" charset="0"/>
              </a:rPr>
              <a:t>সমাস</a:t>
            </a:r>
            <a:endParaRPr lang="en-US" sz="54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p:cNvSpPr txBox="1"/>
              <p:nvPr/>
            </p:nvSpPr>
            <p:spPr>
              <a:xfrm>
                <a:off x="422148" y="285861"/>
                <a:ext cx="9473184" cy="3528402"/>
              </a:xfrm>
              <a:prstGeom prst="rect">
                <a:avLst/>
              </a:prstGeom>
              <a:noFill/>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সমাস শব্দের অর্থ (সম+</a:t>
                </a:r>
                <a14:m>
                  <m:oMath xmlns:m="http://schemas.openxmlformats.org/officeDocument/2006/math">
                    <m:r>
                      <a:rPr lang="bn-IN" sz="4400" i="1"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bn-IN" sz="4400" dirty="0" smtClean="0">
                    <a:solidFill>
                      <a:schemeClr val="tx1"/>
                    </a:solidFill>
                    <a:latin typeface="NikoshBAN" panose="02000000000000000000" pitchFamily="2" charset="0"/>
                    <a:cs typeface="NikoshBAN" panose="02000000000000000000" pitchFamily="2" charset="0"/>
                  </a:rPr>
                  <a:t>অস+তি=সমাস) সংক্ষেপ করণ।  পদে পদে মিলনে সমাস হয়, বহু পদকে একপদীকরণ। </a:t>
                </a:r>
                <a:r>
                  <a:rPr lang="as-IN" sz="4400" dirty="0" smtClean="0">
                    <a:solidFill>
                      <a:schemeClr val="tx1"/>
                    </a:solidFill>
                    <a:latin typeface="NikoshBAN" panose="02000000000000000000" pitchFamily="2" charset="0"/>
                    <a:cs typeface="NikoshBAN" panose="02000000000000000000" pitchFamily="2" charset="0"/>
                  </a:rPr>
                  <a:t>পরস্পর </a:t>
                </a:r>
                <a:r>
                  <a:rPr lang="as-IN" sz="4400" dirty="0">
                    <a:solidFill>
                      <a:schemeClr val="tx1"/>
                    </a:solidFill>
                    <a:latin typeface="NikoshBAN" panose="02000000000000000000" pitchFamily="2" charset="0"/>
                    <a:cs typeface="NikoshBAN" panose="02000000000000000000" pitchFamily="2" charset="0"/>
                  </a:rPr>
                  <a:t>অর্থ সংগতি </a:t>
                </a:r>
                <a:r>
                  <a:rPr lang="as-IN" sz="4400" dirty="0" smtClean="0">
                    <a:solidFill>
                      <a:schemeClr val="tx1"/>
                    </a:solidFill>
                    <a:latin typeface="NikoshBAN" panose="02000000000000000000" pitchFamily="2" charset="0"/>
                    <a:cs typeface="NikoshBAN" panose="02000000000000000000" pitchFamily="2" charset="0"/>
                  </a:rPr>
                  <a:t>বিশিষ্ট</a:t>
                </a:r>
                <a:r>
                  <a:rPr lang="bn-IN" sz="4400" dirty="0" smtClean="0">
                    <a:solidFill>
                      <a:schemeClr val="tx1"/>
                    </a:solidFill>
                    <a:latin typeface="NikoshBAN" panose="02000000000000000000" pitchFamily="2" charset="0"/>
                    <a:cs typeface="NikoshBAN" panose="02000000000000000000" pitchFamily="2" charset="0"/>
                  </a:rPr>
                  <a:t> </a:t>
                </a:r>
                <a:r>
                  <a:rPr lang="as-IN" sz="4400" dirty="0" smtClean="0">
                    <a:solidFill>
                      <a:schemeClr val="tx1"/>
                    </a:solidFill>
                    <a:latin typeface="NikoshBAN" panose="02000000000000000000" pitchFamily="2" charset="0"/>
                    <a:cs typeface="NikoshBAN" panose="02000000000000000000" pitchFamily="2" charset="0"/>
                  </a:rPr>
                  <a:t>দুই </a:t>
                </a:r>
                <a:r>
                  <a:rPr lang="as-IN" sz="4400" dirty="0">
                    <a:solidFill>
                      <a:schemeClr val="tx1"/>
                    </a:solidFill>
                    <a:latin typeface="NikoshBAN" panose="02000000000000000000" pitchFamily="2" charset="0"/>
                    <a:cs typeface="NikoshBAN" panose="02000000000000000000" pitchFamily="2" charset="0"/>
                  </a:rPr>
                  <a:t>বা ততোধিক পদের এক পদে </a:t>
                </a:r>
                <a:r>
                  <a:rPr lang="as-IN" sz="4400" dirty="0" smtClean="0">
                    <a:solidFill>
                      <a:schemeClr val="tx1"/>
                    </a:solidFill>
                    <a:latin typeface="NikoshBAN" panose="02000000000000000000" pitchFamily="2" charset="0"/>
                    <a:cs typeface="NikoshBAN" panose="02000000000000000000" pitchFamily="2" charset="0"/>
                  </a:rPr>
                  <a:t>পরিণত</a:t>
                </a:r>
                <a:r>
                  <a:rPr lang="bn-IN" sz="4400" dirty="0" smtClean="0">
                    <a:solidFill>
                      <a:schemeClr val="tx1"/>
                    </a:solidFill>
                    <a:latin typeface="NikoshBAN" panose="02000000000000000000" pitchFamily="2" charset="0"/>
                    <a:cs typeface="NikoshBAN" panose="02000000000000000000" pitchFamily="2" charset="0"/>
                  </a:rPr>
                  <a:t> </a:t>
                </a:r>
                <a:r>
                  <a:rPr lang="as-IN" sz="4400" dirty="0" smtClean="0">
                    <a:solidFill>
                      <a:schemeClr val="tx1"/>
                    </a:solidFill>
                    <a:latin typeface="NikoshBAN" panose="02000000000000000000" pitchFamily="2" charset="0"/>
                    <a:cs typeface="NikoshBAN" panose="02000000000000000000" pitchFamily="2" charset="0"/>
                  </a:rPr>
                  <a:t>হওয়াকে </a:t>
                </a:r>
                <a:r>
                  <a:rPr lang="as-IN" sz="4400" dirty="0">
                    <a:solidFill>
                      <a:schemeClr val="tx1"/>
                    </a:solidFill>
                    <a:latin typeface="NikoshBAN" panose="02000000000000000000" pitchFamily="2" charset="0"/>
                    <a:cs typeface="NikoshBAN" panose="02000000000000000000" pitchFamily="2" charset="0"/>
                  </a:rPr>
                  <a:t>সমাস বলে।</a:t>
                </a:r>
                <a:endParaRPr lang="en-US" sz="4400" dirty="0">
                  <a:solidFill>
                    <a:schemeClr val="tx1"/>
                  </a:solidFill>
                  <a:latin typeface="NikoshBAN" panose="02000000000000000000" pitchFamily="2" charset="0"/>
                  <a:cs typeface="NikoshBAN" panose="02000000000000000000"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2148" y="285861"/>
                <a:ext cx="9473184" cy="3528402"/>
              </a:xfrm>
              <a:prstGeom prst="rect">
                <a:avLst/>
              </a:prstGeom>
              <a:blipFill rotWithShape="0">
                <a:blip r:embed="rId3"/>
                <a:stretch>
                  <a:fillRect l="-2574" t="-1900" r="-193" b="-7254"/>
                </a:stretch>
              </a:blipFill>
            </p:spPr>
            <p:txBody>
              <a:bodyPr/>
              <a:lstStyle/>
              <a:p>
                <a:r>
                  <a:rPr lang="en-US">
                    <a:noFill/>
                  </a:rPr>
                  <a:t> </a:t>
                </a:r>
              </a:p>
            </p:txBody>
          </p:sp>
        </mc:Fallback>
      </mc:AlternateContent>
      <p:sp>
        <p:nvSpPr>
          <p:cNvPr id="8" name="Pentagon 7"/>
          <p:cNvSpPr/>
          <p:nvPr/>
        </p:nvSpPr>
        <p:spPr>
          <a:xfrm>
            <a:off x="146304" y="4586538"/>
            <a:ext cx="2414016" cy="1143000"/>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বৈশিষ্ট্য</a:t>
            </a:r>
            <a:endParaRPr lang="en-US" sz="6600" dirty="0">
              <a:latin typeface="NikoshBAN" panose="02000000000000000000" pitchFamily="2" charset="0"/>
              <a:cs typeface="NikoshBAN" panose="02000000000000000000" pitchFamily="2" charset="0"/>
            </a:endParaRPr>
          </a:p>
        </p:txBody>
      </p:sp>
      <p:sp>
        <p:nvSpPr>
          <p:cNvPr id="12" name="TextBox 11"/>
          <p:cNvSpPr txBox="1"/>
          <p:nvPr/>
        </p:nvSpPr>
        <p:spPr>
          <a:xfrm>
            <a:off x="2916936" y="3863329"/>
            <a:ext cx="7717536" cy="2585323"/>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১। একপদীকরণ করে।</a:t>
            </a:r>
            <a:endParaRPr lang="bn-IN" sz="5400" dirty="0">
              <a:latin typeface="NikoshBAN" panose="02000000000000000000" pitchFamily="2" charset="0"/>
              <a:cs typeface="NikoshBAN" panose="02000000000000000000" pitchFamily="2" charset="0"/>
            </a:endParaRPr>
          </a:p>
          <a:p>
            <a:r>
              <a:rPr lang="bn-IN" sz="5400" dirty="0" smtClean="0">
                <a:latin typeface="NikoshBAN" panose="02000000000000000000" pitchFamily="2" charset="0"/>
                <a:cs typeface="NikoshBAN" panose="02000000000000000000" pitchFamily="2" charset="0"/>
              </a:rPr>
              <a:t>২। </a:t>
            </a:r>
            <a:r>
              <a:rPr lang="as-IN" sz="5400" dirty="0" smtClean="0">
                <a:latin typeface="NikoshBAN" panose="02000000000000000000" pitchFamily="2" charset="0"/>
                <a:cs typeface="NikoshBAN" panose="02000000000000000000" pitchFamily="2" charset="0"/>
              </a:rPr>
              <a:t>সমাস </a:t>
            </a:r>
            <a:r>
              <a:rPr lang="as-IN" sz="5400" dirty="0">
                <a:latin typeface="NikoshBAN" panose="02000000000000000000" pitchFamily="2" charset="0"/>
                <a:cs typeface="NikoshBAN" panose="02000000000000000000" pitchFamily="2" charset="0"/>
              </a:rPr>
              <a:t>ভাষাকে সংক্ষেপ করে।</a:t>
            </a:r>
            <a:br>
              <a:rPr lang="as-IN" sz="5400" dirty="0">
                <a:latin typeface="NikoshBAN" panose="02000000000000000000" pitchFamily="2" charset="0"/>
                <a:cs typeface="NikoshBAN" panose="02000000000000000000" pitchFamily="2" charset="0"/>
              </a:rPr>
            </a:br>
            <a:r>
              <a:rPr lang="bn-IN" sz="5400" dirty="0" smtClean="0">
                <a:latin typeface="NikoshBAN" panose="02000000000000000000" pitchFamily="2" charset="0"/>
                <a:cs typeface="NikoshBAN" panose="02000000000000000000" pitchFamily="2" charset="0"/>
              </a:rPr>
              <a:t>৩। </a:t>
            </a:r>
            <a:r>
              <a:rPr lang="as-IN" sz="5400" dirty="0" smtClean="0">
                <a:latin typeface="NikoshBAN" panose="02000000000000000000" pitchFamily="2" charset="0"/>
                <a:cs typeface="NikoshBAN" panose="02000000000000000000" pitchFamily="2" charset="0"/>
              </a:rPr>
              <a:t>নতুন </a:t>
            </a:r>
            <a:r>
              <a:rPr lang="as-IN" sz="5400" dirty="0">
                <a:latin typeface="NikoshBAN" panose="02000000000000000000" pitchFamily="2" charset="0"/>
                <a:cs typeface="NikoshBAN" panose="02000000000000000000" pitchFamily="2" charset="0"/>
              </a:rPr>
              <a:t>অর্থবোধক শব্দ সৃষ্টি করে।</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77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6</a:t>
            </a:fld>
            <a:endParaRPr lang="en-US"/>
          </a:p>
        </p:txBody>
      </p:sp>
      <p:sp>
        <p:nvSpPr>
          <p:cNvPr id="5" name="Rectangle 4"/>
          <p:cNvSpPr/>
          <p:nvPr/>
        </p:nvSpPr>
        <p:spPr>
          <a:xfrm>
            <a:off x="0" y="0"/>
            <a:ext cx="12192000" cy="6937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 y="552895"/>
            <a:ext cx="5913120" cy="10149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সিংহ চিহ্নিত আসন</a:t>
            </a:r>
            <a:endParaRPr lang="en-US" sz="6000" dirty="0">
              <a:solidFill>
                <a:schemeClr val="tx1"/>
              </a:solidFill>
              <a:latin typeface="NikoshBAN" panose="02000000000000000000" pitchFamily="2" charset="0"/>
              <a:cs typeface="NikoshBAN" panose="02000000000000000000" pitchFamily="2" charset="0"/>
            </a:endParaRPr>
          </a:p>
        </p:txBody>
      </p:sp>
      <p:sp>
        <p:nvSpPr>
          <p:cNvPr id="8" name="Down Arrow 7"/>
          <p:cNvSpPr/>
          <p:nvPr/>
        </p:nvSpPr>
        <p:spPr>
          <a:xfrm>
            <a:off x="1234440" y="1567879"/>
            <a:ext cx="521208"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9333" y="2247456"/>
            <a:ext cx="1471422" cy="64465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পূর্বপদ</a:t>
            </a:r>
            <a:endParaRPr lang="en-US" sz="3600" b="1"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2723388" y="2265744"/>
            <a:ext cx="1488186" cy="6515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মধ্যপদ</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4898585" y="2210563"/>
            <a:ext cx="1472184" cy="6263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পরপদ</a:t>
            </a:r>
            <a:endParaRPr lang="en-US" sz="3600" b="1" dirty="0">
              <a:solidFill>
                <a:schemeClr val="tx1"/>
              </a:solidFill>
              <a:latin typeface="NikoshBAN" panose="02000000000000000000" pitchFamily="2" charset="0"/>
              <a:cs typeface="NikoshBAN" panose="02000000000000000000" pitchFamily="2" charset="0"/>
            </a:endParaRPr>
          </a:p>
        </p:txBody>
      </p:sp>
      <p:sp>
        <p:nvSpPr>
          <p:cNvPr id="12" name="Down Arrow 11"/>
          <p:cNvSpPr/>
          <p:nvPr/>
        </p:nvSpPr>
        <p:spPr>
          <a:xfrm>
            <a:off x="3046476" y="1567880"/>
            <a:ext cx="534924"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200650" y="1575689"/>
            <a:ext cx="539496" cy="64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87540" y="2612629"/>
            <a:ext cx="2596896" cy="98869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সিংহাসন</a:t>
            </a:r>
            <a:endParaRPr lang="en-US" sz="6000" dirty="0">
              <a:solidFill>
                <a:schemeClr val="tx1"/>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9434" r="17192"/>
          <a:stretch/>
        </p:blipFill>
        <p:spPr>
          <a:xfrm>
            <a:off x="9584436" y="1336173"/>
            <a:ext cx="2596242" cy="3677538"/>
          </a:xfrm>
          <a:prstGeom prst="rect">
            <a:avLst/>
          </a:prstGeom>
        </p:spPr>
      </p:pic>
      <p:sp>
        <p:nvSpPr>
          <p:cNvPr id="16" name="Down Arrow 15"/>
          <p:cNvSpPr/>
          <p:nvPr/>
        </p:nvSpPr>
        <p:spPr>
          <a:xfrm>
            <a:off x="8031753" y="3635329"/>
            <a:ext cx="484632" cy="56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79862" y="4264679"/>
            <a:ext cx="1788414" cy="1251775"/>
          </a:xfrm>
          <a:prstGeom prst="rect">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সমস্ত পদ বা সমাসবদ্ধ পদ</a:t>
            </a:r>
            <a:endParaRPr lang="en-US" sz="3200" dirty="0">
              <a:solidFill>
                <a:schemeClr val="tx1"/>
              </a:solidFill>
              <a:latin typeface="NikoshBAN" panose="02000000000000000000" pitchFamily="2" charset="0"/>
              <a:cs typeface="NikoshBAN" panose="02000000000000000000" pitchFamily="2" charset="0"/>
            </a:endParaRPr>
          </a:p>
        </p:txBody>
      </p:sp>
      <p:sp>
        <p:nvSpPr>
          <p:cNvPr id="19" name="Down Arrow 18"/>
          <p:cNvSpPr/>
          <p:nvPr/>
        </p:nvSpPr>
        <p:spPr>
          <a:xfrm>
            <a:off x="1801749" y="3067973"/>
            <a:ext cx="3331464" cy="2226404"/>
          </a:xfrm>
          <a:prstGeom prst="downArrow">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ব্যাসবাক্য/ বিগ্রহবাক্য/ সমাস বাক্য </a:t>
            </a:r>
            <a:endParaRPr lang="en-US" sz="3200" b="1" dirty="0">
              <a:solidFill>
                <a:schemeClr val="tx1"/>
              </a:solidFill>
              <a:latin typeface="NikoshBAN" panose="02000000000000000000" pitchFamily="2" charset="0"/>
              <a:cs typeface="NikoshBAN" panose="02000000000000000000" pitchFamily="2" charset="0"/>
            </a:endParaRPr>
          </a:p>
        </p:txBody>
      </p:sp>
      <p:sp>
        <p:nvSpPr>
          <p:cNvPr id="20" name="Rectangle 19"/>
          <p:cNvSpPr/>
          <p:nvPr/>
        </p:nvSpPr>
        <p:spPr>
          <a:xfrm>
            <a:off x="624840" y="5335211"/>
            <a:ext cx="6117336" cy="10677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প্রত্যেকটি পদ সমস্যমান পদ</a:t>
            </a:r>
            <a:endParaRPr lang="en-US" sz="5400" dirty="0">
              <a:solidFill>
                <a:schemeClr val="tx1"/>
              </a:solidFill>
              <a:latin typeface="NikoshBAN" panose="02000000000000000000" pitchFamily="2" charset="0"/>
              <a:cs typeface="NikoshBAN" panose="02000000000000000000" pitchFamily="2" charset="0"/>
            </a:endParaRPr>
          </a:p>
        </p:txBody>
      </p:sp>
      <p:sp>
        <p:nvSpPr>
          <p:cNvPr id="21" name="Oval Callout 20"/>
          <p:cNvSpPr/>
          <p:nvPr/>
        </p:nvSpPr>
        <p:spPr>
          <a:xfrm>
            <a:off x="7042540" y="1060387"/>
            <a:ext cx="2230863" cy="1302703"/>
          </a:xfrm>
          <a:prstGeom prst="wedgeEllipse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সংক্ষিপ্ত করণ</a:t>
            </a:r>
            <a:endParaRPr lang="en-US" sz="4000" b="1" dirty="0">
              <a:solidFill>
                <a:schemeClr val="tx1"/>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584" y="59643"/>
            <a:ext cx="1711452" cy="1060387"/>
          </a:xfrm>
          <a:prstGeom prst="rect">
            <a:avLst/>
          </a:prstGeom>
        </p:spPr>
      </p:pic>
    </p:spTree>
    <p:extLst>
      <p:ext uri="{BB962C8B-B14F-4D97-AF65-F5344CB8AC3E}">
        <p14:creationId xmlns:p14="http://schemas.microsoft.com/office/powerpoint/2010/main" val="57047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7</a:t>
            </a:fld>
            <a:endParaRPr lang="en-US"/>
          </a:p>
        </p:txBody>
      </p:sp>
      <p:sp>
        <p:nvSpPr>
          <p:cNvPr id="5" name="Pentagon 4"/>
          <p:cNvSpPr/>
          <p:nvPr/>
        </p:nvSpPr>
        <p:spPr>
          <a:xfrm>
            <a:off x="3666744" y="530352"/>
            <a:ext cx="3730752" cy="1143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একক কাজ</a:t>
            </a:r>
            <a:endParaRPr lang="en-US" sz="4800" dirty="0"/>
          </a:p>
        </p:txBody>
      </p:sp>
      <p:sp>
        <p:nvSpPr>
          <p:cNvPr id="6" name="TextBox 5"/>
          <p:cNvSpPr txBox="1"/>
          <p:nvPr/>
        </p:nvSpPr>
        <p:spPr>
          <a:xfrm>
            <a:off x="3739896" y="2491356"/>
            <a:ext cx="3986784" cy="1015663"/>
          </a:xfrm>
          <a:prstGeom prst="rect">
            <a:avLst/>
          </a:prstGeom>
          <a:noFill/>
        </p:spPr>
        <p:txBody>
          <a:bodyPr wrap="square" rtlCol="0">
            <a:spAutoFit/>
          </a:bodyPr>
          <a:lstStyle/>
          <a:p>
            <a:r>
              <a:rPr lang="bn-IN" sz="6000" dirty="0" smtClean="0"/>
              <a:t>সমাস কি?</a:t>
            </a:r>
            <a:endParaRPr lang="en-US" sz="6000" dirty="0"/>
          </a:p>
        </p:txBody>
      </p:sp>
    </p:spTree>
    <p:extLst>
      <p:ext uri="{BB962C8B-B14F-4D97-AF65-F5344CB8AC3E}">
        <p14:creationId xmlns:p14="http://schemas.microsoft.com/office/powerpoint/2010/main" val="410001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8</a:t>
            </a:fld>
            <a:endParaRPr lang="en-US"/>
          </a:p>
        </p:txBody>
      </p:sp>
      <p:sp>
        <p:nvSpPr>
          <p:cNvPr id="6" name="Rectangle 5"/>
          <p:cNvSpPr/>
          <p:nvPr/>
        </p:nvSpPr>
        <p:spPr>
          <a:xfrm>
            <a:off x="0" y="0"/>
            <a:ext cx="12192000" cy="69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539865" y="1212275"/>
            <a:ext cx="5269992" cy="5509200"/>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১। দ্বন্দ্বে উভয়পদ প্রাধান্য পায়। যেমন-</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আয়-ব্যায়</a:t>
            </a:r>
            <a:r>
              <a:rPr lang="en-US" sz="4400" dirty="0" smtClean="0">
                <a:latin typeface="NikoshBAN" panose="02000000000000000000" pitchFamily="2" charset="0"/>
                <a:cs typeface="NikoshBAN" panose="02000000000000000000" pitchFamily="2" charset="0"/>
              </a:rPr>
              <a:t>।</a:t>
            </a:r>
            <a:endParaRPr lang="bn-IN"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২। </a:t>
            </a:r>
            <a:r>
              <a:rPr lang="en-US" sz="4400" u="sng" dirty="0" err="1" smtClean="0">
                <a:latin typeface="NikoshBAN" panose="02000000000000000000" pitchFamily="2" charset="0"/>
                <a:cs typeface="NikoshBAN" panose="02000000000000000000" pitchFamily="2" charset="0"/>
              </a:rPr>
              <a:t>দ্বিতকে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গাই</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পরপদের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গান</a:t>
            </a:r>
            <a:r>
              <a:rPr lang="bn-IN" sz="4400" dirty="0" smtClean="0">
                <a:latin typeface="NikoshBAN" panose="02000000000000000000" pitchFamily="2" charset="0"/>
                <a:cs typeface="NikoshBAN" panose="02000000000000000000" pitchFamily="2" charset="0"/>
              </a:rPr>
              <a:t>। স</a:t>
            </a:r>
            <a:r>
              <a:rPr lang="bn-IN" sz="4400" u="sng" dirty="0" smtClean="0">
                <a:latin typeface="NikoshBAN" panose="02000000000000000000" pitchFamily="2" charset="0"/>
                <a:cs typeface="NikoshBAN" panose="02000000000000000000" pitchFamily="2" charset="0"/>
              </a:rPr>
              <a:t>প্তর্ষী</a:t>
            </a:r>
            <a:r>
              <a:rPr lang="bn-IN" sz="4400" dirty="0" smtClean="0">
                <a:latin typeface="NikoshBAN" panose="02000000000000000000" pitchFamily="2" charset="0"/>
                <a:cs typeface="NikoshBAN" panose="02000000000000000000" pitchFamily="2" charset="0"/>
              </a:rPr>
              <a:t>,রথ</a:t>
            </a:r>
            <a:r>
              <a:rPr lang="bn-IN" sz="4400" u="sng" dirty="0" smtClean="0">
                <a:latin typeface="NikoshBAN" panose="02000000000000000000" pitchFamily="2" charset="0"/>
                <a:cs typeface="NikoshBAN" panose="02000000000000000000" pitchFamily="2" charset="0"/>
              </a:rPr>
              <a:t>দেখা</a:t>
            </a:r>
            <a:r>
              <a:rPr lang="bn-IN" sz="4400" dirty="0" smtClean="0">
                <a:latin typeface="NikoshBAN" panose="02000000000000000000" pitchFamily="2" charset="0"/>
                <a:cs typeface="NikoshBAN" panose="02000000000000000000" pitchFamily="2" charset="0"/>
              </a:rPr>
              <a:t>, কাজল</a:t>
            </a:r>
            <a:r>
              <a:rPr lang="bn-IN" sz="4400" u="sng" dirty="0" smtClean="0">
                <a:latin typeface="NikoshBAN" panose="02000000000000000000" pitchFamily="2" charset="0"/>
                <a:cs typeface="NikoshBAN" panose="02000000000000000000" pitchFamily="2" charset="0"/>
              </a:rPr>
              <a:t>কালো</a:t>
            </a:r>
            <a:r>
              <a:rPr lang="bn-IN" sz="4400" dirty="0" smtClean="0">
                <a:latin typeface="NikoshBAN" panose="02000000000000000000" pitchFamily="2" charset="0"/>
                <a:cs typeface="NikoshBAN" panose="02000000000000000000" pitchFamily="2" charset="0"/>
              </a:rPr>
              <a:t>। </a:t>
            </a:r>
          </a:p>
          <a:p>
            <a:r>
              <a:rPr lang="bn-IN" sz="4400" dirty="0" smtClean="0">
                <a:latin typeface="NikoshBAN" panose="02000000000000000000" pitchFamily="2" charset="0"/>
                <a:cs typeface="NikoshBAN" panose="02000000000000000000" pitchFamily="2" charset="0"/>
              </a:rPr>
              <a:t>৩। বহুব্রীহিতে অন্য বা নতুন অর্থ প্রকাশ পায়।যথা-বীণাপাণি</a:t>
            </a:r>
          </a:p>
          <a:p>
            <a:r>
              <a:rPr lang="bn-IN" sz="4400" dirty="0" smtClean="0">
                <a:latin typeface="NikoshBAN" panose="02000000000000000000" pitchFamily="2" charset="0"/>
                <a:cs typeface="NikoshBAN" panose="02000000000000000000" pitchFamily="2" charset="0"/>
              </a:rPr>
              <a:t>৪। অব্যয়পদ পূর্বে বসে। যেমন-</a:t>
            </a:r>
            <a:r>
              <a:rPr lang="bn-IN" sz="4400" u="sng" dirty="0" smtClean="0">
                <a:solidFill>
                  <a:srgbClr val="FF0000"/>
                </a:solidFill>
                <a:latin typeface="NikoshBAN" panose="02000000000000000000" pitchFamily="2" charset="0"/>
                <a:cs typeface="NikoshBAN" panose="02000000000000000000" pitchFamily="2" charset="0"/>
              </a:rPr>
              <a:t>উপ</a:t>
            </a:r>
            <a:r>
              <a:rPr lang="bn-IN" sz="4400" dirty="0" smtClean="0">
                <a:latin typeface="NikoshBAN" panose="02000000000000000000" pitchFamily="2" charset="0"/>
                <a:cs typeface="NikoshBAN" panose="02000000000000000000" pitchFamily="2" charset="0"/>
              </a:rPr>
              <a:t>জেলা, </a:t>
            </a:r>
            <a:r>
              <a:rPr lang="bn-IN" sz="4400" u="sng" dirty="0" smtClean="0">
                <a:solidFill>
                  <a:srgbClr val="FF0000"/>
                </a:solidFill>
                <a:latin typeface="NikoshBAN" panose="02000000000000000000" pitchFamily="2" charset="0"/>
                <a:cs typeface="NikoshBAN" panose="02000000000000000000" pitchFamily="2" charset="0"/>
              </a:rPr>
              <a:t>নি</a:t>
            </a:r>
            <a:r>
              <a:rPr lang="bn-IN" sz="4400" dirty="0" smtClean="0">
                <a:latin typeface="NikoshBAN" panose="02000000000000000000" pitchFamily="2" charset="0"/>
                <a:cs typeface="NikoshBAN" panose="02000000000000000000" pitchFamily="2" charset="0"/>
              </a:rPr>
              <a:t>রামিষ।</a:t>
            </a:r>
            <a:endParaRPr lang="en-US" sz="4400" dirty="0">
              <a:latin typeface="NikoshBAN" panose="02000000000000000000" pitchFamily="2" charset="0"/>
              <a:cs typeface="NikoshBAN" panose="02000000000000000000" pitchFamily="2" charset="0"/>
            </a:endParaRPr>
          </a:p>
        </p:txBody>
      </p:sp>
      <p:sp>
        <p:nvSpPr>
          <p:cNvPr id="10" name="Flowchart: Delay 9"/>
          <p:cNvSpPr/>
          <p:nvPr/>
        </p:nvSpPr>
        <p:spPr>
          <a:xfrm>
            <a:off x="0" y="0"/>
            <a:ext cx="2761488" cy="6986016"/>
          </a:xfrm>
          <a:prstGeom prst="flowChartDelay">
            <a:avLst/>
          </a:prstGeom>
          <a:solidFill>
            <a:srgbClr val="00206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সমাস ছয় প্রকার</a:t>
            </a:r>
            <a:endParaRPr lang="en-US" sz="6600" dirty="0">
              <a:latin typeface="NikoshBAN" panose="02000000000000000000" pitchFamily="2" charset="0"/>
              <a:cs typeface="NikoshBAN" panose="02000000000000000000" pitchFamily="2" charset="0"/>
            </a:endParaRPr>
          </a:p>
        </p:txBody>
      </p:sp>
      <p:sp>
        <p:nvSpPr>
          <p:cNvPr id="11" name="TextBox 10"/>
          <p:cNvSpPr txBox="1"/>
          <p:nvPr/>
        </p:nvSpPr>
        <p:spPr>
          <a:xfrm>
            <a:off x="1858518" y="419112"/>
            <a:ext cx="2980944"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দ্বন্দ্ব সমাস</a:t>
            </a:r>
            <a:endParaRPr lang="en-US" sz="5400" dirty="0">
              <a:latin typeface="NikoshBAN" panose="02000000000000000000" pitchFamily="2" charset="0"/>
              <a:cs typeface="NikoshBAN" panose="02000000000000000000" pitchFamily="2" charset="0"/>
            </a:endParaRPr>
          </a:p>
        </p:txBody>
      </p:sp>
      <p:sp>
        <p:nvSpPr>
          <p:cNvPr id="12" name="TextBox 11"/>
          <p:cNvSpPr txBox="1"/>
          <p:nvPr/>
        </p:nvSpPr>
        <p:spPr>
          <a:xfrm>
            <a:off x="2880360" y="2048256"/>
            <a:ext cx="2724912" cy="960120"/>
          </a:xfrm>
          <a:prstGeom prst="rect">
            <a:avLst/>
          </a:prstGeom>
          <a:noFill/>
        </p:spPr>
        <p:txBody>
          <a:bodyPr wrap="square" rtlCol="0">
            <a:spAutoFit/>
          </a:bodyPr>
          <a:lstStyle/>
          <a:p>
            <a:endParaRPr lang="en-US" dirty="0"/>
          </a:p>
        </p:txBody>
      </p:sp>
      <p:sp>
        <p:nvSpPr>
          <p:cNvPr id="13" name="TextBox 12"/>
          <p:cNvSpPr txBox="1"/>
          <p:nvPr/>
        </p:nvSpPr>
        <p:spPr>
          <a:xfrm>
            <a:off x="2110740" y="1504788"/>
            <a:ext cx="4046982"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কর্মধারয় সমাস</a:t>
            </a:r>
            <a:endParaRPr lang="en-US" sz="5400" dirty="0"/>
          </a:p>
        </p:txBody>
      </p:sp>
      <p:sp>
        <p:nvSpPr>
          <p:cNvPr id="14" name="TextBox 13"/>
          <p:cNvSpPr txBox="1"/>
          <p:nvPr/>
        </p:nvSpPr>
        <p:spPr>
          <a:xfrm>
            <a:off x="2248853" y="2619156"/>
            <a:ext cx="3922776"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তৎপুরুষ সমাস</a:t>
            </a:r>
            <a:endParaRPr lang="en-US" sz="5400" dirty="0"/>
          </a:p>
        </p:txBody>
      </p:sp>
      <p:sp>
        <p:nvSpPr>
          <p:cNvPr id="15" name="TextBox 14"/>
          <p:cNvSpPr txBox="1"/>
          <p:nvPr/>
        </p:nvSpPr>
        <p:spPr>
          <a:xfrm>
            <a:off x="2248853" y="3770632"/>
            <a:ext cx="3683508"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বহুব্রীহি সমাস</a:t>
            </a:r>
            <a:endParaRPr lang="en-US" sz="5400" dirty="0"/>
          </a:p>
        </p:txBody>
      </p:sp>
      <p:sp>
        <p:nvSpPr>
          <p:cNvPr id="16" name="TextBox 15"/>
          <p:cNvSpPr txBox="1"/>
          <p:nvPr/>
        </p:nvSpPr>
        <p:spPr>
          <a:xfrm>
            <a:off x="2110740" y="4821428"/>
            <a:ext cx="3575304"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দ্বিগু সমাস</a:t>
            </a:r>
            <a:endParaRPr lang="en-US" sz="5400" dirty="0"/>
          </a:p>
        </p:txBody>
      </p:sp>
      <p:sp>
        <p:nvSpPr>
          <p:cNvPr id="17" name="TextBox 16"/>
          <p:cNvSpPr txBox="1"/>
          <p:nvPr/>
        </p:nvSpPr>
        <p:spPr>
          <a:xfrm>
            <a:off x="1672971" y="5894685"/>
            <a:ext cx="4423029" cy="923330"/>
          </a:xfrm>
          <a:prstGeom prst="rect">
            <a:avLst/>
          </a:prstGeom>
          <a:noFill/>
        </p:spPr>
        <p:txBody>
          <a:bodyPr wrap="square" rtlCol="0">
            <a:spAutoFit/>
          </a:bodyPr>
          <a:lstStyle/>
          <a:p>
            <a:r>
              <a:rPr lang="bn-IN" sz="44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IN" sz="5400" dirty="0" smtClean="0">
                <a:latin typeface="NikoshBAN" panose="02000000000000000000" pitchFamily="2" charset="0"/>
                <a:cs typeface="NikoshBAN" panose="02000000000000000000" pitchFamily="2" charset="0"/>
              </a:rPr>
              <a:t>অব্যয়ীভাব সমাস</a:t>
            </a: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576" y="-707"/>
            <a:ext cx="1810699" cy="1070555"/>
          </a:xfrm>
          <a:prstGeom prst="rect">
            <a:avLst/>
          </a:prstGeom>
        </p:spPr>
      </p:pic>
    </p:spTree>
    <p:extLst>
      <p:ext uri="{BB962C8B-B14F-4D97-AF65-F5344CB8AC3E}">
        <p14:creationId xmlns:p14="http://schemas.microsoft.com/office/powerpoint/2010/main" val="22497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7352-47D2-40D7-9C0C-8AEFFE30C71E}"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Miss Rexona Banu. Ghuni High School, Sadar, Jessore</a:t>
            </a:r>
            <a:endParaRPr lang="en-US"/>
          </a:p>
        </p:txBody>
      </p:sp>
      <p:sp>
        <p:nvSpPr>
          <p:cNvPr id="4" name="Slide Number Placeholder 3"/>
          <p:cNvSpPr>
            <a:spLocks noGrp="1"/>
          </p:cNvSpPr>
          <p:nvPr>
            <p:ph type="sldNum" sz="quarter" idx="12"/>
          </p:nvPr>
        </p:nvSpPr>
        <p:spPr/>
        <p:txBody>
          <a:bodyPr/>
          <a:lstStyle/>
          <a:p>
            <a:fld id="{D42D6D6B-236C-4F00-BC17-0FA89DF64D55}" type="slidenum">
              <a:rPr lang="en-US" smtClean="0"/>
              <a:t>9</a:t>
            </a:fld>
            <a:endParaRPr lang="en-US"/>
          </a:p>
        </p:txBody>
      </p:sp>
      <p:sp>
        <p:nvSpPr>
          <p:cNvPr id="10" name="Rectangle 9"/>
          <p:cNvSpPr/>
          <p:nvPr/>
        </p:nvSpPr>
        <p:spPr>
          <a:xfrm>
            <a:off x="0" y="-160256"/>
            <a:ext cx="12192000" cy="7098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প্রত্যেকটি সমস্যমান পদের </a:t>
            </a:r>
            <a:r>
              <a:rPr lang="bn-IN" sz="4400" dirty="0">
                <a:solidFill>
                  <a:schemeClr val="tx1"/>
                </a:solidFill>
                <a:latin typeface="NikoshBAN" panose="02000000000000000000" pitchFamily="2" charset="0"/>
                <a:cs typeface="NikoshBAN" panose="02000000000000000000" pitchFamily="2" charset="0"/>
              </a:rPr>
              <a:t>অর্থের প্রাধান্য </a:t>
            </a:r>
            <a:r>
              <a:rPr lang="bn-IN" sz="4400" dirty="0" smtClean="0">
                <a:solidFill>
                  <a:schemeClr val="tx1"/>
                </a:solidFill>
                <a:latin typeface="NikoshBAN" panose="02000000000000000000" pitchFamily="2" charset="0"/>
                <a:cs typeface="NikoshBAN" panose="02000000000000000000" pitchFamily="2" charset="0"/>
              </a:rPr>
              <a:t>থাকে </a:t>
            </a:r>
          </a:p>
          <a:p>
            <a:pPr algn="ctr"/>
            <a:r>
              <a:rPr lang="en-US" sz="4400" dirty="0" smtClean="0">
                <a:solidFill>
                  <a:schemeClr val="tx1"/>
                </a:solidFill>
                <a:latin typeface="NikoshBAN" panose="02000000000000000000" pitchFamily="2" charset="0"/>
                <a:cs typeface="NikoshBAN" panose="02000000000000000000" pitchFamily="2" charset="0"/>
              </a:rPr>
              <a:t>        </a:t>
            </a:r>
            <a:r>
              <a:rPr lang="en-US" sz="4400" dirty="0">
                <a:solidFill>
                  <a:schemeClr val="tx1"/>
                </a:solidFill>
                <a:latin typeface="NikoshBAN" panose="02000000000000000000" pitchFamily="2" charset="0"/>
                <a:cs typeface="NikoshBAN" panose="02000000000000000000" pitchFamily="2" charset="0"/>
              </a:rPr>
              <a:t> </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ব্যাসবাক্যে ও/এবং/আর তিনটি অব্যয় পদ ব্যবহৃত হয়।                </a:t>
            </a:r>
          </a:p>
          <a:p>
            <a:pPr algn="ct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 প্রতিটি পদেরই অর্থের প্রাধান্য সমস্ত পদে রক্ষিত।</a:t>
            </a:r>
          </a:p>
          <a:p>
            <a:pPr algn="ct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যেমন - </a:t>
            </a:r>
            <a:r>
              <a:rPr lang="bn-IN" sz="4400" u="sng" dirty="0" smtClean="0">
                <a:solidFill>
                  <a:schemeClr val="tx1"/>
                </a:solidFill>
                <a:latin typeface="NikoshBAN" panose="02000000000000000000" pitchFamily="2" charset="0"/>
                <a:cs typeface="NikoshBAN" panose="02000000000000000000" pitchFamily="2" charset="0"/>
              </a:rPr>
              <a:t>তাল-তমাল</a:t>
            </a:r>
            <a:r>
              <a:rPr lang="bn-IN" sz="4400" dirty="0" smtClean="0">
                <a:solidFill>
                  <a:schemeClr val="tx1"/>
                </a:solidFill>
                <a:latin typeface="NikoshBAN" panose="02000000000000000000" pitchFamily="2" charset="0"/>
                <a:cs typeface="NikoshBAN" panose="02000000000000000000" pitchFamily="2" charset="0"/>
              </a:rPr>
              <a:t>, </a:t>
            </a:r>
            <a:r>
              <a:rPr lang="bn-IN" sz="4400" u="sng" dirty="0" smtClean="0">
                <a:solidFill>
                  <a:schemeClr val="tx1"/>
                </a:solidFill>
                <a:latin typeface="NikoshBAN" panose="02000000000000000000" pitchFamily="2" charset="0"/>
                <a:cs typeface="NikoshBAN" panose="02000000000000000000" pitchFamily="2" charset="0"/>
              </a:rPr>
              <a:t>দোয়াত-কলম</a:t>
            </a:r>
            <a:r>
              <a:rPr lang="bn-IN" sz="4400" dirty="0" smtClean="0">
                <a:solidFill>
                  <a:schemeClr val="tx1"/>
                </a:solidFill>
                <a:latin typeface="NikoshBAN" panose="02000000000000000000" pitchFamily="2" charset="0"/>
                <a:cs typeface="NikoshBAN" panose="02000000000000000000" pitchFamily="2" charset="0"/>
              </a:rPr>
              <a:t>,</a:t>
            </a:r>
            <a:r>
              <a:rPr lang="en-US" sz="4400" dirty="0" smtClean="0">
                <a:solidFill>
                  <a:schemeClr val="tx1"/>
                </a:solidFill>
                <a:latin typeface="NikoshBAN" panose="02000000000000000000" pitchFamily="2" charset="0"/>
                <a:cs typeface="NikoshBAN" panose="02000000000000000000" pitchFamily="2" charset="0"/>
              </a:rPr>
              <a:t> </a:t>
            </a:r>
            <a:r>
              <a:rPr lang="bn-IN" sz="4400" u="sng" dirty="0" smtClean="0">
                <a:solidFill>
                  <a:schemeClr val="tx1"/>
                </a:solidFill>
                <a:latin typeface="NikoshBAN" panose="02000000000000000000" pitchFamily="2" charset="0"/>
                <a:cs typeface="NikoshBAN" panose="02000000000000000000" pitchFamily="2" charset="0"/>
              </a:rPr>
              <a:t>আসল-নকল</a:t>
            </a:r>
            <a:r>
              <a:rPr lang="bn-IN" sz="4400" dirty="0" smtClean="0">
                <a:solidFill>
                  <a:schemeClr val="tx1"/>
                </a:solidFill>
                <a:latin typeface="NikoshBAN" panose="02000000000000000000" pitchFamily="2" charset="0"/>
                <a:cs typeface="NikoshBAN" panose="02000000000000000000" pitchFamily="2" charset="0"/>
              </a:rPr>
              <a:t> ইত্যাদি।</a:t>
            </a:r>
          </a:p>
          <a:p>
            <a:pPr algn="ctr"/>
            <a:endParaRPr lang="bn-IN" sz="4400" dirty="0" smtClean="0">
              <a:solidFill>
                <a:schemeClr val="tx1"/>
              </a:solidFill>
              <a:latin typeface="NikoshBAN" panose="02000000000000000000" pitchFamily="2" charset="0"/>
              <a:cs typeface="NikoshBAN" panose="02000000000000000000" pitchFamily="2" charset="0"/>
            </a:endParaRPr>
          </a:p>
        </p:txBody>
      </p:sp>
      <p:sp>
        <p:nvSpPr>
          <p:cNvPr id="11" name="Pentagon 10"/>
          <p:cNvSpPr/>
          <p:nvPr/>
        </p:nvSpPr>
        <p:spPr>
          <a:xfrm>
            <a:off x="485764" y="274980"/>
            <a:ext cx="3318140" cy="1088136"/>
          </a:xfrm>
          <a:prstGeom prst="homePlate">
            <a:avLst/>
          </a:prstGeom>
          <a:solidFill>
            <a:srgbClr val="00206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NikoshBAN" panose="02000000000000000000" pitchFamily="2" charset="0"/>
                <a:cs typeface="NikoshBAN" panose="02000000000000000000" pitchFamily="2" charset="0"/>
              </a:rPr>
              <a:t>1.</a:t>
            </a:r>
            <a:r>
              <a:rPr lang="bn-IN" sz="6000" dirty="0" smtClean="0">
                <a:latin typeface="NikoshBAN" panose="02000000000000000000" pitchFamily="2" charset="0"/>
                <a:cs typeface="NikoshBAN" panose="02000000000000000000" pitchFamily="2" charset="0"/>
              </a:rPr>
              <a:t>দ্বন্দ সমাস</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618" y="0"/>
            <a:ext cx="1608603" cy="1084554"/>
          </a:xfrm>
          <a:prstGeom prst="rect">
            <a:avLst/>
          </a:prstGeom>
        </p:spPr>
      </p:pic>
    </p:spTree>
    <p:extLst>
      <p:ext uri="{BB962C8B-B14F-4D97-AF65-F5344CB8AC3E}">
        <p14:creationId xmlns:p14="http://schemas.microsoft.com/office/powerpoint/2010/main" val="1035285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5419</TotalTime>
  <Words>1332</Words>
  <Application>Microsoft Office PowerPoint</Application>
  <PresentationFormat>Widescreen</PresentationFormat>
  <Paragraphs>284</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353</cp:revision>
  <dcterms:created xsi:type="dcterms:W3CDTF">2020-04-10T03:35:51Z</dcterms:created>
  <dcterms:modified xsi:type="dcterms:W3CDTF">2020-05-07T05:43:35Z</dcterms:modified>
</cp:coreProperties>
</file>