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10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100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561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713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57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330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003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214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727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835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041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A26CF-FC83-4CFE-BC78-C08F8B720DFD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A15-169B-4174-9260-101738AEC3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093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70">
          <a:fgClr>
            <a:schemeClr val="accent6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3"/>
            <a:ext cx="9144000" cy="1061829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ম্যাথ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সাইন্স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কেয়ার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গণিত,উচ্চতর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গণিত,রসায়ন,পদার্থবিজ্ঞান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1" y="3854"/>
            <a:ext cx="1708483" cy="706009"/>
          </a:xfrm>
          <a:prstGeom prst="wedgeEllipseCallout">
            <a:avLst>
              <a:gd name="adj1" fmla="val -48238"/>
              <a:gd name="adj2" fmla="val 9761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STAY HOME</a:t>
            </a:r>
            <a:endParaRPr lang="en-SG" sz="1350" dirty="0"/>
          </a:p>
        </p:txBody>
      </p:sp>
      <p:sp>
        <p:nvSpPr>
          <p:cNvPr id="4" name="Oval Callout 3"/>
          <p:cNvSpPr/>
          <p:nvPr/>
        </p:nvSpPr>
        <p:spPr>
          <a:xfrm>
            <a:off x="6689557" y="-58924"/>
            <a:ext cx="1925053" cy="1057514"/>
          </a:xfrm>
          <a:prstGeom prst="wedgeEllipseCallout">
            <a:avLst>
              <a:gd name="adj1" fmla="val 48440"/>
              <a:gd name="adj2" fmla="val 424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STAY SAFE</a:t>
            </a:r>
            <a:endParaRPr lang="en-SG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7206916" y="1065682"/>
            <a:ext cx="1937084" cy="14773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বিষয়ঃপদার্থবিজ্ঞান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অধ্যায়ঃ০৪(</a:t>
            </a:r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কাজ,ক্ষমতা</a:t>
            </a:r>
            <a:r>
              <a: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পাঠঃকাজ,শক্তি,গতিশক্তি</a:t>
            </a:r>
            <a:endPara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125" y="1050940"/>
                <a:ext cx="7206916" cy="30162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txBody>
              <a:bodyPr wrap="square" numCol="1" rtlCol="0">
                <a:spAutoFit/>
              </a:bodyPr>
              <a:lstStyle/>
              <a:p>
                <a:pPr algn="just"/>
                <a:r>
                  <a:rPr lang="en-US" sz="2800" dirty="0" err="1" smtClean="0">
                    <a:solidFill>
                      <a:srgbClr val="FF0000"/>
                    </a:solidFill>
                  </a:rPr>
                  <a:t>কাজ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(Work):</a:t>
                </a:r>
                <a:r>
                  <a:rPr lang="en-US" dirty="0" err="1" smtClean="0"/>
                  <a:t>দৈনন্দিন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জীবনে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আমরা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কিছু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তাকে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কাজ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বললে</a:t>
                </a:r>
                <a:r>
                  <a:rPr lang="en-US" dirty="0" smtClean="0"/>
                  <a:t> ও </a:t>
                </a:r>
                <a:r>
                  <a:rPr lang="en-US" dirty="0" err="1" smtClean="0"/>
                  <a:t>পদার্থবিজ্ঞানের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ভাষায়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কাজ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কথাটি</a:t>
                </a:r>
                <a:r>
                  <a:rPr lang="en-US" dirty="0" err="1"/>
                  <a:t>র</a:t>
                </a:r>
                <a:r>
                  <a:rPr lang="en-US" dirty="0" err="1" smtClean="0"/>
                  <a:t>সুনির্দিষ্ট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অর্থ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আছে</a:t>
                </a:r>
                <a:r>
                  <a:rPr lang="en-US" dirty="0" smtClean="0"/>
                  <a:t>।</a:t>
                </a:r>
              </a:p>
              <a:p>
                <a:pPr algn="just"/>
                <a:r>
                  <a:rPr lang="en-US" dirty="0" err="1" smtClean="0"/>
                  <a:t>কোন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বস্তুর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উপর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যদি</a:t>
                </a:r>
                <a:r>
                  <a:rPr lang="en-US" dirty="0" smtClean="0"/>
                  <a:t> F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প্রয়োগ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হয়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এবং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প্রয়োগ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করার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সময়টুকুতে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যদি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বস্তুটি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দিকে</a:t>
                </a:r>
                <a:r>
                  <a:rPr lang="en-US" dirty="0" smtClean="0"/>
                  <a:t> S </a:t>
                </a:r>
                <a:r>
                  <a:rPr lang="en-US" dirty="0" err="1" smtClean="0"/>
                  <a:t>দূরত্ব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অতিক্রম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করে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সরণ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হয়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তাহলে</a:t>
                </a:r>
                <a:r>
                  <a:rPr lang="en-US" dirty="0" smtClean="0"/>
                  <a:t> ঐ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দ্বারা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কাজের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পরিমাণ</a:t>
                </a:r>
                <a:r>
                  <a:rPr lang="en-US" dirty="0" smtClean="0"/>
                  <a:t> W </a:t>
                </a:r>
                <a:r>
                  <a:rPr lang="en-US" dirty="0" err="1" smtClean="0"/>
                  <a:t>হলে</a:t>
                </a:r>
                <a:r>
                  <a:rPr lang="en-US" dirty="0" smtClean="0"/>
                  <a:t>,</a:t>
                </a:r>
              </a:p>
              <a:p>
                <a:pPr algn="just"/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W=FS</a:t>
                </a:r>
              </a:p>
              <a:p>
                <a:pPr algn="just"/>
                <a:r>
                  <a:rPr lang="en-US" dirty="0"/>
                  <a:t> </a:t>
                </a:r>
                <a:r>
                  <a:rPr lang="en-US" dirty="0" smtClean="0"/>
                  <a:t>                                       </a:t>
                </a:r>
                <a:r>
                  <a:rPr lang="en-US" dirty="0" err="1" smtClean="0"/>
                  <a:t>বা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কাজ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বল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সরণ</m:t>
                    </m:r>
                  </m:oMath>
                </a14:m>
                <a:endParaRPr lang="en-US" dirty="0" smtClean="0"/>
              </a:p>
              <a:p>
                <a:pPr algn="just"/>
                <a:r>
                  <a:rPr lang="en-US" dirty="0" err="1" smtClean="0"/>
                  <a:t>কাজের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একক</a:t>
                </a:r>
                <a:r>
                  <a:rPr lang="en-US" dirty="0"/>
                  <a:t>:</a:t>
                </a:r>
                <a:r>
                  <a:rPr lang="en-US" dirty="0" smtClean="0"/>
                  <a:t> J(</a:t>
                </a:r>
                <a:r>
                  <a:rPr lang="en-US" dirty="0" err="1" smtClean="0"/>
                  <a:t>জুল</a:t>
                </a:r>
                <a:r>
                  <a:rPr lang="en-US" dirty="0" smtClean="0"/>
                  <a:t>)</a:t>
                </a:r>
              </a:p>
              <a:p>
                <a:pPr algn="just"/>
                <a:r>
                  <a:rPr lang="en-US" dirty="0" err="1" smtClean="0"/>
                  <a:t>কাজের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মাত্রা</a:t>
                </a:r>
                <a:r>
                  <a:rPr lang="en-US" dirty="0" smtClean="0"/>
                  <a:t>[W]= [ML²T¯²]</a:t>
                </a:r>
              </a:p>
              <a:p>
                <a:pPr algn="just"/>
                <a:r>
                  <a:rPr lang="en-US" dirty="0" err="1" smtClean="0"/>
                  <a:t>এবার</a:t>
                </a:r>
                <a:r>
                  <a:rPr lang="en-US" dirty="0" smtClean="0"/>
                  <a:t> এ  </a:t>
                </a:r>
                <a:r>
                  <a:rPr lang="en-US" dirty="0" err="1" smtClean="0"/>
                  <a:t>সংক্রান্ত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একটি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গাণিতিক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সমস্যা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দেখি</a:t>
                </a:r>
                <a:r>
                  <a:rPr lang="en-US" dirty="0" smtClean="0"/>
                  <a:t>,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" y="1050940"/>
                <a:ext cx="7206916" cy="3016210"/>
              </a:xfrm>
              <a:prstGeom prst="rect">
                <a:avLst/>
              </a:prstGeom>
              <a:blipFill>
                <a:blip r:embed="rId3"/>
                <a:stretch>
                  <a:fillRect l="-1689" t="-2213" r="-591" b="-2012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031" y="3990207"/>
            <a:ext cx="9144001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40 </a:t>
            </a:r>
            <a:r>
              <a:rPr lang="en-US" sz="2800" dirty="0" err="1" smtClean="0">
                <a:solidFill>
                  <a:schemeClr val="bg1"/>
                </a:solidFill>
                <a:cs typeface="NikoshBAN" panose="02000000000000000000" pitchFamily="2" charset="0"/>
              </a:rPr>
              <a:t>kg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রনি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4m/s2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রওনা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980 m </a:t>
            </a:r>
            <a:r>
              <a:rPr lang="en-US" sz="2800" dirty="0" err="1" smtClean="0">
                <a:solidFill>
                  <a:schemeClr val="bg1"/>
                </a:solidFill>
                <a:cs typeface="NikoshBAN" panose="02000000000000000000" pitchFamily="2" charset="0"/>
              </a:rPr>
              <a:t>দূরের</a:t>
            </a:r>
            <a:r>
              <a:rPr lang="en-US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পৌঁছলো।রনির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কৃতকাজ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25" y="5004319"/>
            <a:ext cx="4367463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সমাধানঃ</a:t>
            </a:r>
            <a:endParaRPr lang="en-US" dirty="0" smtClean="0"/>
          </a:p>
          <a:p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জানি</a:t>
            </a:r>
            <a:r>
              <a:rPr lang="en-US" dirty="0" smtClean="0"/>
              <a:t>,</a:t>
            </a:r>
          </a:p>
          <a:p>
            <a:r>
              <a:rPr lang="en-US" dirty="0" smtClean="0"/>
              <a:t>W=Fs</a:t>
            </a:r>
          </a:p>
          <a:p>
            <a:r>
              <a:rPr lang="en-US" dirty="0"/>
              <a:t> </a:t>
            </a:r>
            <a:r>
              <a:rPr lang="en-US" dirty="0" smtClean="0"/>
              <a:t>   =mas</a:t>
            </a:r>
          </a:p>
          <a:p>
            <a:r>
              <a:rPr lang="en-US" dirty="0"/>
              <a:t> </a:t>
            </a:r>
            <a:r>
              <a:rPr lang="en-US" dirty="0" smtClean="0"/>
              <a:t>   =40×0.4×980</a:t>
            </a:r>
          </a:p>
          <a:p>
            <a:r>
              <a:rPr lang="en-US" dirty="0" smtClean="0"/>
              <a:t>    =15680J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4668253" y="5011406"/>
            <a:ext cx="4487779" cy="163121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দেওয়া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আছে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রনির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ভরm</a:t>
            </a:r>
            <a:r>
              <a:rPr lang="en-US" sz="2000" dirty="0" smtClean="0"/>
              <a:t>=40kg</a:t>
            </a:r>
          </a:p>
          <a:p>
            <a:r>
              <a:rPr lang="en-US" sz="2000" dirty="0" err="1" smtClean="0"/>
              <a:t>রনির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ত্বরণa</a:t>
            </a:r>
            <a:r>
              <a:rPr lang="en-US" sz="2000" dirty="0" smtClean="0"/>
              <a:t>=0.4m/s²</a:t>
            </a:r>
          </a:p>
          <a:p>
            <a:r>
              <a:rPr lang="en-US" sz="2000" dirty="0" err="1" smtClean="0"/>
              <a:t>সরণ</a:t>
            </a:r>
            <a:r>
              <a:rPr lang="en-US" sz="2000" dirty="0" smtClean="0"/>
              <a:t> s=980m</a:t>
            </a:r>
          </a:p>
          <a:p>
            <a:r>
              <a:rPr lang="en-US" sz="2000" dirty="0" err="1" smtClean="0"/>
              <a:t>কৃতকাজ</a:t>
            </a:r>
            <a:r>
              <a:rPr lang="en-US" sz="2000" dirty="0" smtClean="0"/>
              <a:t> W=?</a:t>
            </a:r>
          </a:p>
        </p:txBody>
      </p:sp>
      <p:cxnSp>
        <p:nvCxnSpPr>
          <p:cNvPr id="12" name="Straight Connector 11"/>
          <p:cNvCxnSpPr>
            <a:stCxn id="8" idx="2"/>
          </p:cNvCxnSpPr>
          <p:nvPr/>
        </p:nvCxnSpPr>
        <p:spPr>
          <a:xfrm>
            <a:off x="4584032" y="4944314"/>
            <a:ext cx="9024" cy="1913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4052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45958"/>
            <a:ext cx="9144000" cy="803296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শক্তি</a:t>
            </a:r>
            <a:r>
              <a:rPr lang="en-US" sz="4000" dirty="0" smtClean="0"/>
              <a:t>(Energy):-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সামর্থ্য।শুধু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নয়,যখন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ধণাত্মক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ধনাত্মক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বস্তুটিকে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endParaRPr lang="en-US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ঋণাত্মক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বস্তুটি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সরিয়ে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endParaRPr lang="en-US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J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জুল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[W]=ML±T¯±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করি।আমরা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পাই।যেমন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420564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40428"/>
                <a:ext cx="9143999" cy="681757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গতিশক্তি(kinetic Energy):-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গতিশীল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সামর্থ্য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লাভ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গতিশক্তি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T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Ek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800" dirty="0" err="1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গতিশক্তির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সমীকরণঃ</a:t>
                </a:r>
                <a:endParaRPr lang="en-US" sz="28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ধরা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যাক,F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প্রয়োগ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m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ভরের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বস্তুকে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s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সরাণো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সম্পাদিত</a:t>
                </a:r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W=Fs…………….(1)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জানি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F=ma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গতীর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endParaRPr lang="en-US" sz="2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অবস্থানের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at±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v=at………(২)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(১)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W=Fs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=ma×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at±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m×a±t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±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m(at)±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mv±   [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(২)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</a:p>
              <a:p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কাজই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গতিশক্তি</a:t>
                </a:r>
                <a:r>
                  <a:rPr lang="en-US" sz="2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endParaRPr lang="en-SG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28"/>
                <a:ext cx="9143999" cy="6817572"/>
              </a:xfrm>
              <a:prstGeom prst="rect">
                <a:avLst/>
              </a:prstGeom>
              <a:blipFill>
                <a:blip r:embed="rId2"/>
                <a:stretch>
                  <a:fillRect l="-1265" t="-8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94681" y="5286196"/>
                <a:ext cx="3272591" cy="1391330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rgbClr val="FFFF00"/>
                    </a:solidFill>
                  </a:rPr>
                  <a:t>গতিশক্তি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mv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endParaRPr lang="en-SG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681" y="5286196"/>
                <a:ext cx="3272591" cy="1391330"/>
              </a:xfrm>
              <a:prstGeom prst="rect">
                <a:avLst/>
              </a:prstGeom>
              <a:blipFill>
                <a:blip r:embed="rId4"/>
                <a:stretch>
                  <a:fillRect l="-240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88568" y="2695073"/>
                <a:ext cx="4355432" cy="16723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S=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ut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SG" dirty="0" smtClean="0">
                    <a:solidFill>
                      <a:schemeClr val="tx1"/>
                    </a:solidFill>
                  </a:rPr>
                  <a:t>at²</a:t>
                </a:r>
              </a:p>
              <a:p>
                <a:r>
                  <a:rPr lang="en-US" dirty="0" err="1" smtClean="0">
                    <a:solidFill>
                      <a:schemeClr val="tx1"/>
                    </a:solidFill>
                  </a:rPr>
                  <a:t>স্থির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অবস্থানের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ক্ষেত্রে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u=0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S=0×t+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at²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at²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68" y="2695073"/>
                <a:ext cx="4355432" cy="1672390"/>
              </a:xfrm>
              <a:prstGeom prst="rect">
                <a:avLst/>
              </a:prstGeom>
              <a:blipFill>
                <a:blip r:embed="rId5"/>
                <a:stretch>
                  <a:fillRect l="-111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6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গতিশক্তি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2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673769"/>
            <a:ext cx="9144000" cy="83099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cs typeface="NikoshBAN" panose="02000000000000000000" pitchFamily="2" charset="0"/>
              </a:rPr>
              <a:t>30 </a:t>
            </a:r>
            <a:r>
              <a:rPr lang="en-US" sz="2400" dirty="0" err="1" smtClean="0">
                <a:cs typeface="NikoshBAN" panose="02000000000000000000" pitchFamily="2" charset="0"/>
              </a:rPr>
              <a:t>kg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cs typeface="NikoshBAN" panose="02000000000000000000" pitchFamily="2" charset="0"/>
              </a:rPr>
              <a:t>20kg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দৌড়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cs typeface="NikoshBAN" panose="02000000000000000000" pitchFamily="2" charset="0"/>
              </a:rPr>
              <a:t>5ms¯1 ­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cs typeface="NikoshBAN" panose="02000000000000000000" pitchFamily="2" charset="0"/>
              </a:rPr>
              <a:t>6ms¯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দৌড়ায়।দৌড়ের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ছিলো-নির্ণয়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" y="1655315"/>
                <a:ext cx="9143999" cy="330795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সমাধানঃ</a:t>
                </a:r>
              </a:p>
              <a:p>
                <a:r>
                  <a:rPr lang="en-US" sz="1600" dirty="0" err="1" smtClean="0"/>
                  <a:t>আমরা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জানি</a:t>
                </a:r>
                <a:r>
                  <a:rPr lang="en-US" sz="1600" dirty="0" smtClean="0"/>
                  <a:t>,</a:t>
                </a:r>
              </a:p>
              <a:p>
                <a:r>
                  <a:rPr lang="en-US" sz="1600" dirty="0" err="1" smtClean="0"/>
                  <a:t>গতিশক্তি</a:t>
                </a:r>
                <a:r>
                  <a:rPr lang="en-US" sz="1600" dirty="0" smtClean="0"/>
                  <a:t>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mv</m:t>
                    </m:r>
                  </m:oMath>
                </a14:m>
                <a:r>
                  <a:rPr lang="en-US" sz="1600" dirty="0" smtClean="0"/>
                  <a:t>²</a:t>
                </a:r>
              </a:p>
              <a:p>
                <a:r>
                  <a:rPr lang="en-US" sz="1600" dirty="0" err="1" smtClean="0"/>
                  <a:t>সুতরাং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রহিমের</a:t>
                </a:r>
                <a:r>
                  <a:rPr lang="en-US" sz="1600" dirty="0" smtClean="0"/>
                  <a:t> গতিশক্তি,T1=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/>
                  <a:t>m1v1²</a:t>
                </a:r>
              </a:p>
              <a:p>
                <a:r>
                  <a:rPr lang="en-US" sz="1600" dirty="0" smtClean="0"/>
                  <a:t>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/>
                  <a:t>×30×(5)²</a:t>
                </a:r>
              </a:p>
              <a:p>
                <a:r>
                  <a:rPr lang="en-US" sz="1600" dirty="0"/>
                  <a:t> </a:t>
                </a:r>
                <a:r>
                  <a:rPr lang="en-US" sz="1600" dirty="0" smtClean="0"/>
                  <a:t>                                                   =375 J</a:t>
                </a:r>
              </a:p>
              <a:p>
                <a:r>
                  <a:rPr lang="en-US" sz="1600" dirty="0" err="1" smtClean="0"/>
                  <a:t>এবং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করিমের</a:t>
                </a:r>
                <a:r>
                  <a:rPr lang="en-US" sz="1600" dirty="0" smtClean="0"/>
                  <a:t> গতিশক্তি,T2=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/>
                  <a:t>m2v2²</a:t>
                </a:r>
              </a:p>
              <a:p>
                <a:r>
                  <a:rPr lang="en-US" sz="1600" dirty="0" smtClean="0"/>
                  <a:t>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/>
                  <a:t>×20×(6)²</a:t>
                </a:r>
              </a:p>
              <a:p>
                <a:r>
                  <a:rPr lang="en-US" sz="1600" dirty="0"/>
                  <a:t> </a:t>
                </a:r>
                <a:r>
                  <a:rPr lang="en-US" sz="1600" dirty="0" smtClean="0"/>
                  <a:t>                                               =360 J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cs typeface="NikoshBAN" panose="02000000000000000000" pitchFamily="2" charset="0"/>
                  </a:rPr>
                  <a:t>T2&lt;T1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অতএব,দৌড়ের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করিমের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গতিশক্তি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কম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ছিল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655315"/>
                <a:ext cx="9143999" cy="3307957"/>
              </a:xfrm>
              <a:prstGeom prst="rect">
                <a:avLst/>
              </a:prstGeom>
              <a:blipFill>
                <a:blip r:embed="rId2"/>
                <a:stretch>
                  <a:fillRect l="-1598" t="-735" b="-514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907506" y="1792976"/>
            <a:ext cx="3056020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cs typeface="NikoshBAN" panose="02000000000000000000" pitchFamily="2" charset="0"/>
              </a:rPr>
              <a:t>m1=3okg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cs typeface="NikoshBAN" panose="02000000000000000000" pitchFamily="2" charset="0"/>
              </a:rPr>
              <a:t>v1=5m/s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cs typeface="NikoshBAN" panose="02000000000000000000" pitchFamily="2" charset="0"/>
              </a:rPr>
              <a:t>m2=20kg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v2=6m/s</a:t>
            </a:r>
          </a:p>
        </p:txBody>
      </p:sp>
      <p:sp>
        <p:nvSpPr>
          <p:cNvPr id="6" name="Wave 5"/>
          <p:cNvSpPr/>
          <p:nvPr/>
        </p:nvSpPr>
        <p:spPr>
          <a:xfrm>
            <a:off x="1215189" y="5474368"/>
            <a:ext cx="6352674" cy="854243"/>
          </a:xfrm>
          <a:prstGeom prst="wav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SG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381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RATAN KUMER DEWRY</dc:creator>
  <cp:lastModifiedBy>RATAN KUMER DEWRY</cp:lastModifiedBy>
  <cp:revision>36</cp:revision>
  <dcterms:created xsi:type="dcterms:W3CDTF">2020-05-04T14:45:09Z</dcterms:created>
  <dcterms:modified xsi:type="dcterms:W3CDTF">2020-05-07T12:23:46Z</dcterms:modified>
</cp:coreProperties>
</file>