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7" r:id="rId6"/>
    <p:sldId id="260" r:id="rId7"/>
    <p:sldId id="269" r:id="rId8"/>
    <p:sldId id="270" r:id="rId9"/>
    <p:sldId id="272" r:id="rId10"/>
    <p:sldId id="273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900FF"/>
    <a:srgbClr val="9900CC"/>
    <a:srgbClr val="990000"/>
    <a:srgbClr val="800000"/>
    <a:srgbClr val="990033"/>
    <a:srgbClr val="A50021"/>
    <a:srgbClr val="99CC00"/>
    <a:srgbClr val="FF00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79" autoAdjust="0"/>
  </p:normalViewPr>
  <p:slideViewPr>
    <p:cSldViewPr>
      <p:cViewPr varScale="1">
        <p:scale>
          <a:sx n="82" d="100"/>
          <a:sy n="82" d="100"/>
        </p:scale>
        <p:origin x="1038" y="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25-486A-86E8-334E336488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400">
                <a:latin typeface="NikoshBAN" pitchFamily="2" charset="0"/>
                <a:cs typeface="NikoshBAN" pitchFamily="2" charset="0"/>
              </a:defRPr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বল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c:rich>
      </c:tx>
      <c:layout>
        <c:manualLayout>
          <c:xMode val="edge"/>
          <c:yMode val="edge"/>
          <c:x val="0.43133883999794287"/>
          <c:y val="4.104317317478170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213242662848962"/>
          <c:y val="0.20261316019708095"/>
          <c:w val="0.75391696492483851"/>
          <c:h val="0.727463738085370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8100">
              <a:solidFill>
                <a:srgbClr val="008000"/>
              </a:solidFill>
            </a:ln>
          </c:spPr>
          <c:dPt>
            <c:idx val="0"/>
            <c:bubble3D val="0"/>
            <c:spPr>
              <a:noFill/>
              <a:ln w="38100">
                <a:solidFill>
                  <a:srgbClr val="008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FF9F-4E47-A554-D8D89773D852}"/>
              </c:ext>
            </c:extLst>
          </c:dPt>
          <c:dPt>
            <c:idx val="1"/>
            <c:bubble3D val="0"/>
            <c:spPr>
              <a:solidFill>
                <a:srgbClr val="990000"/>
              </a:solidFill>
              <a:ln w="38100">
                <a:solidFill>
                  <a:srgbClr val="008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FF9F-4E47-A554-D8D89773D852}"/>
              </c:ext>
            </c:extLst>
          </c:dPt>
          <c:dPt>
            <c:idx val="2"/>
            <c:bubble3D val="0"/>
            <c:spPr>
              <a:noFill/>
              <a:ln w="38100">
                <a:solidFill>
                  <a:srgbClr val="008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FF9F-4E47-A554-D8D89773D852}"/>
              </c:ext>
            </c:extLst>
          </c:dPt>
          <c:dPt>
            <c:idx val="3"/>
            <c:bubble3D val="0"/>
            <c:spPr>
              <a:noFill/>
              <a:ln w="38100">
                <a:solidFill>
                  <a:srgbClr val="008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F9F-4E47-A554-D8D89773D852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12</c:v>
                </c:pt>
                <c:pt idx="2">
                  <c:v>4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F9F-4E47-A554-D8D89773D8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400">
                <a:latin typeface="NikoshBAN" pitchFamily="2" charset="0"/>
                <a:cs typeface="NikoshBAN" pitchFamily="2" charset="0"/>
              </a:defRPr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বল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c:rich>
      </c:tx>
      <c:layout>
        <c:manualLayout>
          <c:xMode val="edge"/>
          <c:yMode val="edge"/>
          <c:x val="0.43133883999794309"/>
          <c:y val="4.104317317478170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213242662848962"/>
          <c:y val="0.202613160197081"/>
          <c:w val="0.75391696492483851"/>
          <c:h val="0.727463738085370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8100">
              <a:solidFill>
                <a:srgbClr val="008000"/>
              </a:solidFill>
            </a:ln>
          </c:spPr>
          <c:dPt>
            <c:idx val="0"/>
            <c:bubble3D val="0"/>
            <c:spPr>
              <a:solidFill>
                <a:srgbClr val="0070C0"/>
              </a:solidFill>
              <a:ln w="38100">
                <a:solidFill>
                  <a:srgbClr val="008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3FD3-4BA4-9994-06825DBD295E}"/>
              </c:ext>
            </c:extLst>
          </c:dPt>
          <c:dPt>
            <c:idx val="1"/>
            <c:bubble3D val="0"/>
            <c:spPr>
              <a:solidFill>
                <a:srgbClr val="990000"/>
              </a:solidFill>
              <a:ln w="38100">
                <a:solidFill>
                  <a:srgbClr val="008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3FD3-4BA4-9994-06825DBD295E}"/>
              </c:ext>
            </c:extLst>
          </c:dPt>
          <c:dPt>
            <c:idx val="2"/>
            <c:bubble3D val="0"/>
            <c:spPr>
              <a:noFill/>
              <a:ln w="38100">
                <a:solidFill>
                  <a:srgbClr val="008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3FD3-4BA4-9994-06825DBD295E}"/>
              </c:ext>
            </c:extLst>
          </c:dPt>
          <c:dPt>
            <c:idx val="3"/>
            <c:bubble3D val="0"/>
            <c:spPr>
              <a:noFill/>
              <a:ln w="38100">
                <a:solidFill>
                  <a:srgbClr val="008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FD3-4BA4-9994-06825DBD295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as-IN" sz="3600" b="1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rPr>
                      <a:t>৯৬</a:t>
                    </a:r>
                    <a:r>
                      <a:rPr lang="as-IN" sz="3600" b="1" baseline="30000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rPr>
                      <a:t>০</a:t>
                    </a:r>
                    <a:endParaRPr lang="as-IN" sz="3600" b="1" dirty="0">
                      <a:solidFill>
                        <a:srgbClr val="FFFF00"/>
                      </a:solidFill>
                      <a:latin typeface="NikoshBAN" pitchFamily="2" charset="0"/>
                      <a:cs typeface="NikoshBAN" pitchFamily="2" charset="0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D3-4BA4-9994-06825DBD295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D3-4BA4-9994-06825DBD295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D3-4BA4-9994-06825DBD295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D3-4BA4-9994-06825DBD295E}"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12</c:v>
                </c:pt>
                <c:pt idx="2">
                  <c:v>4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FD3-4BA4-9994-06825DBD29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400">
                <a:latin typeface="NikoshBAN" pitchFamily="2" charset="0"/>
                <a:cs typeface="NikoshBAN" pitchFamily="2" charset="0"/>
              </a:defRPr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বল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c:rich>
      </c:tx>
      <c:layout>
        <c:manualLayout>
          <c:xMode val="edge"/>
          <c:yMode val="edge"/>
          <c:x val="0.43133883999794342"/>
          <c:y val="4.104317317478170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213242662848962"/>
          <c:y val="0.20261316019708106"/>
          <c:w val="0.75391696492483851"/>
          <c:h val="0.727463738085370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8100">
              <a:solidFill>
                <a:srgbClr val="008000"/>
              </a:solidFill>
            </a:ln>
          </c:spPr>
          <c:dPt>
            <c:idx val="0"/>
            <c:bubble3D val="0"/>
            <c:spPr>
              <a:solidFill>
                <a:srgbClr val="0070C0"/>
              </a:solidFill>
              <a:ln w="38100">
                <a:solidFill>
                  <a:srgbClr val="008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D617-4BB7-AC33-E0ADBC53CA11}"/>
              </c:ext>
            </c:extLst>
          </c:dPt>
          <c:dPt>
            <c:idx val="1"/>
            <c:bubble3D val="0"/>
            <c:spPr>
              <a:solidFill>
                <a:srgbClr val="990000"/>
              </a:solidFill>
              <a:ln w="38100">
                <a:solidFill>
                  <a:srgbClr val="008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617-4BB7-AC33-E0ADBC53CA11}"/>
              </c:ext>
            </c:extLst>
          </c:dPt>
          <c:dPt>
            <c:idx val="2"/>
            <c:bubble3D val="0"/>
            <c:spPr>
              <a:noFill/>
              <a:ln w="38100">
                <a:solidFill>
                  <a:srgbClr val="008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D617-4BB7-AC33-E0ADBC53CA11}"/>
              </c:ext>
            </c:extLst>
          </c:dPt>
          <c:dPt>
            <c:idx val="3"/>
            <c:bubble3D val="0"/>
            <c:spPr>
              <a:solidFill>
                <a:srgbClr val="9900CC"/>
              </a:solidFill>
              <a:ln w="38100">
                <a:solidFill>
                  <a:srgbClr val="008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617-4BB7-AC33-E0ADBC53CA11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617-4BB7-AC33-E0ADBC53CA1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17-4BB7-AC33-E0ADBC53CA1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617-4BB7-AC33-E0ADBC53CA1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as-IN" sz="3600" b="1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rPr>
                      <a:t>৭</a:t>
                    </a:r>
                    <a:r>
                      <a:rPr lang="as-IN" sz="3600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rPr>
                      <a:t>২</a:t>
                    </a:r>
                    <a:r>
                      <a:rPr lang="as-IN" sz="3600" baseline="30000" dirty="0">
                        <a:solidFill>
                          <a:srgbClr val="FFFF00"/>
                        </a:solidFill>
                        <a:latin typeface="NikoshBAN" pitchFamily="2" charset="0"/>
                        <a:cs typeface="NikoshBAN" pitchFamily="2" charset="0"/>
                      </a:rPr>
                      <a:t>০</a:t>
                    </a:r>
                    <a:endParaRPr lang="as-IN" sz="3600" dirty="0">
                      <a:solidFill>
                        <a:srgbClr val="FFFF00"/>
                      </a:solidFill>
                      <a:latin typeface="NikoshBAN" pitchFamily="2" charset="0"/>
                      <a:cs typeface="NikoshBAN" pitchFamily="2" charset="0"/>
                    </a:endParaRP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617-4BB7-AC33-E0ADBC53CA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12</c:v>
                </c:pt>
                <c:pt idx="2">
                  <c:v>4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17-4BB7-AC33-E0ADBC53CA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400">
                <a:latin typeface="NikoshBAN" pitchFamily="2" charset="0"/>
                <a:cs typeface="NikoshBAN" pitchFamily="2" charset="0"/>
              </a:defRPr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বল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c:rich>
      </c:tx>
      <c:layout>
        <c:manualLayout>
          <c:xMode val="edge"/>
          <c:yMode val="edge"/>
          <c:x val="0.43133883999794254"/>
          <c:y val="4.104317317478170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213242662848962"/>
          <c:y val="0.20261316019708087"/>
          <c:w val="0.75391696492483851"/>
          <c:h val="0.727463738085370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0-AACF-4612-AB22-6325293D5F71}"/>
              </c:ext>
            </c:extLst>
          </c:dPt>
          <c:dPt>
            <c:idx val="1"/>
            <c:bubble3D val="0"/>
            <c:spPr>
              <a:solidFill>
                <a:srgbClr val="990000"/>
              </a:solidFill>
            </c:spPr>
            <c:extLst>
              <c:ext xmlns:c16="http://schemas.microsoft.com/office/drawing/2014/chart" uri="{C3380CC4-5D6E-409C-BE32-E72D297353CC}">
                <c16:uniqueId val="{00000001-AACF-4612-AB22-6325293D5F71}"/>
              </c:ext>
            </c:extLst>
          </c:dPt>
          <c:dPt>
            <c:idx val="2"/>
            <c:bubble3D val="0"/>
            <c:spPr>
              <a:solidFill>
                <a:schemeClr val="tx1">
                  <a:lumMod val="95000"/>
                  <a:lumOff val="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AACF-4612-AB22-6325293D5F71}"/>
              </c:ext>
            </c:extLst>
          </c:dPt>
          <c:dPt>
            <c:idx val="3"/>
            <c:bubble3D val="0"/>
            <c:spPr>
              <a:solidFill>
                <a:srgbClr val="9900CC"/>
              </a:solidFill>
            </c:spPr>
            <c:extLst>
              <c:ext xmlns:c16="http://schemas.microsoft.com/office/drawing/2014/chart" uri="{C3380CC4-5D6E-409C-BE32-E72D297353CC}">
                <c16:uniqueId val="{00000003-AACF-4612-AB22-6325293D5F7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as-IN" sz="4000"/>
                      <a:t>৯৬</a:t>
                    </a:r>
                    <a:r>
                      <a:rPr lang="as-IN" sz="4000" baseline="30000"/>
                      <a:t>০</a:t>
                    </a:r>
                    <a:endParaRPr lang="as-IN" sz="40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ACF-4612-AB22-6325293D5F7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as-IN" sz="3600" dirty="0"/>
                      <a:t>1৪৪</a:t>
                    </a:r>
                    <a:r>
                      <a:rPr lang="as-IN" sz="3600" baseline="30000" dirty="0"/>
                      <a:t>০</a:t>
                    </a:r>
                    <a:endParaRPr lang="as-IN" sz="3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ACF-4612-AB22-6325293D5F7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as-IN" sz="4000" dirty="0"/>
                      <a:t>4৮</a:t>
                    </a:r>
                    <a:r>
                      <a:rPr lang="as-IN" sz="4000" baseline="30000" dirty="0"/>
                      <a:t>০</a:t>
                    </a:r>
                    <a:endParaRPr lang="as-IN" sz="4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ACF-4612-AB22-6325293D5F7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as-IN" sz="4000" dirty="0"/>
                      <a:t>৭২</a:t>
                    </a:r>
                    <a:r>
                      <a:rPr lang="as-IN" sz="4000" baseline="30000" dirty="0"/>
                      <a:t>০</a:t>
                    </a:r>
                    <a:endParaRPr lang="as-IN" sz="4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ACF-4612-AB22-6325293D5F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12</c:v>
                </c:pt>
                <c:pt idx="2">
                  <c:v>4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CF-4612-AB22-6325293D5F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400">
                <a:latin typeface="NikoshBAN" pitchFamily="2" charset="0"/>
                <a:cs typeface="NikoshBAN" pitchFamily="2" charset="0"/>
              </a:defRPr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বল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c:rich>
      </c:tx>
      <c:layout>
        <c:manualLayout>
          <c:xMode val="edge"/>
          <c:yMode val="edge"/>
          <c:x val="0.43133883999794287"/>
          <c:y val="4.104317317478170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213242662848962"/>
          <c:y val="0.20261316019708095"/>
          <c:w val="0.75391696492483851"/>
          <c:h val="0.727463738085370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0-D51B-45D5-B9D7-AC5D3AD4DFE5}"/>
              </c:ext>
            </c:extLst>
          </c:dPt>
          <c:dPt>
            <c:idx val="1"/>
            <c:bubble3D val="0"/>
            <c:spPr>
              <a:solidFill>
                <a:srgbClr val="990000"/>
              </a:solidFill>
            </c:spPr>
            <c:extLst>
              <c:ext xmlns:c16="http://schemas.microsoft.com/office/drawing/2014/chart" uri="{C3380CC4-5D6E-409C-BE32-E72D297353CC}">
                <c16:uniqueId val="{00000001-D51B-45D5-B9D7-AC5D3AD4DFE5}"/>
              </c:ext>
            </c:extLst>
          </c:dPt>
          <c:dPt>
            <c:idx val="2"/>
            <c:bubble3D val="0"/>
            <c:spPr>
              <a:solidFill>
                <a:schemeClr val="tx1">
                  <a:lumMod val="95000"/>
                  <a:lumOff val="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D51B-45D5-B9D7-AC5D3AD4DFE5}"/>
              </c:ext>
            </c:extLst>
          </c:dPt>
          <c:dPt>
            <c:idx val="3"/>
            <c:bubble3D val="0"/>
            <c:spPr>
              <a:solidFill>
                <a:srgbClr val="9900CC"/>
              </a:solidFill>
            </c:spPr>
            <c:extLst>
              <c:ext xmlns:c16="http://schemas.microsoft.com/office/drawing/2014/chart" uri="{C3380CC4-5D6E-409C-BE32-E72D297353CC}">
                <c16:uniqueId val="{00000003-D51B-45D5-B9D7-AC5D3AD4DFE5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51B-45D5-B9D7-AC5D3AD4DFE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1B-45D5-B9D7-AC5D3AD4DFE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as-IN" sz="4400" dirty="0"/>
                      <a:t>4৮</a:t>
                    </a:r>
                    <a:r>
                      <a:rPr lang="as-IN" sz="4400" baseline="30000" dirty="0"/>
                      <a:t>০</a:t>
                    </a:r>
                    <a:endParaRPr lang="as-IN" sz="4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51B-45D5-B9D7-AC5D3AD4DFE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1B-45D5-B9D7-AC5D3AD4DF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12</c:v>
                </c:pt>
                <c:pt idx="2">
                  <c:v>4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1B-45D5-B9D7-AC5D3AD4DF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-1371600" y="-2438400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n w="57150">
              <a:solidFill>
                <a:schemeClr val="bg1"/>
              </a:solidFill>
            </a:ln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5" name="Straight Connector 4"/>
        <cdr:cNvSpPr/>
      </cdr:nvSpPr>
      <cdr:spPr>
        <a:xfrm xmlns:a="http://schemas.openxmlformats.org/drawingml/2006/main">
          <a:off x="-1371600" y="-2438400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0.43636</cdr:x>
      <cdr:y>0.65455</cdr:y>
    </cdr:from>
    <cdr:to>
      <cdr:x>0.65455</cdr:x>
      <cdr:y>0.81818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828800" y="2743200"/>
          <a:ext cx="9144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0.45455</cdr:x>
      <cdr:y>0.70909</cdr:y>
    </cdr:from>
    <cdr:to>
      <cdr:x>0.67273</cdr:x>
      <cdr:y>0.85714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905019" y="2647600"/>
          <a:ext cx="914392" cy="552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/>
          <a:r>
            <a:rPr lang="bn-BD" sz="3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১৪৪</a:t>
          </a:r>
          <a:r>
            <a:rPr lang="bn-BD" sz="3600" b="1" baseline="30000" dirty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০</a:t>
          </a:r>
          <a:endParaRPr lang="en-US" sz="3600" b="1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-1371600" y="-2438400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n w="57150">
              <a:solidFill>
                <a:schemeClr val="bg1"/>
              </a:solidFill>
            </a:ln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5" name="Straight Connector 4"/>
        <cdr:cNvSpPr/>
      </cdr:nvSpPr>
      <cdr:spPr>
        <a:xfrm xmlns:a="http://schemas.openxmlformats.org/drawingml/2006/main">
          <a:off x="-1371600" y="-2438400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0.43636</cdr:x>
      <cdr:y>0.65455</cdr:y>
    </cdr:from>
    <cdr:to>
      <cdr:x>0.65455</cdr:x>
      <cdr:y>0.81818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828800" y="2743200"/>
          <a:ext cx="9144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0.56364</cdr:x>
      <cdr:y>0.36735</cdr:y>
    </cdr:from>
    <cdr:to>
      <cdr:x>0.78182</cdr:x>
      <cdr:y>0.5154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362200" y="1371600"/>
          <a:ext cx="914392" cy="5527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/>
          <a:endParaRPr lang="en-US" dirty="0">
            <a:solidFill>
              <a:srgbClr val="00B05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-1371600" y="-2438400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n w="57150">
              <a:solidFill>
                <a:schemeClr val="bg1"/>
              </a:solidFill>
            </a:ln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5" name="Straight Connector 4"/>
        <cdr:cNvSpPr/>
      </cdr:nvSpPr>
      <cdr:spPr>
        <a:xfrm xmlns:a="http://schemas.openxmlformats.org/drawingml/2006/main">
          <a:off x="-1371600" y="-2438400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0.43636</cdr:x>
      <cdr:y>0.65455</cdr:y>
    </cdr:from>
    <cdr:to>
      <cdr:x>0.65455</cdr:x>
      <cdr:y>0.81818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828800" y="2743200"/>
          <a:ext cx="9144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0.56364</cdr:x>
      <cdr:y>0.36735</cdr:y>
    </cdr:from>
    <cdr:to>
      <cdr:x>0.78182</cdr:x>
      <cdr:y>0.5154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362200" y="1371600"/>
          <a:ext cx="914392" cy="5527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/>
          <a:endParaRPr lang="en-US" dirty="0">
            <a:solidFill>
              <a:srgbClr val="00B05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08-May-2020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08-May-2020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08-May-2020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08-May-2020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08-May-2020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08-May-2020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08-May-2020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08-May-2020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08-May-2020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08-May-2020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08-May-2020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08-May-2020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2600" y="381000"/>
            <a:ext cx="5486400" cy="110799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b="1" dirty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b="1" dirty="0"/>
          </a:p>
        </p:txBody>
      </p:sp>
      <p:sp>
        <p:nvSpPr>
          <p:cNvPr id="11272" name="AutoShape 8" descr="data:image/jpeg;base64,/9j/4AAQSkZJRgABAQAAAQABAAD/2wCEAAkGBxQSEhQUExQWFBUUGBgYFxcYFxcXGBgXFxgXFhcYGBgYHCggGBolHBYYITEiJSkrLi4uFx8zODMsNygtLiwBCgoKDg0OGxAQGywkICQsLCwsLCwsLCwsLCwsLCwsLCwsLCwsLCwsLCwsLCwsLCwsLCwsLCwsLCwsLCwsLCwsLP/AABEIALEBHAMBEQACEQEDEQH/xAAcAAABBQEBAQAAAAAAAAAAAAAGAgMEBQcBAAj/xABGEAACAAMFBQYCCQIDBwQDAAABAgADEQQFEiExBkFRYXETIjKBkaFCsQcUI1JicsHR8DOCkqLhJDRDY3Oy8RajwsMVF1P/xAAbAQACAwEBAQAAAAAAAAAAAAADBAABAgUGB//EADgRAAIBAgUBBwIGAQQCAwEAAAABAgMRBBIhMUFRBRMiMmFxgZGhFEKxwdHw4SMzUvEkNAZykhX/2gAMAwEAAhEDEQA/AEmVlpHAud1oYKUyrGr3MtWEtM8xFpEuIrFlHHyiIjKu274JEwypuT+sYNV8qF6XnZavNqYEloMXOLrEZA/2FuCXMlNNmqr4zhUEVoBqetflHne1cbUhVVKm7W1fyZk7FbtpswLMRMlA9k2RFScDbtdxhns3tCVa9Kq/EtvVfyi4u6BcrpHYLKu8INAHMp7KPtINLyi8fOWCJiYAak09TSMN2Vwzdiya45rTmky0Z2GdBw4k6AQt+Jpxpqc3ZFU3nV0VsxStQQQRkQciCNQYZi76o01ZDcaMI7FGjj6GKLew1d05qEAVAiVErmqMnZosbJgaoOXWAyug8bNC5lk4EHziZiWOSpFAe5T+6I3fkkVbgcs3aZYTLpwNKxTy+pazcWOqZgm5YAacv1ivDlLWZSOtKtGpSW2e4LGrw6sz4+iETwwNMYQ10O+KjZ8GndcnJxFRiYsKaLSsReiJL1O2J5eHuyplOLE19hEmpX1Zmm420RGtM5QubTF73hFY3FO+yMzkrbsRPmMFBBYDhSp9YuKTJKVluP2Ke5lTCAwypUkg+wjM4pSRuE24sHrYDUGGoClW4wI2CSPHpEI/Y2KZHDOoQbUsFgDkMCkaZk6kQgm0EkREUyunE0oYIUVFzD7ZoNV8iFqXnZaFBUwK4wcCmsXwQ1/YtALJKA4EnqST+seN7Rd8XL+8A27lvbrKs2WyMKqwII6wpmlCSnHdGYuzMXvSxNKmvLbVDTqNx8xQ+ce1oVlVpqouUGKa3y8oagzEkUlm/qQxLyi0fOXNzS8dolrxcfOsBqyywb9Dc9mHtutGCccORAAYjlWgy4V944UbVFfdcHouycB3eHzVFrJ/Yob4untmExWCk5NXjTunLjpXpDVDFd14Wr9C8b2e6sr097fUE3UgkHIiOvdNXPPyjKEnFqzRwRCkcm6GKRb2G7lbvMIlZaJmsM9WiUsoVND7xi4aw6pKAEGMtJlptIWLZU0KmvGJksTMmzrSEpmMxnFZmW4IQqjECy1HI5xq+mjKsr3YqZ9XDZLOHU5RPG1wZ8F+R16nSVjFcqnPrlGFpyEfsOTQQwoBKPE7vWKW3Ut/QXZXyOK0hj+EGntEkukSQemruMzFm0+zZKVzZgAfeLWXkzLNbQZt0yZQBXDc61/0jUVHdlScvynLL2glTAz/AOYD2iSy5lZEhmy+IH7ZoM+O+GoC1X3IywQCrHT1ii2vU2SaY4UTqyK6a1K5QZagXdEWW+I0jbVjO44cooscxVijRGtCihMaRlg1dJ+2fzhmp5EKUvOy03wIYFpWIyGp7BWgNZVWuak+hMeV7XpuNfP1A8tBTLWu8DrCVCkqraclFdWYk7Gc/SXZMM2VMHxqVPVCKH0b2jt9jTeWdN8P9Q8HdAFbFyMd2JbB6zf1DDUvKKR84Q7Jr/tUsnIKS3oDT3pCOPbWHklzoPYSk6lW3TUMbVYCBjJqW16nOEVTyRSPU0q6byLgXYZAyD0o+Rrvr/KwliG8rlHdGa1R2bjutQCvWUA5ppUj/DlXzFI72Hm5QVzldtUMlZVf+av8kSUhYgDMk0HUwxJ2V2cW9hVvszS2dHFGQkEcxFQmpJSXJL3Vyvut6TDG6qvErDu0yyocVcvLIwHgZe5Nu+75k9klIMTs1BXdxJI3AZwOpUjTTkynLLG7ENZ+zmMjUxIxUgHepIPyjSlmimuS4tPUYmGpNPaLRbOCe8tx8Q4ERMqkiKUovqS5l4Bj31P+EGMKDWzNOcXo0KaxS2AKzmQ1rmp9MotTaequRwTWjOTrITnnMA4EisRSI0NWI0rSz4RzxGNT/wDtczT9rDFoWThJmFga5BVP6xcXK+hU8lvEJtkkMowkryZqewi4ys9STjdaMas9mKo/fSlOpi5STa0KhBxT1RUWoCgzrypB4i9S1hlTyjYP4O1/CIr5L16GxTHAEcJLU6rehXWsDzg0LgZpEeVJ37425GUjxHGIQWBFFkS2V3aRtGWD9zj7ZoYq+RCtLzsuZCb4C2MoUVNYhRfbM3m0nMbjmOIP/iEcbho14ZWK4iTpzUkaNYL7kTAO/wDCW0OQXWvPpHCo9myd41NPYtSzK8TPryv5bxmlUFEUHsq5E/iI3V4cI62Gwn4NXbu3uRVkipuq5DapwlVwVxYmIrTCKnLed0N4rFxw9J1N/QO9iVbvosnyyHkTFnDD3g3cbFvw6jD1PrC1Ht6lUVpxa+/1/wCgChllcoLplvItJWYpR1qCrCh3H5R0a8o1aOaLujq9lNd/lfKaNFk2RpoVVBOKpBplSkc5Voy0udGdaNJtt7ET6Q1lyPqchKh2OJj/AG6fOGZU6eW0dbK7+QXZeJlOrKU9m2l8a/wA1/S1QU+ItXyAIPvT0jeDk5Sb4sF7crKVOEed/gd2IsIm2qXXwrVj0QV+dB5wbGVMtN2PLVXpYp71tPaTZr/fdj6k0hilHLBL0Nx8pUWH+pWDVPKSj/uFs7kt8JHAjOF0lYcd7mkfRjdZWW9oK4SSVXOtFGpHU/KOR2jVu8i9xStNt26AxtfLwXhaQDl2hIGCviAbXzh+g06KtsHo3sr/AKFA1mxOQoqehHvDGayuy5uMdzkygUaZZamKW5q6tcexqKVWteDCJqRtDlqnKKAAeZ+VIqK1LbshAmFQCtTXmYlkyK6HRNnDQDzYn2iZY9SZpLgeFrmYT4a8gB84xlVzed2Ki12wsaMoJ/Ea/KDxhbZgZVE90OSpx7NsIXTcAPnGWtdTaay6FLOm5ZiGYxFpz01GpRrrGnpsDi7iSB/DE1K0NhtDACOFFXZ1ZPQqmYkwzayF29R3BGLm7HGlxaZLCStBFlbDE0ZHpFlAvdbUnNDdTyIUp+dhFL0hZjSGy2cWUPWYkHI0rl+0UwWIhmiE+zstpZUvma5+eUJ15WeaJzadV053+oKWGX9Wt0yUfCkw0p9wmq0/tIhmt/qUVKPQJO12uDXbpu9ExtLYkTCHoaa4QCcuIAjxmMryrySkrOOg7HwxS4LKU1MoWpTy+Fkkr6lVtJsvKtmBm7s1CMLjWla4W4r8q5b69jC4qdBeHWL3X8epmM5Qd4uzRVbN3nNS2TrNOGEIA0vLVaUyO8GnsYbqUabjCvTfOpSm5QanuCW0V5LOvBp0zKWhKSsWSkr3dTkBWprpDsacu6ahvJ3fouPsdLA1acErytYFrfJd7SyTFKMGoynVQNdOWeWRrHSppUqOhX/u4rw7P7JGmTLVLlyF7OUqVksFAFCveYedaZx56nSm60nKTeq+Q1XAOalBPZ6fQx74fKPUnJivCiT/AOnLTI+1nSWloWwBmp4qVpQGo358jwgX4qjV8EJJtEpRanccws7qFwtUgAHWpyirpLUak2tTctnrMJdmVRoAAI85VnnnJnPTvr1Mz22s5/8Ayc8DGAcDVr3aFFjs4R/+Ovn9RmNRQjd3O9gsuXiP+pMU5XZjDUKuOrqnH59F1Jt93Kr2azqgWW2bux1JfJV5kndyjl4bGyjiKkpXa2S9ufg7Lwl5OnB6LS/tuyDO2RYACXNR2U/aVUBVOVBU6nMwzDtaLbc4tLjlsC8LOyfX0Bu1ymDsuZKmhoVGYyjqwkmk+otNWLpbqKWdpjjvhSQrGuGuQJ55wKU7zUUKSrOc1GJVSpvfHgPIKxPvBmtBvngi29/Hu6GkahwVPZkZM1HdoOOR+cbejMrVEixAd6hrlup+kYlcJFLgo7YNPOGYCtVWG0QUriA5Rpv0BxXqJw/i+cXf0M29TUrZbK5RxoQtqdOc7kJZoBg1gJMlTKwJqwVHZr7oiRG2ImRaMsjzmoD0MaRlglY3pNbrDkl4UJwfjZbLazlAsiGMx6csxVVyCFeuE7jTIjryiLK3ZcGM+tkcl24iI4IIpBpcVv7SUp+JdegNKwjWhZtHIxMcs3YZ+kK66CVbZQyAWXOp/wC25/7T/bA8DWu3Rl8fv/IWyypov9jb7DS1DHLceB4dI5PauAebvIb8hMPVs+7l8BkRiHOOI0pxvyNXcWO2WZXI9DyMOYKos3dz2f29TFSNtUU1+y1FpszUo5LJXipFSD5gU6mHaMpRnOlx+6IqTnTc1xb7mb7cWQiUmX/FehGdQWYEdQRpHZ7Pl437L7AqSbnZclZY2LzcbnEwWWteSy1A66U8oZlpGy21/U9P2NQUO8v5k7fD1CzAWkofwt7MT+sIwV5yG8yjWkvVfoZzckv/AGpVOizvZWr+kdXESaoNrfKcSNDNinT4Tf2uze7+EtrO2IB5bKMY/BvI4MKgjgQI8xSwsqTUoOzsre6XPuJ0IOVTI9Hr9TG7jsqtaloMSpiYPSlaZKabjmDSPQVqjVJ33ZWKajA2iyJSUg6fKPPt31ForRIzr6SJgS0VGrS19Qzj9I6/Z3ipfIOpduxW2VS5lNM8K5BdanpvMXXlaLUT2fZuGWFw7S88tW+np8BTabFLZk7Vj2uZSSpzqRQYqZgAZUy35x56FWok1BeHl/wBhWqRi+7Xh5k9rc2KK+7DPkBcYCpU0Cmoxa58T+0dPC1aNa6hv6o6OGxNCqpOO6Wt1wVNwWdJjtOYVoThr97eY7E7xioni8ZVUm8vJJv61/ZMK+L9/wDSM014gGHj4wbkuCwNZrZaKtB6wy1pwdBNX3Zy2syMSDhy+IVPyiRSZqTa5Ikm0uyVYhhzyHkI24pPQFGTcddRdhw97BSpGdMUVO/Junl1ylTbt3UwemArEZQOPtBNQKt1OUHE+kTUzp1NEmJUjhHLQ+zy2apiORSiXN0XU040XKm8hqdCQDSEsVi4UFef0C8Ey37Pz5eeEOo+JO96jX2gFHtLD1Obe5uMYz2av0en+PuUz5ftv9I6EZJ7GqmGqwV5RZFtZ7pgkRVgnY1rNYc4bk/CJw87L2VYq6wBzGbF5ZbFjszyhnXvKD99eHA0ygWa0rnPqS7uqDdis+ZqNIPOXQfp66ltd80ynqNNeo0YfzhAZrMhbF07q5od0NLnymkTM5c9TLPRh3SOdY5N3Ctfb+/yJ05aZWZ3dAaQ9osszxSy6HnkRUciKHzjq1kpqM0at4kwu2B2xFolmTNJ7aUKEn410D1+9uPrvjzfa/Zjoz72n5ZfZ/3Y6dJqby8hAL9wHPPnvjmxoSeq3H3gs60dh+3qJ1okUagRTOBFO93lFBxHHhUcY6mHpzUpTlz+9zmKqo0XBctfYHksa2j6zJfMdq+E70bcw9YYc5UpRmumoCjWdKspIAZVkmSZjSgQpSisSAxquRp7x2nOM45up1uzoYuvOUqMsq5e5fi9J0iUK4WSpWpWneIzGR4QvScHNqO5vHyxGGqJykpX5tbb2IjW6XN7LDLCshYkjfv4fepA3SlTcm5Np8dDpdlN4hTxElr5V+/2L4392KFj3lVaMp0NQQF84xGm5NRQt2j3dCGZ7t+H36+yJSXaFmSTSlLNKWg0FGmGgHVvaASqtwkr/mf7Hmqkm4pP3DJPAPlCX5QvBmP0iSWe2yxTISVZjuADzNT5fOOv2dNRw763/ZDeAwzrYlN+WOrI9wS5trmBbOSqJ47RTwjeJQPhJ469ImIy043q69I/yejxWMpQhd7cL/l/K6vbpdltYUAduzoktXdMdKzHVaAkvqSzYiT0GkClTzRSl0+BHB4mpiITnU118K4XwRNurabQUky6qqCnPOhY+gHrG8DQhRbkiqn/AImEnJvxVHb45IdlkCUgUbhDjlmdzzTbbKi1z2mFgENBoTv8oKklyP4em4RbZHmWaYiB5k5pSj4QMzyA4xpSi3aKuYqYi2zFO5VQxADP4ceeFfvNX4j7RSV3boSlKdR3exAWYxDAuj03KKCCtIOm2nz7DFgBxHu4cuecantuSnu9LFXbq+5g1MDWvsRkMbaApncXMxLF3NJpHLHBSCm+nPhGWWgn2dvRbLiSawwnvKRx/UEfKOBj6P4qSnBO60Y5+Aq1IpxszlvvITGJXuNueW7IeVaZN5iNUsHkVm7ro0n/AJR0KOFdONparlNJ/wCV8MHryviaO7aJcueDo2SuOdcgfaHaWFitaUnF9N1/I9DDqPiw911V9Pv/ACVVak4TVTp3gSPesORm4+YrFYXDV4+LSXVfuVFhspW0MrChHy1BHKH3NSppo8dKjKlXlCW6CENC9gpZ3LO8Q4ZwOotjn4yGtyBfEsJNr8MzvD83xD5HzgkdjeFraZWNKRTWIOSyy0LG4bcQTLJ0zX8p/YwniqS8xyK1NwZB2qm/7cJ2+Yq4/wAwGEnzwwfCtullfDZpSukwSuadhtBzoDkcyMiRXMaQ/WjemFbvqgvlXmLJNZbSrzFYdxq4qc6E5/zjCEaEKivFIuWIrNWUmWl5TJ0xbNMsjHGhmvJ/EGCvgIOoZQ/dPDdAaeSEpKps7J/WwGi90yw2MtcqcHeWCjN3piMzMVm0o3eckkGgIJ5jdCfaFOUZJS6aP0NNeIGL/nqtvmh2wqXALGpAqqnOmfH0joUIuWGVtXY63ZnaKwzalsydfdgb6s87GhkJQKVbFickAUpv0rwELYWp/qqDi1J73Olj8dhauGcVrJ2+GtgesLlcI0JqanIAbieWdfSHaqzNjnZVWnh8A51nZXbXV+3vwTBLNodJYrgxDXViSAWPM+woIxdUoOXNjy2MxM8TVdSXwui6f3k0+bPDTWTfK7MD+8OSP8ojhNZY5uoSvQUcPTn1b+1i1r3RGL6AAC2wuybbbbLssvuSxKV583cqY3AB41oaLvPIGOp2fOFGi6surS+w7Sr93Rcer+v+AptsqXY7KsmzrhxCg403sx3sYVzd7PPISrVZSd5asAbbaizrZ5JpU0YjixJPuTHSissM8h2vXeHpLDw3/M/V8fyXT2RQs2YQMwqy6/CilQuu/AsBi5ZlFe79zn1K8qlocRVkBttnm0MEl4mXiuVeZO4R0YpU1djEKcKcc0ixst2y7MpYklgKksa06QGVWVV2QGdVvRbA8bUJ80zZpCypegOhPwg8zT0EN5O7jljuwcI5nYVaJuPvYhMNdKZeXKKStpsdSMUopIiGwsC2LAOCqwHygmdaWMZXrcbsZqSKAUG/EYk0XTle6Ku2D0rzg0GCqIZBppBASZz+6J8FfJpSDLOOUx2wmLKHlGJcDCoGnEdD+kLVaOueGj/UdwmKdJ5XsRJtldKmU2IDVfiH9v7QONVN2qKz+x6Oliqc149V1Ka9L1JU4jnoBzh+lR1KxmJo0aTyPVgy00w/Y8lKs77miXVYfrFhS0KPtbOSkzi0onut/afYmOLnlSxUqX5ZK69Hz9SYiq6soylvawwj5Q2DICX2Jc4AeGtHP7dIJ3WaNxGtUzOyLy8pHbJgqAQaqf5ygcdBVaFPdsssWXepIzGRplkd/SLnpqFytq6GLXaHs81HFSAaEdd3nFqMasXFmHruX22dhKgNTvS8m35cfkfMwlgpq9uoOF03FgZZnZpuGuRrHUkko3GqcVJ2Jtix2gtKYlnoSnHEik081BHWnCBztTSktufkDsF+yF5BbKsxs/qs2WzfkxGWf8s4ekc/FUr1HH/kvvv+xI6SZP2oni7rTNmyV/3lQ4r4Cc6zFpr4hiXLOh+KBQo/iIxjN+V/bp/n+C5trUE9sLumSJFn7ckz7Uz2ibXVQAElKeB70wnhWm6OtRUfy7JWRUdtS72X2QM6RLE12Xtw7lP+WpUSyd4JYsfTnHJxWPcKrVON2mlf15H4YRqOeWlmvvr/ANnLzuBbO7gtjUlTLP8AyqApXiaZHiRBqOIVWKaX/ZMTWqPLCWy0+n8EjZGUHnploa+mcDxry02K2uRrx2laXOmvLNR2rsa6NnhA6BQB6nfFRwUZxtLoMYvFd8oRjtBJfPLNAuS8VtcmW8v4hmPukHvA9I5dajKE+7f99QSd0TbS6r3V5Vy8R5wPS2VbFvQFtqZj9jMnHJUXCnEsSFGXmT6CHMJFOagYUmpZlwDOy9k1mHoDzMdDESvJQ+QU5ahFesgvI7MGhatSRoNNOhaBU52m5PglKVncrVs6SFwoAOJ/UxpylN3YSU3N3ZQ3jJnWgFZEuZMByqqkjmSdBDCq0qGtWSXuy1CT2RXW65LRIQK9kdl1qVOHF1GXKC0sXQqu8KiGqUMsdrsjUcp3paoOApWDaX0Yyr5dVYgrL75wK4y8VK16QS+moPZu2hIsM0ksKtpnWgjE1YJCVyntrZb9TwhimtQNV6EZelY2wC9hLV4CJoTXoaciCkcpvUdWwsoN0VdmrHlehi7XRV7MTaUBO/kRkR0MZSVrM2qkou6ZQ3vdBm5hlLcSKE9aZE86QejJU9OCVKrnuVsnZthUuwy3Cp/QQw664FXEvNjNpZtnmsiBCmhUjUcIUxWEhUSk3r1AJyk3G5OnFJhchezOZUA93Pd+HOBxzQST19SpTkrxYPS7mWveYnpkId718FxoRtuXMmbhCruGQ6QEFXoZfEtiqstr+3mLuZiR1B/npBHHwpl4eeuUsbZ3lOLMilPXKsCSs9C8RTSWZFxZb1W0hpbCrIgVvxAVWv8AhpCkqDparZsRle+YB7bZjKmsqnNWK1303HnlwjpwkpRTYeErbMdua0mRapczOiOprxAOftFVYKpSceqKlvoFtjVUtNpkpTs7VLfANwY5qPJ6eSiEruVOMnvFmFLk0DZMS7XYbN2qiYZJFMXwtLNAfSkcyrUlSqyS6/ZjEYqUQG+lM9tektBmElSxTqzt7lgI69GaVFzWw12dQ77FRg9lq/ZalrZL1pPwqck+zB/DZwU9DMM4+kcynStFN86//rX9LHpO47yi5vlv6yev0Siio23t1GkmuTI6Ec0IdR0wuIbwlO2Zet/qcjtCjalfo7/VWf3RK+jZqzJjnRUJ9KGA9peWMerORETeGysqafsg6M5yQ1FSdaEjKNwxjgry1BpMNbnuuXYJAkpmdXbezHUngOUcvE15VZ3YdWiiJedrKii+N8q/dXe/XcOZiqMF5pbL7g2wP2uvEzGl2VNBhZuvwjnSpJ5mOjgqeVOtL4M3ItlvuUpEuhwoaYxnmNT019oZWHk1ne7/ALYHa5Il30RhEtWmma7CXU07oPiZj4VpnyFYnc3bu7W3N2sEOz92/WKTZmFpfwKAcLUPiNcyvAHUUJArQcXtLHdy3Spb8vp6e/Uco0fDnl8BpKQAADIDcI4Fm3dsI2dtIYo3Z4Q5Bwlq0DUyJpurB6TjmTlsVDLnWfbm29jHbbs+lkmlJ81CRmQtWYg6VyqD1pHq442deF6UX8nq8PSw2Jp5qNH66fuM7RS5OCUZLlGOqM/w8SM6HkOcFwU67lJVVp1scfGUe6nl5+wP2U99gQumtCY6MthOD11Ki30plxMHp7gar0IqnLWkEA8asbMWjLsaqUpHHTOixqmcWUepnFlWFuMopF8EKhBHWCX0BnLe3dMSJGDtxf12hmt5ELUvOy+YFTv8xC+jQVpS0Y+JWJcS7tRAs2R2Yvd0nZ7DcuWXIUCpO6NtpK41KcVC72INq2bZDiWapYGtKEZ66/6RqOKi9GjlptO5J1XPXeOcQarTUqdytsVr7K1K+itQN+VgAfQivlBJwz0mhKSurDt8WTHa8O53QV5NhFfnGKU8tHN0TLjsJv8AuZ7KwKktKckIx1BGeF/xUz558CBWGxCrxvs+URNPYiS7zZSjGpKEEHloR6QZ0k7rqRo07Yy/ZchbTjNEK9uoB1y74Uc8jTnHExdCUpRstdv4C052TAy9tontU9rSyKhRQFwj4QSyhjvNY6EcPkp92ne53OwakVVqSn/x/ckXQTLMvFUNgXXXvqZh9S1fPnGKq3t/eD01OObDprnX5uM7eg4JDbj88Kn3DD/DBsHrr8HG7Rs6Eo83/kKPoqk92YafCg/xYv2jldrS8UTzNLVs0NVotaaRylPqGtZFDeFpzNTkMyeQzjUFm2ATepRpaDMZnOpPoNFHkPeHKiUUooG2Bt/zDKnTZm9h3T+IjD6jM+UdbCxz04x6bkexA2bsnaMxbwopJ4VPdUfr5Q1iJ5Ulyy1uP38DIAs6ZzWWkymZRNcB4Ma1PAZbzGaPj8b2Ltd2Rp2xNqDWSScqhApoRQFBhI9o8X2pTccVNdXf6nV1lCPsWDXsXbDJAamr/APPfC/cZFepp6ch1hVBZqunRc/4H7wvZLNJM2adNBoWbcqjifYReEoSr1ckF/hAaeGlXqZIf9LqzFLdbZk+a7kElyWJANKnhHuqVGNOCitkejr9pQw8FQw/Ctfp/kr51nSoZ3YNWlAsMRb2SPNVZOcs027sVZwcZVRNYnTCKk+QjM2lHM2kVG97akW/7mn2dUadLeWJhOHFSppTUA1Gu+m+LwuKo121TknbewOqtCmJA3VMNi9+EJMWSzNcZI4lzp2uJwisS7JY8pEU0y01YaGUb3MbEebLJYAAnkMzG7pK7MPcdtlx2koSJEwin3DX0pWAxxuHUrZ19TDBG5VItLqwIIyIIoQeBB0jo1GnTTWwvS87Hb+YiYGBIqBXM6gUr7RmilawvVVpM9dl9vLYYu8PenX94qrQUlZA3UlazL20TUmJjlHI5EbwecJxUovLMjqNxyA/Z7xcd1iSNATqP3EOypx3RhMesk8iZn8QpFNaEuR71yKnqP2/WN0+hETLmtAa0SCTXDMVTXPfVa+p9IFiI2pSS6MjNRtliS0yGlMBR/YjQj8QIjh0qrpSzRKi9DH7wsDSZzSpmqmh4EbiORGcehhUU4Zolk+w2nGpltqtSOm8eUCnGzzIpFtZbMk6wzrOFZbQCZ0s0P2yIpDqnFlBJoNaZb4Wk3Csql9Nn6D+BrKnOz0urf35Lyc0uZMkSHAU2izo8qZ92ahdcJ3lSoWo5AiFYtqnKa2UndfO51MH2k6MFLV+J3XDi/3T29yj2kktNkyZZU4kcYxvCopRq/3YR5w3hpqGZ/T5G+1msicXpJ3+HqaLsHZ6SyTq5HooAr6kxxMT/qVlD+6s85B7sKbUypLavA/IxhqnTjbeWvsuC229eAAvOeSAu9ziP5a90e1fKN0IqKcugs2LkWN2UhFJpqef+kDlUineTsE7qp0M/wBs0YTRXJRko35ak8I9FgUlT9QYzctqmKpCd0BqhqV71KBqfEw+EaAknhBK0Yt3ZuMGxhrK8xsEqrVPeYZljvxN8RjWdRWaZuUlHSJYPanu0BCrFnFaE/Z0rnXictIXlRhjNXx9TVCvUpO8WT7P9Jk3CUWXLDcWJ9lFPnCMv/j9LNmcnb+8j8cTCbu1qD9731NtDBp7uxGgFAoHBQMgI6mHwlOhHLSSQWWLajlgsq5tz7s7ZJ8x6CWSTw/eNyio+YC6qSvcPtk9j1moXtLY88guQrvz1PCuUcDtHtOVGWWloDhXlLW2gdXfdUmSKSZSJxwqAT1Op8489VrVa7vOTfuy3J8mWfTLfSzJiWZTUSTjen/9GFAvkp/zco9P/wDHsI6cZVn+bRey5+X+hmTWXUzHGOEemsAzLhCWaLsS7NgOkcI6oywjaMMbc0i0VJl3cmzrT6O1Ul8fib8o4c/nHNxfaMKHhjrL9PcxKaQa3ddUqSKS0C8Tqx6k5xwauIq1nebASk2TARpAko8mWnuD+1uziT07VUAnSx3WyBYDVCd44V0PnHSwGJnQklrke9/1RcJK+pil52uXMAwmpHLcY9hCMogq1pLTcqnFDBlqKNDsmcRWh11jMopmRYIMUUXd03LOtZ+yXw0LMahV9MyTTQQtUrQpLxESuOX7c7LilkguM6ZjPWmfEGKoV09eC7AxdU4pNodag88SHEPPIjzh2rFSh/eSS1RtdhtIIBGYGfLP57o8tJaW6AouxQ/SZdImShaUAxSqB6b0Y/ox9GMP9n17T7t8/qFZn4elGGuv7/rHWtfQyaRMcWm71ocM2zAvLK5Hs1ClqU34c/I8Y4UW6OJcXtL9WMbxI17y0pZGFGaXKZsjmtOzpocs2PWNYfMlUT5kSm2vCuR95uO0YpYMyY6AACgAahUk1pkBVvOB+Wlabsk/tx/A/Uw2L7tSnF2WivwX/wBTtM2zPLsqgYWVVYtgLhBiZl6uSNwygdClCdW8nd2u1+i+gnOE6fgkrHrRY/q0gtOmNMmTKGY5NQBrhQHd8z6QtKaq1FGCsuP8mo0XOSgt5OwKTryLuSvdqfMDQCvIZR0Y0VGOp7HDdkUKCzWvLq/2Cix2nBK7FW+2ZDMwg551EtSR4cRBjlV4559414U7X9tznV4KrVc5eVNJ/u/gGdsNmSQGxUZCmNfEPtMVMLUByKnKm/WOp2f2hnVmutuNuq1/U4uIw0IrvIPwtta76W/kTYNnwVoxwqNdx00J+Ect+/hBamJs7rcUc7q0Qju6xy5Ywy1A50p/BCNSpKb8RmxXbZ3OJ1nY5Vlgsp6DMV6Qxgq7p1EuppaGN2+QVIPvHpYSuQn3VczzSC5YLw+I/sIHUrRjpE1dhzdd3BAFRabqDn8zHMxFbRtsw9dEaldllEuWq8B77/ePD4ir31VzH4xyRylTtvtL9SkdwjtplRLB3cXI3gfMiOl2XgvxNTXyrf8Aj5KPn63uWZi7lmJJJOpJNSTzrHu6aUUlFaApu+7GKAc43qytEe7UcIlmVnRrWKOJY6gltItFMl3DYe1nCoBRSC9dKcPPSFMfiVRovXV7GGHn1gnJaZcP5SPJWb1Znu0ldjD28L4nryX943Gm3sgioOXlX1K+dtBTwgAQzHCye4wsHH8zIdv2w7joR3mUhTuqRQZQ7RwNWpOLctE0Aq4elDZgBg1plHqbi9hci6DOHgqOJyHr+0ZdVQ5F6sqaXiGLx2QKIzo4ooLENXQCpo0XDFpys0IOcW9AXLcYbsQ1z6LbHOSzP2ktkV2Dyyad8FaVArXcMyMwRSPOdqYqiqySlrs99P2GKdOVthO1ZstoYqDM7eX3S6JUD8L4iA3kcoLhe8hHNplf90Mum5vRADfdzOmFpi/aHNHXxZaY1OTDTPIjiRlHUoYiMtIvT+7FSpSjuKN5zT3BMYKAAAO7uGsRUaa1sDSRdXRLtM5XlI5wOKOWzABoDnClZ0abU2tV0KkugGTQUdpbZFTl+o9Y6atKKkirBDs1gnssmZMKajI0quuVd406Qji81NOcI3/kJD1L6yXQqnDJDEtQHOpLV9AOXSEp4ltZqmyPV9mYWnh6Xe1PM9deF6BHctlly7WJQYNMSS7TKZ4alBhJ4745uJqTqUlNq0XJW9d9TeLrzq4ZztZOSS9d9SJab0nSVdZMwgYq5eYJBIyy+Qh6lFXTAY/CqrQ7xeZL7dBza+0E2ZZQPewJiruWXhJr1K/5TC+Cj/qub2uziYaplrwBJLVY017Wc2+jBE8gM6ecPOnipbWivqz3FOrWq+GM4r4u/voWFz7RUm1lypcsGnhWrtSgALnvHLKAVcFeFpybt12XsisR2bB09ZNt+unvZaF9f5nzJDMgAmMysd+HLAirwahLV/5kK4XuY1Vfy2t78tv5/Q8b2g4pqlDaP6v+2+ALnWn6qwWW2KYCDNmVriYHNFr8I3nUnpHaUO/jeS04X7nODV7xXusPCQD+au6OVCi02nuRsp9s74KI1mU99jQ0+FK7+Z4Q5gsOnJVHt+5YI2O7ix0rTOp3ftHTlUsXfQIbPZwoAA84WlMy5Fjs9OT6yEJBYCtOEcztJT/DtrYdwNLPJyfGwcXxfUqySTNnMFUDzY7go3k8I85hMJVxNTJTV39l7hZtR1Z887UbRTLbaWntVdyLXwINB13k8TH0XB4OGFoqlH5fV9RKU23cqXmk668YaSKzMRWLM3ORZDY2EefR22Ns0bsZbJt23x2IwlKqxqSMm0p0PTnCOMwPfvMpWa+hIys7hBZNoJB7pOAb8QNT1P6Rxq3ZmJjqlf2I3fW+pGva1WalZcwV6/prG8PhsTmtKLsGpV5JeNg5bbYoUlSSelB61r7R16WEnfxaEniFbQErtt8y0WoKaDOijQVOVSTHYdGFKldHMdZubcuA9sVxy1P2jBjw3em+EpVZPYSqYyUtI6FuxlqN0BUb6irkVG0ttQ2aeq0qZbachWDUV417lx3I/wBF+zimX9bnIGLmkhWFaAGhmUO8tkOAFd8c3tzHSUlh6bt/y/j+To4ekvMzT6R5uTuwwK/SDJwWSbPRhLmS8JDUU4u8FwEEZ1BoN9aR1ex5y/ERpNXi76dPVFVJPI1cz/YG6zelodZooFWrOgoanQDcNDuj2saC2Qi3yEV5fR4bPPQCYJiPUknustKUqKk58RvEJ42X4eOrV3sVe4SyrkdQFllJaDQAEn1jiVJd5qynRm+Qav76MWtM8zlnqhNKjsyamlCaht5z03w9hseqVNU2r+oRUpA3b9i59imS5jA4UdSXFGQjEK10K5bmpDn4mNWDXVEiss1m2ujRrfZuzkM1nOZUnGPFQ0AwHdrrrlHlI181XJV4drcX9T0OHrqvVj3uq004+evsUmxl1zJUifMYHHNIQbyAM2NedfaH8VVjVqxS2jr8nS7UxNOrWpwW0df4GZpwsKnQip1yBr5wzutDc5xVJye1mcSxTbU7NhFGPeJ0A+6ONB+sROFGNun9ueHg3e63H/8A9ZS3YHtGU7wq5dMz+8bp9o1H4VG50aeLqQ1Lqy7CWezMkwzHJSpIYoFJpQA5V37jFYuq3Hu5bvdLj092OT7axM6bhok/qMXu2GzzXU0Cq2DjU6ueZqfXnHOoRbqxUl/ehxpeK7MgmsTHqkrAyTYb/ZQEHepRVY6Lnw3wOphovUgSbXWUC2zMObvgPQdmtT7QthJf6KuR7nJEkKv6frElO7MtnJ5encGJqZAmi13VPCKWW/iehYPpYfqr9vNms84mtEyFeZ1p6Q25d/HIo2j6h6Upxd46FPtFbp9qYTJrFgMlBrRegO/nDGGo0qEckFY1KMnq9Sn7AwzmQPKxJlGLuisrElTEKsciENkZqxwDuDDCNow0MnWNmbniIhQzMjSKZHtMzukco0lqUDtyLS0VGtYZqvwC0IeJhFPtsxSSKkD26wqqcWJ1aGR+hAtF+OTvgkaEUCUUNG3u3OuXrlGu7UdS0uDdrvsqyUlSV8MpFUf2gD9I+e16rq1XN8tv6nTStHQl4oHcqwFfS1blWwmUfHOdQo5IyzGb2A/uEdzsGlKeJz8RT++gOq8sR36K7Ktju/tmH2k8lgOI0XypQ+cewqYiNCDk9+BGTLR53aEs5qxjzlWbrScpbkTJ1mnhefWA2y7oPGRYJMrwjMpNhUdmBWBRgGVgQQcwQdREhNwdyOKYF34rWcy5VXeRhZMCH7UnGDLwgAlsKjP94XioValRqyle93ta2t/fg7XZ1NOndWTXL2tbqO3pfsqx2YLNOEYQEl1rPY7ywrkOJMTC0q1edoK+ur/Kv7wKVqsIT7xu7+3x/bAtdlul2icFmuJQY9wZgOeBY7+sdqdGUIXjq1uJ4nH1K6yPRGmXVYwoCgZD+ZxzYKVSVgMUootzRBlqYflkwy8Pmf2KV5FHfMwYCTXUetTCMfFJu5c9EVyKGBFAynIg5j0guVrVA0wfvzYmzTQQFaVXfLNB5qciOWUNUsZUpvXX3I0jMpt1tItayGNSJiAEAgMCRQgHd+tdY63eqpRc10ZhmkbSygbXNIFK4RXoij9I5NGT7tIk/MymtlqSWKu4VeJ39OMGhCU3aKMpXKS17SrQiUATuJNIZhhXvIIkgZvaeS4Ykd4c61Gtf0h+lGysFvbQry5OtaQWxLsWClPi9ompacRPagcYlmVmQlpgO4+sSzJmQmo4RZV0ayTTOOJudbbUZSeGzEaytFKVzpOUWjLOdoNN8U07kTQ1MjSIyPa17h6RcXqUwauT+v5w3V8gCHmNPuWyiXLJObPr03COVVm3Kwhiqt5WXAPX9dMliTLyY6ru8uHTSGqVSWzAQk+SjuxRItMppgOBJiM434QwJy3wSvepSlGO7Tt9A0Grps2m7b2SeoeU6uCSCa0z4UOYPlvjwNbD1KEstRNM6qUZK62GL0vuVZQWmvjfdLXdypu6tBsNg6uIayRsur/v6AqtaEVb/tmT3i9ovO1ivxZCnhlSxr6e5POPZ4alSwlHLH/LYhOpm1ZpUhaIFGSIoVeiigAEIVakqj1F/VnFtGYyoNf5xjCSRlzJCWysDnG5uNQmWe1wCzuMRmWC2kRbQRTIt9WFp8p1Sa0mYwosxciOANM6dIxTjTjUUqkU/cI5yy2TMBvKwzJU10m/1FYhjXFU8cW+uteceppyjKKcdhRtt6jrITLV8yB3TwGtPkYymlJxKaNd+jjaKZOshWZm0o4Q5zLpQUrzGhO/LfWOTjrUZZYaX1YWDutQla0FqRzknMI5AN9JV8SBLFmmuVZwXBCs2Er/AEz3cxnX3jp4GhUzZ4bLcDOVwF2b2lnrMRGmvRiFBJxUrlmDqPeOjXw8MrkkYuaFK2hYTDLnSXoAKTEGJdM8SjMZ8K9BHMUIyhmjJexpSPW+xSrTMs0xKP2c5SCudO9RgT1zI4qIpTlSUl1Rrdg5tXfSy3mOe8zE4VGp3VPAQxhaEppLgwouTuZpeVsec+OYQSdMsgOA5R26cIwVohLWESXOmfWLaNobnGp1r5RaKepxphpTOkSyJdjVY0UdiiHKxZDtTFaE1NXEyOLY61zhUDSLu2SyWw0XzpGjHJwqNTrETZbjZnohCPbj3T0jUdymClzTR2/nDlWPgFqclmNclsry1INQQPlHHs09TlVlabG5dkQbo1mkYbG7fdsqeMJFDuYajz3jlFqpKLuXGVgctKWywq4lORLbPEoBpWgJzBMskClR6xp0sNiZJ1I3a/vyMwrSUXFMqLLeiKkztSaEEkjM4hmG88weohqVJtpRB7sPtlrp+ryg7ZPPoxr8K0qqmumtTzNN0c/EVM8rcIp6aFsZgauf8EATBt3I0xo3uYZxVNRF2KJspsIz1+cAcbB4yshM23iWGeYwVVFWJNABGY03KVlqy1MD9s9qp82zuJTGVKFAaZO9TTM7l5Dz4R0cLQgppSV2GzNoBLpUMCp1GY6HX+c46NXR3RiQQ3XLXBMlNkJmGnUMCaeVYSrN5lNcXLWxqdy2BJUqWssYVUddcyTxzNY4MqrqTcpBraXJ9vnLIl4j168AOpp6wxFflRmWh8/bQ3ibTaJk1jXEcvyjIU5b/OPR0Kfd01FAzQNkdmJM6VZbSFo6r3gNGK1WpG41Faxx8XiasZ1KV9P0LUbl/eNkwuRyr/PSOdTutDMlaRXyJYlzVmFiuGpYj4lAJp60OfCGlNtZWty4vXUyO9rSzT5hr8RGXLLf0j0tKCVNL0DRbS0IT2h+J9IIoo1mYpWrr86GIS43Sh0PrFlHJlKbx5xFcjsNCLKOsf5SIUJBiyHa8hFEDhr6/CY56oMdddHmv78Ji/w5PxCGlvzOuExHh2RV1uKN+fhiLDlPEX3OG+/wxf4crv0Mz70LAjDrGlRsU6yKaxyGR8cMS1VgEXZ3CG7dopkrRaqdVP8AMoVlh1IlVRqLVBBI2lkMKtjlneCpPuIBLD1FtqJujJDv/quQmSJMmtuyCj3z9oG8JN+ZpItUeWNX/tHaZeFMKysahhh72R3YjqeP6xmjQpyu072NeFbBZcrJNscubMRHYjJEChFIJGajIHLhHMxGaNVqN/3NaKN2Im2lmrX+fzKLinbUWbuN+HSCZeTFyTKk1FYLFEtceVKRGy0hm0zggrvOnE76KN55RjLfY0lfYybbDaB57FGDS0QgrLNQcxq9dWr88o7OFw0aauvqGjGxM2utg7BUHxUJ8v8AzAcLTfeZmbKC4VYtiGgyPnDdeyVimEgnUVTvSYtejEKfenrCOW7fqikXNk22+q3gyTT/ALPMCBv+WwUDH00B5AHdmt//AD+8wycfMr/K6fwbjKzDa+rDglzXLlkRJsyWtagF0rWvAHFQad7lCUJXnGNtdEzUo21MLSzlnVFFWYgAczkI9K5JK7Bm9bD3eJNmlyga4Kip3mpJ9yY85Vl3lVyfIWnsQNrpxE16GmES/ftP2i4RWb6/sYn5igS8/DiANKA890GdHoZMzvC3u02YpCmjuMhQ5MY71OCyproHUmyBPnk0qTlBFEjkLRcQ8IPU0iF7jcyQa6D1i0ymhttN0QnA2oroPSLMimrziEEUi7kPRCrhbhgBo5giyHjKEUS4jsIshzszELuepEKOiIQcwxTIjsuViyGdYjaSuyNislYCuhFTwHP9oXlJyAylcnbR32LSZYRcKy1KgnxNWlSeGmghfDYd0k3J6syFWykn6tJKt437xH3RSgHXMmFcTec78GGyYjknXjAlEE2WFml1/eNqJhFgiZfygiBEVG0F9SrKO8as3hQeI8/wjmedKxqFF1GaUTP7Va3t0yjKp4BvCo5ZH1h6KVCOgZJJCZ+xxbxOFyp3Qx8u8YpY5LZF3RPm7HdoFac5CqAAoyLdYEsbl8iJmQq2bOS8GGW5kj7oq4NNalji65xUMTJu8lcq9yDeUgpLUVQsTQmtCwyOQOpHtlBKbvJvgsG77pMtLCupoKbzXIQ5QvGki9Q/ui9HFyzldixlVkrXUKcIVT0D0HIRyqtNPGprnX9SXuil2IsgeeZh/wCEpI/M2Q9qwfHVMtPL1Klsaps1OOBx+M+hA/1jkS0Zqm9Af2qnV7Q6ksnoO0/eGMOryXz+xW7BSY7A1yjoZUXYFL1NJzkUFTioBnnn551h+j/tpBYkebb8vhrzWNKBtzGHnswpWvQUjaVjLbYwwz094syP9sN4U5dDGbGrkczuAA6Rqxm/Q8WY/eiaEuxkk740ZO4oou4brZQIVzM3od+rxeZlHvq5i8xRwyDwiXIeWVEuQ9Os9DQxaZCO1ni7kK28bJMOa16RqLRGGGxUhbHY5trtAqZpMuUh1KioNPzMDnwXnHMxs5VKiow92DkwbstlefMCS1qWOQHzJ4DiYZlONON5MGEouNZFqkSq4iEM2Y27ImgA3CqjrXyhWNZ1IOXrZFS2L2dalr3e8eWnnGXFtAR+wWdnoT4RoIxZIw30LiolrifJRyPyGcVGEpPRXNQi2VN97UUlIZFO/jUlh3kKEDwniGBBPpBnQcbZvoMKFtwHsdka12lVJLYjidianCM2NfbzEEnUVKm39C7Gg2S6pUsUloqjkMz1Mcl1Zy1k7mbi5kkVyGSxly0K1Idrck10p/CYNCOhpIq2kliKcfQf6D5wwnlRoCLdd1ptdpLWWVMtCimApLbCoGgxEYdc613x1qMFGnlfyasVF/XVOs04y51FmgK1FYMVrmKlTQNyg0WrFoO77mk2Q2iUO7aEl9um4nIq44OrZV3g57iOFhm1X7mf5W7P9vawNaM79HtCJxX8H/yyjfaCfhv6lyNAuYUZxyB+cc2fBdMGb/mVLjnX3aG8OtikUDGvkPeHTQLXp/WbwmlBzyh2l5A9PRFbOmGlO7+sGSLk/YTLUEZgk/hiPclk0NzJWndbzi7mcvoPYRTMr0IzjNzeX1RHpnu8o3cxYUzU0xDrFbk22uRzGjArLnFal6B8BXd6QqaOHWNGRQJiiCsRO6JYlzrDlEKEtLrFkO/VjwiyrnHsppkM4jdiXJt9WeZapqykFJFnHZhjkpZaB255imW4RzKVSNJOcvNLX+EDZPsbyrGhEkdpMbxNp5fhXlrFOjVxEry0RmzZR2wOS06Y2KYzKtdAFzOEDhlD6pRhCyI0kglsVnwSwzAUAzJOEc86GE7ucrIDlzM5Nv8AZu4n2Cffw42ppWmi+cMxw8d5O4aFCK3HpVttMuXNdSLTmO8DhOHIVwAGsMqy0SDKKKC/9rZbSLMhky3mUZm8SsCWIYNQ5A0y/KPOOGbcuyFfR3aMVom1RVrJahUsfjTLvE/wRzu0opUl7/szEkGpoo9vOOUkCsNG0d0+n7xqKvIhWTMyf51hlKxdyzuO7y0wEU7oLVIxAU4jfmdILQWeovTUid2S78tzorF3ZkVScIqq5A1NBoI6MqknobRhNvnF2Z2NWY1JOfz4aeUHiaCnYm2ibJm2NzqCUrwPiA6NQ+ccvtCm4VI14/JmfUm/R/KwzJ245Kw550PkVI84mNldRRTDy6bQS5H4T8xHLqLQkNwRv6fQzTuxkeQC/qYfoR2XoRA/OtlJZYCp3DiYcjC8rBIxb2BuYGLEmXQnU/rD2iQZJ9BudJNDVQedYiauRrTYjS2PTpG2ZQqZMP3mirItt9RSyWIqFJ8ol0irNjaSiDmCvOkXdFJDk2dllMJ5Uisq6Fub2uRRnGjG46ZI++Iq5q3qGtihdk5JM6KIxcQyPDSIQQNfKLRBxYhQ+N0aMj0jxL1HzEDq+R+xY5fOg/Ksc3B+ZmVuVix1kWxN4f01/wCrL/WKqeUxItNpf6cn8x+UIYfkkCvujXyh2IQKtjf6k3/pzf8AtjbNGL2r+u3U/MwVeUnIe/R5/Vmf9I/96RyO1P8AbXv+zMT2DS1+EdT8o5sAb2RCXQQSO5lkeRr/ADjBnsTgLtnf+J0H/wAoYwW8jUNig22/oTf+kfkYb/MbRik+GYmyy2M/32V/f/2NC+P/APXl/eTMtgr2W/3q1fn/APsaEsR/tw9v2RhbBldHjb8p+YjnVvKXHcD9pPBN/O3yWOjh94+y/ciBG1eFPP8ASOhT8zD0uRk6QUMQpmhi1uD4IknWCPYGty1HggXIzwPWHwGMy3MrYiWrwnrGluU9hFn08ouRhEJtYIjIho0ZP//Z"/>
          <p:cNvSpPr>
            <a:spLocks noChangeAspect="1" noChangeArrowheads="1"/>
          </p:cNvSpPr>
          <p:nvPr/>
        </p:nvSpPr>
        <p:spPr bwMode="auto">
          <a:xfrm>
            <a:off x="155575" y="-1790700"/>
            <a:ext cx="59912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4" name="AutoShape 10" descr="data:image/jpeg;base64,/9j/4AAQSkZJRgABAQAAAQABAAD/2wCEAAkGBxQSEhQUExQWFBUUGBgYFxcYFxcXGBgXFxgXFhcYGBgYHCggGBolHBYYITEiJSkrLi4uFx8zODMsNygtLiwBCgoKDg0OGxAQGywkICQsLCwsLCwsLCwsLCwsLCwsLCwsLCwsLCwsLCwsLCwsLCwsLCwsLCwsLCwsLCwsLCwsLP/AABEIALEBHAMBEQACEQEDEQH/xAAcAAABBQEBAQAAAAAAAAAAAAAGAgMEBQcBAAj/xABGEAACAAMFBQYCCQIDBwQDAAABAgADEQQFEiExBkFRYXETIjKBkaFCsQcUI1JicsHR8DOCkqLhJDRDY3Oy8RajwsMVF1P/xAAbAQACAwEBAQAAAAAAAAAAAAADBAABAgUGB//EADgRAAIBAgUBBwIGAQQCAwEAAAABAgMRBBIhMUFRBRMiMmFxgZGhFEKxwdHw4SMzUvEkNAZykhX/2gAMAwEAAhEDEQA/AEmVlpHAud1oYKUyrGr3MtWEtM8xFpEuIrFlHHyiIjKu274JEwypuT+sYNV8qF6XnZavNqYEloMXOLrEZA/2FuCXMlNNmqr4zhUEVoBqetflHne1cbUhVVKm7W1fyZk7FbtpswLMRMlA9k2RFScDbtdxhns3tCVa9Kq/EtvVfyi4u6BcrpHYLKu8INAHMp7KPtINLyi8fOWCJiYAak09TSMN2Vwzdiya45rTmky0Z2GdBw4k6AQt+Jpxpqc3ZFU3nV0VsxStQQQRkQciCNQYZi76o01ZDcaMI7FGjj6GKLew1d05qEAVAiVErmqMnZosbJgaoOXWAyug8bNC5lk4EHziZiWOSpFAe5T+6I3fkkVbgcs3aZYTLpwNKxTy+pazcWOqZgm5YAacv1ivDlLWZSOtKtGpSW2e4LGrw6sz4+iETwwNMYQ10O+KjZ8GndcnJxFRiYsKaLSsReiJL1O2J5eHuyplOLE19hEmpX1Zmm420RGtM5QubTF73hFY3FO+yMzkrbsRPmMFBBYDhSp9YuKTJKVluP2Ke5lTCAwypUkg+wjM4pSRuE24sHrYDUGGoClW4wI2CSPHpEI/Y2KZHDOoQbUsFgDkMCkaZk6kQgm0EkREUyunE0oYIUVFzD7ZoNV8iFqXnZaFBUwK4wcCmsXwQ1/YtALJKA4EnqST+seN7Rd8XL+8A27lvbrKs2WyMKqwII6wpmlCSnHdGYuzMXvSxNKmvLbVDTqNx8xQ+ce1oVlVpqouUGKa3y8oagzEkUlm/qQxLyi0fOXNzS8dolrxcfOsBqyywb9Dc9mHtutGCccORAAYjlWgy4V944UbVFfdcHouycB3eHzVFrJ/Yob4untmExWCk5NXjTunLjpXpDVDFd14Wr9C8b2e6sr097fUE3UgkHIiOvdNXPPyjKEnFqzRwRCkcm6GKRb2G7lbvMIlZaJmsM9WiUsoVND7xi4aw6pKAEGMtJlptIWLZU0KmvGJksTMmzrSEpmMxnFZmW4IQqjECy1HI5xq+mjKsr3YqZ9XDZLOHU5RPG1wZ8F+R16nSVjFcqnPrlGFpyEfsOTQQwoBKPE7vWKW3Ut/QXZXyOK0hj+EGntEkukSQemruMzFm0+zZKVzZgAfeLWXkzLNbQZt0yZQBXDc61/0jUVHdlScvynLL2glTAz/AOYD2iSy5lZEhmy+IH7ZoM+O+GoC1X3IywQCrHT1ii2vU2SaY4UTqyK6a1K5QZagXdEWW+I0jbVjO44cooscxVijRGtCihMaRlg1dJ+2fzhmp5EKUvOy03wIYFpWIyGp7BWgNZVWuak+hMeV7XpuNfP1A8tBTLWu8DrCVCkqraclFdWYk7Gc/SXZMM2VMHxqVPVCKH0b2jt9jTeWdN8P9Q8HdAFbFyMd2JbB6zf1DDUvKKR84Q7Jr/tUsnIKS3oDT3pCOPbWHklzoPYSk6lW3TUMbVYCBjJqW16nOEVTyRSPU0q6byLgXYZAyD0o+Rrvr/KwliG8rlHdGa1R2bjutQCvWUA5ppUj/DlXzFI72Hm5QVzldtUMlZVf+av8kSUhYgDMk0HUwxJ2V2cW9hVvszS2dHFGQkEcxFQmpJSXJL3Vyvut6TDG6qvErDu0yyocVcvLIwHgZe5Nu+75k9klIMTs1BXdxJI3AZwOpUjTTkynLLG7ENZ+zmMjUxIxUgHepIPyjSlmimuS4tPUYmGpNPaLRbOCe8tx8Q4ERMqkiKUovqS5l4Bj31P+EGMKDWzNOcXo0KaxS2AKzmQ1rmp9MotTaequRwTWjOTrITnnMA4EisRSI0NWI0rSz4RzxGNT/wDtczT9rDFoWThJmFga5BVP6xcXK+hU8lvEJtkkMowkryZqewi4ys9STjdaMas9mKo/fSlOpi5STa0KhBxT1RUWoCgzrypB4i9S1hlTyjYP4O1/CIr5L16GxTHAEcJLU6rehXWsDzg0LgZpEeVJ37425GUjxHGIQWBFFkS2V3aRtGWD9zj7ZoYq+RCtLzsuZCb4C2MoUVNYhRfbM3m0nMbjmOIP/iEcbho14ZWK4iTpzUkaNYL7kTAO/wDCW0OQXWvPpHCo9myd41NPYtSzK8TPryv5bxmlUFEUHsq5E/iI3V4cI62Gwn4NXbu3uRVkipuq5DapwlVwVxYmIrTCKnLed0N4rFxw9J1N/QO9iVbvosnyyHkTFnDD3g3cbFvw6jD1PrC1Ht6lUVpxa+/1/wCgChllcoLplvItJWYpR1qCrCh3H5R0a8o1aOaLujq9lNd/lfKaNFk2RpoVVBOKpBplSkc5Voy0udGdaNJtt7ET6Q1lyPqchKh2OJj/AG6fOGZU6eW0dbK7+QXZeJlOrKU9m2l8a/wA1/S1QU+ItXyAIPvT0jeDk5Sb4sF7crKVOEed/gd2IsIm2qXXwrVj0QV+dB5wbGVMtN2PLVXpYp71tPaTZr/fdj6k0hilHLBL0Nx8pUWH+pWDVPKSj/uFs7kt8JHAjOF0lYcd7mkfRjdZWW9oK4SSVXOtFGpHU/KOR2jVu8i9xStNt26AxtfLwXhaQDl2hIGCviAbXzh+g06KtsHo3sr/AKFA1mxOQoqehHvDGayuy5uMdzkygUaZZamKW5q6tcexqKVWteDCJqRtDlqnKKAAeZ+VIqK1LbshAmFQCtTXmYlkyK6HRNnDQDzYn2iZY9SZpLgeFrmYT4a8gB84xlVzed2Ki12wsaMoJ/Ea/KDxhbZgZVE90OSpx7NsIXTcAPnGWtdTaay6FLOm5ZiGYxFpz01GpRrrGnpsDi7iSB/DE1K0NhtDACOFFXZ1ZPQqmYkwzayF29R3BGLm7HGlxaZLCStBFlbDE0ZHpFlAvdbUnNDdTyIUp+dhFL0hZjSGy2cWUPWYkHI0rl+0UwWIhmiE+zstpZUvma5+eUJ15WeaJzadV053+oKWGX9Wt0yUfCkw0p9wmq0/tIhmt/qUVKPQJO12uDXbpu9ExtLYkTCHoaa4QCcuIAjxmMryrySkrOOg7HwxS4LKU1MoWpTy+Fkkr6lVtJsvKtmBm7s1CMLjWla4W4r8q5b69jC4qdBeHWL3X8epmM5Qd4uzRVbN3nNS2TrNOGEIA0vLVaUyO8GnsYbqUabjCvTfOpSm5QanuCW0V5LOvBp0zKWhKSsWSkr3dTkBWprpDsacu6ahvJ3fouPsdLA1acErytYFrfJd7SyTFKMGoynVQNdOWeWRrHSppUqOhX/u4rw7P7JGmTLVLlyF7OUqVksFAFCveYedaZx56nSm60nKTeq+Q1XAOalBPZ6fQx74fKPUnJivCiT/AOnLTI+1nSWloWwBmp4qVpQGo358jwgX4qjV8EJJtEpRanccws7qFwtUgAHWpyirpLUak2tTctnrMJdmVRoAAI85VnnnJnPTvr1Mz22s5/8Ayc8DGAcDVr3aFFjs4R/+Ovn9RmNRQjd3O9gsuXiP+pMU5XZjDUKuOrqnH59F1Jt93Kr2azqgWW2bux1JfJV5kndyjl4bGyjiKkpXa2S9ufg7Lwl5OnB6LS/tuyDO2RYACXNR2U/aVUBVOVBU6nMwzDtaLbc4tLjlsC8LOyfX0Bu1ymDsuZKmhoVGYyjqwkmk+otNWLpbqKWdpjjvhSQrGuGuQJ55wKU7zUUKSrOc1GJVSpvfHgPIKxPvBmtBvngi29/Hu6GkahwVPZkZM1HdoOOR+cbejMrVEixAd6hrlup+kYlcJFLgo7YNPOGYCtVWG0QUriA5Rpv0BxXqJw/i+cXf0M29TUrZbK5RxoQtqdOc7kJZoBg1gJMlTKwJqwVHZr7oiRG2ImRaMsjzmoD0MaRlglY3pNbrDkl4UJwfjZbLazlAsiGMx6csxVVyCFeuE7jTIjryiLK3ZcGM+tkcl24iI4IIpBpcVv7SUp+JdegNKwjWhZtHIxMcs3YZ+kK66CVbZQyAWXOp/wC25/7T/bA8DWu3Rl8fv/IWyypov9jb7DS1DHLceB4dI5PauAebvIb8hMPVs+7l8BkRiHOOI0pxvyNXcWO2WZXI9DyMOYKos3dz2f29TFSNtUU1+y1FpszUo5LJXipFSD5gU6mHaMpRnOlx+6IqTnTc1xb7mb7cWQiUmX/FehGdQWYEdQRpHZ7Pl437L7AqSbnZclZY2LzcbnEwWWteSy1A66U8oZlpGy21/U9P2NQUO8v5k7fD1CzAWkofwt7MT+sIwV5yG8yjWkvVfoZzckv/AGpVOizvZWr+kdXESaoNrfKcSNDNinT4Tf2uze7+EtrO2IB5bKMY/BvI4MKgjgQI8xSwsqTUoOzsre6XPuJ0IOVTI9Hr9TG7jsqtaloMSpiYPSlaZKabjmDSPQVqjVJ33ZWKajA2iyJSUg6fKPPt31ForRIzr6SJgS0VGrS19Qzj9I6/Z3ipfIOpduxW2VS5lNM8K5BdanpvMXXlaLUT2fZuGWFw7S88tW+np8BTabFLZk7Vj2uZSSpzqRQYqZgAZUy35x56FWok1BeHl/wBhWqRi+7Xh5k9rc2KK+7DPkBcYCpU0Cmoxa58T+0dPC1aNa6hv6o6OGxNCqpOO6Wt1wVNwWdJjtOYVoThr97eY7E7xioni8ZVUm8vJJv61/ZMK+L9/wDSM014gGHj4wbkuCwNZrZaKtB6wy1pwdBNX3Zy2syMSDhy+IVPyiRSZqTa5Ikm0uyVYhhzyHkI24pPQFGTcddRdhw97BSpGdMUVO/Junl1ylTbt3UwemArEZQOPtBNQKt1OUHE+kTUzp1NEmJUjhHLQ+zy2apiORSiXN0XU040XKm8hqdCQDSEsVi4UFef0C8Ey37Pz5eeEOo+JO96jX2gFHtLD1Obe5uMYz2av0en+PuUz5ftv9I6EZJ7GqmGqwV5RZFtZ7pgkRVgnY1rNYc4bk/CJw87L2VYq6wBzGbF5ZbFjszyhnXvKD99eHA0ygWa0rnPqS7uqDdis+ZqNIPOXQfp66ltd80ynqNNeo0YfzhAZrMhbF07q5od0NLnymkTM5c9TLPRh3SOdY5N3Ctfb+/yJ05aZWZ3dAaQ9osszxSy6HnkRUciKHzjq1kpqM0at4kwu2B2xFolmTNJ7aUKEn410D1+9uPrvjzfa/Zjoz72n5ZfZ/3Y6dJqby8hAL9wHPPnvjmxoSeq3H3gs60dh+3qJ1okUagRTOBFO93lFBxHHhUcY6mHpzUpTlz+9zmKqo0XBctfYHksa2j6zJfMdq+E70bcw9YYc5UpRmumoCjWdKspIAZVkmSZjSgQpSisSAxquRp7x2nOM45up1uzoYuvOUqMsq5e5fi9J0iUK4WSpWpWneIzGR4QvScHNqO5vHyxGGqJykpX5tbb2IjW6XN7LDLCshYkjfv4fepA3SlTcm5Np8dDpdlN4hTxElr5V+/2L4392KFj3lVaMp0NQQF84xGm5NRQt2j3dCGZ7t+H36+yJSXaFmSTSlLNKWg0FGmGgHVvaASqtwkr/mf7Hmqkm4pP3DJPAPlCX5QvBmP0iSWe2yxTISVZjuADzNT5fOOv2dNRw763/ZDeAwzrYlN+WOrI9wS5trmBbOSqJ47RTwjeJQPhJ469ImIy043q69I/yejxWMpQhd7cL/l/K6vbpdltYUAduzoktXdMdKzHVaAkvqSzYiT0GkClTzRSl0+BHB4mpiITnU118K4XwRNurabQUky6qqCnPOhY+gHrG8DQhRbkiqn/AImEnJvxVHb45IdlkCUgUbhDjlmdzzTbbKi1z2mFgENBoTv8oKklyP4em4RbZHmWaYiB5k5pSj4QMzyA4xpSi3aKuYqYi2zFO5VQxADP4ceeFfvNX4j7RSV3boSlKdR3exAWYxDAuj03KKCCtIOm2nz7DFgBxHu4cuecantuSnu9LFXbq+5g1MDWvsRkMbaApncXMxLF3NJpHLHBSCm+nPhGWWgn2dvRbLiSawwnvKRx/UEfKOBj6P4qSnBO60Y5+Aq1IpxszlvvITGJXuNueW7IeVaZN5iNUsHkVm7ro0n/AJR0KOFdONparlNJ/wCV8MHryviaO7aJcueDo2SuOdcgfaHaWFitaUnF9N1/I9DDqPiw911V9Pv/ACVVak4TVTp3gSPesORm4+YrFYXDV4+LSXVfuVFhspW0MrChHy1BHKH3NSppo8dKjKlXlCW6CENC9gpZ3LO8Q4ZwOotjn4yGtyBfEsJNr8MzvD83xD5HzgkdjeFraZWNKRTWIOSyy0LG4bcQTLJ0zX8p/YwniqS8xyK1NwZB2qm/7cJ2+Yq4/wAwGEnzwwfCtullfDZpSukwSuadhtBzoDkcyMiRXMaQ/WjemFbvqgvlXmLJNZbSrzFYdxq4qc6E5/zjCEaEKivFIuWIrNWUmWl5TJ0xbNMsjHGhmvJ/EGCvgIOoZQ/dPDdAaeSEpKps7J/WwGi90yw2MtcqcHeWCjN3piMzMVm0o3eckkGgIJ5jdCfaFOUZJS6aP0NNeIGL/nqtvmh2wqXALGpAqqnOmfH0joUIuWGVtXY63ZnaKwzalsydfdgb6s87GhkJQKVbFickAUpv0rwELYWp/qqDi1J73Olj8dhauGcVrJ2+GtgesLlcI0JqanIAbieWdfSHaqzNjnZVWnh8A51nZXbXV+3vwTBLNodJYrgxDXViSAWPM+woIxdUoOXNjy2MxM8TVdSXwui6f3k0+bPDTWTfK7MD+8OSP8ojhNZY5uoSvQUcPTn1b+1i1r3RGL6AAC2wuybbbbLssvuSxKV583cqY3AB41oaLvPIGOp2fOFGi6surS+w7Sr93Rcer+v+AptsqXY7KsmzrhxCg403sx3sYVzd7PPISrVZSd5asAbbaizrZ5JpU0YjixJPuTHSissM8h2vXeHpLDw3/M/V8fyXT2RQs2YQMwqy6/CilQuu/AsBi5ZlFe79zn1K8qlocRVkBttnm0MEl4mXiuVeZO4R0YpU1djEKcKcc0ixst2y7MpYklgKksa06QGVWVV2QGdVvRbA8bUJ80zZpCypegOhPwg8zT0EN5O7jljuwcI5nYVaJuPvYhMNdKZeXKKStpsdSMUopIiGwsC2LAOCqwHygmdaWMZXrcbsZqSKAUG/EYk0XTle6Ku2D0rzg0GCqIZBppBASZz+6J8FfJpSDLOOUx2wmLKHlGJcDCoGnEdD+kLVaOueGj/UdwmKdJ5XsRJtldKmU2IDVfiH9v7QONVN2qKz+x6Oliqc149V1Ka9L1JU4jnoBzh+lR1KxmJo0aTyPVgy00w/Y8lKs77miXVYfrFhS0KPtbOSkzi0onut/afYmOLnlSxUqX5ZK69Hz9SYiq6soylvawwj5Q2DICX2Jc4AeGtHP7dIJ3WaNxGtUzOyLy8pHbJgqAQaqf5ygcdBVaFPdsssWXepIzGRplkd/SLnpqFytq6GLXaHs81HFSAaEdd3nFqMasXFmHruX22dhKgNTvS8m35cfkfMwlgpq9uoOF03FgZZnZpuGuRrHUkko3GqcVJ2Jtix2gtKYlnoSnHEik081BHWnCBztTSktufkDsF+yF5BbKsxs/qs2WzfkxGWf8s4ekc/FUr1HH/kvvv+xI6SZP2oni7rTNmyV/3lQ4r4Cc6zFpr4hiXLOh+KBQo/iIxjN+V/bp/n+C5trUE9sLumSJFn7ckz7Uz2ibXVQAElKeB70wnhWm6OtRUfy7JWRUdtS72X2QM6RLE12Xtw7lP+WpUSyd4JYsfTnHJxWPcKrVON2mlf15H4YRqOeWlmvvr/ANnLzuBbO7gtjUlTLP8AyqApXiaZHiRBqOIVWKaX/ZMTWqPLCWy0+n8EjZGUHnploa+mcDxry02K2uRrx2laXOmvLNR2rsa6NnhA6BQB6nfFRwUZxtLoMYvFd8oRjtBJfPLNAuS8VtcmW8v4hmPukHvA9I5dajKE+7f99QSd0TbS6r3V5Vy8R5wPS2VbFvQFtqZj9jMnHJUXCnEsSFGXmT6CHMJFOagYUmpZlwDOy9k1mHoDzMdDESvJQ+QU5ahFesgvI7MGhatSRoNNOhaBU52m5PglKVncrVs6SFwoAOJ/UxpylN3YSU3N3ZQ3jJnWgFZEuZMByqqkjmSdBDCq0qGtWSXuy1CT2RXW65LRIQK9kdl1qVOHF1GXKC0sXQqu8KiGqUMsdrsjUcp3paoOApWDaX0Yyr5dVYgrL75wK4y8VK16QS+moPZu2hIsM0ksKtpnWgjE1YJCVyntrZb9TwhimtQNV6EZelY2wC9hLV4CJoTXoaciCkcpvUdWwsoN0VdmrHlehi7XRV7MTaUBO/kRkR0MZSVrM2qkou6ZQ3vdBm5hlLcSKE9aZE86QejJU9OCVKrnuVsnZthUuwy3Cp/QQw664FXEvNjNpZtnmsiBCmhUjUcIUxWEhUSk3r1AJyk3G5OnFJhchezOZUA93Pd+HOBxzQST19SpTkrxYPS7mWveYnpkId718FxoRtuXMmbhCruGQ6QEFXoZfEtiqstr+3mLuZiR1B/npBHHwpl4eeuUsbZ3lOLMilPXKsCSs9C8RTSWZFxZb1W0hpbCrIgVvxAVWv8AhpCkqDparZsRle+YB7bZjKmsqnNWK1303HnlwjpwkpRTYeErbMdua0mRapczOiOprxAOftFVYKpSceqKlvoFtjVUtNpkpTs7VLfANwY5qPJ6eSiEruVOMnvFmFLk0DZMS7XYbN2qiYZJFMXwtLNAfSkcyrUlSqyS6/ZjEYqUQG+lM9tektBmElSxTqzt7lgI69GaVFzWw12dQ77FRg9lq/ZalrZL1pPwqck+zB/DZwU9DMM4+kcynStFN86//rX9LHpO47yi5vlv6yev0Siio23t1GkmuTI6Ec0IdR0wuIbwlO2Zet/qcjtCjalfo7/VWf3RK+jZqzJjnRUJ9KGA9peWMerORETeGysqafsg6M5yQ1FSdaEjKNwxjgry1BpMNbnuuXYJAkpmdXbezHUngOUcvE15VZ3YdWiiJedrKii+N8q/dXe/XcOZiqMF5pbL7g2wP2uvEzGl2VNBhZuvwjnSpJ5mOjgqeVOtL4M3ItlvuUpEuhwoaYxnmNT019oZWHk1ne7/ALYHa5Il30RhEtWmma7CXU07oPiZj4VpnyFYnc3bu7W3N2sEOz92/WKTZmFpfwKAcLUPiNcyvAHUUJArQcXtLHdy3Spb8vp6e/Uco0fDnl8BpKQAADIDcI4Fm3dsI2dtIYo3Z4Q5Bwlq0DUyJpurB6TjmTlsVDLnWfbm29jHbbs+lkmlJ81CRmQtWYg6VyqD1pHq442deF6UX8nq8PSw2Jp5qNH66fuM7RS5OCUZLlGOqM/w8SM6HkOcFwU67lJVVp1scfGUe6nl5+wP2U99gQumtCY6MthOD11Ki30plxMHp7gar0IqnLWkEA8asbMWjLsaqUpHHTOixqmcWUepnFlWFuMopF8EKhBHWCX0BnLe3dMSJGDtxf12hmt5ELUvOy+YFTv8xC+jQVpS0Y+JWJcS7tRAs2R2Yvd0nZ7DcuWXIUCpO6NtpK41KcVC72INq2bZDiWapYGtKEZ66/6RqOKi9GjlptO5J1XPXeOcQarTUqdytsVr7K1K+itQN+VgAfQivlBJwz0mhKSurDt8WTHa8O53QV5NhFfnGKU8tHN0TLjsJv8AuZ7KwKktKckIx1BGeF/xUz558CBWGxCrxvs+URNPYiS7zZSjGpKEEHloR6QZ0k7rqRo07Yy/ZchbTjNEK9uoB1y74Uc8jTnHExdCUpRstdv4C052TAy9tontU9rSyKhRQFwj4QSyhjvNY6EcPkp92ne53OwakVVqSn/x/ckXQTLMvFUNgXXXvqZh9S1fPnGKq3t/eD01OObDprnX5uM7eg4JDbj88Kn3DD/DBsHrr8HG7Rs6Eo83/kKPoqk92YafCg/xYv2jldrS8UTzNLVs0NVotaaRylPqGtZFDeFpzNTkMyeQzjUFm2ATepRpaDMZnOpPoNFHkPeHKiUUooG2Bt/zDKnTZm9h3T+IjD6jM+UdbCxz04x6bkexA2bsnaMxbwopJ4VPdUfr5Q1iJ5Ulyy1uP38DIAs6ZzWWkymZRNcB4Ma1PAZbzGaPj8b2Ltd2Rp2xNqDWSScqhApoRQFBhI9o8X2pTccVNdXf6nV1lCPsWDXsXbDJAamr/APPfC/cZFepp6ch1hVBZqunRc/4H7wvZLNJM2adNBoWbcqjifYReEoSr1ckF/hAaeGlXqZIf9LqzFLdbZk+a7kElyWJANKnhHuqVGNOCitkejr9pQw8FQw/Ctfp/kr51nSoZ3YNWlAsMRb2SPNVZOcs027sVZwcZVRNYnTCKk+QjM2lHM2kVG97akW/7mn2dUadLeWJhOHFSppTUA1Gu+m+LwuKo121TknbewOqtCmJA3VMNi9+EJMWSzNcZI4lzp2uJwisS7JY8pEU0y01YaGUb3MbEebLJYAAnkMzG7pK7MPcdtlx2koSJEwin3DX0pWAxxuHUrZ19TDBG5VItLqwIIyIIoQeBB0jo1GnTTWwvS87Hb+YiYGBIqBXM6gUr7RmilawvVVpM9dl9vLYYu8PenX94qrQUlZA3UlazL20TUmJjlHI5EbwecJxUovLMjqNxyA/Z7xcd1iSNATqP3EOypx3RhMesk8iZn8QpFNaEuR71yKnqP2/WN0+hETLmtAa0SCTXDMVTXPfVa+p9IFiI2pSS6MjNRtliS0yGlMBR/YjQj8QIjh0qrpSzRKi9DH7wsDSZzSpmqmh4EbiORGcehhUU4Zolk+w2nGpltqtSOm8eUCnGzzIpFtZbMk6wzrOFZbQCZ0s0P2yIpDqnFlBJoNaZb4Wk3Csql9Nn6D+BrKnOz0urf35Lyc0uZMkSHAU2izo8qZ92ahdcJ3lSoWo5AiFYtqnKa2UndfO51MH2k6MFLV+J3XDi/3T29yj2kktNkyZZU4kcYxvCopRq/3YR5w3hpqGZ/T5G+1msicXpJ3+HqaLsHZ6SyTq5HooAr6kxxMT/qVlD+6s85B7sKbUypLavA/IxhqnTjbeWvsuC229eAAvOeSAu9ziP5a90e1fKN0IqKcugs2LkWN2UhFJpqef+kDlUineTsE7qp0M/wBs0YTRXJRko35ak8I9FgUlT9QYzctqmKpCd0BqhqV71KBqfEw+EaAknhBK0Yt3ZuMGxhrK8xsEqrVPeYZljvxN8RjWdRWaZuUlHSJYPanu0BCrFnFaE/Z0rnXictIXlRhjNXx9TVCvUpO8WT7P9Jk3CUWXLDcWJ9lFPnCMv/j9LNmcnb+8j8cTCbu1qD9731NtDBp7uxGgFAoHBQMgI6mHwlOhHLSSQWWLajlgsq5tz7s7ZJ8x6CWSTw/eNyio+YC6qSvcPtk9j1moXtLY88guQrvz1PCuUcDtHtOVGWWloDhXlLW2gdXfdUmSKSZSJxwqAT1Op8489VrVa7vOTfuy3J8mWfTLfSzJiWZTUSTjen/9GFAvkp/zco9P/wDHsI6cZVn+bRey5+X+hmTWXUzHGOEemsAzLhCWaLsS7NgOkcI6oywjaMMbc0i0VJl3cmzrT6O1Ul8fib8o4c/nHNxfaMKHhjrL9PcxKaQa3ddUqSKS0C8Tqx6k5xwauIq1nebASk2TARpAko8mWnuD+1uziT07VUAnSx3WyBYDVCd44V0PnHSwGJnQklrke9/1RcJK+pil52uXMAwmpHLcY9hCMogq1pLTcqnFDBlqKNDsmcRWh11jMopmRYIMUUXd03LOtZ+yXw0LMahV9MyTTQQtUrQpLxESuOX7c7LilkguM6ZjPWmfEGKoV09eC7AxdU4pNodag88SHEPPIjzh2rFSh/eSS1RtdhtIIBGYGfLP57o8tJaW6AouxQ/SZdImShaUAxSqB6b0Y/ox9GMP9n17T7t8/qFZn4elGGuv7/rHWtfQyaRMcWm71ocM2zAvLK5Hs1ClqU34c/I8Y4UW6OJcXtL9WMbxI17y0pZGFGaXKZsjmtOzpocs2PWNYfMlUT5kSm2vCuR95uO0YpYMyY6AACgAahUk1pkBVvOB+Wlabsk/tx/A/Uw2L7tSnF2WivwX/wBTtM2zPLsqgYWVVYtgLhBiZl6uSNwygdClCdW8nd2u1+i+gnOE6fgkrHrRY/q0gtOmNMmTKGY5NQBrhQHd8z6QtKaq1FGCsuP8mo0XOSgt5OwKTryLuSvdqfMDQCvIZR0Y0VGOp7HDdkUKCzWvLq/2Cix2nBK7FW+2ZDMwg551EtSR4cRBjlV4559414U7X9tznV4KrVc5eVNJ/u/gGdsNmSQGxUZCmNfEPtMVMLUByKnKm/WOp2f2hnVmutuNuq1/U4uIw0IrvIPwtta76W/kTYNnwVoxwqNdx00J+Ect+/hBamJs7rcUc7q0Qju6xy5Ywy1A50p/BCNSpKb8RmxXbZ3OJ1nY5Vlgsp6DMV6Qxgq7p1EuppaGN2+QVIPvHpYSuQn3VczzSC5YLw+I/sIHUrRjpE1dhzdd3BAFRabqDn8zHMxFbRtsw9dEaldllEuWq8B77/ePD4ir31VzH4xyRylTtvtL9SkdwjtplRLB3cXI3gfMiOl2XgvxNTXyrf8Aj5KPn63uWZi7lmJJJOpJNSTzrHu6aUUlFaApu+7GKAc43qytEe7UcIlmVnRrWKOJY6gltItFMl3DYe1nCoBRSC9dKcPPSFMfiVRovXV7GGHn1gnJaZcP5SPJWb1Znu0ldjD28L4nryX943Gm3sgioOXlX1K+dtBTwgAQzHCye4wsHH8zIdv2w7joR3mUhTuqRQZQ7RwNWpOLctE0Aq4elDZgBg1plHqbi9hci6DOHgqOJyHr+0ZdVQ5F6sqaXiGLx2QKIzo4ooLENXQCpo0XDFpys0IOcW9AXLcYbsQ1z6LbHOSzP2ktkV2Dyyad8FaVArXcMyMwRSPOdqYqiqySlrs99P2GKdOVthO1ZstoYqDM7eX3S6JUD8L4iA3kcoLhe8hHNplf90Mum5vRADfdzOmFpi/aHNHXxZaY1OTDTPIjiRlHUoYiMtIvT+7FSpSjuKN5zT3BMYKAAAO7uGsRUaa1sDSRdXRLtM5XlI5wOKOWzABoDnClZ0abU2tV0KkugGTQUdpbZFTl+o9Y6atKKkirBDs1gnssmZMKajI0quuVd406Qji81NOcI3/kJD1L6yXQqnDJDEtQHOpLV9AOXSEp4ltZqmyPV9mYWnh6Xe1PM9deF6BHctlly7WJQYNMSS7TKZ4alBhJ4745uJqTqUlNq0XJW9d9TeLrzq4ZztZOSS9d9SJab0nSVdZMwgYq5eYJBIyy+Qh6lFXTAY/CqrQ7xeZL7dBza+0E2ZZQPewJiruWXhJr1K/5TC+Cj/qub2uziYaplrwBJLVY017Wc2+jBE8gM6ecPOnipbWivqz3FOrWq+GM4r4u/voWFz7RUm1lypcsGnhWrtSgALnvHLKAVcFeFpybt12XsisR2bB09ZNt+unvZaF9f5nzJDMgAmMysd+HLAirwahLV/5kK4XuY1Vfy2t78tv5/Q8b2g4pqlDaP6v+2+ALnWn6qwWW2KYCDNmVriYHNFr8I3nUnpHaUO/jeS04X7nODV7xXusPCQD+au6OVCi02nuRsp9s74KI1mU99jQ0+FK7+Z4Q5gsOnJVHt+5YI2O7ix0rTOp3ftHTlUsXfQIbPZwoAA84WlMy5Fjs9OT6yEJBYCtOEcztJT/DtrYdwNLPJyfGwcXxfUqySTNnMFUDzY7go3k8I85hMJVxNTJTV39l7hZtR1Z887UbRTLbaWntVdyLXwINB13k8TH0XB4OGFoqlH5fV9RKU23cqXmk668YaSKzMRWLM3ORZDY2EefR22Ns0bsZbJt23x2IwlKqxqSMm0p0PTnCOMwPfvMpWa+hIys7hBZNoJB7pOAb8QNT1P6Rxq3ZmJjqlf2I3fW+pGva1WalZcwV6/prG8PhsTmtKLsGpV5JeNg5bbYoUlSSelB61r7R16WEnfxaEniFbQErtt8y0WoKaDOijQVOVSTHYdGFKldHMdZubcuA9sVxy1P2jBjw3em+EpVZPYSqYyUtI6FuxlqN0BUb6irkVG0ttQ2aeq0qZbachWDUV417lx3I/wBF+zimX9bnIGLmkhWFaAGhmUO8tkOAFd8c3tzHSUlh6bt/y/j+To4ekvMzT6R5uTuwwK/SDJwWSbPRhLmS8JDUU4u8FwEEZ1BoN9aR1ex5y/ERpNXi76dPVFVJPI1cz/YG6zelodZooFWrOgoanQDcNDuj2saC2Qi3yEV5fR4bPPQCYJiPUknustKUqKk58RvEJ42X4eOrV3sVe4SyrkdQFllJaDQAEn1jiVJd5qynRm+Qav76MWtM8zlnqhNKjsyamlCaht5z03w9hseqVNU2r+oRUpA3b9i59imS5jA4UdSXFGQjEK10K5bmpDn4mNWDXVEiss1m2ujRrfZuzkM1nOZUnGPFQ0AwHdrrrlHlI181XJV4drcX9T0OHrqvVj3uq004+evsUmxl1zJUifMYHHNIQbyAM2NedfaH8VVjVqxS2jr8nS7UxNOrWpwW0df4GZpwsKnQip1yBr5wzutDc5xVJye1mcSxTbU7NhFGPeJ0A+6ONB+sROFGNun9ueHg3e63H/8A9ZS3YHtGU7wq5dMz+8bp9o1H4VG50aeLqQ1Lqy7CWezMkwzHJSpIYoFJpQA5V37jFYuq3Hu5bvdLj092OT7axM6bhok/qMXu2GzzXU0Cq2DjU6ueZqfXnHOoRbqxUl/ehxpeK7MgmsTHqkrAyTYb/ZQEHepRVY6Lnw3wOphovUgSbXWUC2zMObvgPQdmtT7QthJf6KuR7nJEkKv6frElO7MtnJ5encGJqZAmi13VPCKWW/iehYPpYfqr9vNms84mtEyFeZ1p6Q25d/HIo2j6h6Upxd46FPtFbp9qYTJrFgMlBrRegO/nDGGo0qEckFY1KMnq9Sn7AwzmQPKxJlGLuisrElTEKsciENkZqxwDuDDCNow0MnWNmbniIhQzMjSKZHtMzukco0lqUDtyLS0VGtYZqvwC0IeJhFPtsxSSKkD26wqqcWJ1aGR+hAtF+OTvgkaEUCUUNG3u3OuXrlGu7UdS0uDdrvsqyUlSV8MpFUf2gD9I+e16rq1XN8tv6nTStHQl4oHcqwFfS1blWwmUfHOdQo5IyzGb2A/uEdzsGlKeJz8RT++gOq8sR36K7Ktju/tmH2k8lgOI0XypQ+cewqYiNCDk9+BGTLR53aEs5qxjzlWbrScpbkTJ1mnhefWA2y7oPGRYJMrwjMpNhUdmBWBRgGVgQQcwQdREhNwdyOKYF34rWcy5VXeRhZMCH7UnGDLwgAlsKjP94XioValRqyle93ta2t/fg7XZ1NOndWTXL2tbqO3pfsqx2YLNOEYQEl1rPY7ywrkOJMTC0q1edoK+ur/Kv7wKVqsIT7xu7+3x/bAtdlul2icFmuJQY9wZgOeBY7+sdqdGUIXjq1uJ4nH1K6yPRGmXVYwoCgZD+ZxzYKVSVgMUootzRBlqYflkwy8Pmf2KV5FHfMwYCTXUetTCMfFJu5c9EVyKGBFAynIg5j0guVrVA0wfvzYmzTQQFaVXfLNB5qciOWUNUsZUpvXX3I0jMpt1tItayGNSJiAEAgMCRQgHd+tdY63eqpRc10ZhmkbSygbXNIFK4RXoij9I5NGT7tIk/MymtlqSWKu4VeJ39OMGhCU3aKMpXKS17SrQiUATuJNIZhhXvIIkgZvaeS4Ykd4c61Gtf0h+lGysFvbQry5OtaQWxLsWClPi9ompacRPagcYlmVmQlpgO4+sSzJmQmo4RZV0ayTTOOJudbbUZSeGzEaytFKVzpOUWjLOdoNN8U07kTQ1MjSIyPa17h6RcXqUwauT+v5w3V8gCHmNPuWyiXLJObPr03COVVm3Kwhiqt5WXAPX9dMliTLyY6ru8uHTSGqVSWzAQk+SjuxRItMppgOBJiM434QwJy3wSvepSlGO7Tt9A0Grps2m7b2SeoeU6uCSCa0z4UOYPlvjwNbD1KEstRNM6qUZK62GL0vuVZQWmvjfdLXdypu6tBsNg6uIayRsur/v6AqtaEVb/tmT3i9ovO1ivxZCnhlSxr6e5POPZ4alSwlHLH/LYhOpm1ZpUhaIFGSIoVeiigAEIVakqj1F/VnFtGYyoNf5xjCSRlzJCWysDnG5uNQmWe1wCzuMRmWC2kRbQRTIt9WFp8p1Sa0mYwosxciOANM6dIxTjTjUUqkU/cI5yy2TMBvKwzJU10m/1FYhjXFU8cW+uteceppyjKKcdhRtt6jrITLV8yB3TwGtPkYymlJxKaNd+jjaKZOshWZm0o4Q5zLpQUrzGhO/LfWOTjrUZZYaX1YWDutQla0FqRzknMI5AN9JV8SBLFmmuVZwXBCs2Er/AEz3cxnX3jp4GhUzZ4bLcDOVwF2b2lnrMRGmvRiFBJxUrlmDqPeOjXw8MrkkYuaFK2hYTDLnSXoAKTEGJdM8SjMZ8K9BHMUIyhmjJexpSPW+xSrTMs0xKP2c5SCudO9RgT1zI4qIpTlSUl1Rrdg5tXfSy3mOe8zE4VGp3VPAQxhaEppLgwouTuZpeVsec+OYQSdMsgOA5R26cIwVohLWESXOmfWLaNobnGp1r5RaKepxphpTOkSyJdjVY0UdiiHKxZDtTFaE1NXEyOLY61zhUDSLu2SyWw0XzpGjHJwqNTrETZbjZnohCPbj3T0jUdymClzTR2/nDlWPgFqclmNclsry1INQQPlHHs09TlVlabG5dkQbo1mkYbG7fdsqeMJFDuYajz3jlFqpKLuXGVgctKWywq4lORLbPEoBpWgJzBMskClR6xp0sNiZJ1I3a/vyMwrSUXFMqLLeiKkztSaEEkjM4hmG88weohqVJtpRB7sPtlrp+ryg7ZPPoxr8K0qqmumtTzNN0c/EVM8rcIp6aFsZgauf8EATBt3I0xo3uYZxVNRF2KJspsIz1+cAcbB4yshM23iWGeYwVVFWJNABGY03KVlqy1MD9s9qp82zuJTGVKFAaZO9TTM7l5Dz4R0cLQgppSV2GzNoBLpUMCp1GY6HX+c46NXR3RiQQ3XLXBMlNkJmGnUMCaeVYSrN5lNcXLWxqdy2BJUqWssYVUddcyTxzNY4MqrqTcpBraXJ9vnLIl4j168AOpp6wxFflRmWh8/bQ3ibTaJk1jXEcvyjIU5b/OPR0Kfd01FAzQNkdmJM6VZbSFo6r3gNGK1WpG41Faxx8XiasZ1KV9P0LUbl/eNkwuRyr/PSOdTutDMlaRXyJYlzVmFiuGpYj4lAJp60OfCGlNtZWty4vXUyO9rSzT5hr8RGXLLf0j0tKCVNL0DRbS0IT2h+J9IIoo1mYpWrr86GIS43Sh0PrFlHJlKbx5xFcjsNCLKOsf5SIUJBiyHa8hFEDhr6/CY56oMdddHmv78Ji/w5PxCGlvzOuExHh2RV1uKN+fhiLDlPEX3OG+/wxf4crv0Mz70LAjDrGlRsU6yKaxyGR8cMS1VgEXZ3CG7dopkrRaqdVP8AMoVlh1IlVRqLVBBI2lkMKtjlneCpPuIBLD1FtqJujJDv/quQmSJMmtuyCj3z9oG8JN+ZpItUeWNX/tHaZeFMKysahhh72R3YjqeP6xmjQpyu072NeFbBZcrJNscubMRHYjJEChFIJGajIHLhHMxGaNVqN/3NaKN2Im2lmrX+fzKLinbUWbuN+HSCZeTFyTKk1FYLFEtceVKRGy0hm0zggrvOnE76KN55RjLfY0lfYybbDaB57FGDS0QgrLNQcxq9dWr88o7OFw0aauvqGjGxM2utg7BUHxUJ8v8AzAcLTfeZmbKC4VYtiGgyPnDdeyVimEgnUVTvSYtejEKfenrCOW7fqikXNk22+q3gyTT/ALPMCBv+WwUDH00B5AHdmt//AD+8wycfMr/K6fwbjKzDa+rDglzXLlkRJsyWtagF0rWvAHFQad7lCUJXnGNtdEzUo21MLSzlnVFFWYgAczkI9K5JK7Bm9bD3eJNmlyga4Kip3mpJ9yY85Vl3lVyfIWnsQNrpxE16GmES/ftP2i4RWb6/sYn5igS8/DiANKA890GdHoZMzvC3u02YpCmjuMhQ5MY71OCyproHUmyBPnk0qTlBFEjkLRcQ8IPU0iF7jcyQa6D1i0ymhttN0QnA2oroPSLMimrziEEUi7kPRCrhbhgBo5giyHjKEUS4jsIshzszELuepEKOiIQcwxTIjsuViyGdYjaSuyNislYCuhFTwHP9oXlJyAylcnbR32LSZYRcKy1KgnxNWlSeGmghfDYd0k3J6syFWykn6tJKt437xH3RSgHXMmFcTec78GGyYjknXjAlEE2WFml1/eNqJhFgiZfygiBEVG0F9SrKO8as3hQeI8/wjmedKxqFF1GaUTP7Va3t0yjKp4BvCo5ZH1h6KVCOgZJJCZ+xxbxOFyp3Qx8u8YpY5LZF3RPm7HdoFac5CqAAoyLdYEsbl8iJmQq2bOS8GGW5kj7oq4NNalji65xUMTJu8lcq9yDeUgpLUVQsTQmtCwyOQOpHtlBKbvJvgsG77pMtLCupoKbzXIQ5QvGki9Q/ui9HFyzldixlVkrXUKcIVT0D0HIRyqtNPGprnX9SXuil2IsgeeZh/wCEpI/M2Q9qwfHVMtPL1Klsaps1OOBx+M+hA/1jkS0Zqm9Af2qnV7Q6ksnoO0/eGMOryXz+xW7BSY7A1yjoZUXYFL1NJzkUFTioBnnn551h+j/tpBYkebb8vhrzWNKBtzGHnswpWvQUjaVjLbYwwz094syP9sN4U5dDGbGrkczuAA6Rqxm/Q8WY/eiaEuxkk740ZO4oou4brZQIVzM3od+rxeZlHvq5i8xRwyDwiXIeWVEuQ9Os9DQxaZCO1ni7kK28bJMOa16RqLRGGGxUhbHY5trtAqZpMuUh1KioNPzMDnwXnHMxs5VKiow92DkwbstlefMCS1qWOQHzJ4DiYZlONON5MGEouNZFqkSq4iEM2Y27ImgA3CqjrXyhWNZ1IOXrZFS2L2dalr3e8eWnnGXFtAR+wWdnoT4RoIxZIw30LiolrifJRyPyGcVGEpPRXNQi2VN97UUlIZFO/jUlh3kKEDwniGBBPpBnQcbZvoMKFtwHsdka12lVJLYjidianCM2NfbzEEnUVKm39C7Gg2S6pUsUloqjkMz1Mcl1Zy1k7mbi5kkVyGSxly0K1Idrck10p/CYNCOhpIq2kliKcfQf6D5wwnlRoCLdd1ptdpLWWVMtCimApLbCoGgxEYdc613x1qMFGnlfyasVF/XVOs04y51FmgK1FYMVrmKlTQNyg0WrFoO77mk2Q2iUO7aEl9um4nIq44OrZV3g57iOFhm1X7mf5W7P9vawNaM79HtCJxX8H/yyjfaCfhv6lyNAuYUZxyB+cc2fBdMGb/mVLjnX3aG8OtikUDGvkPeHTQLXp/WbwmlBzyh2l5A9PRFbOmGlO7+sGSLk/YTLUEZgk/hiPclk0NzJWndbzi7mcvoPYRTMr0IzjNzeX1RHpnu8o3cxYUzU0xDrFbk22uRzGjArLnFal6B8BXd6QqaOHWNGRQJiiCsRO6JYlzrDlEKEtLrFkO/VjwiyrnHsppkM4jdiXJt9WeZapqykFJFnHZhjkpZaB255imW4RzKVSNJOcvNLX+EDZPsbyrGhEkdpMbxNp5fhXlrFOjVxEry0RmzZR2wOS06Y2KYzKtdAFzOEDhlD6pRhCyI0kglsVnwSwzAUAzJOEc86GE7ucrIDlzM5Nv8AZu4n2Cffw42ppWmi+cMxw8d5O4aFCK3HpVttMuXNdSLTmO8DhOHIVwAGsMqy0SDKKKC/9rZbSLMhky3mUZm8SsCWIYNQ5A0y/KPOOGbcuyFfR3aMVom1RVrJahUsfjTLvE/wRzu0opUl7/szEkGpoo9vOOUkCsNG0d0+n7xqKvIhWTMyf51hlKxdyzuO7y0wEU7oLVIxAU4jfmdILQWeovTUid2S78tzorF3ZkVScIqq5A1NBoI6MqknobRhNvnF2Z2NWY1JOfz4aeUHiaCnYm2ibJm2NzqCUrwPiA6NQ+ccvtCm4VI14/JmfUm/R/KwzJ245Kw550PkVI84mNldRRTDy6bQS5H4T8xHLqLQkNwRv6fQzTuxkeQC/qYfoR2XoRA/OtlJZYCp3DiYcjC8rBIxb2BuYGLEmXQnU/rD2iQZJ9BudJNDVQedYiauRrTYjS2PTpG2ZQqZMP3mirItt9RSyWIqFJ8ol0irNjaSiDmCvOkXdFJDk2dllMJ5Uisq6Fub2uRRnGjG46ZI++Iq5q3qGtihdk5JM6KIxcQyPDSIQQNfKLRBxYhQ+N0aMj0jxL1HzEDq+R+xY5fOg/Ksc3B+ZmVuVix1kWxN4f01/wCrL/WKqeUxItNpf6cn8x+UIYfkkCvujXyh2IQKtjf6k3/pzf8AtjbNGL2r+u3U/MwVeUnIe/R5/Vmf9I/96RyO1P8AbXv+zMT2DS1+EdT8o5sAb2RCXQQSO5lkeRr/ADjBnsTgLtnf+J0H/wAoYwW8jUNig22/oTf+kfkYb/MbRik+GYmyy2M/32V/f/2NC+P/APXl/eTMtgr2W/3q1fn/APsaEsR/tw9v2RhbBldHjb8p+YjnVvKXHcD9pPBN/O3yWOjh94+y/ciBG1eFPP8ASOhT8zD0uRk6QUMQpmhi1uD4IknWCPYGty1HggXIzwPWHwGMy3MrYiWrwnrGluU9hFn08ouRhEJtYIjIho0ZP//Z"/>
          <p:cNvSpPr>
            <a:spLocks noChangeAspect="1" noChangeArrowheads="1"/>
          </p:cNvSpPr>
          <p:nvPr/>
        </p:nvSpPr>
        <p:spPr bwMode="auto">
          <a:xfrm>
            <a:off x="155575" y="-1790700"/>
            <a:ext cx="59912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4" name="Picture 6" descr="http://www.magiclantern.org.uk/animated/chromatrope_Layer-4-ove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76400"/>
            <a:ext cx="5503332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2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105400" y="381000"/>
          <a:ext cx="35814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 descr="http://www.mathsisfun.com/geometry/images/protracto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33400"/>
            <a:ext cx="4038600" cy="2133600"/>
          </a:xfrm>
          <a:prstGeom prst="rect">
            <a:avLst/>
          </a:prstGeom>
          <a:noFill/>
        </p:spPr>
      </p:pic>
      <p:sp>
        <p:nvSpPr>
          <p:cNvPr id="4" name="Oval 3"/>
          <p:cNvSpPr/>
          <p:nvPr/>
        </p:nvSpPr>
        <p:spPr>
          <a:xfrm>
            <a:off x="914400" y="3900702"/>
            <a:ext cx="2757714" cy="2590800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09800" y="5177952"/>
            <a:ext cx="2438400" cy="3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347686" y="3505200"/>
            <a:ext cx="471714" cy="1690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29200" y="42672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>
                <a:latin typeface="NikoshBAN" pitchFamily="2" charset="0"/>
                <a:cs typeface="NikoshBAN" pitchFamily="2" charset="0"/>
              </a:rPr>
              <a:t>বেগুনী বলের জন্য কোণ= ৭২</a:t>
            </a:r>
            <a:r>
              <a:rPr lang="bn-BD" sz="2400" b="1" baseline="30000" dirty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2400" b="1" dirty="0">
                <a:latin typeface="NikoshBAN" pitchFamily="2" charset="0"/>
                <a:cs typeface="NikoshBAN" pitchFamily="2" charset="0"/>
              </a:rPr>
              <a:t> 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522" y="27432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চাঁদা  </a:t>
            </a:r>
            <a:endParaRPr lang="en-US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58382E-6 L -0.00417 0.4106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2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4" grpId="0" animBg="1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04800" y="990600"/>
          <a:ext cx="4191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62600" y="5551722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পাই চিত্র</a:t>
            </a:r>
            <a:endParaRPr lang="en-US" sz="3600" b="1" dirty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304800" y="990600"/>
          <a:ext cx="4191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54864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কালো বলের জন্য কোণ = ৪৮</a:t>
            </a:r>
            <a:r>
              <a:rPr lang="bn-BD" sz="2400" b="1" baseline="30000" dirty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2400" b="1" dirty="0">
                <a:latin typeface="NikoshBAN" pitchFamily="2" charset="0"/>
                <a:cs typeface="NikoshBAN" pitchFamily="2" charset="0"/>
              </a:rPr>
              <a:t> 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96532E-6 L 0.44583 -0.0055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6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2" grpId="1">
        <p:bldAsOne/>
      </p:bldGraphic>
      <p:bldP spid="3" grpId="0"/>
      <p:bldGraphic spid="5" grpId="0">
        <p:bldAsOne/>
      </p:bldGraphic>
      <p:bldGraphic spid="5" grpId="1">
        <p:bldAsOne/>
      </p:bldGraphic>
      <p:bldP spid="6" grpId="0"/>
      <p:bldP spid="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533400"/>
            <a:ext cx="5105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209800"/>
            <a:ext cx="7391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তোমার ৭ম শ্রেণীর বার্ষিক পরীক্ষায়  প্রাপ্ত নম্বরের উপর ভিত্তি করে পাইচিত্রের মাধ্যমে দেখাও । 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695628"/>
            <a:ext cx="5105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b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28194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লেখচিত্র কি</a:t>
            </a:r>
            <a:r>
              <a:rPr lang="bn-BD" sz="4000" b="1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79876" y="3930420"/>
            <a:ext cx="678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৩। চাঁদা দিয়ে কিভাবে কোণ অংকন করতে হয়।</a:t>
            </a:r>
            <a:endParaRPr lang="en-US" sz="40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4796" y="3360168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২। পাইচিত্র</a:t>
            </a:r>
            <a:r>
              <a:rPr lang="bn-BD" sz="4000" b="1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কি </a:t>
            </a:r>
            <a:r>
              <a:rPr lang="bn-BD" sz="4000" b="1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b="1" dirty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533400"/>
            <a:ext cx="5105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বাড়ীর কাজ</a:t>
            </a:r>
            <a:endParaRPr lang="en-US" sz="6600" b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22098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তোমাদের শ্রেণিতে অধ্যয়নরত শিক্ষার্থীদের ৬ জন করে নিয়ে  দল গঠন করে প্রত্যেকের উচ্চতা মাপ এবং প্রাপ্ত উপাত্ত পাইচিত্রের মাধ্যমে দেখাও । 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www.picturesanimations.com/t/thank_you/thank_you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700" y="990600"/>
            <a:ext cx="70485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7124" y="766920"/>
            <a:ext cx="37460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6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919514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শ্রেণিঃ অষ্টম</a:t>
            </a:r>
            <a:endParaRPr lang="en-US" sz="3600" b="1" dirty="0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0660" y="2413589"/>
            <a:ext cx="3655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বিষয়ঃ গণিত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2910114"/>
            <a:ext cx="2580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3200" b="1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45</a:t>
            </a:r>
            <a:r>
              <a:rPr lang="bn-BD" sz="3200" b="1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মিনিট</a:t>
            </a:r>
            <a:endParaRPr lang="en-US" sz="3200" b="1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0536" y="3736236"/>
            <a:ext cx="441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bn-BD" sz="4000" b="1" dirty="0">
                <a:latin typeface="NikoshBAN" pitchFamily="2" charset="0"/>
                <a:cs typeface="NikoshBAN" pitchFamily="2" charset="0"/>
              </a:rPr>
              <a:t>মোঃ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আকতারুজজামান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4800600"/>
            <a:ext cx="541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মাসনিগাছা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 উচ্চ মাধ্যমিক বিদ্যালয়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আদ্রা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কচুয়া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চাঁদপুর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386" name="Picture 2" descr="http://3.bp.blogspot.com/-0W216nYGEpw/UlGRCklbU1I/AAAAAAAAlLk/EtEzozbDiZY/s1600/EMBDESIGNTUBE+%283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762001"/>
            <a:ext cx="10668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  <p:bldP spid="4" grpId="0"/>
      <p:bldP spid="8" grpId="0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/>
        </p:nvGraphicFramePr>
        <p:xfrm>
          <a:off x="4876800" y="1524000"/>
          <a:ext cx="35814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5362" name="Picture 2" descr="http://www.clker.com/cliparts/W/8/3/u/l/t/colored-pie-chart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81200"/>
            <a:ext cx="3500754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1752600"/>
            <a:ext cx="312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>
                <a:latin typeface="NikoshBAN" pitchFamily="2" charset="0"/>
                <a:cs typeface="NikoshBAN" pitchFamily="2" charset="0"/>
              </a:rPr>
              <a:t>পাইচিত্র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5740" y="1257002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….</a:t>
            </a:r>
            <a:endParaRPr lang="bn-BD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0872" y="2212212"/>
            <a:ext cx="6803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 লেখচিত্র কি তা বলতে পারবে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BD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1880" y="3367476"/>
            <a:ext cx="7624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৩। ১২টি লাল, ৮টি নীল, ৬টি বেগুনী এবং ৪টি কালো বল নিয়ে একটি পাইচিত্র অঙ্কন করতে পারবে ।</a:t>
            </a:r>
            <a:endParaRPr lang="bn-BD" sz="1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720" y="2787444"/>
            <a:ext cx="72340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২। পাইচিত্র অঙ্কন কিভাবে করতে পারবে</a:t>
            </a:r>
            <a:r>
              <a:rPr lang="en-US" sz="4000" b="1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;</a:t>
            </a:r>
            <a:r>
              <a:rPr lang="bn-BD" sz="4000" b="1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dirty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9" name="Picture 15" descr="C:\Users\Administrator\Desktop\Project\Image-2\Red B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02345"/>
            <a:ext cx="3048000" cy="997855"/>
          </a:xfrm>
          <a:prstGeom prst="rect">
            <a:avLst/>
          </a:prstGeom>
          <a:noFill/>
        </p:spPr>
      </p:pic>
      <p:pic>
        <p:nvPicPr>
          <p:cNvPr id="6161" name="Picture 17" descr="C:\Users\Administrator\Desktop\Project\Image-2\Blue B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810000"/>
            <a:ext cx="2162175" cy="990600"/>
          </a:xfrm>
          <a:prstGeom prst="rect">
            <a:avLst/>
          </a:prstGeom>
          <a:noFill/>
        </p:spPr>
      </p:pic>
      <p:pic>
        <p:nvPicPr>
          <p:cNvPr id="6162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209800"/>
            <a:ext cx="1828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7" name="Picture 23" descr="C:\Users\Administrator\Desktop\Project\Image-2\BlackBal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5712" y="5410206"/>
            <a:ext cx="2133600" cy="533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14400" y="1651002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১২ টি লাল বল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48768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৮ টি নীল বল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328749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৬ টি বেগুনি বল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60198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৪ টি কালো বল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10200" y="50292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মোট ৩০ টি বল</a:t>
            </a:r>
            <a:endParaRPr lang="en-US" sz="2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29200" y="609600"/>
            <a:ext cx="3352800" cy="4038600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Administrator\Desktop\Project\Image-2\Untitle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57800" y="762000"/>
            <a:ext cx="3067050" cy="3676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500"/>
                            </p:stCondLst>
                            <p:childTnLst>
                              <p:par>
                                <p:cTn id="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500"/>
                            </p:stCondLst>
                            <p:childTnLst>
                              <p:par>
                                <p:cTn id="4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6" grpId="0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838200"/>
          <a:ext cx="7543800" cy="1036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5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i="0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লাল</a:t>
                      </a:r>
                      <a:r>
                        <a:rPr lang="bn-BD" sz="2400" i="0" baseline="0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বল</a:t>
                      </a:r>
                      <a:endParaRPr lang="en-US" sz="2400" i="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i="0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নীল</a:t>
                      </a:r>
                      <a:r>
                        <a:rPr lang="bn-BD" sz="2400" i="0" baseline="0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বল</a:t>
                      </a:r>
                      <a:endParaRPr lang="en-US" sz="2400" i="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i="0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বেগুনী বল</a:t>
                      </a:r>
                      <a:endParaRPr lang="en-US" sz="2400" i="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i="0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কালো বল</a:t>
                      </a:r>
                      <a:endParaRPr lang="en-US" sz="2400" i="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i="0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bn-BD" sz="2400" i="0" baseline="0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বল</a:t>
                      </a:r>
                      <a:endParaRPr lang="en-US" sz="2400" i="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n-BD" sz="2800" b="1" baseline="0" dirty="0">
                          <a:latin typeface="NikoshBAN" pitchFamily="2" charset="0"/>
                          <a:cs typeface="NikoshBAN" pitchFamily="2" charset="0"/>
                        </a:rPr>
                        <a:t>সংখ্যা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b="1" dirty="0">
                          <a:latin typeface="NikoshBAN" pitchFamily="2" charset="0"/>
                          <a:cs typeface="NikoshBAN" pitchFamily="2" charset="0"/>
                        </a:rPr>
                        <a:t>১২</a:t>
                      </a:r>
                      <a:endParaRPr lang="en-US" sz="32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b="1" dirty="0">
                          <a:latin typeface="NikoshBAN" pitchFamily="2" charset="0"/>
                          <a:cs typeface="NikoshBAN" pitchFamily="2" charset="0"/>
                        </a:rPr>
                        <a:t>৮</a:t>
                      </a:r>
                      <a:endParaRPr lang="en-US" sz="32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b="1" dirty="0">
                          <a:latin typeface="NikoshBAN" pitchFamily="2" charset="0"/>
                          <a:cs typeface="NikoshBAN" pitchFamily="2" charset="0"/>
                        </a:rPr>
                        <a:t>৬</a:t>
                      </a:r>
                      <a:endParaRPr lang="en-US" sz="32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b="1" dirty="0"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endParaRPr lang="en-US" sz="32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b="1" dirty="0">
                          <a:latin typeface="NikoshBAN" pitchFamily="2" charset="0"/>
                          <a:cs typeface="NikoshBAN" pitchFamily="2" charset="0"/>
                        </a:rPr>
                        <a:t>৩০</a:t>
                      </a:r>
                      <a:endParaRPr lang="en-US" sz="32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399" y="2209800"/>
            <a:ext cx="743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লাল বলের জন্য কোণ হবে = (১২/৩০) × ৩৬০</a:t>
            </a:r>
            <a:r>
              <a:rPr lang="bn-BD" sz="3200" b="1" baseline="30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০ </a:t>
            </a:r>
            <a:r>
              <a:rPr lang="bn-BD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= ১৪৪</a:t>
            </a:r>
            <a:r>
              <a:rPr lang="bn-BD" sz="3200" b="1" baseline="30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8029" y="2710542"/>
            <a:ext cx="743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নীল বলের জন্য কোণ হবে = (৮/৩০) × ৩৬০</a:t>
            </a:r>
            <a:r>
              <a:rPr lang="bn-BD" sz="3200" b="1" baseline="30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০ </a:t>
            </a:r>
            <a:r>
              <a:rPr lang="bn-BD" sz="32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= ৯৬</a:t>
            </a:r>
            <a:r>
              <a:rPr lang="bn-BD" sz="3200" b="1" baseline="30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8029" y="3211284"/>
            <a:ext cx="7841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বেগুনী বলের জন্য কোণ হবে = (৬/৩০) × ৩৬০</a:t>
            </a:r>
            <a:r>
              <a:rPr lang="bn-BD" sz="3200" b="1" baseline="30000" dirty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০ </a:t>
            </a:r>
            <a:r>
              <a:rPr lang="bn-BD" sz="3200" b="1" dirty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 = ৭২</a:t>
            </a:r>
            <a:r>
              <a:rPr lang="bn-BD" sz="3200" b="1" baseline="30000" dirty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bn-BD" sz="3200" b="1" dirty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200" b="1" dirty="0">
              <a:solidFill>
                <a:srgbClr val="99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7146" y="3697512"/>
            <a:ext cx="7855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কালো বলের জন্য কোণ হবে = (৪/৩০) × ৩৬০</a:t>
            </a:r>
            <a:r>
              <a:rPr lang="bn-BD" sz="3200" b="1" baseline="30000" dirty="0">
                <a:latin typeface="NikoshBAN" pitchFamily="2" charset="0"/>
                <a:cs typeface="NikoshBAN" pitchFamily="2" charset="0"/>
              </a:rPr>
              <a:t>০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 = ৪৮</a:t>
            </a:r>
            <a:r>
              <a:rPr lang="bn-BD" sz="3200" b="1" baseline="30000" dirty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Chart 24"/>
          <p:cNvGraphicFramePr/>
          <p:nvPr/>
        </p:nvGraphicFramePr>
        <p:xfrm>
          <a:off x="4724400" y="685800"/>
          <a:ext cx="41910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Picture 2" descr="http://www.mathsisfun.com/geometry/images/protracto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33400"/>
            <a:ext cx="4038600" cy="2133600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914400" y="3900702"/>
            <a:ext cx="2757714" cy="2590800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209800" y="5177952"/>
            <a:ext cx="2438400" cy="3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3900714"/>
            <a:ext cx="19050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858000" y="1447800"/>
            <a:ext cx="0" cy="132442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591628" y="2391228"/>
            <a:ext cx="1219200" cy="381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029200" y="45720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>
                <a:latin typeface="NikoshBAN" pitchFamily="2" charset="0"/>
                <a:cs typeface="NikoshBAN" pitchFamily="2" charset="0"/>
              </a:rPr>
              <a:t>লাল বলের জন্য কোণ= ১৪৪</a:t>
            </a:r>
            <a:r>
              <a:rPr lang="bn-BD" sz="2400" b="1" baseline="30000" dirty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2400" b="1" dirty="0">
                <a:latin typeface="NikoshBAN" pitchFamily="2" charset="0"/>
                <a:cs typeface="NikoshBAN" pitchFamily="2" charset="0"/>
              </a:rPr>
              <a:t> 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2522" y="27432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চাঁদা  </a:t>
            </a:r>
            <a:endParaRPr lang="en-US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58382E-6 L -0.00417 0.4106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2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  <p:bldP spid="3" grpId="0" animBg="1"/>
      <p:bldP spid="65" grpId="0"/>
      <p:bldP spid="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724400" y="685800"/>
          <a:ext cx="41910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 descr="http://www.mathsisfun.com/geometry/images/protracto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33400"/>
            <a:ext cx="4038600" cy="2133600"/>
          </a:xfrm>
          <a:prstGeom prst="rect">
            <a:avLst/>
          </a:prstGeom>
          <a:noFill/>
        </p:spPr>
      </p:pic>
      <p:sp>
        <p:nvSpPr>
          <p:cNvPr id="4" name="Oval 3"/>
          <p:cNvSpPr/>
          <p:nvPr/>
        </p:nvSpPr>
        <p:spPr>
          <a:xfrm>
            <a:off x="914400" y="3900702"/>
            <a:ext cx="2757714" cy="2590800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09800" y="5177952"/>
            <a:ext cx="2438400" cy="3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195286" y="3429000"/>
            <a:ext cx="152400" cy="1767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591628" y="2391228"/>
            <a:ext cx="1219200" cy="381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29200" y="45720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>
                <a:latin typeface="NikoshBAN" pitchFamily="2" charset="0"/>
                <a:cs typeface="NikoshBAN" pitchFamily="2" charset="0"/>
              </a:rPr>
              <a:t>নীল বলের জন্য কোণ= 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96</a:t>
            </a:r>
            <a:r>
              <a:rPr lang="bn-BD" sz="2400" b="1" baseline="30000" dirty="0">
                <a:latin typeface="NikoshBAN" pitchFamily="2" charset="0"/>
                <a:cs typeface="NikoshBAN" pitchFamily="2" charset="0"/>
              </a:rPr>
              <a:t>০</a:t>
            </a:r>
            <a:r>
              <a:rPr lang="bn-BD" sz="2400" b="1" dirty="0">
                <a:latin typeface="NikoshBAN" pitchFamily="2" charset="0"/>
                <a:cs typeface="NikoshBAN" pitchFamily="2" charset="0"/>
              </a:rPr>
              <a:t> 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2522" y="27432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চাঁদা  </a:t>
            </a:r>
            <a:endParaRPr lang="en-US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58382E-6 L -0.00417 0.4106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2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4" grpId="0" animBg="1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1236</TotalTime>
  <Words>254</Words>
  <Application>Microsoft Office PowerPoint</Application>
  <PresentationFormat>On-screen Show (4:3)</PresentationFormat>
  <Paragraphs>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HARUN</cp:lastModifiedBy>
  <cp:revision>269</cp:revision>
  <dcterms:created xsi:type="dcterms:W3CDTF">2006-08-16T00:00:00Z</dcterms:created>
  <dcterms:modified xsi:type="dcterms:W3CDTF">2020-05-08T09:39:54Z</dcterms:modified>
</cp:coreProperties>
</file>