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4" r:id="rId2"/>
    <p:sldId id="283" r:id="rId3"/>
    <p:sldId id="287" r:id="rId4"/>
    <p:sldId id="298" r:id="rId5"/>
    <p:sldId id="295" r:id="rId6"/>
    <p:sldId id="285" r:id="rId7"/>
    <p:sldId id="280" r:id="rId8"/>
    <p:sldId id="286" r:id="rId9"/>
    <p:sldId id="296" r:id="rId10"/>
    <p:sldId id="297" r:id="rId11"/>
    <p:sldId id="288" r:id="rId12"/>
    <p:sldId id="289" r:id="rId13"/>
    <p:sldId id="290" r:id="rId14"/>
    <p:sldId id="291" r:id="rId15"/>
    <p:sldId id="292" r:id="rId16"/>
    <p:sldId id="293" r:id="rId17"/>
    <p:sldId id="29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SAIBA HOSSAIN" initials="NH" lastIdx="2" clrIdx="0">
    <p:extLst>
      <p:ext uri="{19B8F6BF-5375-455C-9EA6-DF929625EA0E}">
        <p15:presenceInfo xmlns:p15="http://schemas.microsoft.com/office/powerpoint/2012/main" userId="NUSAIBA HOSSA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832"/>
    <a:srgbClr val="FF0066"/>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86378" autoAdjust="0"/>
  </p:normalViewPr>
  <p:slideViewPr>
    <p:cSldViewPr snapToGrid="0">
      <p:cViewPr varScale="1">
        <p:scale>
          <a:sx n="60" d="100"/>
          <a:sy n="60" d="100"/>
        </p:scale>
        <p:origin x="874"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7C826-764F-42AD-A4E8-1575299510FF}" type="datetimeFigureOut">
              <a:rPr lang="en-US" smtClean="0"/>
              <a:t>08-May-20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58C7BD-0B78-41A8-A094-F55953A58B07}" type="slidenum">
              <a:rPr lang="en-US" smtClean="0"/>
              <a:t>‹#›</a:t>
            </a:fld>
            <a:endParaRPr lang="en-US"/>
          </a:p>
        </p:txBody>
      </p:sp>
    </p:spTree>
    <p:extLst>
      <p:ext uri="{BB962C8B-B14F-4D97-AF65-F5344CB8AC3E}">
        <p14:creationId xmlns:p14="http://schemas.microsoft.com/office/powerpoint/2010/main" val="1717827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t>1</a:t>
            </a:fld>
            <a:endParaRPr lang="en-US"/>
          </a:p>
        </p:txBody>
      </p:sp>
    </p:spTree>
    <p:extLst>
      <p:ext uri="{BB962C8B-B14F-4D97-AF65-F5344CB8AC3E}">
        <p14:creationId xmlns:p14="http://schemas.microsoft.com/office/powerpoint/2010/main" val="3031643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t>17</a:t>
            </a:fld>
            <a:endParaRPr lang="en-US"/>
          </a:p>
        </p:txBody>
      </p:sp>
    </p:spTree>
    <p:extLst>
      <p:ext uri="{BB962C8B-B14F-4D97-AF65-F5344CB8AC3E}">
        <p14:creationId xmlns:p14="http://schemas.microsoft.com/office/powerpoint/2010/main" val="1308505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t>2</a:t>
            </a:fld>
            <a:endParaRPr lang="en-US"/>
          </a:p>
        </p:txBody>
      </p:sp>
    </p:spTree>
    <p:extLst>
      <p:ext uri="{BB962C8B-B14F-4D97-AF65-F5344CB8AC3E}">
        <p14:creationId xmlns:p14="http://schemas.microsoft.com/office/powerpoint/2010/main" val="573354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t>3</a:t>
            </a:fld>
            <a:endParaRPr lang="en-US"/>
          </a:p>
        </p:txBody>
      </p:sp>
    </p:spTree>
    <p:extLst>
      <p:ext uri="{BB962C8B-B14F-4D97-AF65-F5344CB8AC3E}">
        <p14:creationId xmlns:p14="http://schemas.microsoft.com/office/powerpoint/2010/main" val="2485245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t>4</a:t>
            </a:fld>
            <a:endParaRPr lang="en-US"/>
          </a:p>
        </p:txBody>
      </p:sp>
    </p:spTree>
    <p:extLst>
      <p:ext uri="{BB962C8B-B14F-4D97-AF65-F5344CB8AC3E}">
        <p14:creationId xmlns:p14="http://schemas.microsoft.com/office/powerpoint/2010/main" val="3794235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t>5</a:t>
            </a:fld>
            <a:endParaRPr lang="en-US"/>
          </a:p>
        </p:txBody>
      </p:sp>
    </p:spTree>
    <p:extLst>
      <p:ext uri="{BB962C8B-B14F-4D97-AF65-F5344CB8AC3E}">
        <p14:creationId xmlns:p14="http://schemas.microsoft.com/office/powerpoint/2010/main" val="3005731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t>6</a:t>
            </a:fld>
            <a:endParaRPr lang="en-US"/>
          </a:p>
        </p:txBody>
      </p:sp>
    </p:spTree>
    <p:extLst>
      <p:ext uri="{BB962C8B-B14F-4D97-AF65-F5344CB8AC3E}">
        <p14:creationId xmlns:p14="http://schemas.microsoft.com/office/powerpoint/2010/main" val="3508399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t>8</a:t>
            </a:fld>
            <a:endParaRPr lang="en-US"/>
          </a:p>
        </p:txBody>
      </p:sp>
    </p:spTree>
    <p:extLst>
      <p:ext uri="{BB962C8B-B14F-4D97-AF65-F5344CB8AC3E}">
        <p14:creationId xmlns:p14="http://schemas.microsoft.com/office/powerpoint/2010/main" val="1109846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t>11</a:t>
            </a:fld>
            <a:endParaRPr lang="en-US"/>
          </a:p>
        </p:txBody>
      </p:sp>
    </p:spTree>
    <p:extLst>
      <p:ext uri="{BB962C8B-B14F-4D97-AF65-F5344CB8AC3E}">
        <p14:creationId xmlns:p14="http://schemas.microsoft.com/office/powerpoint/2010/main" val="2372864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0058C7BD-0B78-41A8-A094-F55953A58B07}" type="slidenum">
              <a:rPr lang="en-US" smtClean="0"/>
              <a:t>13</a:t>
            </a:fld>
            <a:endParaRPr lang="en-US"/>
          </a:p>
        </p:txBody>
      </p:sp>
    </p:spTree>
    <p:extLst>
      <p:ext uri="{BB962C8B-B14F-4D97-AF65-F5344CB8AC3E}">
        <p14:creationId xmlns:p14="http://schemas.microsoft.com/office/powerpoint/2010/main" val="3234633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BB852B-4541-4B2F-86EF-8D4911C27F0D}" type="datetimeFigureOut">
              <a:rPr lang="en-US" smtClean="0"/>
              <a:t>08-May-20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2878237147"/>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BB852B-4541-4B2F-86EF-8D4911C27F0D}" type="datetimeFigureOut">
              <a:rPr lang="en-US" smtClean="0"/>
              <a:t>08-May-20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2221182807"/>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BB852B-4541-4B2F-86EF-8D4911C27F0D}" type="datetimeFigureOut">
              <a:rPr lang="en-US" smtClean="0"/>
              <a:t>08-May-20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1462165506"/>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BB852B-4541-4B2F-86EF-8D4911C27F0D}" type="datetimeFigureOut">
              <a:rPr lang="en-US" smtClean="0"/>
              <a:t>08-May-20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2283317054"/>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BB852B-4541-4B2F-86EF-8D4911C27F0D}" type="datetimeFigureOut">
              <a:rPr lang="en-US" smtClean="0"/>
              <a:t>08-May-20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2582586451"/>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BB852B-4541-4B2F-86EF-8D4911C27F0D}" type="datetimeFigureOut">
              <a:rPr lang="en-US" smtClean="0"/>
              <a:t>08-May-20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3399425113"/>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BB852B-4541-4B2F-86EF-8D4911C27F0D}" type="datetimeFigureOut">
              <a:rPr lang="en-US" smtClean="0"/>
              <a:t>08-May-20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1598630301"/>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BB852B-4541-4B2F-86EF-8D4911C27F0D}" type="datetimeFigureOut">
              <a:rPr lang="en-US" smtClean="0"/>
              <a:t>08-May-20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426215961"/>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B852B-4541-4B2F-86EF-8D4911C27F0D}" type="datetimeFigureOut">
              <a:rPr lang="en-US" smtClean="0"/>
              <a:t>08-May-20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1992668214"/>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BB852B-4541-4B2F-86EF-8D4911C27F0D}" type="datetimeFigureOut">
              <a:rPr lang="en-US" smtClean="0"/>
              <a:t>08-May-20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1742765677"/>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BB852B-4541-4B2F-86EF-8D4911C27F0D}" type="datetimeFigureOut">
              <a:rPr lang="en-US" smtClean="0"/>
              <a:t>08-May-20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1963894203"/>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B852B-4541-4B2F-86EF-8D4911C27F0D}" type="datetimeFigureOut">
              <a:rPr lang="en-US" smtClean="0"/>
              <a:t>08-May-20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B06BD-3271-4DAF-82EB-C9C1E15D360D}" type="slidenum">
              <a:rPr lang="en-US" smtClean="0"/>
              <a:t>‹#›</a:t>
            </a:fld>
            <a:endParaRPr lang="en-US"/>
          </a:p>
        </p:txBody>
      </p:sp>
    </p:spTree>
    <p:extLst>
      <p:ext uri="{BB962C8B-B14F-4D97-AF65-F5344CB8AC3E}">
        <p14:creationId xmlns:p14="http://schemas.microsoft.com/office/powerpoint/2010/main" val="1613061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mailto:kazihannan819@gmail.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455207" cy="6974428"/>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a:off x="638345" y="6574318"/>
            <a:ext cx="11816862" cy="400110"/>
          </a:xfrm>
          <a:prstGeom prst="rect">
            <a:avLst/>
          </a:prstGeom>
          <a:noFill/>
        </p:spPr>
        <p:txBody>
          <a:bodyPr wrap="square" rtlCol="0">
            <a:spAutoFit/>
          </a:bodyPr>
          <a:lstStyle/>
          <a:p>
            <a:r>
              <a:rPr lang="en-US" sz="2000" i="1" dirty="0" err="1" smtClean="0">
                <a:solidFill>
                  <a:schemeClr val="tx2">
                    <a:lumMod val="50000"/>
                  </a:schemeClr>
                </a:solidFill>
                <a:latin typeface="NikoshBAN" panose="02000000000000000000" pitchFamily="2" charset="0"/>
                <a:cs typeface="NikoshBAN" panose="02000000000000000000" pitchFamily="2" charset="0"/>
              </a:rPr>
              <a:t>কাজী</a:t>
            </a:r>
            <a:r>
              <a:rPr lang="en-US" sz="2000" i="1" dirty="0" smtClean="0">
                <a:solidFill>
                  <a:schemeClr val="tx2">
                    <a:lumMod val="50000"/>
                  </a:schemeClr>
                </a:solidFill>
                <a:latin typeface="NikoshBAN" panose="02000000000000000000" pitchFamily="2" charset="0"/>
                <a:cs typeface="NikoshBAN" panose="02000000000000000000" pitchFamily="2" charset="0"/>
              </a:rPr>
              <a:t> </a:t>
            </a:r>
            <a:r>
              <a:rPr lang="en-US" sz="2000" i="1" dirty="0" err="1" smtClean="0">
                <a:solidFill>
                  <a:schemeClr val="tx2">
                    <a:lumMod val="50000"/>
                  </a:schemeClr>
                </a:solidFill>
                <a:latin typeface="NikoshBAN" panose="02000000000000000000" pitchFamily="2" charset="0"/>
                <a:cs typeface="NikoshBAN" panose="02000000000000000000" pitchFamily="2" charset="0"/>
              </a:rPr>
              <a:t>মোঃ</a:t>
            </a:r>
            <a:r>
              <a:rPr lang="en-US" sz="2000" i="1" dirty="0" smtClean="0">
                <a:solidFill>
                  <a:schemeClr val="tx2">
                    <a:lumMod val="50000"/>
                  </a:schemeClr>
                </a:solidFill>
                <a:latin typeface="NikoshBAN" panose="02000000000000000000" pitchFamily="2" charset="0"/>
                <a:cs typeface="NikoshBAN" panose="02000000000000000000" pitchFamily="2" charset="0"/>
              </a:rPr>
              <a:t> </a:t>
            </a:r>
            <a:r>
              <a:rPr lang="en-US" sz="2000" i="1" dirty="0" err="1" smtClean="0">
                <a:solidFill>
                  <a:schemeClr val="tx2">
                    <a:lumMod val="50000"/>
                  </a:schemeClr>
                </a:solidFill>
                <a:latin typeface="NikoshBAN" panose="02000000000000000000" pitchFamily="2" charset="0"/>
                <a:cs typeface="NikoshBAN" panose="02000000000000000000" pitchFamily="2" charset="0"/>
              </a:rPr>
              <a:t>আবদুল</a:t>
            </a:r>
            <a:r>
              <a:rPr lang="en-US" sz="2000" i="1" dirty="0" smtClean="0">
                <a:solidFill>
                  <a:schemeClr val="tx2">
                    <a:lumMod val="50000"/>
                  </a:schemeClr>
                </a:solidFill>
                <a:latin typeface="NikoshBAN" panose="02000000000000000000" pitchFamily="2" charset="0"/>
                <a:cs typeface="NikoshBAN" panose="02000000000000000000" pitchFamily="2" charset="0"/>
              </a:rPr>
              <a:t> </a:t>
            </a:r>
            <a:r>
              <a:rPr lang="en-US" sz="2000" i="1" dirty="0" err="1" smtClean="0">
                <a:solidFill>
                  <a:schemeClr val="tx2">
                    <a:lumMod val="50000"/>
                  </a:schemeClr>
                </a:solidFill>
                <a:latin typeface="NikoshBAN" panose="02000000000000000000" pitchFamily="2" charset="0"/>
                <a:cs typeface="NikoshBAN" panose="02000000000000000000" pitchFamily="2" charset="0"/>
              </a:rPr>
              <a:t>হান্নান</a:t>
            </a:r>
            <a:r>
              <a:rPr lang="en-US" sz="2000" i="1" dirty="0" smtClean="0">
                <a:solidFill>
                  <a:schemeClr val="tx2">
                    <a:lumMod val="50000"/>
                  </a:schemeClr>
                </a:solidFill>
                <a:latin typeface="NikoshBAN" panose="02000000000000000000" pitchFamily="2" charset="0"/>
                <a:cs typeface="NikoshBAN" panose="02000000000000000000" pitchFamily="2" charset="0"/>
              </a:rPr>
              <a:t>, অধ্যক্ষ </a:t>
            </a:r>
            <a:r>
              <a:rPr lang="en-US" sz="2000" i="1" dirty="0" err="1" smtClean="0">
                <a:solidFill>
                  <a:schemeClr val="tx2">
                    <a:lumMod val="50000"/>
                  </a:schemeClr>
                </a:solidFill>
                <a:latin typeface="NikoshBAN" panose="02000000000000000000" pitchFamily="2" charset="0"/>
                <a:cs typeface="NikoshBAN" panose="02000000000000000000" pitchFamily="2" charset="0"/>
              </a:rPr>
              <a:t>বখতিয়ার</a:t>
            </a:r>
            <a:r>
              <a:rPr lang="en-US" sz="2000" i="1" dirty="0" smtClean="0">
                <a:solidFill>
                  <a:schemeClr val="tx2">
                    <a:lumMod val="50000"/>
                  </a:schemeClr>
                </a:solidFill>
                <a:latin typeface="NikoshBAN" panose="02000000000000000000" pitchFamily="2" charset="0"/>
                <a:cs typeface="NikoshBAN" panose="02000000000000000000" pitchFamily="2" charset="0"/>
              </a:rPr>
              <a:t> </a:t>
            </a:r>
            <a:r>
              <a:rPr lang="en-US" sz="2000" i="1" dirty="0" err="1" smtClean="0">
                <a:solidFill>
                  <a:schemeClr val="tx2">
                    <a:lumMod val="50000"/>
                  </a:schemeClr>
                </a:solidFill>
                <a:latin typeface="NikoshBAN" panose="02000000000000000000" pitchFamily="2" charset="0"/>
                <a:cs typeface="NikoshBAN" panose="02000000000000000000" pitchFamily="2" charset="0"/>
              </a:rPr>
              <a:t>পাড়া</a:t>
            </a:r>
            <a:r>
              <a:rPr lang="en-US" sz="2000" i="1" dirty="0" smtClean="0">
                <a:solidFill>
                  <a:schemeClr val="tx2">
                    <a:lumMod val="50000"/>
                  </a:schemeClr>
                </a:solidFill>
                <a:latin typeface="NikoshBAN" panose="02000000000000000000" pitchFamily="2" charset="0"/>
                <a:cs typeface="NikoshBAN" panose="02000000000000000000" pitchFamily="2" charset="0"/>
              </a:rPr>
              <a:t> </a:t>
            </a:r>
            <a:r>
              <a:rPr lang="en-US" sz="2000" i="1" dirty="0" err="1" smtClean="0">
                <a:solidFill>
                  <a:schemeClr val="tx2">
                    <a:lumMod val="50000"/>
                  </a:schemeClr>
                </a:solidFill>
                <a:latin typeface="NikoshBAN" panose="02000000000000000000" pitchFamily="2" charset="0"/>
                <a:cs typeface="NikoshBAN" panose="02000000000000000000" pitchFamily="2" charset="0"/>
              </a:rPr>
              <a:t>চারপীর</a:t>
            </a:r>
            <a:r>
              <a:rPr lang="en-US" sz="2000" i="1" dirty="0" smtClean="0">
                <a:solidFill>
                  <a:schemeClr val="tx2">
                    <a:lumMod val="50000"/>
                  </a:schemeClr>
                </a:solidFill>
                <a:latin typeface="NikoshBAN" panose="02000000000000000000" pitchFamily="2" charset="0"/>
                <a:cs typeface="NikoshBAN" panose="02000000000000000000" pitchFamily="2" charset="0"/>
              </a:rPr>
              <a:t> </a:t>
            </a:r>
            <a:r>
              <a:rPr lang="en-US" sz="2000" i="1" dirty="0" err="1" smtClean="0">
                <a:solidFill>
                  <a:schemeClr val="tx2">
                    <a:lumMod val="50000"/>
                  </a:schemeClr>
                </a:solidFill>
                <a:latin typeface="NikoshBAN" panose="02000000000000000000" pitchFamily="2" charset="0"/>
                <a:cs typeface="NikoshBAN" panose="02000000000000000000" pitchFamily="2" charset="0"/>
              </a:rPr>
              <a:t>আউলিয়া</a:t>
            </a:r>
            <a:r>
              <a:rPr lang="en-US" sz="2000" i="1" dirty="0" smtClean="0">
                <a:solidFill>
                  <a:schemeClr val="tx2">
                    <a:lumMod val="50000"/>
                  </a:schemeClr>
                </a:solidFill>
                <a:latin typeface="NikoshBAN" panose="02000000000000000000" pitchFamily="2" charset="0"/>
                <a:cs typeface="NikoshBAN" panose="02000000000000000000" pitchFamily="2" charset="0"/>
              </a:rPr>
              <a:t> </a:t>
            </a:r>
            <a:r>
              <a:rPr lang="en-US" sz="2000" i="1" dirty="0" err="1" smtClean="0">
                <a:solidFill>
                  <a:schemeClr val="tx2">
                    <a:lumMod val="50000"/>
                  </a:schemeClr>
                </a:solidFill>
                <a:latin typeface="NikoshBAN" panose="02000000000000000000" pitchFamily="2" charset="0"/>
                <a:cs typeface="NikoshBAN" panose="02000000000000000000" pitchFamily="2" charset="0"/>
              </a:rPr>
              <a:t>আলিম</a:t>
            </a:r>
            <a:r>
              <a:rPr lang="en-US" sz="2000" i="1" dirty="0" smtClean="0">
                <a:solidFill>
                  <a:schemeClr val="tx2">
                    <a:lumMod val="50000"/>
                  </a:schemeClr>
                </a:solidFill>
                <a:latin typeface="NikoshBAN" panose="02000000000000000000" pitchFamily="2" charset="0"/>
                <a:cs typeface="NikoshBAN" panose="02000000000000000000" pitchFamily="2" charset="0"/>
              </a:rPr>
              <a:t> </a:t>
            </a:r>
            <a:r>
              <a:rPr lang="en-US" sz="2000" i="1" dirty="0" err="1" smtClean="0">
                <a:solidFill>
                  <a:schemeClr val="tx2">
                    <a:lumMod val="50000"/>
                  </a:schemeClr>
                </a:solidFill>
                <a:latin typeface="NikoshBAN" panose="02000000000000000000" pitchFamily="2" charset="0"/>
                <a:cs typeface="NikoshBAN" panose="02000000000000000000" pitchFamily="2" charset="0"/>
              </a:rPr>
              <a:t>মাদ্রাসা,আনোয়ারা,চট্রগ্রাম</a:t>
            </a:r>
            <a:r>
              <a:rPr lang="en-US" sz="2000" i="1" dirty="0" smtClean="0">
                <a:solidFill>
                  <a:schemeClr val="tx2">
                    <a:lumMod val="50000"/>
                  </a:schemeClr>
                </a:solidFill>
                <a:latin typeface="NikoshBAN" panose="02000000000000000000" pitchFamily="2" charset="0"/>
                <a:cs typeface="NikoshBAN" panose="02000000000000000000" pitchFamily="2" charset="0"/>
              </a:rPr>
              <a:t>। ০১৮১৯৩৩০৩৫৪৯</a:t>
            </a:r>
            <a:endParaRPr lang="en-US" sz="2000" i="1" dirty="0">
              <a:solidFill>
                <a:schemeClr val="tx2">
                  <a:lumMod val="50000"/>
                </a:schemeClr>
              </a:solidFill>
              <a:latin typeface="NikoshBAN" panose="02000000000000000000" pitchFamily="2" charset="0"/>
              <a:cs typeface="NikoshBAN" panose="02000000000000000000" pitchFamily="2" charset="0"/>
            </a:endParaRPr>
          </a:p>
        </p:txBody>
      </p:sp>
      <p:sp>
        <p:nvSpPr>
          <p:cNvPr id="6" name="TextBox 5"/>
          <p:cNvSpPr txBox="1"/>
          <p:nvPr/>
        </p:nvSpPr>
        <p:spPr>
          <a:xfrm>
            <a:off x="1656650" y="5262177"/>
            <a:ext cx="9170798" cy="1015663"/>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6000" dirty="0" err="1" smtClean="0">
                <a:latin typeface="NikoshBAN" panose="02000000000000000000" pitchFamily="2" charset="0"/>
                <a:cs typeface="NikoshBAN" panose="02000000000000000000" pitchFamily="2" charset="0"/>
              </a:rPr>
              <a:t>আসসালামু</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আলাইকুম</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ওয়া</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রাহমাতুল্লাহ</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4"/>
          <a:stretch>
            <a:fillRect/>
          </a:stretch>
        </p:blipFill>
        <p:spPr>
          <a:xfrm>
            <a:off x="1656650" y="1377776"/>
            <a:ext cx="9170798" cy="3684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16-Point Star 4"/>
          <p:cNvSpPr/>
          <p:nvPr/>
        </p:nvSpPr>
        <p:spPr>
          <a:xfrm>
            <a:off x="3581400" y="329404"/>
            <a:ext cx="4102100" cy="1028700"/>
          </a:xfrm>
          <a:prstGeom prst="star1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en-US" sz="6000" b="1" dirty="0" err="1" smtClean="0">
                <a:latin typeface="NikoshBAN" panose="02000000000000000000" pitchFamily="2" charset="0"/>
                <a:cs typeface="NikoshBAN" panose="02000000000000000000" pitchFamily="2" charset="0"/>
              </a:rPr>
              <a:t>স্বাগতম</a:t>
            </a:r>
            <a:r>
              <a:rPr lang="en-US" sz="6000" b="1" dirty="0" smtClean="0">
                <a:latin typeface="NikoshBAN" panose="02000000000000000000" pitchFamily="2" charset="0"/>
                <a:cs typeface="NikoshBAN" panose="02000000000000000000" pitchFamily="2" charset="0"/>
              </a:rPr>
              <a:t> </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66071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030" y="1742494"/>
            <a:ext cx="11230708"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s-IN" sz="2800" dirty="0">
                <a:latin typeface="NikoshBAN" panose="02000000000000000000" pitchFamily="2" charset="0"/>
                <a:cs typeface="NikoshBAN" panose="02000000000000000000" pitchFamily="2" charset="0"/>
              </a:rPr>
              <a:t>এ সূরার ৪৬ ও ৪৭নং আয়াতে (পঞ্চম রুকূতে) আসহাবে আরাফ বা আরাফবাসীদের উল্লেখ করা হয়েছে । সেই জন্যে এর নামকরণ করা হয়েছে আল আরাফ। অন্য কথায় বলা যায়, এ সূরাকে সূরা আল আরাফ বলার তাৎপর্য হচ্ছে এই যে, যে সূরার মধ্যে আ’রাফের কথা বলা হয়েছে ,এটা সেই সূরা</a:t>
            </a:r>
            <a:r>
              <a:rPr lang="as-IN" sz="2800" dirty="0" smtClean="0">
                <a:latin typeface="NikoshBAN" panose="02000000000000000000" pitchFamily="2" charset="0"/>
                <a:cs typeface="NikoshBAN" panose="02000000000000000000" pitchFamily="2" charset="0"/>
              </a:rPr>
              <a:t>।</a:t>
            </a:r>
            <a:endParaRPr lang="as-IN" sz="2800" dirty="0">
              <a:latin typeface="NikoshBAN" panose="02000000000000000000" pitchFamily="2" charset="0"/>
              <a:cs typeface="NikoshBAN" panose="02000000000000000000" pitchFamily="2" charset="0"/>
            </a:endParaRPr>
          </a:p>
          <a:p>
            <a:r>
              <a:rPr lang="as-IN" sz="2800" dirty="0">
                <a:latin typeface="NikoshBAN" panose="02000000000000000000" pitchFamily="2" charset="0"/>
                <a:cs typeface="NikoshBAN" panose="02000000000000000000" pitchFamily="2" charset="0"/>
              </a:rPr>
              <a:t>নাযিলের সময়-কাল</a:t>
            </a:r>
          </a:p>
          <a:p>
            <a:r>
              <a:rPr lang="as-IN" sz="2800" dirty="0">
                <a:latin typeface="NikoshBAN" panose="02000000000000000000" pitchFamily="2" charset="0"/>
                <a:cs typeface="NikoshBAN" panose="02000000000000000000" pitchFamily="2" charset="0"/>
              </a:rPr>
              <a:t>এ সূরার আলোচ্য বিষয়ের প্রতি দৃষ্টিপাত করলে সুস্পষ্টভাবে অনুভূত হয়ে যে, এ সূরাটি সূরা আন’আমের প্রায় সমসময়ে নাযিল হয়। অবশ্য এটা আগে না আন’আম আগে নাযিল হয় তা নিশ্চয়তার সাথে চিহ্নিত করা যাবে না। তবে এ সূরায় প্রদত্ত ভাষণের বাচনভংগী থেকে এটি যে ঐ সময়ের সাথে সম্পর্কিত তা পরিষ্কার বুঝা যায়। কাজেই এর ঐতিহাসিক পটভূমি অনুধাবন করার জন্যে সূরা আন’আমের শুরুতে যে ভূমিকা লেখা হয়েছে তার ওপর একবর নজর বুলিয়ে নেয়া যথেষ্ট হবে।</a:t>
            </a:r>
            <a:endParaRPr lang="en-US" sz="2800" dirty="0">
              <a:latin typeface="NikoshBAN" panose="02000000000000000000" pitchFamily="2" charset="0"/>
              <a:cs typeface="NikoshBAN" panose="02000000000000000000" pitchFamily="2" charset="0"/>
            </a:endParaRPr>
          </a:p>
        </p:txBody>
      </p:sp>
      <p:sp>
        <p:nvSpPr>
          <p:cNvPr id="6" name="TextBox 5"/>
          <p:cNvSpPr txBox="1"/>
          <p:nvPr/>
        </p:nvSpPr>
        <p:spPr>
          <a:xfrm>
            <a:off x="4325815" y="328245"/>
            <a:ext cx="2719753" cy="369332"/>
          </a:xfrm>
          <a:prstGeom prst="rect">
            <a:avLst/>
          </a:prstGeom>
          <a:noFill/>
        </p:spPr>
        <p:txBody>
          <a:bodyPr wrap="square" rtlCol="0">
            <a:spAutoFit/>
          </a:bodyPr>
          <a:lstStyle/>
          <a:p>
            <a:r>
              <a:rPr lang="en-US" dirty="0" smtClean="0">
                <a:solidFill>
                  <a:srgbClr val="FFFF00"/>
                </a:solidFill>
              </a:rPr>
              <a:t> </a:t>
            </a:r>
            <a:endParaRPr lang="en-US" dirty="0">
              <a:solidFill>
                <a:srgbClr val="FFFF00"/>
              </a:solidFill>
            </a:endParaRPr>
          </a:p>
        </p:txBody>
      </p:sp>
      <p:pic>
        <p:nvPicPr>
          <p:cNvPr id="7" name="Picture 6"/>
          <p:cNvPicPr>
            <a:picLocks noChangeAspect="1"/>
          </p:cNvPicPr>
          <p:nvPr/>
        </p:nvPicPr>
        <p:blipFill>
          <a:blip r:embed="rId2"/>
          <a:stretch>
            <a:fillRect/>
          </a:stretch>
        </p:blipFill>
        <p:spPr>
          <a:xfrm>
            <a:off x="-190220" y="0"/>
            <a:ext cx="12455207" cy="6980525"/>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p:cNvSpPr txBox="1"/>
          <p:nvPr/>
        </p:nvSpPr>
        <p:spPr>
          <a:xfrm>
            <a:off x="1409700" y="6717324"/>
            <a:ext cx="12074769" cy="369332"/>
          </a:xfrm>
          <a:prstGeom prst="rect">
            <a:avLst/>
          </a:prstGeom>
          <a:noFill/>
        </p:spPr>
        <p:txBody>
          <a:bodyPr wrap="square" rtlCol="0">
            <a:spAutoFit/>
          </a:bodyPr>
          <a:lstStyle/>
          <a:p>
            <a:r>
              <a:rPr lang="en-US" i="1" dirty="0" err="1" smtClean="0">
                <a:latin typeface="NikoshBAN" panose="02000000000000000000" pitchFamily="2" charset="0"/>
                <a:cs typeface="NikoshBAN" panose="02000000000000000000" pitchFamily="2" charset="0"/>
              </a:rPr>
              <a:t>কালী</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আবদুল</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হান্নান,অধ্যক্ষ</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বখতিয়ার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পাড়া</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চারপীর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আউলিয়া</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আলিম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মাদ্রাসা,আনোয়ারা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চট্রগ্রাম</a:t>
            </a:r>
            <a:r>
              <a:rPr lang="en-US" i="1" dirty="0" smtClean="0">
                <a:latin typeface="NikoshBAN" panose="02000000000000000000" pitchFamily="2" charset="0"/>
                <a:cs typeface="NikoshBAN" panose="02000000000000000000" pitchFamily="2" charset="0"/>
              </a:rPr>
              <a:t> ০১৮১৯৩৩০৫৪৯ </a:t>
            </a:r>
            <a:endParaRPr lang="en-US" i="1" dirty="0">
              <a:latin typeface="NikoshBAN" panose="02000000000000000000" pitchFamily="2" charset="0"/>
              <a:cs typeface="NikoshBAN" panose="02000000000000000000" pitchFamily="2" charset="0"/>
            </a:endParaRPr>
          </a:p>
        </p:txBody>
      </p:sp>
      <p:sp>
        <p:nvSpPr>
          <p:cNvPr id="5" name="Plaque 4"/>
          <p:cNvSpPr/>
          <p:nvPr/>
        </p:nvSpPr>
        <p:spPr>
          <a:xfrm>
            <a:off x="3994149" y="540815"/>
            <a:ext cx="3383084" cy="659018"/>
          </a:xfrm>
          <a:prstGeom prst="plaqu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dirty="0" err="1" smtClean="0">
                <a:latin typeface="NikoshBAN" panose="02000000000000000000" pitchFamily="2" charset="0"/>
                <a:cs typeface="NikoshBAN" panose="02000000000000000000" pitchFamily="2" charset="0"/>
              </a:rPr>
              <a:t>নামকরণ</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232464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40745"/>
            <a:ext cx="12455207" cy="6974428"/>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4"/>
          <p:cNvSpPr/>
          <p:nvPr/>
        </p:nvSpPr>
        <p:spPr>
          <a:xfrm>
            <a:off x="715104" y="988179"/>
            <a:ext cx="2651688" cy="70788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none">
            <a:spAutoFit/>
          </a:bodyPr>
          <a:lstStyle/>
          <a:p>
            <a:r>
              <a:rPr lang="ar-AE" sz="4000" b="1" dirty="0">
                <a:solidFill>
                  <a:srgbClr val="7030A0"/>
                </a:solidFill>
              </a:rPr>
              <a:t>تحقیق الکلمات</a:t>
            </a:r>
            <a:endParaRPr lang="en-US" sz="4000" b="1" dirty="0">
              <a:solidFill>
                <a:srgbClr val="7030A0"/>
              </a:solidFill>
            </a:endParaRPr>
          </a:p>
        </p:txBody>
      </p:sp>
      <p:sp>
        <p:nvSpPr>
          <p:cNvPr id="6" name="Rectangle 5"/>
          <p:cNvSpPr/>
          <p:nvPr/>
        </p:nvSpPr>
        <p:spPr>
          <a:xfrm>
            <a:off x="715107" y="1943988"/>
            <a:ext cx="9894275"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ar-AE" sz="2800" b="1" dirty="0" smtClean="0">
                <a:solidFill>
                  <a:srgbClr val="00B0F0"/>
                </a:solidFill>
              </a:rPr>
              <a:t>باساء</a:t>
            </a:r>
            <a:r>
              <a:rPr lang="en-US" sz="2400" b="1" dirty="0" smtClean="0">
                <a:solidFill>
                  <a:srgbClr val="00B0F0"/>
                </a:solidFill>
              </a:rPr>
              <a:t> </a:t>
            </a:r>
            <a:r>
              <a:rPr lang="en-US" sz="2400" b="1" dirty="0" smtClean="0">
                <a:solidFill>
                  <a:prstClr val="black"/>
                </a:solidFill>
              </a:rPr>
              <a:t> </a:t>
            </a:r>
            <a:r>
              <a:rPr lang="ar-AE" sz="2400" b="1" dirty="0" smtClean="0">
                <a:solidFill>
                  <a:prstClr val="black"/>
                </a:solidFill>
              </a:rPr>
              <a:t> هذا </a:t>
            </a:r>
            <a:r>
              <a:rPr lang="en-US" sz="2400" b="1" dirty="0" smtClean="0">
                <a:solidFill>
                  <a:prstClr val="black"/>
                </a:solidFill>
              </a:rPr>
              <a:t> </a:t>
            </a:r>
            <a:r>
              <a:rPr lang="ar-AE" sz="2400" b="1" dirty="0" smtClean="0">
                <a:solidFill>
                  <a:prstClr val="black"/>
                </a:solidFill>
              </a:rPr>
              <a:t>واحد</a:t>
            </a:r>
            <a:r>
              <a:rPr lang="en-US" sz="2400" b="1" dirty="0" smtClean="0">
                <a:solidFill>
                  <a:prstClr val="black"/>
                </a:solidFill>
              </a:rPr>
              <a:t> </a:t>
            </a:r>
            <a:r>
              <a:rPr lang="ar-AE" sz="2400" b="1" dirty="0" smtClean="0">
                <a:solidFill>
                  <a:prstClr val="black"/>
                </a:solidFill>
              </a:rPr>
              <a:t> </a:t>
            </a:r>
            <a:r>
              <a:rPr lang="ar-AE" sz="2400" b="1" dirty="0">
                <a:solidFill>
                  <a:prstClr val="black"/>
                </a:solidFill>
              </a:rPr>
              <a:t>۔جمعه </a:t>
            </a:r>
            <a:r>
              <a:rPr lang="en-US" sz="2400" b="1" dirty="0" smtClean="0">
                <a:solidFill>
                  <a:prstClr val="black"/>
                </a:solidFill>
              </a:rPr>
              <a:t> </a:t>
            </a:r>
            <a:r>
              <a:rPr lang="ar-AE" sz="2400" b="1" dirty="0" smtClean="0">
                <a:solidFill>
                  <a:prstClr val="black"/>
                </a:solidFill>
              </a:rPr>
              <a:t>بوؑس</a:t>
            </a:r>
            <a:r>
              <a:rPr lang="en-US" sz="2400" b="1" dirty="0" smtClean="0">
                <a:solidFill>
                  <a:prstClr val="black"/>
                </a:solidFill>
              </a:rPr>
              <a:t> </a:t>
            </a:r>
            <a:r>
              <a:rPr lang="ar-AE" sz="2400" b="1" dirty="0" smtClean="0">
                <a:solidFill>
                  <a:prstClr val="black"/>
                </a:solidFill>
              </a:rPr>
              <a:t> معنی</a:t>
            </a:r>
            <a:r>
              <a:rPr lang="en-US" sz="2400" b="1" dirty="0" smtClean="0">
                <a:solidFill>
                  <a:prstClr val="black"/>
                </a:solidFill>
              </a:rPr>
              <a:t>       </a:t>
            </a:r>
            <a:r>
              <a:rPr lang="en-US" sz="2400" b="1" dirty="0" err="1" smtClean="0">
                <a:solidFill>
                  <a:prstClr val="black"/>
                </a:solidFill>
              </a:rPr>
              <a:t>সংকীর্ণ</a:t>
            </a:r>
            <a:r>
              <a:rPr lang="en-US" sz="2400" b="1" dirty="0" smtClean="0">
                <a:solidFill>
                  <a:prstClr val="black"/>
                </a:solidFill>
              </a:rPr>
              <a:t> </a:t>
            </a:r>
            <a:r>
              <a:rPr lang="ar-AE" sz="2400" b="1" dirty="0" smtClean="0">
                <a:solidFill>
                  <a:prstClr val="black"/>
                </a:solidFill>
              </a:rPr>
              <a:t> </a:t>
            </a:r>
            <a:r>
              <a:rPr lang="en-US" sz="2400" b="1" dirty="0" smtClean="0">
                <a:solidFill>
                  <a:prstClr val="black"/>
                </a:solidFill>
              </a:rPr>
              <a:t>      </a:t>
            </a:r>
            <a:endParaRPr lang="en-US" sz="2400" b="1" dirty="0">
              <a:solidFill>
                <a:prstClr val="black"/>
              </a:solidFill>
            </a:endParaRPr>
          </a:p>
        </p:txBody>
      </p:sp>
      <p:sp>
        <p:nvSpPr>
          <p:cNvPr id="7" name="Rectangle 6"/>
          <p:cNvSpPr/>
          <p:nvPr/>
        </p:nvSpPr>
        <p:spPr>
          <a:xfrm>
            <a:off x="715105" y="2674527"/>
            <a:ext cx="9894277"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AE" sz="2800" b="1" dirty="0" smtClean="0">
                <a:solidFill>
                  <a:srgbClr val="00B0F0"/>
                </a:solidFill>
              </a:rPr>
              <a:t>ضراء</a:t>
            </a:r>
            <a:r>
              <a:rPr lang="en-US" sz="2400" b="1" dirty="0" smtClean="0"/>
              <a:t>   </a:t>
            </a:r>
            <a:r>
              <a:rPr lang="ar-AE" sz="2400" b="1" dirty="0" smtClean="0"/>
              <a:t>  </a:t>
            </a:r>
            <a:r>
              <a:rPr lang="ar-AE" sz="2400" b="1" dirty="0"/>
              <a:t>ھذا </a:t>
            </a:r>
            <a:r>
              <a:rPr lang="en-US" sz="2400" b="1" dirty="0" smtClean="0"/>
              <a:t> </a:t>
            </a:r>
            <a:r>
              <a:rPr lang="ar-AE" sz="2400" b="1" dirty="0" smtClean="0"/>
              <a:t>واحد ۔</a:t>
            </a:r>
            <a:r>
              <a:rPr lang="en-US" sz="2400" b="1" dirty="0" smtClean="0"/>
              <a:t> </a:t>
            </a:r>
            <a:r>
              <a:rPr lang="ar-AE" sz="2400" b="1" dirty="0" smtClean="0"/>
              <a:t> </a:t>
            </a:r>
            <a:r>
              <a:rPr lang="ar-AE" sz="2400" b="1" dirty="0"/>
              <a:t>جمعه  </a:t>
            </a:r>
            <a:r>
              <a:rPr lang="en-US" sz="2400" b="1" dirty="0" smtClean="0"/>
              <a:t> </a:t>
            </a:r>
            <a:r>
              <a:rPr lang="ar-AE" sz="2400" b="1" dirty="0" smtClean="0"/>
              <a:t>ضر </a:t>
            </a:r>
            <a:r>
              <a:rPr lang="en-US" sz="2400" b="1" dirty="0" smtClean="0"/>
              <a:t> </a:t>
            </a:r>
            <a:r>
              <a:rPr lang="ar-AE" sz="2400" b="1" dirty="0" smtClean="0"/>
              <a:t>۔معنی</a:t>
            </a:r>
            <a:r>
              <a:rPr lang="en-US" sz="2400" b="1" dirty="0" smtClean="0"/>
              <a:t> </a:t>
            </a:r>
            <a:r>
              <a:rPr lang="ar-AE" sz="2400" b="1" dirty="0" smtClean="0"/>
              <a:t>  </a:t>
            </a:r>
            <a:r>
              <a:rPr lang="as-IN" sz="2400" b="1" dirty="0" smtClean="0"/>
              <a:t>দুর্ভিক্ষ</a:t>
            </a:r>
            <a:r>
              <a:rPr lang="as-IN" sz="2400" b="1" dirty="0"/>
              <a:t>,  মহামারী</a:t>
            </a:r>
            <a:endParaRPr lang="en-US" sz="2400" b="1" dirty="0"/>
          </a:p>
        </p:txBody>
      </p:sp>
      <p:sp>
        <p:nvSpPr>
          <p:cNvPr id="8" name="Rectangle 7"/>
          <p:cNvSpPr/>
          <p:nvPr/>
        </p:nvSpPr>
        <p:spPr>
          <a:xfrm>
            <a:off x="715104" y="3259495"/>
            <a:ext cx="9894278" cy="89255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ar-AE" sz="2800" b="1" dirty="0">
                <a:solidFill>
                  <a:srgbClr val="00B0F0"/>
                </a:solidFill>
                <a:latin typeface="Arial" panose="020B0604020202020204" pitchFamily="34" charset="0"/>
              </a:rPr>
              <a:t>ما ارسلنا </a:t>
            </a:r>
            <a:r>
              <a:rPr lang="en-US" sz="2800" b="1" dirty="0" smtClean="0">
                <a:latin typeface="Arial" panose="020B0604020202020204" pitchFamily="34" charset="0"/>
              </a:rPr>
              <a:t>    </a:t>
            </a:r>
            <a:r>
              <a:rPr lang="ar-AE" sz="2400" b="1" dirty="0" smtClean="0">
                <a:latin typeface="Arial" panose="020B0604020202020204" pitchFamily="34" charset="0"/>
              </a:rPr>
              <a:t>صیغه</a:t>
            </a:r>
            <a:r>
              <a:rPr lang="en-US" sz="2400" b="1" dirty="0" smtClean="0">
                <a:latin typeface="Arial" panose="020B0604020202020204" pitchFamily="34" charset="0"/>
              </a:rPr>
              <a:t> </a:t>
            </a:r>
            <a:r>
              <a:rPr lang="ar-AE" sz="2400" b="1" dirty="0" smtClean="0">
                <a:latin typeface="Arial" panose="020B0604020202020204" pitchFamily="34" charset="0"/>
              </a:rPr>
              <a:t> جمع</a:t>
            </a:r>
            <a:r>
              <a:rPr lang="en-US" sz="2400" b="1" dirty="0" smtClean="0">
                <a:latin typeface="Arial" panose="020B0604020202020204" pitchFamily="34" charset="0"/>
              </a:rPr>
              <a:t> </a:t>
            </a:r>
            <a:r>
              <a:rPr lang="ar-AE" sz="2400" b="1" dirty="0" smtClean="0">
                <a:latin typeface="Arial" panose="020B0604020202020204" pitchFamily="34" charset="0"/>
              </a:rPr>
              <a:t> </a:t>
            </a:r>
            <a:r>
              <a:rPr lang="ar-AE" sz="2400" b="1" dirty="0">
                <a:latin typeface="Arial" panose="020B0604020202020204" pitchFamily="34" charset="0"/>
              </a:rPr>
              <a:t>متکلم </a:t>
            </a:r>
            <a:r>
              <a:rPr lang="en-US" sz="2400" b="1" dirty="0" smtClean="0">
                <a:latin typeface="Arial" panose="020B0604020202020204" pitchFamily="34" charset="0"/>
              </a:rPr>
              <a:t> </a:t>
            </a:r>
            <a:r>
              <a:rPr lang="ar-AE" sz="2400" b="1" dirty="0" smtClean="0">
                <a:latin typeface="Arial" panose="020B0604020202020204" pitchFamily="34" charset="0"/>
              </a:rPr>
              <a:t>۔</a:t>
            </a:r>
            <a:r>
              <a:rPr lang="ar-AE" sz="2400" b="1" dirty="0">
                <a:latin typeface="Arial" panose="020B0604020202020204" pitchFamily="34" charset="0"/>
              </a:rPr>
              <a:t>بحث </a:t>
            </a:r>
            <a:r>
              <a:rPr lang="en-US" sz="2400" b="1" dirty="0" smtClean="0">
                <a:latin typeface="Arial" panose="020B0604020202020204" pitchFamily="34" charset="0"/>
              </a:rPr>
              <a:t> </a:t>
            </a:r>
            <a:r>
              <a:rPr lang="ar-AE" sz="2400" b="1" dirty="0" smtClean="0">
                <a:latin typeface="Arial" panose="020B0604020202020204" pitchFamily="34" charset="0"/>
              </a:rPr>
              <a:t>فعل </a:t>
            </a:r>
            <a:r>
              <a:rPr lang="ar-AE" sz="2400" b="1" dirty="0">
                <a:latin typeface="Arial" panose="020B0604020202020204" pitchFamily="34" charset="0"/>
              </a:rPr>
              <a:t>ماضی </a:t>
            </a:r>
            <a:r>
              <a:rPr lang="ar-AE" sz="2400" b="1" dirty="0" smtClean="0">
                <a:latin typeface="Arial" panose="020B0604020202020204" pitchFamily="34" charset="0"/>
              </a:rPr>
              <a:t>معروف</a:t>
            </a:r>
            <a:r>
              <a:rPr lang="en-US" sz="2400" b="1" dirty="0" smtClean="0">
                <a:latin typeface="Arial" panose="020B0604020202020204" pitchFamily="34" charset="0"/>
              </a:rPr>
              <a:t> </a:t>
            </a:r>
            <a:r>
              <a:rPr lang="ar-AE" sz="2400" b="1" dirty="0" smtClean="0">
                <a:latin typeface="Arial" panose="020B0604020202020204" pitchFamily="34" charset="0"/>
              </a:rPr>
              <a:t> </a:t>
            </a:r>
            <a:r>
              <a:rPr lang="en-US" sz="2400" b="1" dirty="0" smtClean="0">
                <a:latin typeface="Arial" panose="020B0604020202020204" pitchFamily="34" charset="0"/>
              </a:rPr>
              <a:t> </a:t>
            </a:r>
            <a:r>
              <a:rPr lang="ar-AE" sz="2400" b="1" dirty="0" smtClean="0">
                <a:latin typeface="Arial" panose="020B0604020202020204" pitchFamily="34" charset="0"/>
              </a:rPr>
              <a:t>۔ </a:t>
            </a:r>
            <a:r>
              <a:rPr lang="ar-AE" sz="2400" b="1" dirty="0">
                <a:latin typeface="Arial" panose="020B0604020202020204" pitchFamily="34" charset="0"/>
              </a:rPr>
              <a:t>باب افعال </a:t>
            </a:r>
            <a:r>
              <a:rPr lang="en-US" sz="2400" b="1" dirty="0" smtClean="0">
                <a:latin typeface="Arial" panose="020B0604020202020204" pitchFamily="34" charset="0"/>
              </a:rPr>
              <a:t>                     </a:t>
            </a:r>
            <a:r>
              <a:rPr lang="ar-AE" sz="2400" b="1" dirty="0" smtClean="0">
                <a:latin typeface="Arial" panose="020B0604020202020204" pitchFamily="34" charset="0"/>
              </a:rPr>
              <a:t>۔مصدار</a:t>
            </a:r>
            <a:r>
              <a:rPr lang="en-US" sz="2400" b="1" dirty="0" smtClean="0">
                <a:latin typeface="Arial" panose="020B0604020202020204" pitchFamily="34" charset="0"/>
              </a:rPr>
              <a:t> </a:t>
            </a:r>
            <a:r>
              <a:rPr lang="ar-AE" sz="2400" b="1" dirty="0" smtClean="0">
                <a:latin typeface="Arial" panose="020B0604020202020204" pitchFamily="34" charset="0"/>
              </a:rPr>
              <a:t> الارسال</a:t>
            </a:r>
            <a:r>
              <a:rPr lang="en-US" sz="2400" b="1" dirty="0" smtClean="0">
                <a:latin typeface="Arial" panose="020B0604020202020204" pitchFamily="34" charset="0"/>
              </a:rPr>
              <a:t> </a:t>
            </a:r>
            <a:r>
              <a:rPr lang="ar-AE" sz="2400" b="1" dirty="0" smtClean="0">
                <a:latin typeface="Arial" panose="020B0604020202020204" pitchFamily="34" charset="0"/>
              </a:rPr>
              <a:t>مده </a:t>
            </a:r>
            <a:r>
              <a:rPr lang="en-US" sz="2400" b="1" dirty="0" smtClean="0">
                <a:latin typeface="Arial" panose="020B0604020202020204" pitchFamily="34" charset="0"/>
              </a:rPr>
              <a:t> </a:t>
            </a:r>
            <a:r>
              <a:rPr lang="ar-AE" sz="2400" b="1" dirty="0" smtClean="0">
                <a:latin typeface="Arial" panose="020B0604020202020204" pitchFamily="34" charset="0"/>
              </a:rPr>
              <a:t>ل </a:t>
            </a:r>
            <a:r>
              <a:rPr lang="ar-AE" sz="2400" b="1" dirty="0">
                <a:latin typeface="Arial" panose="020B0604020202020204" pitchFamily="34" charset="0"/>
              </a:rPr>
              <a:t>۔ جنس صحیح ۔ معنی </a:t>
            </a:r>
            <a:r>
              <a:rPr lang="as-IN" sz="2400" b="1" dirty="0">
                <a:latin typeface="Arial" panose="020B0604020202020204" pitchFamily="34" charset="0"/>
                <a:cs typeface="Arial" panose="020B0604020202020204" pitchFamily="34" charset="0"/>
              </a:rPr>
              <a:t>আমরা প্রেরণ </a:t>
            </a:r>
            <a:r>
              <a:rPr lang="as-IN" sz="2400" b="1" dirty="0" smtClean="0">
                <a:latin typeface="Arial" panose="020B0604020202020204" pitchFamily="34" charset="0"/>
                <a:cs typeface="Arial" panose="020B0604020202020204" pitchFamily="34" charset="0"/>
              </a:rPr>
              <a:t>করিনি</a:t>
            </a:r>
            <a:endParaRPr lang="en-US" sz="2400" b="1" dirty="0">
              <a:latin typeface="Arial" panose="020B0604020202020204" pitchFamily="34" charset="0"/>
              <a:cs typeface="Arial" panose="020B0604020202020204" pitchFamily="34" charset="0"/>
            </a:endParaRPr>
          </a:p>
        </p:txBody>
      </p:sp>
      <p:sp>
        <p:nvSpPr>
          <p:cNvPr id="9" name="Rectangle 8"/>
          <p:cNvSpPr/>
          <p:nvPr/>
        </p:nvSpPr>
        <p:spPr>
          <a:xfrm>
            <a:off x="715104" y="4318202"/>
            <a:ext cx="9894277" cy="89255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ar-AE" sz="2800" b="1" dirty="0" smtClean="0">
                <a:solidFill>
                  <a:srgbClr val="00B0F0"/>
                </a:solidFill>
                <a:latin typeface="Arial" panose="020B0604020202020204" pitchFamily="34" charset="0"/>
              </a:rPr>
              <a:t>بدلنا</a:t>
            </a:r>
            <a:r>
              <a:rPr lang="en-US" sz="2800" b="1" dirty="0" smtClean="0">
                <a:solidFill>
                  <a:srgbClr val="00B0F0"/>
                </a:solidFill>
                <a:latin typeface="Arial" panose="020B0604020202020204" pitchFamily="34" charset="0"/>
              </a:rPr>
              <a:t> </a:t>
            </a:r>
            <a:r>
              <a:rPr lang="en-US" sz="2400" b="1" dirty="0" smtClean="0">
                <a:latin typeface="Arial" panose="020B0604020202020204" pitchFamily="34" charset="0"/>
              </a:rPr>
              <a:t>   </a:t>
            </a:r>
            <a:r>
              <a:rPr lang="ar-AE" sz="2400" b="1" dirty="0" smtClean="0">
                <a:latin typeface="Arial" panose="020B0604020202020204" pitchFamily="34" charset="0"/>
              </a:rPr>
              <a:t>صیغه </a:t>
            </a:r>
            <a:r>
              <a:rPr lang="ar-AE" sz="2400" b="1" dirty="0">
                <a:latin typeface="Arial" panose="020B0604020202020204" pitchFamily="34" charset="0"/>
              </a:rPr>
              <a:t>جمع </a:t>
            </a:r>
            <a:r>
              <a:rPr lang="ar-AE" sz="2400" b="1" dirty="0" smtClean="0">
                <a:latin typeface="Arial" panose="020B0604020202020204" pitchFamily="34" charset="0"/>
              </a:rPr>
              <a:t>متکلم</a:t>
            </a:r>
            <a:r>
              <a:rPr lang="en-US" sz="2400" b="1" dirty="0" smtClean="0">
                <a:latin typeface="Arial" panose="020B0604020202020204" pitchFamily="34" charset="0"/>
              </a:rPr>
              <a:t> </a:t>
            </a:r>
            <a:r>
              <a:rPr lang="ar-AE" sz="2400" b="1" dirty="0" smtClean="0">
                <a:latin typeface="Arial" panose="020B0604020202020204" pitchFamily="34" charset="0"/>
              </a:rPr>
              <a:t> </a:t>
            </a:r>
            <a:r>
              <a:rPr lang="ar-AE" sz="2400" b="1" dirty="0">
                <a:latin typeface="Arial" panose="020B0604020202020204" pitchFamily="34" charset="0"/>
              </a:rPr>
              <a:t>۔ بحث ماضی معروف</a:t>
            </a:r>
            <a:r>
              <a:rPr lang="ar-AE" sz="2400" b="1" dirty="0" smtClean="0">
                <a:latin typeface="Arial" panose="020B0604020202020204" pitchFamily="34" charset="0"/>
              </a:rPr>
              <a:t>۔</a:t>
            </a:r>
            <a:r>
              <a:rPr lang="en-US" sz="2400" b="1" dirty="0" smtClean="0">
                <a:latin typeface="Arial" panose="020B0604020202020204" pitchFamily="34" charset="0"/>
              </a:rPr>
              <a:t> </a:t>
            </a:r>
            <a:r>
              <a:rPr lang="ar-AE" sz="2400" b="1" dirty="0" smtClean="0">
                <a:latin typeface="Arial" panose="020B0604020202020204" pitchFamily="34" charset="0"/>
              </a:rPr>
              <a:t> </a:t>
            </a:r>
            <a:r>
              <a:rPr lang="ar-AE" sz="2400" b="1" dirty="0">
                <a:latin typeface="Arial" panose="020B0604020202020204" pitchFamily="34" charset="0"/>
              </a:rPr>
              <a:t>باب تفعیل </a:t>
            </a:r>
            <a:r>
              <a:rPr lang="ar-AE" sz="2400" b="1" dirty="0" smtClean="0">
                <a:latin typeface="Arial" panose="020B0604020202020204" pitchFamily="34" charset="0"/>
              </a:rPr>
              <a:t>۔</a:t>
            </a:r>
            <a:r>
              <a:rPr lang="en-US" sz="2400" b="1" dirty="0" smtClean="0">
                <a:latin typeface="Arial" panose="020B0604020202020204" pitchFamily="34" charset="0"/>
              </a:rPr>
              <a:t> </a:t>
            </a:r>
            <a:r>
              <a:rPr lang="ar-AE" sz="2400" b="1" dirty="0" smtClean="0">
                <a:latin typeface="Arial" panose="020B0604020202020204" pitchFamily="34" charset="0"/>
              </a:rPr>
              <a:t>مصدار تبدیل</a:t>
            </a:r>
            <a:r>
              <a:rPr lang="en-US" sz="2400" b="1" dirty="0" smtClean="0">
                <a:latin typeface="Arial" panose="020B0604020202020204" pitchFamily="34" charset="0"/>
              </a:rPr>
              <a:t>  </a:t>
            </a:r>
            <a:r>
              <a:rPr lang="ar-AE" sz="2400" b="1" dirty="0" smtClean="0">
                <a:latin typeface="Arial" panose="020B0604020202020204" pitchFamily="34" charset="0"/>
              </a:rPr>
              <a:t>ماده </a:t>
            </a:r>
            <a:r>
              <a:rPr lang="ar-AE" sz="2400" b="1" dirty="0">
                <a:latin typeface="Arial" panose="020B0604020202020204" pitchFamily="34" charset="0"/>
              </a:rPr>
              <a:t>ب د ل </a:t>
            </a:r>
            <a:r>
              <a:rPr lang="en-US" sz="2400" b="1" dirty="0" smtClean="0">
                <a:latin typeface="Arial" panose="020B0604020202020204" pitchFamily="34" charset="0"/>
              </a:rPr>
              <a:t>                       </a:t>
            </a:r>
            <a:r>
              <a:rPr lang="ar-AE" sz="2400" b="1" dirty="0" smtClean="0">
                <a:latin typeface="Arial" panose="020B0604020202020204" pitchFamily="34" charset="0"/>
              </a:rPr>
              <a:t>۔ </a:t>
            </a:r>
            <a:r>
              <a:rPr lang="ar-AE" sz="2400" b="1" dirty="0">
                <a:latin typeface="Arial" panose="020B0604020202020204" pitchFamily="34" charset="0"/>
              </a:rPr>
              <a:t>جنس صحیح ۔  </a:t>
            </a:r>
            <a:r>
              <a:rPr lang="as-IN" sz="2400" b="1" dirty="0">
                <a:latin typeface="Arial" panose="020B0604020202020204" pitchFamily="34" charset="0"/>
                <a:cs typeface="Arial" panose="020B0604020202020204" pitchFamily="34" charset="0"/>
              </a:rPr>
              <a:t>আমরা পরিবর্তন করে দিয়েছি</a:t>
            </a:r>
            <a:endParaRPr lang="en-US" sz="2400" b="1" dirty="0">
              <a:latin typeface="Arial" panose="020B0604020202020204" pitchFamily="34" charset="0"/>
              <a:cs typeface="Arial" panose="020B0604020202020204" pitchFamily="34" charset="0"/>
            </a:endParaRPr>
          </a:p>
        </p:txBody>
      </p:sp>
      <p:sp>
        <p:nvSpPr>
          <p:cNvPr id="2" name="TextBox 1"/>
          <p:cNvSpPr txBox="1"/>
          <p:nvPr/>
        </p:nvSpPr>
        <p:spPr>
          <a:xfrm>
            <a:off x="1159326" y="6564351"/>
            <a:ext cx="11863754" cy="369332"/>
          </a:xfrm>
          <a:prstGeom prst="rect">
            <a:avLst/>
          </a:prstGeom>
          <a:noFill/>
        </p:spPr>
        <p:txBody>
          <a:bodyPr wrap="square" rtlCol="0">
            <a:spAutoFit/>
          </a:bodyPr>
          <a:lstStyle/>
          <a:p>
            <a:r>
              <a:rPr lang="en-US" i="1" dirty="0" err="1" smtClean="0">
                <a:latin typeface="NikoshBAN" panose="02000000000000000000" pitchFamily="2" charset="0"/>
                <a:cs typeface="NikoshBAN" panose="02000000000000000000" pitchFamily="2" charset="0"/>
              </a:rPr>
              <a:t>কাজী</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আবদুল</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হান্নান</a:t>
            </a:r>
            <a:r>
              <a:rPr lang="en-US" i="1" dirty="0" smtClean="0">
                <a:latin typeface="NikoshBAN" panose="02000000000000000000" pitchFamily="2" charset="0"/>
                <a:cs typeface="NikoshBAN" panose="02000000000000000000" pitchFamily="2" charset="0"/>
              </a:rPr>
              <a:t>, অধ্যক্ষ – </a:t>
            </a:r>
            <a:r>
              <a:rPr lang="en-US" i="1" dirty="0" err="1" smtClean="0">
                <a:latin typeface="NikoshBAN" panose="02000000000000000000" pitchFamily="2" charset="0"/>
                <a:cs typeface="NikoshBAN" panose="02000000000000000000" pitchFamily="2" charset="0"/>
              </a:rPr>
              <a:t>বখতিয়ার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পাড়া</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চারপীর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আউলিয়া</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আলিম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মাদ্রাসা</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আনোয়ারা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চট্রগ্রাম</a:t>
            </a:r>
            <a:r>
              <a:rPr lang="en-US" i="1" dirty="0" smtClean="0">
                <a:latin typeface="NikoshBAN" panose="02000000000000000000" pitchFamily="2" charset="0"/>
                <a:cs typeface="NikoshBAN" panose="02000000000000000000" pitchFamily="2" charset="0"/>
              </a:rPr>
              <a:t> ০১৮১৯৩৩০৫৪৯ </a:t>
            </a:r>
            <a:endParaRPr lang="en-US" i="1" dirty="0">
              <a:latin typeface="NikoshBAN" panose="02000000000000000000" pitchFamily="2" charset="0"/>
              <a:cs typeface="NikoshBAN" panose="02000000000000000000" pitchFamily="2" charset="0"/>
            </a:endParaRPr>
          </a:p>
        </p:txBody>
      </p:sp>
      <p:sp>
        <p:nvSpPr>
          <p:cNvPr id="10" name="Horizontal Scroll 9"/>
          <p:cNvSpPr/>
          <p:nvPr/>
        </p:nvSpPr>
        <p:spPr>
          <a:xfrm>
            <a:off x="4312558" y="328163"/>
            <a:ext cx="6138982" cy="811502"/>
          </a:xfrm>
          <a:prstGeom prst="horizontalScroll">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dirty="0" err="1" smtClean="0">
                <a:latin typeface="NikoshBAN" panose="02000000000000000000" pitchFamily="2" charset="0"/>
                <a:cs typeface="NikoshBAN" panose="02000000000000000000" pitchFamily="2" charset="0"/>
              </a:rPr>
              <a:t>চল</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তাহক্বিকগুলো</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জেনে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নেই</a:t>
            </a:r>
            <a:r>
              <a:rPr lang="en-US"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sp>
        <p:nvSpPr>
          <p:cNvPr id="4" name="Rectangle 3"/>
          <p:cNvSpPr/>
          <p:nvPr/>
        </p:nvSpPr>
        <p:spPr>
          <a:xfrm>
            <a:off x="715104" y="5376909"/>
            <a:ext cx="9894277"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AE" sz="2400" b="1" dirty="0">
                <a:solidFill>
                  <a:srgbClr val="00B0F0"/>
                </a:solidFill>
                <a:latin typeface="Arial" panose="020B0604020202020204" pitchFamily="34" charset="0"/>
                <a:cs typeface="Arial" panose="020B0604020202020204" pitchFamily="34" charset="0"/>
              </a:rPr>
              <a:t>عفوا </a:t>
            </a:r>
            <a:r>
              <a:rPr lang="en-US" sz="2400" b="1" dirty="0" smtClean="0">
                <a:solidFill>
                  <a:srgbClr val="00B0F0"/>
                </a:solidFill>
                <a:latin typeface="Arial" panose="020B0604020202020204" pitchFamily="34" charset="0"/>
                <a:cs typeface="Arial" panose="020B0604020202020204" pitchFamily="34" charset="0"/>
              </a:rPr>
              <a:t> </a:t>
            </a:r>
            <a:r>
              <a:rPr lang="ar-AE" sz="2400" b="1" dirty="0" smtClean="0">
                <a:latin typeface="Arial" panose="020B0604020202020204" pitchFamily="34" charset="0"/>
                <a:cs typeface="Arial" panose="020B0604020202020204" pitchFamily="34" charset="0"/>
              </a:rPr>
              <a:t>۔ </a:t>
            </a:r>
            <a:r>
              <a:rPr lang="ar-AE" sz="2400" b="1" dirty="0">
                <a:latin typeface="Arial" panose="020B0604020202020204" pitchFamily="34" charset="0"/>
                <a:cs typeface="Arial" panose="020B0604020202020204" pitchFamily="34" charset="0"/>
              </a:rPr>
              <a:t>صیغه جمع مذکر </a:t>
            </a:r>
            <a:r>
              <a:rPr lang="ar-AE" sz="2400" b="1" dirty="0" smtClean="0">
                <a:latin typeface="Arial" panose="020B0604020202020204" pitchFamily="34" charset="0"/>
                <a:cs typeface="Arial" panose="020B0604020202020204" pitchFamily="34" charset="0"/>
              </a:rPr>
              <a:t>غایب</a:t>
            </a:r>
            <a:r>
              <a:rPr lang="en-US" sz="2400" b="1" dirty="0" smtClean="0">
                <a:latin typeface="Arial" panose="020B0604020202020204" pitchFamily="34" charset="0"/>
                <a:cs typeface="Arial" panose="020B0604020202020204" pitchFamily="34" charset="0"/>
              </a:rPr>
              <a:t> </a:t>
            </a:r>
            <a:r>
              <a:rPr lang="ar-AE" sz="2400" b="1" dirty="0" smtClean="0">
                <a:latin typeface="Arial" panose="020B0604020202020204" pitchFamily="34" charset="0"/>
                <a:cs typeface="Arial" panose="020B0604020202020204" pitchFamily="34" charset="0"/>
              </a:rPr>
              <a:t> </a:t>
            </a:r>
            <a:r>
              <a:rPr lang="ar-AE" sz="2400" b="1" dirty="0">
                <a:latin typeface="Arial" panose="020B0604020202020204" pitchFamily="34" charset="0"/>
                <a:cs typeface="Arial" panose="020B0604020202020204" pitchFamily="34" charset="0"/>
              </a:rPr>
              <a:t>۔ بحث ماضی معروف </a:t>
            </a:r>
            <a:r>
              <a:rPr lang="en-US" sz="2400" b="1" dirty="0" smtClean="0">
                <a:latin typeface="Arial" panose="020B0604020202020204" pitchFamily="34" charset="0"/>
                <a:cs typeface="Arial" panose="020B0604020202020204" pitchFamily="34" charset="0"/>
              </a:rPr>
              <a:t> </a:t>
            </a:r>
            <a:r>
              <a:rPr lang="ar-AE" sz="2400" b="1" dirty="0" smtClean="0">
                <a:latin typeface="Arial" panose="020B0604020202020204" pitchFamily="34" charset="0"/>
                <a:cs typeface="Arial" panose="020B0604020202020204" pitchFamily="34" charset="0"/>
              </a:rPr>
              <a:t>۔ </a:t>
            </a:r>
            <a:r>
              <a:rPr lang="ar-AE" sz="2400" b="1" dirty="0">
                <a:latin typeface="Arial" panose="020B0604020202020204" pitchFamily="34" charset="0"/>
                <a:cs typeface="Arial" panose="020B0604020202020204" pitchFamily="34" charset="0"/>
              </a:rPr>
              <a:t>باب نصر </a:t>
            </a:r>
            <a:r>
              <a:rPr lang="en-US" sz="2400" b="1" dirty="0" smtClean="0">
                <a:latin typeface="Arial" panose="020B0604020202020204" pitchFamily="34" charset="0"/>
                <a:cs typeface="Arial" panose="020B0604020202020204" pitchFamily="34" charset="0"/>
              </a:rPr>
              <a:t> </a:t>
            </a:r>
            <a:r>
              <a:rPr lang="ar-AE" sz="2400" b="1" dirty="0" smtClean="0">
                <a:latin typeface="Arial" panose="020B0604020202020204" pitchFamily="34" charset="0"/>
                <a:cs typeface="Arial" panose="020B0604020202020204" pitchFamily="34" charset="0"/>
              </a:rPr>
              <a:t>۔</a:t>
            </a:r>
            <a:r>
              <a:rPr lang="ar-AE" sz="2400" b="1" dirty="0">
                <a:latin typeface="Arial" panose="020B0604020202020204" pitchFamily="34" charset="0"/>
                <a:cs typeface="Arial" panose="020B0604020202020204" pitchFamily="34" charset="0"/>
              </a:rPr>
              <a:t>مصدار العفو </a:t>
            </a:r>
            <a:r>
              <a:rPr lang="ar-AE" sz="2400" b="1" dirty="0" smtClean="0">
                <a:latin typeface="Arial" panose="020B0604020202020204" pitchFamily="34" charset="0"/>
                <a:cs typeface="Arial" panose="020B0604020202020204" pitchFamily="34" charset="0"/>
              </a:rPr>
              <a:t>۔</a:t>
            </a:r>
            <a:r>
              <a:rPr lang="en-US" sz="2400" b="1" dirty="0" smtClean="0">
                <a:latin typeface="Arial" panose="020B0604020202020204" pitchFamily="34" charset="0"/>
                <a:cs typeface="Arial" panose="020B0604020202020204" pitchFamily="34" charset="0"/>
              </a:rPr>
              <a:t> </a:t>
            </a:r>
            <a:r>
              <a:rPr lang="ar-AE" sz="2400" b="1" dirty="0" smtClean="0">
                <a:latin typeface="Arial" panose="020B0604020202020204" pitchFamily="34" charset="0"/>
                <a:cs typeface="Arial" panose="020B0604020202020204" pitchFamily="34" charset="0"/>
              </a:rPr>
              <a:t>ماده </a:t>
            </a:r>
            <a:r>
              <a:rPr lang="ar-AE" sz="2400" b="1" dirty="0">
                <a:latin typeface="Arial" panose="020B0604020202020204" pitchFamily="34" charset="0"/>
                <a:cs typeface="Arial" panose="020B0604020202020204" pitchFamily="34" charset="0"/>
              </a:rPr>
              <a:t>ع ف </a:t>
            </a:r>
            <a:r>
              <a:rPr lang="ar-AE" sz="2400" b="1" dirty="0" smtClean="0">
                <a:latin typeface="Arial" panose="020B0604020202020204" pitchFamily="34" charset="0"/>
                <a:cs typeface="Arial" panose="020B0604020202020204" pitchFamily="34" charset="0"/>
              </a:rPr>
              <a:t>و</a:t>
            </a:r>
            <a:r>
              <a:rPr lang="en-US" sz="2400" b="1" dirty="0" smtClean="0">
                <a:latin typeface="Arial" panose="020B0604020202020204" pitchFamily="34" charset="0"/>
                <a:cs typeface="Arial" panose="020B0604020202020204" pitchFamily="34" charset="0"/>
              </a:rPr>
              <a:t>  </a:t>
            </a:r>
            <a:r>
              <a:rPr lang="ar-AE" sz="2400" b="1" dirty="0" smtClean="0">
                <a:latin typeface="Arial" panose="020B0604020202020204" pitchFamily="34" charset="0"/>
                <a:cs typeface="Arial" panose="020B0604020202020204" pitchFamily="34" charset="0"/>
              </a:rPr>
              <a:t> </a:t>
            </a:r>
            <a:r>
              <a:rPr lang="ar-AE" sz="2400" b="1" dirty="0">
                <a:latin typeface="Arial" panose="020B0604020202020204" pitchFamily="34" charset="0"/>
                <a:cs typeface="Arial" panose="020B0604020202020204" pitchFamily="34" charset="0"/>
              </a:rPr>
              <a:t>۔جنس ناقص واوی </a:t>
            </a:r>
            <a:r>
              <a:rPr lang="en-US" sz="2400" b="1" dirty="0" smtClean="0">
                <a:latin typeface="Arial" panose="020B0604020202020204" pitchFamily="34" charset="0"/>
                <a:cs typeface="Arial" panose="020B0604020202020204" pitchFamily="34" charset="0"/>
              </a:rPr>
              <a:t> </a:t>
            </a:r>
            <a:r>
              <a:rPr lang="as-IN" sz="2400" dirty="0" smtClean="0"/>
              <a:t>তারা </a:t>
            </a:r>
            <a:r>
              <a:rPr lang="as-IN" sz="2400" dirty="0"/>
              <a:t>প্রাচুর্যের অধিকারী হয়েছে</a:t>
            </a:r>
            <a:endParaRPr lang="en-US" sz="2400" dirty="0"/>
          </a:p>
        </p:txBody>
      </p:sp>
    </p:spTree>
    <p:extLst>
      <p:ext uri="{BB962C8B-B14F-4D97-AF65-F5344CB8AC3E}">
        <p14:creationId xmlns:p14="http://schemas.microsoft.com/office/powerpoint/2010/main" val="3564982203"/>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4307" y="-116428"/>
            <a:ext cx="12455207" cy="6974428"/>
          </a:xfrm>
          <a:prstGeom prst="rect">
            <a:avLst/>
          </a:prstGeom>
          <a:ln w="228600" cap="sq" cmpd="thickThin">
            <a:solidFill>
              <a:srgbClr val="000000"/>
            </a:solidFill>
            <a:prstDash val="solid"/>
            <a:miter lim="800000"/>
          </a:ln>
          <a:effectLst>
            <a:innerShdw blurRad="76200">
              <a:srgbClr val="000000"/>
            </a:innerShdw>
          </a:effectLst>
        </p:spPr>
      </p:pic>
      <p:graphicFrame>
        <p:nvGraphicFramePr>
          <p:cNvPr id="4" name="Table 3"/>
          <p:cNvGraphicFramePr>
            <a:graphicFrameLocks noGrp="1"/>
          </p:cNvGraphicFramePr>
          <p:nvPr>
            <p:extLst>
              <p:ext uri="{D42A27DB-BD31-4B8C-83A1-F6EECF244321}">
                <p14:modId xmlns:p14="http://schemas.microsoft.com/office/powerpoint/2010/main" val="210134800"/>
              </p:ext>
            </p:extLst>
          </p:nvPr>
        </p:nvGraphicFramePr>
        <p:xfrm>
          <a:off x="698497" y="2012123"/>
          <a:ext cx="10668002" cy="4053840"/>
        </p:xfrm>
        <a:graphic>
          <a:graphicData uri="http://schemas.openxmlformats.org/drawingml/2006/table">
            <a:tbl>
              <a:tblPr firstRow="1" bandRow="1">
                <a:effectLst>
                  <a:outerShdw blurRad="50800" dist="38100" dir="8100000" algn="tr" rotWithShape="0">
                    <a:prstClr val="black">
                      <a:alpha val="40000"/>
                    </a:prstClr>
                  </a:outerShdw>
                </a:effectLst>
                <a:tableStyleId>{93296810-A885-4BE3-A3E7-6D5BEEA58F35}</a:tableStyleId>
              </a:tblPr>
              <a:tblGrid>
                <a:gridCol w="5334001"/>
                <a:gridCol w="5334001"/>
              </a:tblGrid>
              <a:tr h="370840">
                <a:tc>
                  <a:txBody>
                    <a:bodyPr/>
                    <a:lstStyle/>
                    <a:p>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অর্থ</a:t>
                      </a:r>
                      <a:r>
                        <a:rPr lang="en-US" sz="3200" baseline="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a:txBody>
                  <a:tcPr>
                    <a:solidFill>
                      <a:schemeClr val="tx2"/>
                    </a:solidFill>
                  </a:tcPr>
                </a:tc>
                <a:tc>
                  <a:txBody>
                    <a:bodyPr/>
                    <a:lstStyle/>
                    <a:p>
                      <a:r>
                        <a:rPr lang="en-US" sz="2400" dirty="0" smtClean="0"/>
                        <a:t>               </a:t>
                      </a:r>
                      <a:r>
                        <a:rPr lang="en-US" sz="2400" dirty="0" err="1" smtClean="0"/>
                        <a:t>আরবি</a:t>
                      </a:r>
                      <a:r>
                        <a:rPr lang="en-US" sz="2400" baseline="0" dirty="0" smtClean="0"/>
                        <a:t> </a:t>
                      </a:r>
                      <a:r>
                        <a:rPr lang="en-US" sz="2400" baseline="0" dirty="0" err="1" smtClean="0"/>
                        <a:t>শব্দ</a:t>
                      </a:r>
                      <a:r>
                        <a:rPr lang="en-US" sz="2400" baseline="0" dirty="0" smtClean="0"/>
                        <a:t> </a:t>
                      </a:r>
                      <a:endParaRPr lang="en-US" sz="2400" dirty="0"/>
                    </a:p>
                  </a:txBody>
                  <a:tcPr>
                    <a:solidFill>
                      <a:schemeClr val="tx2"/>
                    </a:solidFill>
                  </a:tcPr>
                </a:tc>
              </a:tr>
              <a:tr h="370840">
                <a:tc>
                  <a:txBody>
                    <a:bodyPr/>
                    <a:lstStyle/>
                    <a:p>
                      <a:r>
                        <a:rPr lang="en-US" sz="3200" dirty="0" err="1" smtClean="0">
                          <a:latin typeface="NikoshBAN" panose="02000000000000000000" pitchFamily="2" charset="0"/>
                          <a:cs typeface="NikoshBAN" panose="02000000000000000000" pitchFamily="2" charset="0"/>
                        </a:rPr>
                        <a:t>আর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আমি</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প্রেরণ</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করিনি</a:t>
                      </a:r>
                      <a:r>
                        <a:rPr lang="en-US" sz="3200" baseline="0" dirty="0" smtClean="0">
                          <a:latin typeface="NikoshBAN" panose="02000000000000000000" pitchFamily="2" charset="0"/>
                          <a:cs typeface="NikoshBAN" panose="02000000000000000000" pitchFamily="2" charset="0"/>
                        </a:rPr>
                        <a:t>।</a:t>
                      </a:r>
                    </a:p>
                  </a:txBody>
                  <a:tcPr>
                    <a:solidFill>
                      <a:schemeClr val="accent1">
                        <a:lumMod val="20000"/>
                        <a:lumOff val="80000"/>
                      </a:schemeClr>
                    </a:solidFill>
                  </a:tcPr>
                </a:tc>
                <a:tc>
                  <a:txBody>
                    <a:bodyPr/>
                    <a:lstStyle/>
                    <a:p>
                      <a:r>
                        <a:rPr lang="en-US" sz="2800" b="1" dirty="0" smtClean="0">
                          <a:latin typeface="Arial" panose="020B0604020202020204" pitchFamily="34" charset="0"/>
                          <a:cs typeface="Arial" panose="020B0604020202020204" pitchFamily="34" charset="0"/>
                        </a:rPr>
                        <a:t>          </a:t>
                      </a:r>
                      <a:r>
                        <a:rPr lang="ar-AE" sz="2800" b="1" dirty="0" smtClean="0">
                          <a:latin typeface="Arial" panose="020B0604020202020204" pitchFamily="34" charset="0"/>
                          <a:cs typeface="Arial" panose="020B0604020202020204" pitchFamily="34" charset="0"/>
                        </a:rPr>
                        <a:t>وَمَا أَرْسَلْنَا </a:t>
                      </a:r>
                      <a:endParaRPr lang="en-US" sz="2800" b="1" dirty="0">
                        <a:latin typeface="Arial" panose="020B0604020202020204" pitchFamily="34" charset="0"/>
                        <a:cs typeface="Arial" panose="020B0604020202020204" pitchFamily="34" charset="0"/>
                      </a:endParaRPr>
                    </a:p>
                  </a:txBody>
                  <a:tcPr>
                    <a:solidFill>
                      <a:schemeClr val="accent1">
                        <a:lumMod val="20000"/>
                        <a:lumOff val="80000"/>
                      </a:schemeClr>
                    </a:solidFill>
                  </a:tcPr>
                </a:tc>
              </a:tr>
              <a:tr h="370840">
                <a:tc>
                  <a:txBody>
                    <a:bodyPr/>
                    <a:lstStyle/>
                    <a:p>
                      <a:r>
                        <a:rPr lang="en-US" sz="3200" dirty="0" err="1" smtClean="0">
                          <a:latin typeface="NikoshBAN" panose="02000000000000000000" pitchFamily="2" charset="0"/>
                          <a:cs typeface="NikoshBAN" panose="02000000000000000000" pitchFamily="2" charset="0"/>
                        </a:rPr>
                        <a:t>কোন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জনপদে</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a:txBody>
                  <a:tcPr>
                    <a:solidFill>
                      <a:schemeClr val="accent1">
                        <a:lumMod val="20000"/>
                        <a:lumOff val="80000"/>
                      </a:schemeClr>
                    </a:solidFill>
                  </a:tcPr>
                </a:tc>
                <a:tc>
                  <a:txBody>
                    <a:bodyPr/>
                    <a:lstStyle/>
                    <a:p>
                      <a:r>
                        <a:rPr lang="en-US" sz="2800" b="1" dirty="0" smtClean="0">
                          <a:latin typeface="Arial" panose="020B0604020202020204" pitchFamily="34" charset="0"/>
                          <a:cs typeface="Arial" panose="020B0604020202020204" pitchFamily="34" charset="0"/>
                        </a:rPr>
                        <a:t>          </a:t>
                      </a:r>
                      <a:r>
                        <a:rPr lang="ar-AE" sz="2800" b="1" dirty="0" smtClean="0">
                          <a:latin typeface="Arial" panose="020B0604020202020204" pitchFamily="34" charset="0"/>
                          <a:cs typeface="Arial" panose="020B0604020202020204" pitchFamily="34" charset="0"/>
                        </a:rPr>
                        <a:t>فِي قَرْيَةٍ </a:t>
                      </a:r>
                      <a:endParaRPr lang="en-US" sz="2800" b="1" dirty="0">
                        <a:latin typeface="Arial" panose="020B0604020202020204" pitchFamily="34" charset="0"/>
                        <a:cs typeface="Arial" panose="020B0604020202020204" pitchFamily="34" charset="0"/>
                      </a:endParaRPr>
                    </a:p>
                  </a:txBody>
                  <a:tcPr>
                    <a:solidFill>
                      <a:schemeClr val="accent1">
                        <a:lumMod val="20000"/>
                        <a:lumOff val="80000"/>
                      </a:schemeClr>
                    </a:solidFill>
                  </a:tcPr>
                </a:tc>
              </a:tr>
              <a:tr h="370840">
                <a:tc>
                  <a:txBody>
                    <a:bodyPr/>
                    <a:lstStyle/>
                    <a:p>
                      <a:r>
                        <a:rPr lang="en-US" sz="3200" dirty="0" err="1" smtClean="0">
                          <a:latin typeface="NikoshBAN" panose="02000000000000000000" pitchFamily="2" charset="0"/>
                          <a:cs typeface="NikoshBAN" panose="02000000000000000000" pitchFamily="2" charset="0"/>
                        </a:rPr>
                        <a:t>দুঃখ</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বা</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ক্লেশ</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বা</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যন্ত্র</a:t>
                      </a:r>
                      <a:r>
                        <a:rPr lang="en-US" sz="3200" baseline="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a:txBody>
                  <a:tcPr>
                    <a:solidFill>
                      <a:schemeClr val="accent1">
                        <a:lumMod val="20000"/>
                        <a:lumOff val="80000"/>
                      </a:schemeClr>
                    </a:solidFill>
                  </a:tcPr>
                </a:tc>
                <a:tc>
                  <a:txBody>
                    <a:bodyPr/>
                    <a:lstStyle/>
                    <a:p>
                      <a:r>
                        <a:rPr lang="en-US" sz="2800" b="1" dirty="0" smtClean="0">
                          <a:latin typeface="Arial" panose="020B0604020202020204" pitchFamily="34" charset="0"/>
                          <a:cs typeface="Arial" panose="020B0604020202020204" pitchFamily="34" charset="0"/>
                        </a:rPr>
                        <a:t>           </a:t>
                      </a:r>
                      <a:r>
                        <a:rPr lang="ar-AE" sz="2800" b="1" dirty="0" smtClean="0">
                          <a:latin typeface="Arial" panose="020B0604020202020204" pitchFamily="34" charset="0"/>
                          <a:cs typeface="Arial" panose="020B0604020202020204" pitchFamily="34" charset="0"/>
                        </a:rPr>
                        <a:t>الضَّرَّاءِ</a:t>
                      </a:r>
                      <a:endParaRPr lang="en-US" sz="2800" b="1" dirty="0">
                        <a:latin typeface="Arial" panose="020B0604020202020204" pitchFamily="34" charset="0"/>
                        <a:cs typeface="Arial" panose="020B0604020202020204" pitchFamily="34" charset="0"/>
                      </a:endParaRPr>
                    </a:p>
                  </a:txBody>
                  <a:tcPr>
                    <a:solidFill>
                      <a:schemeClr val="accent1">
                        <a:lumMod val="20000"/>
                        <a:lumOff val="80000"/>
                      </a:schemeClr>
                    </a:solidFill>
                  </a:tcPr>
                </a:tc>
              </a:tr>
              <a:tr h="370840">
                <a:tc>
                  <a:txBody>
                    <a:bodyPr/>
                    <a:lstStyle/>
                    <a:p>
                      <a:r>
                        <a:rPr lang="en-US" sz="3200" dirty="0" err="1" smtClean="0">
                          <a:latin typeface="NikoshBAN" panose="02000000000000000000" pitchFamily="2" charset="0"/>
                          <a:cs typeface="NikoshBAN" panose="02000000000000000000" pitchFamily="2" charset="0"/>
                        </a:rPr>
                        <a:t>স্পর্শ</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করেছিল</a:t>
                      </a:r>
                      <a:r>
                        <a:rPr lang="en-US" sz="3200" baseline="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a:txBody>
                  <a:tcPr>
                    <a:solidFill>
                      <a:schemeClr val="accent1">
                        <a:lumMod val="20000"/>
                        <a:lumOff val="80000"/>
                      </a:schemeClr>
                    </a:solidFill>
                  </a:tcPr>
                </a:tc>
                <a:tc>
                  <a:txBody>
                    <a:bodyPr/>
                    <a:lstStyle/>
                    <a:p>
                      <a:r>
                        <a:rPr lang="en-US" sz="2800" b="1" dirty="0" smtClean="0">
                          <a:latin typeface="Arial" panose="020B0604020202020204" pitchFamily="34" charset="0"/>
                          <a:cs typeface="Arial" panose="020B0604020202020204" pitchFamily="34" charset="0"/>
                        </a:rPr>
                        <a:t>           </a:t>
                      </a:r>
                      <a:r>
                        <a:rPr lang="ar-AE" sz="2800" b="1" dirty="0" smtClean="0">
                          <a:latin typeface="Arial" panose="020B0604020202020204" pitchFamily="34" charset="0"/>
                          <a:cs typeface="Arial" panose="020B0604020202020204" pitchFamily="34" charset="0"/>
                        </a:rPr>
                        <a:t>قَدْ مَسَّ</a:t>
                      </a:r>
                      <a:endParaRPr lang="en-US" sz="2800" b="1" dirty="0">
                        <a:latin typeface="Arial" panose="020B0604020202020204" pitchFamily="34" charset="0"/>
                        <a:cs typeface="Arial" panose="020B0604020202020204" pitchFamily="34" charset="0"/>
                      </a:endParaRPr>
                    </a:p>
                  </a:txBody>
                  <a:tcPr>
                    <a:solidFill>
                      <a:schemeClr val="accent1">
                        <a:lumMod val="20000"/>
                        <a:lumOff val="80000"/>
                      </a:schemeClr>
                    </a:solidFill>
                  </a:tcPr>
                </a:tc>
              </a:tr>
              <a:tr h="370840">
                <a:tc>
                  <a:txBody>
                    <a:bodyPr/>
                    <a:lstStyle/>
                    <a:p>
                      <a:r>
                        <a:rPr lang="en-US" sz="3200" dirty="0" err="1" smtClean="0">
                          <a:latin typeface="NikoshBAN" panose="02000000000000000000" pitchFamily="2" charset="0"/>
                          <a:cs typeface="NikoshBAN" panose="02000000000000000000" pitchFamily="2" charset="0"/>
                        </a:rPr>
                        <a:t>জনপদের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অধিবাসীরা</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a:txBody>
                  <a:tcPr>
                    <a:solidFill>
                      <a:schemeClr val="accent1">
                        <a:lumMod val="20000"/>
                        <a:lumOff val="80000"/>
                      </a:schemeClr>
                    </a:solidFill>
                  </a:tcPr>
                </a:tc>
                <a:tc>
                  <a:txBody>
                    <a:bodyPr/>
                    <a:lstStyle/>
                    <a:p>
                      <a:r>
                        <a:rPr lang="en-US" sz="2800" b="1" dirty="0" smtClean="0">
                          <a:latin typeface="Arial" panose="020B0604020202020204" pitchFamily="34" charset="0"/>
                          <a:cs typeface="Arial" panose="020B0604020202020204" pitchFamily="34" charset="0"/>
                        </a:rPr>
                        <a:t>           </a:t>
                      </a:r>
                      <a:r>
                        <a:rPr lang="ar-AE" sz="2800" b="1" dirty="0" smtClean="0">
                          <a:latin typeface="Arial" panose="020B0604020202020204" pitchFamily="34" charset="0"/>
                          <a:cs typeface="Arial" panose="020B0604020202020204" pitchFamily="34" charset="0"/>
                        </a:rPr>
                        <a:t>أَهْلَ الْقُرَى</a:t>
                      </a:r>
                      <a:endParaRPr lang="en-US" sz="2800" b="1" dirty="0">
                        <a:latin typeface="Arial" panose="020B0604020202020204" pitchFamily="34" charset="0"/>
                        <a:cs typeface="Arial" panose="020B0604020202020204" pitchFamily="34" charset="0"/>
                      </a:endParaRPr>
                    </a:p>
                  </a:txBody>
                  <a:tcPr>
                    <a:solidFill>
                      <a:schemeClr val="accent1">
                        <a:lumMod val="20000"/>
                        <a:lumOff val="80000"/>
                      </a:schemeClr>
                    </a:solidFill>
                  </a:tcPr>
                </a:tc>
              </a:tr>
              <a:tr h="370840">
                <a:tc>
                  <a:txBody>
                    <a:bodyPr/>
                    <a:lstStyle/>
                    <a:p>
                      <a:r>
                        <a:rPr lang="en-US" sz="3200" dirty="0" err="1" smtClean="0">
                          <a:latin typeface="NikoshBAN" panose="02000000000000000000" pitchFamily="2" charset="0"/>
                          <a:cs typeface="NikoshBAN" panose="02000000000000000000" pitchFamily="2" charset="0"/>
                        </a:rPr>
                        <a:t>আমার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শাস্তি</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a:txBody>
                  <a:tcPr>
                    <a:solidFill>
                      <a:schemeClr val="accent1">
                        <a:lumMod val="20000"/>
                        <a:lumOff val="80000"/>
                      </a:schemeClr>
                    </a:solidFill>
                  </a:tcPr>
                </a:tc>
                <a:tc>
                  <a:txBody>
                    <a:bodyPr/>
                    <a:lstStyle/>
                    <a:p>
                      <a:r>
                        <a:rPr lang="en-US" sz="2800" b="1" dirty="0" smtClean="0">
                          <a:latin typeface="Arial" panose="020B0604020202020204" pitchFamily="34" charset="0"/>
                          <a:cs typeface="Arial" panose="020B0604020202020204" pitchFamily="34" charset="0"/>
                        </a:rPr>
                        <a:t>            </a:t>
                      </a:r>
                      <a:r>
                        <a:rPr lang="ar-AE" sz="2800" b="1" dirty="0" smtClean="0">
                          <a:latin typeface="Arial" panose="020B0604020202020204" pitchFamily="34" charset="0"/>
                          <a:cs typeface="Arial" panose="020B0604020202020204" pitchFamily="34" charset="0"/>
                        </a:rPr>
                        <a:t>بَأْسُنَا</a:t>
                      </a:r>
                      <a:r>
                        <a:rPr lang="en-US" sz="2800" b="1" dirty="0" smtClean="0">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a:txBody>
                  <a:tcPr>
                    <a:solidFill>
                      <a:schemeClr val="accent1">
                        <a:lumMod val="20000"/>
                        <a:lumOff val="80000"/>
                      </a:schemeClr>
                    </a:solidFill>
                  </a:tcPr>
                </a:tc>
              </a:tr>
            </a:tbl>
          </a:graphicData>
        </a:graphic>
      </p:graphicFrame>
      <p:sp>
        <p:nvSpPr>
          <p:cNvPr id="5" name="Bevel 4"/>
          <p:cNvSpPr/>
          <p:nvPr/>
        </p:nvSpPr>
        <p:spPr>
          <a:xfrm>
            <a:off x="2989385" y="644769"/>
            <a:ext cx="5826369" cy="679939"/>
          </a:xfrm>
          <a:prstGeom prst="bevel">
            <a:avLst/>
          </a:prstGeom>
          <a:ln>
            <a:solidFill>
              <a:schemeClr val="accent6">
                <a:lumMod val="75000"/>
              </a:schemeClr>
            </a:solidFill>
          </a:ln>
          <a:effectLst>
            <a:innerShdw blurRad="63500" dist="50800" dir="162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err="1" smtClean="0">
                <a:latin typeface="NikoshBAN" panose="02000000000000000000" pitchFamily="2" charset="0"/>
                <a:cs typeface="NikoshBAN" panose="02000000000000000000" pitchFamily="2" charset="0"/>
              </a:rPr>
              <a:t>চল</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শব্দার্থ</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জেনে</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নেই</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sp>
        <p:nvSpPr>
          <p:cNvPr id="6" name="TextBox 5"/>
          <p:cNvSpPr txBox="1"/>
          <p:nvPr/>
        </p:nvSpPr>
        <p:spPr>
          <a:xfrm>
            <a:off x="1908908" y="6519446"/>
            <a:ext cx="11582400" cy="338554"/>
          </a:xfrm>
          <a:prstGeom prst="rect">
            <a:avLst/>
          </a:prstGeom>
          <a:noFill/>
        </p:spPr>
        <p:txBody>
          <a:bodyPr wrap="square" rtlCol="0">
            <a:spAutoFit/>
          </a:bodyPr>
          <a:lstStyle/>
          <a:p>
            <a:r>
              <a:rPr lang="en-US" sz="1600" b="1" i="1" dirty="0" err="1" smtClean="0">
                <a:latin typeface="NikoshBAN" panose="02000000000000000000" pitchFamily="2" charset="0"/>
                <a:cs typeface="NikoshBAN" panose="02000000000000000000" pitchFamily="2" charset="0"/>
              </a:rPr>
              <a:t>কাজি</a:t>
            </a:r>
            <a:r>
              <a:rPr lang="en-US" sz="1600" b="1" i="1" dirty="0" smtClean="0">
                <a:latin typeface="NikoshBAN" panose="02000000000000000000" pitchFamily="2" charset="0"/>
                <a:cs typeface="NikoshBAN" panose="02000000000000000000" pitchFamily="2" charset="0"/>
              </a:rPr>
              <a:t> </a:t>
            </a:r>
            <a:r>
              <a:rPr lang="en-US" sz="1600" b="1" i="1" dirty="0" err="1" smtClean="0">
                <a:latin typeface="NikoshBAN" panose="02000000000000000000" pitchFamily="2" charset="0"/>
                <a:cs typeface="NikoshBAN" panose="02000000000000000000" pitchFamily="2" charset="0"/>
              </a:rPr>
              <a:t>মোঃ</a:t>
            </a:r>
            <a:r>
              <a:rPr lang="en-US" sz="1600" b="1" i="1" dirty="0" smtClean="0">
                <a:latin typeface="NikoshBAN" panose="02000000000000000000" pitchFamily="2" charset="0"/>
                <a:cs typeface="NikoshBAN" panose="02000000000000000000" pitchFamily="2" charset="0"/>
              </a:rPr>
              <a:t> </a:t>
            </a:r>
            <a:r>
              <a:rPr lang="en-US" sz="1600" b="1" i="1" dirty="0" err="1" smtClean="0">
                <a:latin typeface="NikoshBAN" panose="02000000000000000000" pitchFamily="2" charset="0"/>
                <a:cs typeface="NikoshBAN" panose="02000000000000000000" pitchFamily="2" charset="0"/>
              </a:rPr>
              <a:t>আবদুল</a:t>
            </a:r>
            <a:r>
              <a:rPr lang="en-US" sz="1600" b="1" i="1" dirty="0" smtClean="0">
                <a:latin typeface="NikoshBAN" panose="02000000000000000000" pitchFamily="2" charset="0"/>
                <a:cs typeface="NikoshBAN" panose="02000000000000000000" pitchFamily="2" charset="0"/>
              </a:rPr>
              <a:t> </a:t>
            </a:r>
            <a:r>
              <a:rPr lang="en-US" sz="1600" b="1" i="1" dirty="0" err="1" smtClean="0">
                <a:latin typeface="NikoshBAN" panose="02000000000000000000" pitchFamily="2" charset="0"/>
                <a:cs typeface="NikoshBAN" panose="02000000000000000000" pitchFamily="2" charset="0"/>
              </a:rPr>
              <a:t>হান্নান,অধ্যক্ষ</a:t>
            </a:r>
            <a:r>
              <a:rPr lang="en-US" sz="1600" b="1" i="1" dirty="0" smtClean="0">
                <a:latin typeface="NikoshBAN" panose="02000000000000000000" pitchFamily="2" charset="0"/>
                <a:cs typeface="NikoshBAN" panose="02000000000000000000" pitchFamily="2" charset="0"/>
              </a:rPr>
              <a:t>- </a:t>
            </a:r>
            <a:r>
              <a:rPr lang="en-US" sz="1600" b="1" i="1" dirty="0" err="1" smtClean="0">
                <a:latin typeface="NikoshBAN" panose="02000000000000000000" pitchFamily="2" charset="0"/>
                <a:cs typeface="NikoshBAN" panose="02000000000000000000" pitchFamily="2" charset="0"/>
              </a:rPr>
              <a:t>বখতিয়ার</a:t>
            </a:r>
            <a:r>
              <a:rPr lang="en-US" sz="1600" b="1" i="1" dirty="0" smtClean="0">
                <a:latin typeface="NikoshBAN" panose="02000000000000000000" pitchFamily="2" charset="0"/>
                <a:cs typeface="NikoshBAN" panose="02000000000000000000" pitchFamily="2" charset="0"/>
              </a:rPr>
              <a:t> </a:t>
            </a:r>
            <a:r>
              <a:rPr lang="en-US" sz="1600" b="1" i="1" dirty="0" err="1" smtClean="0">
                <a:latin typeface="NikoshBAN" panose="02000000000000000000" pitchFamily="2" charset="0"/>
                <a:cs typeface="NikoshBAN" panose="02000000000000000000" pitchFamily="2" charset="0"/>
              </a:rPr>
              <a:t>পাড়া</a:t>
            </a:r>
            <a:r>
              <a:rPr lang="en-US" sz="1600" b="1" i="1" dirty="0" smtClean="0">
                <a:latin typeface="NikoshBAN" panose="02000000000000000000" pitchFamily="2" charset="0"/>
                <a:cs typeface="NikoshBAN" panose="02000000000000000000" pitchFamily="2" charset="0"/>
              </a:rPr>
              <a:t> </a:t>
            </a:r>
            <a:r>
              <a:rPr lang="en-US" sz="1600" b="1" i="1" dirty="0" err="1" smtClean="0">
                <a:latin typeface="NikoshBAN" panose="02000000000000000000" pitchFamily="2" charset="0"/>
                <a:cs typeface="NikoshBAN" panose="02000000000000000000" pitchFamily="2" charset="0"/>
              </a:rPr>
              <a:t>চারপীর</a:t>
            </a:r>
            <a:r>
              <a:rPr lang="en-US" sz="1600" b="1" i="1" dirty="0" smtClean="0">
                <a:latin typeface="NikoshBAN" panose="02000000000000000000" pitchFamily="2" charset="0"/>
                <a:cs typeface="NikoshBAN" panose="02000000000000000000" pitchFamily="2" charset="0"/>
              </a:rPr>
              <a:t> </a:t>
            </a:r>
            <a:r>
              <a:rPr lang="en-US" sz="1600" b="1" i="1" dirty="0" err="1" smtClean="0">
                <a:latin typeface="NikoshBAN" panose="02000000000000000000" pitchFamily="2" charset="0"/>
                <a:cs typeface="NikoshBAN" panose="02000000000000000000" pitchFamily="2" charset="0"/>
              </a:rPr>
              <a:t>আউলিয়া</a:t>
            </a:r>
            <a:r>
              <a:rPr lang="en-US" sz="1600" b="1" i="1" dirty="0" smtClean="0">
                <a:latin typeface="NikoshBAN" panose="02000000000000000000" pitchFamily="2" charset="0"/>
                <a:cs typeface="NikoshBAN" panose="02000000000000000000" pitchFamily="2" charset="0"/>
              </a:rPr>
              <a:t> </a:t>
            </a:r>
            <a:r>
              <a:rPr lang="en-US" sz="1600" b="1" i="1" dirty="0" err="1" smtClean="0">
                <a:latin typeface="NikoshBAN" panose="02000000000000000000" pitchFamily="2" charset="0"/>
                <a:cs typeface="NikoshBAN" panose="02000000000000000000" pitchFamily="2" charset="0"/>
              </a:rPr>
              <a:t>আলিম</a:t>
            </a:r>
            <a:r>
              <a:rPr lang="en-US" sz="1600" b="1" i="1" dirty="0" smtClean="0">
                <a:latin typeface="NikoshBAN" panose="02000000000000000000" pitchFamily="2" charset="0"/>
                <a:cs typeface="NikoshBAN" panose="02000000000000000000" pitchFamily="2" charset="0"/>
              </a:rPr>
              <a:t> </a:t>
            </a:r>
            <a:r>
              <a:rPr lang="en-US" sz="1600" b="1" i="1" dirty="0" err="1" smtClean="0">
                <a:latin typeface="NikoshBAN" panose="02000000000000000000" pitchFamily="2" charset="0"/>
                <a:cs typeface="NikoshBAN" panose="02000000000000000000" pitchFamily="2" charset="0"/>
              </a:rPr>
              <a:t>মাদ্রাসা</a:t>
            </a:r>
            <a:r>
              <a:rPr lang="en-US" sz="1600" b="1" i="1" dirty="0" smtClean="0">
                <a:latin typeface="NikoshBAN" panose="02000000000000000000" pitchFamily="2" charset="0"/>
                <a:cs typeface="NikoshBAN" panose="02000000000000000000" pitchFamily="2" charset="0"/>
              </a:rPr>
              <a:t>, </a:t>
            </a:r>
            <a:r>
              <a:rPr lang="en-US" sz="1600" b="1" i="1" dirty="0" err="1" smtClean="0">
                <a:latin typeface="NikoshBAN" panose="02000000000000000000" pitchFamily="2" charset="0"/>
                <a:cs typeface="NikoshBAN" panose="02000000000000000000" pitchFamily="2" charset="0"/>
              </a:rPr>
              <a:t>আনোয়ারা</a:t>
            </a:r>
            <a:r>
              <a:rPr lang="en-US" sz="1600" b="1" i="1" dirty="0" smtClean="0">
                <a:latin typeface="NikoshBAN" panose="02000000000000000000" pitchFamily="2" charset="0"/>
                <a:cs typeface="NikoshBAN" panose="02000000000000000000" pitchFamily="2" charset="0"/>
              </a:rPr>
              <a:t>, </a:t>
            </a:r>
            <a:r>
              <a:rPr lang="en-US" sz="1600" b="1" i="1" dirty="0" err="1" smtClean="0">
                <a:latin typeface="NikoshBAN" panose="02000000000000000000" pitchFamily="2" charset="0"/>
                <a:cs typeface="NikoshBAN" panose="02000000000000000000" pitchFamily="2" charset="0"/>
              </a:rPr>
              <a:t>চট্রগ্রাম</a:t>
            </a:r>
            <a:r>
              <a:rPr lang="en-US" sz="1600" b="1" i="1" dirty="0" smtClean="0">
                <a:latin typeface="NikoshBAN" panose="02000000000000000000" pitchFamily="2" charset="0"/>
                <a:cs typeface="NikoshBAN" panose="02000000000000000000" pitchFamily="2" charset="0"/>
              </a:rPr>
              <a:t>- ০১৮১৯৩৩০৫৪৯ </a:t>
            </a:r>
            <a:endParaRPr lang="en-US" sz="1600" b="1"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395773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05328"/>
            <a:ext cx="12455207" cy="6974428"/>
          </a:xfrm>
          <a:prstGeom prst="rect">
            <a:avLst/>
          </a:prstGeom>
          <a:ln w="228600" cap="sq" cmpd="thickThin">
            <a:solidFill>
              <a:srgbClr val="000000"/>
            </a:solidFill>
            <a:prstDash val="solid"/>
            <a:miter lim="800000"/>
          </a:ln>
          <a:effectLst>
            <a:innerShdw blurRad="76200">
              <a:srgbClr val="000000"/>
            </a:innerShdw>
          </a:effectLst>
        </p:spPr>
      </p:pic>
      <p:graphicFrame>
        <p:nvGraphicFramePr>
          <p:cNvPr id="4" name="Table 3"/>
          <p:cNvGraphicFramePr>
            <a:graphicFrameLocks noGrp="1"/>
          </p:cNvGraphicFramePr>
          <p:nvPr>
            <p:extLst>
              <p:ext uri="{D42A27DB-BD31-4B8C-83A1-F6EECF244321}">
                <p14:modId xmlns:p14="http://schemas.microsoft.com/office/powerpoint/2010/main" val="404375185"/>
              </p:ext>
            </p:extLst>
          </p:nvPr>
        </p:nvGraphicFramePr>
        <p:xfrm>
          <a:off x="1844431" y="2853266"/>
          <a:ext cx="8128000" cy="2255520"/>
        </p:xfrm>
        <a:graphic>
          <a:graphicData uri="http://schemas.openxmlformats.org/drawingml/2006/table">
            <a:tbl>
              <a:tblPr firstRow="1" bandRow="1">
                <a:tableStyleId>{F5AB1C69-6EDB-4FF4-983F-18BD219EF322}</a:tableStyleId>
              </a:tblPr>
              <a:tblGrid>
                <a:gridCol w="4052277"/>
                <a:gridCol w="4075723"/>
              </a:tblGrid>
              <a:tr h="370840">
                <a:tc>
                  <a:txBody>
                    <a:bodyPr/>
                    <a:lstStyle/>
                    <a:p>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বাংলা</a:t>
                      </a:r>
                      <a:r>
                        <a:rPr lang="en-US" sz="2800" b="1" baseline="0" dirty="0" smtClean="0">
                          <a:latin typeface="NikoshBAN" panose="02000000000000000000" pitchFamily="2" charset="0"/>
                          <a:cs typeface="NikoshBAN" panose="02000000000000000000" pitchFamily="2" charset="0"/>
                        </a:rPr>
                        <a:t> </a:t>
                      </a:r>
                      <a:r>
                        <a:rPr lang="en-US" sz="2800" b="1" baseline="0" dirty="0" err="1" smtClean="0">
                          <a:latin typeface="NikoshBAN" panose="02000000000000000000" pitchFamily="2" charset="0"/>
                          <a:cs typeface="NikoshBAN" panose="02000000000000000000" pitchFamily="2" charset="0"/>
                        </a:rPr>
                        <a:t>অর্থ</a:t>
                      </a:r>
                      <a:r>
                        <a:rPr lang="en-US" sz="2800" b="1" baseline="0" dirty="0" smtClean="0">
                          <a:latin typeface="NikoshBAN" panose="02000000000000000000" pitchFamily="2" charset="0"/>
                          <a:cs typeface="NikoshBAN" panose="02000000000000000000" pitchFamily="2" charset="0"/>
                        </a:rPr>
                        <a:t> </a:t>
                      </a:r>
                      <a:r>
                        <a:rPr lang="en-US" sz="2800" b="1" baseline="0" dirty="0" err="1" smtClean="0">
                          <a:latin typeface="NikoshBAN" panose="02000000000000000000" pitchFamily="2" charset="0"/>
                          <a:cs typeface="NikoshBAN" panose="02000000000000000000" pitchFamily="2" charset="0"/>
                        </a:rPr>
                        <a:t>লিখ</a:t>
                      </a:r>
                      <a:r>
                        <a:rPr lang="en-US" sz="2800" b="1" baseline="0" dirty="0" smtClean="0">
                          <a:latin typeface="NikoshBAN" panose="02000000000000000000" pitchFamily="2" charset="0"/>
                          <a:cs typeface="NikoshBAN" panose="02000000000000000000" pitchFamily="2" charset="0"/>
                        </a:rPr>
                        <a:t> </a:t>
                      </a:r>
                      <a:endParaRPr lang="en-US" sz="2800" b="1" dirty="0">
                        <a:latin typeface="NikoshBAN" panose="02000000000000000000" pitchFamily="2" charset="0"/>
                        <a:cs typeface="NikoshBAN" panose="02000000000000000000" pitchFamily="2" charset="0"/>
                      </a:endParaRPr>
                    </a:p>
                  </a:txBody>
                  <a:tcPr>
                    <a:solidFill>
                      <a:schemeClr val="tx1"/>
                    </a:solidFill>
                  </a:tcPr>
                </a:tc>
                <a:tc>
                  <a:txBody>
                    <a:bodyPr/>
                    <a:lstStyle/>
                    <a:p>
                      <a:r>
                        <a:rPr lang="en-US" dirty="0" smtClean="0"/>
                        <a:t>                </a:t>
                      </a:r>
                      <a:r>
                        <a:rPr lang="en-US" sz="2800" dirty="0" err="1" smtClean="0">
                          <a:latin typeface="NikoshBAN" panose="02000000000000000000" pitchFamily="2" charset="0"/>
                          <a:cs typeface="NikoshBAN" panose="02000000000000000000" pitchFamily="2" charset="0"/>
                        </a:rPr>
                        <a:t>আরবি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শব্দ</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txBody>
                  <a:tcPr>
                    <a:solidFill>
                      <a:schemeClr val="tx1"/>
                    </a:solidFill>
                  </a:tcPr>
                </a:tc>
              </a:tr>
              <a:tr h="370840">
                <a:tc>
                  <a:txBody>
                    <a:bodyPr/>
                    <a:lstStyle/>
                    <a:p>
                      <a:endParaRPr lang="en-US" dirty="0"/>
                    </a:p>
                  </a:txBody>
                  <a:tcPr>
                    <a:solidFill>
                      <a:schemeClr val="accent1">
                        <a:lumMod val="20000"/>
                        <a:lumOff val="80000"/>
                      </a:schemeClr>
                    </a:solidFill>
                  </a:tcPr>
                </a:tc>
                <a:tc>
                  <a:txBody>
                    <a:bodyPr/>
                    <a:lstStyle/>
                    <a:p>
                      <a:r>
                        <a:rPr lang="en-US" sz="3200" b="1" dirty="0" smtClean="0">
                          <a:latin typeface="Arial" panose="020B0604020202020204" pitchFamily="34" charset="0"/>
                          <a:cs typeface="Arial" panose="020B0604020202020204" pitchFamily="34" charset="0"/>
                        </a:rPr>
                        <a:t>     </a:t>
                      </a:r>
                      <a:r>
                        <a:rPr lang="ar-AE" sz="3200" b="1" dirty="0" smtClean="0">
                          <a:latin typeface="Arial" panose="020B0604020202020204" pitchFamily="34" charset="0"/>
                          <a:cs typeface="Arial" panose="020B0604020202020204" pitchFamily="34" charset="0"/>
                        </a:rPr>
                        <a:t>لَعَلَّهُمْ يَضَّرَّعُونَ </a:t>
                      </a:r>
                      <a:r>
                        <a:rPr lang="en-US" sz="3200" b="1" dirty="0" smtClean="0">
                          <a:latin typeface="Arial" panose="020B0604020202020204" pitchFamily="34" charset="0"/>
                          <a:cs typeface="Arial" panose="020B0604020202020204" pitchFamily="34" charset="0"/>
                        </a:rPr>
                        <a:t> </a:t>
                      </a:r>
                      <a:endParaRPr lang="en-US" sz="3200" b="1" dirty="0">
                        <a:latin typeface="Arial" panose="020B0604020202020204" pitchFamily="34" charset="0"/>
                        <a:cs typeface="Arial" panose="020B0604020202020204" pitchFamily="34" charset="0"/>
                      </a:endParaRPr>
                    </a:p>
                  </a:txBody>
                  <a:tcPr>
                    <a:solidFill>
                      <a:schemeClr val="accent1">
                        <a:lumMod val="20000"/>
                        <a:lumOff val="80000"/>
                      </a:schemeClr>
                    </a:solidFill>
                  </a:tcPr>
                </a:tc>
              </a:tr>
              <a:tr h="370840">
                <a:tc>
                  <a:txBody>
                    <a:bodyPr/>
                    <a:lstStyle/>
                    <a:p>
                      <a:endParaRPr lang="en-US" dirty="0"/>
                    </a:p>
                  </a:txBody>
                  <a:tcPr>
                    <a:solidFill>
                      <a:schemeClr val="accent1">
                        <a:lumMod val="60000"/>
                        <a:lumOff val="40000"/>
                      </a:schemeClr>
                    </a:solidFill>
                  </a:tcPr>
                </a:tc>
                <a:tc>
                  <a:txBody>
                    <a:bodyPr/>
                    <a:lstStyle/>
                    <a:p>
                      <a:r>
                        <a:rPr lang="en-US" sz="3200" b="1" dirty="0" smtClean="0">
                          <a:latin typeface="Arial" panose="020B0604020202020204" pitchFamily="34" charset="0"/>
                          <a:cs typeface="Arial" panose="020B0604020202020204" pitchFamily="34" charset="0"/>
                        </a:rPr>
                        <a:t>       </a:t>
                      </a:r>
                      <a:r>
                        <a:rPr lang="ar-AE" sz="3200" b="1" dirty="0" smtClean="0">
                          <a:latin typeface="Arial" panose="020B0604020202020204" pitchFamily="34" charset="0"/>
                          <a:cs typeface="Arial" panose="020B0604020202020204" pitchFamily="34" charset="0"/>
                        </a:rPr>
                        <a:t>َأَخَذْنَاهُمْ</a:t>
                      </a:r>
                      <a:endParaRPr lang="en-US" sz="3200" b="1" dirty="0">
                        <a:latin typeface="Arial" panose="020B0604020202020204" pitchFamily="34" charset="0"/>
                        <a:cs typeface="Arial" panose="020B0604020202020204" pitchFamily="34" charset="0"/>
                      </a:endParaRPr>
                    </a:p>
                  </a:txBody>
                  <a:tcPr>
                    <a:solidFill>
                      <a:schemeClr val="accent1">
                        <a:lumMod val="60000"/>
                        <a:lumOff val="40000"/>
                      </a:schemeClr>
                    </a:solidFill>
                  </a:tcPr>
                </a:tc>
              </a:tr>
              <a:tr h="370840">
                <a:tc>
                  <a:txBody>
                    <a:bodyPr/>
                    <a:lstStyle/>
                    <a:p>
                      <a:endParaRPr lang="en-US" dirty="0"/>
                    </a:p>
                  </a:txBody>
                  <a:tcPr>
                    <a:solidFill>
                      <a:schemeClr val="accent4">
                        <a:lumMod val="60000"/>
                        <a:lumOff val="40000"/>
                      </a:schemeClr>
                    </a:solidFill>
                  </a:tcPr>
                </a:tc>
                <a:tc>
                  <a:txBody>
                    <a:bodyPr/>
                    <a:lstStyle/>
                    <a:p>
                      <a:r>
                        <a:rPr lang="en-US" sz="3200" b="1" dirty="0" smtClean="0">
                          <a:latin typeface="Arial" panose="020B0604020202020204" pitchFamily="34" charset="0"/>
                          <a:cs typeface="Arial" panose="020B0604020202020204" pitchFamily="34" charset="0"/>
                        </a:rPr>
                        <a:t>      </a:t>
                      </a:r>
                      <a:r>
                        <a:rPr lang="ar-AE" sz="3200" b="1" dirty="0" smtClean="0">
                          <a:latin typeface="Arial" panose="020B0604020202020204" pitchFamily="34" charset="0"/>
                          <a:cs typeface="Arial" panose="020B0604020202020204" pitchFamily="34" charset="0"/>
                        </a:rPr>
                        <a:t>أَهْلُ الْقُرَى </a:t>
                      </a:r>
                      <a:r>
                        <a:rPr lang="en-US" sz="3200" b="1" dirty="0" smtClean="0">
                          <a:latin typeface="Arial" panose="020B0604020202020204" pitchFamily="34" charset="0"/>
                          <a:cs typeface="Arial" panose="020B0604020202020204" pitchFamily="34" charset="0"/>
                        </a:rPr>
                        <a:t>         </a:t>
                      </a:r>
                      <a:endParaRPr lang="en-US" sz="3200" b="1" dirty="0">
                        <a:latin typeface="Arial" panose="020B0604020202020204" pitchFamily="34" charset="0"/>
                        <a:cs typeface="Arial" panose="020B0604020202020204" pitchFamily="34" charset="0"/>
                      </a:endParaRPr>
                    </a:p>
                  </a:txBody>
                  <a:tcPr>
                    <a:solidFill>
                      <a:schemeClr val="accent4">
                        <a:lumMod val="60000"/>
                        <a:lumOff val="40000"/>
                      </a:schemeClr>
                    </a:solidFill>
                  </a:tcPr>
                </a:tc>
              </a:tr>
            </a:tbl>
          </a:graphicData>
        </a:graphic>
      </p:graphicFrame>
      <p:sp>
        <p:nvSpPr>
          <p:cNvPr id="5" name="TextBox 4"/>
          <p:cNvSpPr txBox="1"/>
          <p:nvPr/>
        </p:nvSpPr>
        <p:spPr>
          <a:xfrm>
            <a:off x="7953546" y="1338572"/>
            <a:ext cx="3563815"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400" b="1" dirty="0" err="1" smtClean="0">
                <a:latin typeface="NikoshBAN" panose="02000000000000000000" pitchFamily="2" charset="0"/>
                <a:cs typeface="NikoshBAN" panose="02000000000000000000" pitchFamily="2" charset="0"/>
              </a:rPr>
              <a:t>সময়</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মাত্র</a:t>
            </a:r>
            <a:r>
              <a:rPr lang="en-US" sz="4400" b="1" dirty="0" smtClean="0">
                <a:latin typeface="NikoshBAN" panose="02000000000000000000" pitchFamily="2" charset="0"/>
                <a:cs typeface="NikoshBAN" panose="02000000000000000000" pitchFamily="2" charset="0"/>
              </a:rPr>
              <a:t> ৩ </a:t>
            </a:r>
            <a:r>
              <a:rPr lang="en-US" sz="4400" b="1" dirty="0" err="1" smtClean="0">
                <a:latin typeface="NikoshBAN" panose="02000000000000000000" pitchFamily="2" charset="0"/>
                <a:cs typeface="NikoshBAN" panose="02000000000000000000" pitchFamily="2" charset="0"/>
              </a:rPr>
              <a:t>মিনিট</a:t>
            </a:r>
            <a:r>
              <a:rPr lang="en-US" sz="4400" b="1" dirty="0" smtClean="0">
                <a:latin typeface="NikoshBAN" panose="02000000000000000000" pitchFamily="2" charset="0"/>
                <a:cs typeface="NikoshBAN" panose="02000000000000000000" pitchFamily="2" charset="0"/>
              </a:rPr>
              <a:t> </a:t>
            </a:r>
            <a:endParaRPr lang="en-US" sz="4400" b="1" dirty="0">
              <a:latin typeface="NikoshBAN" panose="02000000000000000000" pitchFamily="2" charset="0"/>
              <a:cs typeface="NikoshBAN" panose="02000000000000000000" pitchFamily="2" charset="0"/>
            </a:endParaRPr>
          </a:p>
        </p:txBody>
      </p:sp>
      <p:sp>
        <p:nvSpPr>
          <p:cNvPr id="9" name="Vertical Scroll 8"/>
          <p:cNvSpPr/>
          <p:nvPr/>
        </p:nvSpPr>
        <p:spPr>
          <a:xfrm>
            <a:off x="2895600" y="771620"/>
            <a:ext cx="3798277" cy="951673"/>
          </a:xfrm>
          <a:prstGeom prst="verticalScroll">
            <a:avLst/>
          </a:prstGeom>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dirty="0" err="1" smtClean="0">
                <a:latin typeface="NikoshBAN" panose="02000000000000000000" pitchFamily="2" charset="0"/>
                <a:cs typeface="NikoshBAN" panose="02000000000000000000" pitchFamily="2" charset="0"/>
              </a:rPr>
              <a:t>একক</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কাজ</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sp>
        <p:nvSpPr>
          <p:cNvPr id="10" name="TextBox 9"/>
          <p:cNvSpPr txBox="1"/>
          <p:nvPr/>
        </p:nvSpPr>
        <p:spPr>
          <a:xfrm>
            <a:off x="1468596" y="6457890"/>
            <a:ext cx="10450561" cy="400110"/>
          </a:xfrm>
          <a:prstGeom prst="rect">
            <a:avLst/>
          </a:prstGeom>
          <a:noFill/>
        </p:spPr>
        <p:txBody>
          <a:bodyPr wrap="square" rtlCol="0">
            <a:spAutoFit/>
          </a:bodyPr>
          <a:lstStyle/>
          <a:p>
            <a:r>
              <a:rPr lang="en-US" sz="2000" b="1" i="1" dirty="0" err="1" smtClean="0">
                <a:latin typeface="NikoshBAN" panose="02000000000000000000" pitchFamily="2" charset="0"/>
                <a:cs typeface="NikoshBAN" panose="02000000000000000000" pitchFamily="2" charset="0"/>
              </a:rPr>
              <a:t>কাজী</a:t>
            </a:r>
            <a:r>
              <a:rPr lang="en-US" sz="2000" b="1" i="1" dirty="0" smtClean="0">
                <a:latin typeface="NikoshBAN" panose="02000000000000000000" pitchFamily="2" charset="0"/>
                <a:cs typeface="NikoshBAN" panose="02000000000000000000" pitchFamily="2" charset="0"/>
              </a:rPr>
              <a:t> </a:t>
            </a:r>
            <a:r>
              <a:rPr lang="en-US" sz="2000" b="1" i="1" dirty="0" err="1" smtClean="0">
                <a:latin typeface="NikoshBAN" panose="02000000000000000000" pitchFamily="2" charset="0"/>
                <a:cs typeface="NikoshBAN" panose="02000000000000000000" pitchFamily="2" charset="0"/>
              </a:rPr>
              <a:t>মোঃ</a:t>
            </a:r>
            <a:r>
              <a:rPr lang="en-US" sz="2000" b="1" i="1" dirty="0" smtClean="0">
                <a:latin typeface="NikoshBAN" panose="02000000000000000000" pitchFamily="2" charset="0"/>
                <a:cs typeface="NikoshBAN" panose="02000000000000000000" pitchFamily="2" charset="0"/>
              </a:rPr>
              <a:t> </a:t>
            </a:r>
            <a:r>
              <a:rPr lang="en-US" sz="2000" b="1" i="1" dirty="0" err="1" smtClean="0">
                <a:latin typeface="NikoshBAN" panose="02000000000000000000" pitchFamily="2" charset="0"/>
                <a:cs typeface="NikoshBAN" panose="02000000000000000000" pitchFamily="2" charset="0"/>
              </a:rPr>
              <a:t>আবদুল</a:t>
            </a:r>
            <a:r>
              <a:rPr lang="en-US" sz="2000" b="1" i="1" dirty="0" smtClean="0">
                <a:latin typeface="NikoshBAN" panose="02000000000000000000" pitchFamily="2" charset="0"/>
                <a:cs typeface="NikoshBAN" panose="02000000000000000000" pitchFamily="2" charset="0"/>
              </a:rPr>
              <a:t> </a:t>
            </a:r>
            <a:r>
              <a:rPr lang="en-US" sz="2000" b="1" i="1" dirty="0" err="1" smtClean="0">
                <a:latin typeface="NikoshBAN" panose="02000000000000000000" pitchFamily="2" charset="0"/>
                <a:cs typeface="NikoshBAN" panose="02000000000000000000" pitchFamily="2" charset="0"/>
              </a:rPr>
              <a:t>হান্নান</a:t>
            </a:r>
            <a:r>
              <a:rPr lang="en-US" sz="2000" b="1" i="1" dirty="0" smtClean="0">
                <a:latin typeface="NikoshBAN" panose="02000000000000000000" pitchFamily="2" charset="0"/>
                <a:cs typeface="NikoshBAN" panose="02000000000000000000" pitchFamily="2" charset="0"/>
              </a:rPr>
              <a:t>, অধ্যক্ষ- </a:t>
            </a:r>
            <a:r>
              <a:rPr lang="en-US" sz="2000" b="1" i="1" dirty="0" err="1" smtClean="0">
                <a:latin typeface="NikoshBAN" panose="02000000000000000000" pitchFamily="2" charset="0"/>
                <a:cs typeface="NikoshBAN" panose="02000000000000000000" pitchFamily="2" charset="0"/>
              </a:rPr>
              <a:t>বখতিয়ার</a:t>
            </a:r>
            <a:r>
              <a:rPr lang="en-US" sz="2000" b="1" i="1" dirty="0" smtClean="0">
                <a:latin typeface="NikoshBAN" panose="02000000000000000000" pitchFamily="2" charset="0"/>
                <a:cs typeface="NikoshBAN" panose="02000000000000000000" pitchFamily="2" charset="0"/>
              </a:rPr>
              <a:t> </a:t>
            </a:r>
            <a:r>
              <a:rPr lang="en-US" sz="2000" b="1" i="1" dirty="0" err="1" smtClean="0">
                <a:latin typeface="NikoshBAN" panose="02000000000000000000" pitchFamily="2" charset="0"/>
                <a:cs typeface="NikoshBAN" panose="02000000000000000000" pitchFamily="2" charset="0"/>
              </a:rPr>
              <a:t>পাড়া</a:t>
            </a:r>
            <a:r>
              <a:rPr lang="en-US" sz="2000" b="1" i="1" dirty="0" smtClean="0">
                <a:latin typeface="NikoshBAN" panose="02000000000000000000" pitchFamily="2" charset="0"/>
                <a:cs typeface="NikoshBAN" panose="02000000000000000000" pitchFamily="2" charset="0"/>
              </a:rPr>
              <a:t> </a:t>
            </a:r>
            <a:r>
              <a:rPr lang="en-US" sz="2000" b="1" i="1" dirty="0" err="1" smtClean="0">
                <a:latin typeface="NikoshBAN" panose="02000000000000000000" pitchFamily="2" charset="0"/>
                <a:cs typeface="NikoshBAN" panose="02000000000000000000" pitchFamily="2" charset="0"/>
              </a:rPr>
              <a:t>চারপীর</a:t>
            </a:r>
            <a:r>
              <a:rPr lang="en-US" sz="2000" b="1" i="1" dirty="0" smtClean="0">
                <a:latin typeface="NikoshBAN" panose="02000000000000000000" pitchFamily="2" charset="0"/>
                <a:cs typeface="NikoshBAN" panose="02000000000000000000" pitchFamily="2" charset="0"/>
              </a:rPr>
              <a:t> </a:t>
            </a:r>
            <a:r>
              <a:rPr lang="en-US" sz="2000" b="1" i="1" dirty="0" err="1" smtClean="0">
                <a:latin typeface="NikoshBAN" panose="02000000000000000000" pitchFamily="2" charset="0"/>
                <a:cs typeface="NikoshBAN" panose="02000000000000000000" pitchFamily="2" charset="0"/>
              </a:rPr>
              <a:t>আউলিয়া</a:t>
            </a:r>
            <a:r>
              <a:rPr lang="en-US" sz="2000" b="1" i="1" dirty="0" smtClean="0">
                <a:latin typeface="NikoshBAN" panose="02000000000000000000" pitchFamily="2" charset="0"/>
                <a:cs typeface="NikoshBAN" panose="02000000000000000000" pitchFamily="2" charset="0"/>
              </a:rPr>
              <a:t> </a:t>
            </a:r>
            <a:r>
              <a:rPr lang="en-US" sz="2000" b="1" i="1" dirty="0" err="1" smtClean="0">
                <a:latin typeface="NikoshBAN" panose="02000000000000000000" pitchFamily="2" charset="0"/>
                <a:cs typeface="NikoshBAN" panose="02000000000000000000" pitchFamily="2" charset="0"/>
              </a:rPr>
              <a:t>আলিম</a:t>
            </a:r>
            <a:r>
              <a:rPr lang="en-US" sz="2000" b="1" i="1" dirty="0" smtClean="0">
                <a:latin typeface="NikoshBAN" panose="02000000000000000000" pitchFamily="2" charset="0"/>
                <a:cs typeface="NikoshBAN" panose="02000000000000000000" pitchFamily="2" charset="0"/>
              </a:rPr>
              <a:t> </a:t>
            </a:r>
            <a:r>
              <a:rPr lang="en-US" sz="2000" b="1" i="1" dirty="0" err="1" smtClean="0">
                <a:latin typeface="NikoshBAN" panose="02000000000000000000" pitchFamily="2" charset="0"/>
                <a:cs typeface="NikoshBAN" panose="02000000000000000000" pitchFamily="2" charset="0"/>
              </a:rPr>
              <a:t>মাদ্রাসা,আনোয়ারা,চট্রগ্রাম</a:t>
            </a:r>
            <a:r>
              <a:rPr lang="en-US" sz="2000" b="1" i="1" dirty="0" smtClean="0">
                <a:latin typeface="NikoshBAN" panose="02000000000000000000" pitchFamily="2" charset="0"/>
                <a:cs typeface="NikoshBAN" panose="02000000000000000000" pitchFamily="2" charset="0"/>
              </a:rPr>
              <a:t> ০১৮১৯৩৩০৫৪৯ </a:t>
            </a:r>
            <a:endParaRPr lang="en-US" sz="2000" b="1"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801655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46432" y="280029"/>
            <a:ext cx="2766646" cy="1015663"/>
          </a:xfrm>
          <a:prstGeom prst="rect">
            <a:avLst/>
          </a:prstGeom>
          <a:noFill/>
        </p:spPr>
        <p:txBody>
          <a:bodyPr wrap="square" rtlCol="0">
            <a:spAutoFit/>
          </a:bodyPr>
          <a:lstStyle/>
          <a:p>
            <a:r>
              <a:rPr lang="en-US" sz="6000" b="1" dirty="0" smtClean="0">
                <a:latin typeface="NikoshBAN" panose="02000000000000000000" pitchFamily="2" charset="0"/>
                <a:cs typeface="NikoshBAN" panose="02000000000000000000" pitchFamily="2" charset="0"/>
              </a:rPr>
              <a:t> </a:t>
            </a:r>
            <a:endParaRPr lang="en-US" sz="6000" b="1" dirty="0">
              <a:latin typeface="NikoshBAN" panose="02000000000000000000" pitchFamily="2" charset="0"/>
              <a:cs typeface="NikoshBAN" panose="02000000000000000000" pitchFamily="2" charset="0"/>
            </a:endParaRPr>
          </a:p>
        </p:txBody>
      </p:sp>
      <p:sp>
        <p:nvSpPr>
          <p:cNvPr id="4" name="TextBox 3"/>
          <p:cNvSpPr txBox="1"/>
          <p:nvPr/>
        </p:nvSpPr>
        <p:spPr>
          <a:xfrm>
            <a:off x="7913078" y="1817077"/>
            <a:ext cx="3481754"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400" b="1" dirty="0" err="1" smtClean="0">
                <a:latin typeface="NikoshBAN" panose="02000000000000000000" pitchFamily="2" charset="0"/>
                <a:cs typeface="NikoshBAN" panose="02000000000000000000" pitchFamily="2" charset="0"/>
              </a:rPr>
              <a:t>সময়</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মাত্র</a:t>
            </a:r>
            <a:r>
              <a:rPr lang="en-US" sz="4400" b="1" dirty="0" smtClean="0">
                <a:latin typeface="NikoshBAN" panose="02000000000000000000" pitchFamily="2" charset="0"/>
                <a:cs typeface="NikoshBAN" panose="02000000000000000000" pitchFamily="2" charset="0"/>
              </a:rPr>
              <a:t> ৫ </a:t>
            </a:r>
            <a:r>
              <a:rPr lang="en-US" sz="4400" b="1" dirty="0" err="1" smtClean="0">
                <a:latin typeface="NikoshBAN" panose="02000000000000000000" pitchFamily="2" charset="0"/>
                <a:cs typeface="NikoshBAN" panose="02000000000000000000" pitchFamily="2" charset="0"/>
              </a:rPr>
              <a:t>মিনিট</a:t>
            </a:r>
            <a:r>
              <a:rPr lang="en-US" sz="4400" b="1" dirty="0" smtClean="0">
                <a:latin typeface="NikoshBAN" panose="02000000000000000000" pitchFamily="2" charset="0"/>
                <a:cs typeface="NikoshBAN" panose="02000000000000000000" pitchFamily="2" charset="0"/>
              </a:rPr>
              <a:t> </a:t>
            </a:r>
            <a:endParaRPr lang="en-US" sz="4400" b="1" dirty="0">
              <a:latin typeface="NikoshBAN" panose="02000000000000000000" pitchFamily="2" charset="0"/>
              <a:cs typeface="NikoshBAN" panose="02000000000000000000" pitchFamily="2" charset="0"/>
            </a:endParaRPr>
          </a:p>
        </p:txBody>
      </p:sp>
      <p:sp>
        <p:nvSpPr>
          <p:cNvPr id="5" name="Horizontal Scroll 4"/>
          <p:cNvSpPr/>
          <p:nvPr/>
        </p:nvSpPr>
        <p:spPr>
          <a:xfrm>
            <a:off x="3024554" y="444287"/>
            <a:ext cx="5064368" cy="1112097"/>
          </a:xfrm>
          <a:prstGeom prst="horizontalScroll">
            <a:avLst/>
          </a:prstGeom>
          <a:effectLst>
            <a:glow rad="1397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dirty="0" err="1" smtClean="0"/>
              <a:t>দলীয়</a:t>
            </a:r>
            <a:r>
              <a:rPr lang="en-US" sz="6000" dirty="0" smtClean="0"/>
              <a:t> </a:t>
            </a:r>
            <a:r>
              <a:rPr lang="en-US" sz="6000" dirty="0" err="1" smtClean="0"/>
              <a:t>কাজ</a:t>
            </a:r>
            <a:r>
              <a:rPr lang="en-US" sz="6000" dirty="0" smtClean="0"/>
              <a:t> </a:t>
            </a:r>
            <a:endParaRPr lang="en-US" sz="6000" dirty="0"/>
          </a:p>
        </p:txBody>
      </p:sp>
      <p:sp>
        <p:nvSpPr>
          <p:cNvPr id="7" name="TextBox 6"/>
          <p:cNvSpPr txBox="1"/>
          <p:nvPr/>
        </p:nvSpPr>
        <p:spPr>
          <a:xfrm>
            <a:off x="1345386" y="6488668"/>
            <a:ext cx="11898923" cy="369332"/>
          </a:xfrm>
          <a:prstGeom prst="rect">
            <a:avLst/>
          </a:prstGeom>
          <a:noFill/>
        </p:spPr>
        <p:txBody>
          <a:bodyPr wrap="square" rtlCol="0">
            <a:spAutoFit/>
          </a:bodyPr>
          <a:lstStyle/>
          <a:p>
            <a:r>
              <a:rPr lang="en-US" i="1" dirty="0" err="1" smtClean="0">
                <a:latin typeface="NikoshBAN" panose="02000000000000000000" pitchFamily="2" charset="0"/>
                <a:cs typeface="NikoshBAN" panose="02000000000000000000" pitchFamily="2" charset="0"/>
              </a:rPr>
              <a:t>কাজী</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আবদুল</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হান্নান</a:t>
            </a:r>
            <a:r>
              <a:rPr lang="en-US" i="1" dirty="0" smtClean="0">
                <a:latin typeface="NikoshBAN" panose="02000000000000000000" pitchFamily="2" charset="0"/>
                <a:cs typeface="NikoshBAN" panose="02000000000000000000" pitchFamily="2" charset="0"/>
              </a:rPr>
              <a:t>। অধ্যক্ষ- </a:t>
            </a:r>
            <a:r>
              <a:rPr lang="en-US" i="1" dirty="0" err="1" smtClean="0">
                <a:latin typeface="NikoshBAN" panose="02000000000000000000" pitchFamily="2" charset="0"/>
                <a:cs typeface="NikoshBAN" panose="02000000000000000000" pitchFamily="2" charset="0"/>
              </a:rPr>
              <a:t>বখতিয়ার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পাড়া</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চারপীর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আউলিয়া</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আলিম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মাদ্রাসা,আনোয়ারা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চট্রগ্রাম</a:t>
            </a:r>
            <a:r>
              <a:rPr lang="en-US" i="1" dirty="0" smtClean="0">
                <a:latin typeface="NikoshBAN" panose="02000000000000000000" pitchFamily="2" charset="0"/>
                <a:cs typeface="NikoshBAN" panose="02000000000000000000" pitchFamily="2" charset="0"/>
              </a:rPr>
              <a:t> ০১৮১৯৩৩০৫৪৯ </a:t>
            </a:r>
            <a:endParaRPr lang="en-US" i="1" dirty="0">
              <a:latin typeface="NikoshBAN" panose="02000000000000000000" pitchFamily="2" charset="0"/>
              <a:cs typeface="NikoshBAN" panose="02000000000000000000" pitchFamily="2" charset="0"/>
            </a:endParaRPr>
          </a:p>
        </p:txBody>
      </p:sp>
      <p:sp>
        <p:nvSpPr>
          <p:cNvPr id="9" name="Rounded Rectangle 8"/>
          <p:cNvSpPr/>
          <p:nvPr/>
        </p:nvSpPr>
        <p:spPr>
          <a:xfrm>
            <a:off x="673100" y="1943100"/>
            <a:ext cx="2641600" cy="7323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err="1" smtClean="0">
                <a:latin typeface="NikoshBAN" panose="02000000000000000000" pitchFamily="2" charset="0"/>
                <a:cs typeface="NikoshBAN" panose="02000000000000000000" pitchFamily="2" charset="0"/>
              </a:rPr>
              <a:t>তারক্বিব</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কর</a:t>
            </a:r>
            <a:r>
              <a:rPr lang="en-US" sz="4400" b="1" dirty="0" smtClean="0">
                <a:latin typeface="NikoshBAN" panose="02000000000000000000" pitchFamily="2" charset="0"/>
                <a:cs typeface="NikoshBAN" panose="02000000000000000000" pitchFamily="2" charset="0"/>
              </a:rPr>
              <a:t> </a:t>
            </a:r>
            <a:endParaRPr lang="en-US" sz="4400" b="1" dirty="0">
              <a:latin typeface="NikoshBAN" panose="02000000000000000000" pitchFamily="2" charset="0"/>
              <a:cs typeface="NikoshBAN" panose="02000000000000000000" pitchFamily="2"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942944642"/>
              </p:ext>
            </p:extLst>
          </p:nvPr>
        </p:nvGraphicFramePr>
        <p:xfrm>
          <a:off x="190500" y="3626094"/>
          <a:ext cx="11582400" cy="1365581"/>
        </p:xfrm>
        <a:graphic>
          <a:graphicData uri="http://schemas.openxmlformats.org/drawingml/2006/table">
            <a:tbl>
              <a:tblPr firstRow="1" bandRow="1">
                <a:tableStyleId>{21E4AEA4-8DFA-4A89-87EB-49C32662AFE0}</a:tableStyleId>
              </a:tblPr>
              <a:tblGrid>
                <a:gridCol w="2895600"/>
                <a:gridCol w="2895600"/>
                <a:gridCol w="2895600"/>
                <a:gridCol w="2895600"/>
              </a:tblGrid>
              <a:tr h="603581">
                <a:tc>
                  <a:txBody>
                    <a:bodyPr/>
                    <a:lstStyle/>
                    <a:p>
                      <a:r>
                        <a:rPr lang="en-US" sz="4400" dirty="0" smtClean="0">
                          <a:latin typeface="NikoshBAN" panose="02000000000000000000" pitchFamily="2" charset="0"/>
                          <a:cs typeface="NikoshBAN" panose="02000000000000000000" pitchFamily="2" charset="0"/>
                        </a:rPr>
                        <a:t>ক-</a:t>
                      </a:r>
                      <a:r>
                        <a:rPr lang="en-US" sz="4400" dirty="0" err="1" smtClean="0">
                          <a:latin typeface="NikoshBAN" panose="02000000000000000000" pitchFamily="2" charset="0"/>
                          <a:cs typeface="NikoshBAN" panose="02000000000000000000" pitchFamily="2" charset="0"/>
                        </a:rPr>
                        <a:t>দল</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a:txBody>
                  <a:tcPr>
                    <a:solidFill>
                      <a:schemeClr val="accent6">
                        <a:lumMod val="75000"/>
                      </a:schemeClr>
                    </a:solidFill>
                  </a:tcPr>
                </a:tc>
                <a:tc>
                  <a:txBody>
                    <a:bodyPr/>
                    <a:lstStyle/>
                    <a:p>
                      <a:r>
                        <a:rPr lang="en-US" sz="4400" dirty="0" smtClean="0">
                          <a:latin typeface="NikoshBAN" panose="02000000000000000000" pitchFamily="2" charset="0"/>
                          <a:cs typeface="NikoshBAN" panose="02000000000000000000" pitchFamily="2" charset="0"/>
                        </a:rPr>
                        <a:t>খ-</a:t>
                      </a:r>
                      <a:r>
                        <a:rPr lang="en-US" sz="4400" dirty="0" err="1" smtClean="0">
                          <a:latin typeface="NikoshBAN" panose="02000000000000000000" pitchFamily="2" charset="0"/>
                          <a:cs typeface="NikoshBAN" panose="02000000000000000000" pitchFamily="2" charset="0"/>
                        </a:rPr>
                        <a:t>দল</a:t>
                      </a:r>
                      <a:r>
                        <a:rPr lang="en-US" sz="4400" baseline="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a:txBody>
                  <a:tcPr>
                    <a:solidFill>
                      <a:schemeClr val="accent6">
                        <a:lumMod val="75000"/>
                      </a:schemeClr>
                    </a:solidFill>
                  </a:tcPr>
                </a:tc>
                <a:tc>
                  <a:txBody>
                    <a:bodyPr/>
                    <a:lstStyle/>
                    <a:p>
                      <a:r>
                        <a:rPr lang="en-US" sz="4400" dirty="0" smtClean="0">
                          <a:latin typeface="NikoshBAN" panose="02000000000000000000" pitchFamily="2" charset="0"/>
                          <a:cs typeface="NikoshBAN" panose="02000000000000000000" pitchFamily="2" charset="0"/>
                        </a:rPr>
                        <a:t> গ-</a:t>
                      </a:r>
                      <a:r>
                        <a:rPr lang="en-US" sz="4400" dirty="0" err="1" smtClean="0">
                          <a:latin typeface="NikoshBAN" panose="02000000000000000000" pitchFamily="2" charset="0"/>
                          <a:cs typeface="NikoshBAN" panose="02000000000000000000" pitchFamily="2" charset="0"/>
                        </a:rPr>
                        <a:t>দল</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a:txBody>
                  <a:tcPr>
                    <a:solidFill>
                      <a:schemeClr val="accent6">
                        <a:lumMod val="75000"/>
                      </a:schemeClr>
                    </a:solidFill>
                  </a:tcPr>
                </a:tc>
                <a:tc>
                  <a:txBody>
                    <a:bodyPr/>
                    <a:lstStyle/>
                    <a:p>
                      <a:r>
                        <a:rPr lang="en-US" sz="4400" dirty="0" smtClean="0">
                          <a:latin typeface="NikoshBAN" panose="02000000000000000000" pitchFamily="2" charset="0"/>
                          <a:cs typeface="NikoshBAN" panose="02000000000000000000" pitchFamily="2" charset="0"/>
                        </a:rPr>
                        <a:t>ঘ-</a:t>
                      </a:r>
                      <a:r>
                        <a:rPr lang="en-US" sz="4400" dirty="0" err="1" smtClean="0">
                          <a:latin typeface="NikoshBAN" panose="02000000000000000000" pitchFamily="2" charset="0"/>
                          <a:cs typeface="NikoshBAN" panose="02000000000000000000" pitchFamily="2" charset="0"/>
                        </a:rPr>
                        <a:t>দল</a:t>
                      </a:r>
                      <a:r>
                        <a:rPr lang="en-US" sz="4400" baseline="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a:txBody>
                  <a:tcPr>
                    <a:solidFill>
                      <a:schemeClr val="accent6">
                        <a:lumMod val="75000"/>
                      </a:schemeClr>
                    </a:solidFill>
                  </a:tcPr>
                </a:tc>
              </a:tr>
              <a:tr h="603581">
                <a:tc>
                  <a:txBody>
                    <a:bodyPr/>
                    <a:lstStyle/>
                    <a:p>
                      <a:r>
                        <a:rPr lang="ar-AE" sz="2800" b="1" i="0" u="none" dirty="0" smtClean="0">
                          <a:effectLst>
                            <a:outerShdw blurRad="38100" dist="38100" dir="2700000" algn="tl">
                              <a:srgbClr val="000000">
                                <a:alpha val="43137"/>
                              </a:srgbClr>
                            </a:outerShdw>
                          </a:effectLst>
                        </a:rPr>
                        <a:t>وَمَا أَرْسَلْنَا فِي قَرْيَةٍ</a:t>
                      </a:r>
                      <a:r>
                        <a:rPr lang="en-US" sz="2800" b="1" i="0" u="none" dirty="0" smtClean="0">
                          <a:effectLst>
                            <a:outerShdw blurRad="38100" dist="38100" dir="2700000" algn="tl">
                              <a:srgbClr val="000000">
                                <a:alpha val="43137"/>
                              </a:srgbClr>
                            </a:outerShdw>
                          </a:effectLst>
                        </a:rPr>
                        <a:t> </a:t>
                      </a:r>
                      <a:r>
                        <a:rPr lang="ar-AE" sz="2800" b="1" i="0" u="none" dirty="0" smtClean="0">
                          <a:effectLst>
                            <a:outerShdw blurRad="38100" dist="38100" dir="2700000" algn="tl">
                              <a:srgbClr val="000000">
                                <a:alpha val="43137"/>
                              </a:srgbClr>
                            </a:outerShdw>
                          </a:effectLst>
                        </a:rPr>
                        <a:t> </a:t>
                      </a:r>
                      <a:r>
                        <a:rPr lang="en-US" sz="2800" b="1" i="0" u="none" dirty="0" smtClean="0">
                          <a:effectLst>
                            <a:outerShdw blurRad="38100" dist="38100" dir="2700000" algn="tl">
                              <a:srgbClr val="000000">
                                <a:alpha val="43137"/>
                              </a:srgbClr>
                            </a:outerShdw>
                          </a:effectLst>
                        </a:rPr>
                        <a:t>         </a:t>
                      </a:r>
                      <a:endParaRPr lang="en-US" sz="2800" b="1" i="0" u="none" dirty="0">
                        <a:effectLst>
                          <a:outerShdw blurRad="38100" dist="38100" dir="2700000" algn="tl">
                            <a:srgbClr val="000000">
                              <a:alpha val="43137"/>
                            </a:srgbClr>
                          </a:outerShdw>
                        </a:effectLst>
                      </a:endParaRPr>
                    </a:p>
                  </a:txBody>
                  <a:tcPr/>
                </a:tc>
                <a:tc>
                  <a:txBody>
                    <a:bodyPr/>
                    <a:lstStyle/>
                    <a:p>
                      <a:r>
                        <a:rPr lang="ar-AE" sz="2800" b="1" i="0" u="none" dirty="0" smtClean="0">
                          <a:effectLst>
                            <a:outerShdw blurRad="38100" dist="38100" dir="2700000" algn="tl">
                              <a:srgbClr val="000000">
                                <a:alpha val="43137"/>
                              </a:srgbClr>
                            </a:outerShdw>
                          </a:effectLst>
                        </a:rPr>
                        <a:t>لَعَلَّهُمْ يَضَّرَّعُونَ </a:t>
                      </a:r>
                      <a:endParaRPr lang="en-US" sz="2800" b="1" i="0" u="none" dirty="0">
                        <a:effectLst>
                          <a:outerShdw blurRad="38100" dist="38100" dir="2700000" algn="tl">
                            <a:srgbClr val="000000">
                              <a:alpha val="43137"/>
                            </a:srgbClr>
                          </a:outerShdw>
                        </a:effectLst>
                      </a:endParaRPr>
                    </a:p>
                  </a:txBody>
                  <a:tcPr/>
                </a:tc>
                <a:tc>
                  <a:txBody>
                    <a:bodyPr/>
                    <a:lstStyle/>
                    <a:p>
                      <a:r>
                        <a:rPr lang="ar-AE" sz="2800" b="1" i="0" u="none" dirty="0" smtClean="0">
                          <a:effectLst>
                            <a:outerShdw blurRad="38100" dist="38100" dir="2700000" algn="tl">
                              <a:srgbClr val="000000">
                                <a:alpha val="43137"/>
                              </a:srgbClr>
                            </a:outerShdw>
                          </a:effectLst>
                        </a:rPr>
                        <a:t>َأَخَذْنَاهُمبَأْسُنَا</a:t>
                      </a:r>
                      <a:endParaRPr lang="en-US" sz="2800" b="1" i="0" u="none" dirty="0">
                        <a:effectLst>
                          <a:outerShdw blurRad="38100" dist="38100" dir="2700000" algn="tl">
                            <a:srgbClr val="000000">
                              <a:alpha val="43137"/>
                            </a:srgbClr>
                          </a:outerShdw>
                        </a:effectLst>
                      </a:endParaRPr>
                    </a:p>
                  </a:txBody>
                  <a:tcPr/>
                </a:tc>
                <a:tc>
                  <a:txBody>
                    <a:bodyPr/>
                    <a:lstStyle/>
                    <a:p>
                      <a:r>
                        <a:rPr lang="ar-AE" sz="2800" b="1" i="0" u="none" dirty="0" smtClean="0">
                          <a:effectLst>
                            <a:outerShdw blurRad="38100" dist="38100" dir="2700000" algn="tl">
                              <a:srgbClr val="000000">
                                <a:alpha val="43137"/>
                              </a:srgbClr>
                            </a:outerShdw>
                          </a:effectLst>
                        </a:rPr>
                        <a:t>أَوَأَمِنَ أَهْلُ الْقُرَى </a:t>
                      </a:r>
                      <a:endParaRPr lang="en-US" sz="2800" b="1" i="0" u="none" dirty="0">
                        <a:effectLst>
                          <a:outerShdw blurRad="38100" dist="38100" dir="2700000" algn="tl">
                            <a:srgbClr val="000000">
                              <a:alpha val="43137"/>
                            </a:srgbClr>
                          </a:outerShdw>
                        </a:effectLst>
                      </a:endParaRPr>
                    </a:p>
                  </a:txBody>
                  <a:tcPr/>
                </a:tc>
              </a:tr>
            </a:tbl>
          </a:graphicData>
        </a:graphic>
      </p:graphicFrame>
      <p:pic>
        <p:nvPicPr>
          <p:cNvPr id="14" name="Picture 13"/>
          <p:cNvPicPr>
            <a:picLocks noChangeAspect="1"/>
          </p:cNvPicPr>
          <p:nvPr/>
        </p:nvPicPr>
        <p:blipFill>
          <a:blip r:embed="rId2"/>
          <a:stretch>
            <a:fillRect/>
          </a:stretch>
        </p:blipFill>
        <p:spPr>
          <a:xfrm>
            <a:off x="-50800" y="-349867"/>
            <a:ext cx="12497883" cy="702320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516399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0338" y="2474009"/>
            <a:ext cx="9237785"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dirty="0" smtClean="0">
                <a:latin typeface="NikoshBAN" panose="02000000000000000000" pitchFamily="2" charset="0"/>
                <a:cs typeface="NikoshBAN" panose="02000000000000000000" pitchFamily="2" charset="0"/>
              </a:rPr>
              <a:t>১/ </a:t>
            </a:r>
            <a:r>
              <a:rPr lang="en-US" sz="4000" b="1" dirty="0" err="1" smtClean="0">
                <a:latin typeface="NikoshBAN" panose="02000000000000000000" pitchFamily="2" charset="0"/>
                <a:cs typeface="NikoshBAN" panose="02000000000000000000" pitchFamily="2" charset="0"/>
              </a:rPr>
              <a:t>কয়েকটি</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আয়াতের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তারক্বীব</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করতে</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পারবে</a:t>
            </a:r>
            <a:r>
              <a:rPr lang="en-US" sz="4000" b="1" dirty="0" smtClean="0">
                <a:latin typeface="NikoshBAN" panose="02000000000000000000" pitchFamily="2" charset="0"/>
                <a:cs typeface="NikoshBAN" panose="02000000000000000000" pitchFamily="2" charset="0"/>
              </a:rPr>
              <a:t>।</a:t>
            </a:r>
          </a:p>
          <a:p>
            <a:r>
              <a:rPr lang="en-US" sz="4000" b="1" dirty="0" smtClean="0">
                <a:latin typeface="NikoshBAN" panose="02000000000000000000" pitchFamily="2" charset="0"/>
                <a:cs typeface="NikoshBAN" panose="02000000000000000000" pitchFamily="2" charset="0"/>
              </a:rPr>
              <a:t>২/ </a:t>
            </a:r>
            <a:r>
              <a:rPr lang="en-US" sz="4000" b="1" dirty="0" err="1" smtClean="0">
                <a:latin typeface="NikoshBAN" panose="02000000000000000000" pitchFamily="2" charset="0"/>
                <a:cs typeface="NikoshBAN" panose="02000000000000000000" pitchFamily="2" charset="0"/>
              </a:rPr>
              <a:t>ধনী</a:t>
            </a:r>
            <a:r>
              <a:rPr lang="en-US" sz="4000" b="1" dirty="0" smtClean="0">
                <a:latin typeface="NikoshBAN" panose="02000000000000000000" pitchFamily="2" charset="0"/>
                <a:cs typeface="NikoshBAN" panose="02000000000000000000" pitchFamily="2" charset="0"/>
              </a:rPr>
              <a:t> ও </a:t>
            </a:r>
            <a:r>
              <a:rPr lang="en-US" sz="4000" b="1" dirty="0" err="1" smtClean="0">
                <a:latin typeface="NikoshBAN" panose="02000000000000000000" pitchFamily="2" charset="0"/>
                <a:cs typeface="NikoshBAN" panose="02000000000000000000" pitchFamily="2" charset="0"/>
              </a:rPr>
              <a:t>দরিদ্র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করার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মালিক</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a:t>
            </a:r>
            <a:r>
              <a:rPr lang="en-US" sz="4000" b="1" dirty="0" smtClean="0">
                <a:latin typeface="NikoshBAN" panose="02000000000000000000" pitchFamily="2" charset="0"/>
                <a:cs typeface="NikoshBAN" panose="02000000000000000000" pitchFamily="2" charset="0"/>
              </a:rPr>
              <a:t> ? </a:t>
            </a:r>
            <a:r>
              <a:rPr lang="en-US" sz="4000" b="1" dirty="0" err="1" smtClean="0">
                <a:latin typeface="NikoshBAN" panose="02000000000000000000" pitchFamily="2" charset="0"/>
                <a:cs typeface="NikoshBAN" panose="02000000000000000000" pitchFamily="2" charset="0"/>
              </a:rPr>
              <a:t>তা</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বলতে</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পারবে</a:t>
            </a:r>
            <a:r>
              <a:rPr lang="en-US" sz="4000" b="1" dirty="0" smtClean="0">
                <a:latin typeface="NikoshBAN" panose="02000000000000000000" pitchFamily="2" charset="0"/>
                <a:cs typeface="NikoshBAN" panose="02000000000000000000" pitchFamily="2" charset="0"/>
              </a:rPr>
              <a:t>। </a:t>
            </a:r>
          </a:p>
          <a:p>
            <a:r>
              <a:rPr lang="en-US" sz="4000" b="1" dirty="0" smtClean="0">
                <a:latin typeface="NikoshBAN" panose="02000000000000000000" pitchFamily="2" charset="0"/>
                <a:cs typeface="NikoshBAN" panose="02000000000000000000" pitchFamily="2" charset="0"/>
              </a:rPr>
              <a:t>৩/ </a:t>
            </a:r>
            <a:r>
              <a:rPr lang="en-US" sz="4000" b="1" dirty="0" err="1" smtClean="0">
                <a:latin typeface="NikoshBAN" panose="02000000000000000000" pitchFamily="2" charset="0"/>
                <a:cs typeface="NikoshBAN" panose="02000000000000000000" pitchFamily="2" charset="0"/>
              </a:rPr>
              <a:t>ঈমানদারদের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জন্য</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সু-সংবসদ</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আছে</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তা</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জানতে</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পারবে</a:t>
            </a:r>
            <a:r>
              <a:rPr lang="en-US" sz="4000" b="1" dirty="0" smtClean="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p:txBody>
      </p:sp>
      <p:sp>
        <p:nvSpPr>
          <p:cNvPr id="5" name="TextBox 4"/>
          <p:cNvSpPr txBox="1"/>
          <p:nvPr/>
        </p:nvSpPr>
        <p:spPr>
          <a:xfrm>
            <a:off x="1206500" y="6488668"/>
            <a:ext cx="9867900" cy="369332"/>
          </a:xfrm>
          <a:prstGeom prst="rect">
            <a:avLst/>
          </a:prstGeom>
          <a:noFill/>
        </p:spPr>
        <p:txBody>
          <a:bodyPr wrap="square" rtlCol="0">
            <a:spAutoFit/>
          </a:bodyPr>
          <a:lstStyle/>
          <a:p>
            <a:r>
              <a:rPr lang="en-US" i="1" dirty="0" err="1" smtClean="0">
                <a:latin typeface="NikoshBAN" panose="02000000000000000000" pitchFamily="2" charset="0"/>
                <a:cs typeface="NikoshBAN" panose="02000000000000000000" pitchFamily="2" charset="0"/>
              </a:rPr>
              <a:t>কাজী</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আবদুল</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হান্নান</a:t>
            </a:r>
            <a:r>
              <a:rPr lang="en-US" i="1" dirty="0" smtClean="0">
                <a:latin typeface="NikoshBAN" panose="02000000000000000000" pitchFamily="2" charset="0"/>
                <a:cs typeface="NikoshBAN" panose="02000000000000000000" pitchFamily="2" charset="0"/>
              </a:rPr>
              <a:t>, অধ্যক্ষ- </a:t>
            </a:r>
            <a:r>
              <a:rPr lang="en-US" i="1" dirty="0" err="1" smtClean="0">
                <a:latin typeface="NikoshBAN" panose="02000000000000000000" pitchFamily="2" charset="0"/>
                <a:cs typeface="NikoshBAN" panose="02000000000000000000" pitchFamily="2" charset="0"/>
              </a:rPr>
              <a:t>বখতিয়ার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পাড়া</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চারপীর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আউলিয়া</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আলিম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মাদ্রাসা,আনোয়ারা,চট্রগ্রাম</a:t>
            </a:r>
            <a:r>
              <a:rPr lang="en-US" i="1" dirty="0" smtClean="0">
                <a:latin typeface="NikoshBAN" panose="02000000000000000000" pitchFamily="2" charset="0"/>
                <a:cs typeface="NikoshBAN" panose="02000000000000000000" pitchFamily="2" charset="0"/>
              </a:rPr>
              <a:t> ০১৮১৯৩৩০৫৪৯</a:t>
            </a:r>
            <a:endParaRPr lang="en-US" i="1" dirty="0">
              <a:latin typeface="NikoshBAN" panose="02000000000000000000" pitchFamily="2" charset="0"/>
              <a:cs typeface="NikoshBAN" panose="02000000000000000000" pitchFamily="2" charset="0"/>
            </a:endParaRPr>
          </a:p>
        </p:txBody>
      </p:sp>
      <p:sp>
        <p:nvSpPr>
          <p:cNvPr id="3" name="Horizontal Scroll 2"/>
          <p:cNvSpPr/>
          <p:nvPr/>
        </p:nvSpPr>
        <p:spPr>
          <a:xfrm>
            <a:off x="3505200" y="610596"/>
            <a:ext cx="4318000" cy="1170393"/>
          </a:xfrm>
          <a:prstGeom prst="horizontalScroll">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6600" dirty="0" err="1" smtClean="0">
                <a:latin typeface="NikoshBAN" panose="02000000000000000000" pitchFamily="2" charset="0"/>
                <a:cs typeface="NikoshBAN" panose="02000000000000000000" pitchFamily="2" charset="0"/>
              </a:rPr>
              <a:t>মূল্যায়ন</a:t>
            </a:r>
            <a:r>
              <a:rPr lang="en-US" dirty="0" smtClean="0"/>
              <a:t> </a:t>
            </a:r>
            <a:endParaRPr lang="en-US" dirty="0"/>
          </a:p>
        </p:txBody>
      </p:sp>
      <p:pic>
        <p:nvPicPr>
          <p:cNvPr id="7" name="Picture 6"/>
          <p:cNvPicPr>
            <a:picLocks noChangeAspect="1"/>
          </p:cNvPicPr>
          <p:nvPr/>
        </p:nvPicPr>
        <p:blipFill>
          <a:blip r:embed="rId2"/>
          <a:stretch>
            <a:fillRect/>
          </a:stretch>
        </p:blipFill>
        <p:spPr>
          <a:xfrm>
            <a:off x="-318822" y="-236865"/>
            <a:ext cx="12918544" cy="7437765"/>
          </a:xfrm>
          <a:prstGeom prst="rect">
            <a:avLst/>
          </a:prstGeom>
        </p:spPr>
      </p:pic>
    </p:spTree>
    <p:extLst>
      <p:ext uri="{BB962C8B-B14F-4D97-AF65-F5344CB8AC3E}">
        <p14:creationId xmlns:p14="http://schemas.microsoft.com/office/powerpoint/2010/main" val="178589155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7111" y="3105"/>
            <a:ext cx="12449111" cy="6974428"/>
          </a:xfrm>
          <a:prstGeom prst="rect">
            <a:avLst/>
          </a:prstGeom>
          <a:ln w="228600" cap="sq" cmpd="thickThin">
            <a:solidFill>
              <a:srgbClr val="000000"/>
            </a:solidFill>
            <a:prstDash val="solid"/>
            <a:miter lim="800000"/>
          </a:ln>
          <a:effectLst>
            <a:innerShdw blurRad="76200">
              <a:srgbClr val="000000"/>
            </a:innerShdw>
          </a:effectLst>
        </p:spPr>
      </p:pic>
      <p:sp>
        <p:nvSpPr>
          <p:cNvPr id="7" name="TextBox 6"/>
          <p:cNvSpPr txBox="1"/>
          <p:nvPr/>
        </p:nvSpPr>
        <p:spPr>
          <a:xfrm>
            <a:off x="469901" y="5162630"/>
            <a:ext cx="1096010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dirty="0" err="1" smtClean="0">
                <a:latin typeface="NikoshBAN" panose="02000000000000000000" pitchFamily="2" charset="0"/>
                <a:cs typeface="NikoshBAN" panose="02000000000000000000" pitchFamily="2" charset="0"/>
              </a:rPr>
              <a:t>খাদ্য</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অপচয়কারীদের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কারণে</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ক্ষতি</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হচ্ছে</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আলোচ্য</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আয়াতের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মাধ্যমে</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বিস্তারিত</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লিখ</a:t>
            </a:r>
            <a:r>
              <a:rPr lang="en-US" sz="4000" b="1" dirty="0" smtClean="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p:txBody>
      </p:sp>
      <p:sp>
        <p:nvSpPr>
          <p:cNvPr id="8" name="TextBox 7"/>
          <p:cNvSpPr txBox="1"/>
          <p:nvPr/>
        </p:nvSpPr>
        <p:spPr>
          <a:xfrm>
            <a:off x="1847362" y="6593373"/>
            <a:ext cx="12062249" cy="369332"/>
          </a:xfrm>
          <a:prstGeom prst="rect">
            <a:avLst/>
          </a:prstGeom>
          <a:noFill/>
        </p:spPr>
        <p:txBody>
          <a:bodyPr wrap="square" rtlCol="0">
            <a:spAutoFit/>
          </a:bodyPr>
          <a:lstStyle/>
          <a:p>
            <a:r>
              <a:rPr lang="en-US" i="1" dirty="0" err="1" smtClean="0">
                <a:latin typeface="NikoshBAN" panose="02000000000000000000" pitchFamily="2" charset="0"/>
                <a:cs typeface="NikoshBAN" panose="02000000000000000000" pitchFamily="2" charset="0"/>
              </a:rPr>
              <a:t>কাজী</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আবদুল</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হান্নান</a:t>
            </a:r>
            <a:r>
              <a:rPr lang="en-US" i="1" dirty="0" smtClean="0">
                <a:latin typeface="NikoshBAN" panose="02000000000000000000" pitchFamily="2" charset="0"/>
                <a:cs typeface="NikoshBAN" panose="02000000000000000000" pitchFamily="2" charset="0"/>
              </a:rPr>
              <a:t>, অধ্যক্ষ-</a:t>
            </a:r>
            <a:r>
              <a:rPr lang="en-US" i="1" dirty="0" err="1" smtClean="0">
                <a:latin typeface="NikoshBAN" panose="02000000000000000000" pitchFamily="2" charset="0"/>
                <a:cs typeface="NikoshBAN" panose="02000000000000000000" pitchFamily="2" charset="0"/>
              </a:rPr>
              <a:t>বখতিয়ার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পাড়া</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চারপীর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আউলিয়া</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আলিম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মাদ্রাসা</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আনোয়ারা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চট্রগ্রাম</a:t>
            </a:r>
            <a:r>
              <a:rPr lang="en-US" i="1" dirty="0" smtClean="0">
                <a:latin typeface="NikoshBAN" panose="02000000000000000000" pitchFamily="2" charset="0"/>
                <a:cs typeface="NikoshBAN" panose="02000000000000000000" pitchFamily="2" charset="0"/>
              </a:rPr>
              <a:t> ০১৮১৯৩৩০৫৪৯ </a:t>
            </a:r>
            <a:endParaRPr lang="en-US" i="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stretch>
            <a:fillRect/>
          </a:stretch>
        </p:blipFill>
        <p:spPr>
          <a:xfrm>
            <a:off x="2029032" y="1302339"/>
            <a:ext cx="8042430" cy="3752987"/>
          </a:xfrm>
          <a:prstGeom prst="rect">
            <a:avLst/>
          </a:prstGeom>
        </p:spPr>
      </p:pic>
      <p:sp>
        <p:nvSpPr>
          <p:cNvPr id="4" name="Horizontal Scroll 3"/>
          <p:cNvSpPr/>
          <p:nvPr/>
        </p:nvSpPr>
        <p:spPr>
          <a:xfrm>
            <a:off x="3763687" y="248239"/>
            <a:ext cx="4114799" cy="1054100"/>
          </a:xfrm>
          <a:prstGeom prst="horizontalScroll">
            <a:avLst/>
          </a:prstGeom>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7200" b="1" dirty="0" err="1" smtClean="0">
                <a:latin typeface="NikoshBAN" panose="02000000000000000000" pitchFamily="2" charset="0"/>
                <a:cs typeface="NikoshBAN" panose="02000000000000000000" pitchFamily="2" charset="0"/>
              </a:rPr>
              <a:t>বাড়ির</a:t>
            </a:r>
            <a:r>
              <a:rPr lang="en-US" sz="7200" b="1" dirty="0" smtClean="0">
                <a:latin typeface="NikoshBAN" panose="02000000000000000000" pitchFamily="2" charset="0"/>
                <a:cs typeface="NikoshBAN" panose="02000000000000000000" pitchFamily="2" charset="0"/>
              </a:rPr>
              <a:t> </a:t>
            </a:r>
            <a:r>
              <a:rPr lang="en-US" sz="7200" b="1" dirty="0" err="1" smtClean="0">
                <a:latin typeface="NikoshBAN" panose="02000000000000000000" pitchFamily="2" charset="0"/>
                <a:cs typeface="NikoshBAN" panose="02000000000000000000" pitchFamily="2" charset="0"/>
              </a:rPr>
              <a:t>কাজ</a:t>
            </a:r>
            <a:r>
              <a:rPr lang="en-US" dirty="0" smtClean="0"/>
              <a:t> </a:t>
            </a:r>
            <a:endParaRPr lang="en-US" dirty="0"/>
          </a:p>
        </p:txBody>
      </p:sp>
    </p:spTree>
    <p:extLst>
      <p:ext uri="{BB962C8B-B14F-4D97-AF65-F5344CB8AC3E}">
        <p14:creationId xmlns:p14="http://schemas.microsoft.com/office/powerpoint/2010/main" val="59600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9076" y="5087815"/>
            <a:ext cx="6342185"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AE" sz="6000" b="1" dirty="0"/>
              <a:t>مع السلام  فی امان الله</a:t>
            </a:r>
            <a:endParaRPr lang="en-US" sz="6000" b="1" dirty="0"/>
          </a:p>
        </p:txBody>
      </p:sp>
      <p:sp>
        <p:nvSpPr>
          <p:cNvPr id="3" name="TextBox 2"/>
          <p:cNvSpPr txBox="1"/>
          <p:nvPr/>
        </p:nvSpPr>
        <p:spPr>
          <a:xfrm>
            <a:off x="1363459" y="6488668"/>
            <a:ext cx="11772900" cy="369332"/>
          </a:xfrm>
          <a:prstGeom prst="rect">
            <a:avLst/>
          </a:prstGeom>
          <a:noFill/>
        </p:spPr>
        <p:txBody>
          <a:bodyPr wrap="square" rtlCol="0">
            <a:spAutoFit/>
          </a:bodyPr>
          <a:lstStyle/>
          <a:p>
            <a:r>
              <a:rPr lang="en-US" i="1" dirty="0" err="1" smtClean="0">
                <a:latin typeface="NikoshBAN" panose="02000000000000000000" pitchFamily="2" charset="0"/>
                <a:cs typeface="NikoshBAN" panose="02000000000000000000" pitchFamily="2" charset="0"/>
              </a:rPr>
              <a:t>কাজী</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আবদুল</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হান্নান</a:t>
            </a:r>
            <a:r>
              <a:rPr lang="en-US" i="1" dirty="0" smtClean="0">
                <a:latin typeface="NikoshBAN" panose="02000000000000000000" pitchFamily="2" charset="0"/>
                <a:cs typeface="NikoshBAN" panose="02000000000000000000" pitchFamily="2" charset="0"/>
              </a:rPr>
              <a:t>, অধ্যক্ষ- </a:t>
            </a:r>
            <a:r>
              <a:rPr lang="en-US" i="1" dirty="0" err="1" smtClean="0">
                <a:latin typeface="NikoshBAN" panose="02000000000000000000" pitchFamily="2" charset="0"/>
                <a:cs typeface="NikoshBAN" panose="02000000000000000000" pitchFamily="2" charset="0"/>
              </a:rPr>
              <a:t>বখতিয়ার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পাড়া</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চারপীর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আউলিয়া</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আলিম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মাদ্রাসা,আনোয়ারা,চট্রগ্রাম</a:t>
            </a:r>
            <a:r>
              <a:rPr lang="en-US" i="1" dirty="0" smtClean="0">
                <a:latin typeface="NikoshBAN" panose="02000000000000000000" pitchFamily="2" charset="0"/>
                <a:cs typeface="NikoshBAN" panose="02000000000000000000" pitchFamily="2" charset="0"/>
              </a:rPr>
              <a:t>  ০১৮১৯৩৩০৫৪৯ </a:t>
            </a:r>
            <a:endParaRPr lang="en-US" i="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stretch>
            <a:fillRect/>
          </a:stretch>
        </p:blipFill>
        <p:spPr>
          <a:xfrm>
            <a:off x="-283010" y="-388502"/>
            <a:ext cx="12961219" cy="7486537"/>
          </a:xfrm>
          <a:prstGeom prst="rect">
            <a:avLst/>
          </a:prstGeom>
        </p:spPr>
      </p:pic>
      <p:pic>
        <p:nvPicPr>
          <p:cNvPr id="9" name="Picture 8"/>
          <p:cNvPicPr>
            <a:picLocks noChangeAspect="1"/>
          </p:cNvPicPr>
          <p:nvPr/>
        </p:nvPicPr>
        <p:blipFill>
          <a:blip r:embed="rId4"/>
          <a:stretch>
            <a:fillRect/>
          </a:stretch>
        </p:blipFill>
        <p:spPr>
          <a:xfrm>
            <a:off x="965200" y="1333499"/>
            <a:ext cx="10464800" cy="3661537"/>
          </a:xfrm>
          <a:prstGeom prst="rect">
            <a:avLst/>
          </a:prstGeom>
        </p:spPr>
      </p:pic>
      <p:sp>
        <p:nvSpPr>
          <p:cNvPr id="10" name="Down Ribbon 9"/>
          <p:cNvSpPr/>
          <p:nvPr/>
        </p:nvSpPr>
        <p:spPr>
          <a:xfrm>
            <a:off x="4400549" y="376809"/>
            <a:ext cx="3467100" cy="571500"/>
          </a:xfrm>
          <a:prstGeom prst="ribbon">
            <a:avLst/>
          </a:prstGeom>
          <a:effectLst>
            <a:innerShdw blurRad="63500" dist="50800" dir="162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dirty="0" err="1" smtClean="0">
                <a:solidFill>
                  <a:schemeClr val="tx1"/>
                </a:solidFill>
                <a:latin typeface="NikoshBAN" panose="02000000000000000000" pitchFamily="2" charset="0"/>
                <a:cs typeface="NikoshBAN" panose="02000000000000000000" pitchFamily="2" charset="0"/>
              </a:rPr>
              <a:t>সমাপ্তি</a:t>
            </a: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11146539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16428"/>
            <a:ext cx="12455207" cy="6974428"/>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957192" y="1880043"/>
            <a:ext cx="6185647" cy="427809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b="1" dirty="0" err="1" smtClean="0">
                <a:latin typeface="NikoshBAN" panose="02000000000000000000" pitchFamily="2" charset="0"/>
                <a:cs typeface="NikoshBAN" panose="02000000000000000000" pitchFamily="2" charset="0"/>
              </a:rPr>
              <a:t>কাজী</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মোঃ</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আবদুল</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হান্নান</a:t>
            </a:r>
            <a:endParaRPr lang="en-US" sz="4400" b="1" dirty="0" smtClean="0">
              <a:latin typeface="NikoshBAN" panose="02000000000000000000" pitchFamily="2" charset="0"/>
              <a:cs typeface="NikoshBAN" panose="02000000000000000000" pitchFamily="2" charset="0"/>
            </a:endParaRPr>
          </a:p>
          <a:p>
            <a:r>
              <a:rPr lang="en-US" sz="4000" dirty="0" smtClean="0">
                <a:latin typeface="NikoshBAN" panose="02000000000000000000" pitchFamily="2" charset="0"/>
                <a:cs typeface="NikoshBAN" panose="02000000000000000000" pitchFamily="2" charset="0"/>
              </a:rPr>
              <a:t>              অধ্যক্ষ</a:t>
            </a:r>
          </a:p>
          <a:p>
            <a:r>
              <a:rPr lang="en-US" sz="4000" dirty="0" err="1" smtClean="0">
                <a:latin typeface="NikoshBAN" panose="02000000000000000000" pitchFamily="2" charset="0"/>
                <a:cs typeface="NikoshBAN" panose="02000000000000000000" pitchFamily="2" charset="0"/>
              </a:rPr>
              <a:t>বখতিয়ার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পাড়া</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চারপীর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আউলিয়া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আলিম</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মাদ্রাসা</a:t>
            </a:r>
            <a:endParaRPr lang="en-US" sz="4000" dirty="0" smtClean="0">
              <a:latin typeface="NikoshBAN" panose="02000000000000000000" pitchFamily="2" charset="0"/>
              <a:cs typeface="NikoshBAN" panose="02000000000000000000" pitchFamily="2" charset="0"/>
            </a:endParaRPr>
          </a:p>
          <a:p>
            <a:r>
              <a:rPr lang="en-US" sz="4000" dirty="0" err="1" smtClean="0">
                <a:latin typeface="NikoshBAN" panose="02000000000000000000" pitchFamily="2" charset="0"/>
                <a:cs typeface="NikoshBAN" panose="02000000000000000000" pitchFamily="2" charset="0"/>
              </a:rPr>
              <a:t>আনোয়ারা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চট্রগ্রাম</a:t>
            </a:r>
            <a:endParaRPr lang="en-US" sz="4000" dirty="0" smtClean="0">
              <a:latin typeface="NikoshBAN" panose="02000000000000000000" pitchFamily="2" charset="0"/>
              <a:cs typeface="NikoshBAN" panose="02000000000000000000" pitchFamily="2" charset="0"/>
            </a:endParaRPr>
          </a:p>
          <a:p>
            <a:r>
              <a:rPr lang="en-US" sz="4000" dirty="0" err="1" smtClean="0">
                <a:latin typeface="NikoshBAN" panose="02000000000000000000" pitchFamily="2" charset="0"/>
                <a:cs typeface="NikoshBAN" panose="02000000000000000000" pitchFamily="2" charset="0"/>
              </a:rPr>
              <a:t>মোবাইল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নং</a:t>
            </a:r>
            <a:r>
              <a:rPr lang="en-US" sz="4000" dirty="0" smtClean="0">
                <a:latin typeface="NikoshBAN" panose="02000000000000000000" pitchFamily="2" charset="0"/>
                <a:cs typeface="NikoshBAN" panose="02000000000000000000" pitchFamily="2" charset="0"/>
              </a:rPr>
              <a:t> ০১৮১৯৩৩০৫৪৯</a:t>
            </a:r>
          </a:p>
          <a:p>
            <a:r>
              <a:rPr lang="en-US" sz="2800" b="1" dirty="0" err="1" smtClean="0"/>
              <a:t>আইডি</a:t>
            </a:r>
            <a:r>
              <a:rPr lang="en-US" sz="2800" b="1" dirty="0" smtClean="0"/>
              <a:t>  </a:t>
            </a:r>
            <a:r>
              <a:rPr lang="en-US" sz="2800" b="1" dirty="0" smtClean="0">
                <a:hlinkClick r:id="rId4"/>
              </a:rPr>
              <a:t>kazihannan819@gmail.com</a:t>
            </a:r>
            <a:r>
              <a:rPr lang="en-US" sz="2800" b="1" dirty="0" smtClean="0"/>
              <a:t> </a:t>
            </a:r>
            <a:endParaRPr lang="en-US" sz="2800" b="1" dirty="0"/>
          </a:p>
        </p:txBody>
      </p:sp>
      <p:sp>
        <p:nvSpPr>
          <p:cNvPr id="6" name="TextBox 5"/>
          <p:cNvSpPr txBox="1"/>
          <p:nvPr/>
        </p:nvSpPr>
        <p:spPr>
          <a:xfrm>
            <a:off x="1574800" y="6488668"/>
            <a:ext cx="11723077" cy="369332"/>
          </a:xfrm>
          <a:prstGeom prst="rect">
            <a:avLst/>
          </a:prstGeom>
          <a:noFill/>
        </p:spPr>
        <p:txBody>
          <a:bodyPr wrap="square" rtlCol="0">
            <a:spAutoFit/>
          </a:bodyPr>
          <a:lstStyle/>
          <a:p>
            <a:r>
              <a:rPr lang="en-US" i="1" dirty="0" err="1" smtClean="0">
                <a:latin typeface="NikoshBAN" panose="02000000000000000000" pitchFamily="2" charset="0"/>
                <a:cs typeface="NikoshBAN" panose="02000000000000000000" pitchFamily="2" charset="0"/>
              </a:rPr>
              <a:t>কাজী</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আবদুল</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হান্নান</a:t>
            </a:r>
            <a:r>
              <a:rPr lang="en-US" i="1" dirty="0" smtClean="0">
                <a:latin typeface="NikoshBAN" panose="02000000000000000000" pitchFamily="2" charset="0"/>
                <a:cs typeface="NikoshBAN" panose="02000000000000000000" pitchFamily="2" charset="0"/>
              </a:rPr>
              <a:t>, অধ্যক্ষ –</a:t>
            </a:r>
            <a:r>
              <a:rPr lang="en-US" i="1" dirty="0" err="1" smtClean="0">
                <a:latin typeface="NikoshBAN" panose="02000000000000000000" pitchFamily="2" charset="0"/>
                <a:cs typeface="NikoshBAN" panose="02000000000000000000" pitchFamily="2" charset="0"/>
              </a:rPr>
              <a:t>বখতিয়ার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পাড়া</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চারপীর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আউলিয়া</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আলিম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মাদ্রাসা</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আনোয়ারা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চট্রগ্রাম</a:t>
            </a:r>
            <a:r>
              <a:rPr lang="en-US" i="1" dirty="0" smtClean="0">
                <a:latin typeface="NikoshBAN" panose="02000000000000000000" pitchFamily="2" charset="0"/>
                <a:cs typeface="NikoshBAN" panose="02000000000000000000" pitchFamily="2" charset="0"/>
              </a:rPr>
              <a:t> ০১৮১৯৩৩০৫৪৯ </a:t>
            </a:r>
            <a:endParaRPr lang="en-US" i="1" dirty="0">
              <a:latin typeface="NikoshBAN" panose="02000000000000000000" pitchFamily="2" charset="0"/>
              <a:cs typeface="NikoshBAN" panose="02000000000000000000" pitchFamily="2" charset="0"/>
            </a:endParaRPr>
          </a:p>
        </p:txBody>
      </p:sp>
      <p:sp>
        <p:nvSpPr>
          <p:cNvPr id="7" name="Horizontal Scroll 6"/>
          <p:cNvSpPr/>
          <p:nvPr/>
        </p:nvSpPr>
        <p:spPr>
          <a:xfrm>
            <a:off x="7142839" y="855785"/>
            <a:ext cx="66853" cy="4571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p:nvSpPr>
        <p:spPr>
          <a:xfrm>
            <a:off x="3317631" y="387674"/>
            <a:ext cx="4525108" cy="1003099"/>
          </a:xfrm>
          <a:prstGeom prst="doubleWav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dirty="0" err="1" smtClean="0">
                <a:latin typeface="NikoshBAN" panose="02000000000000000000" pitchFamily="2" charset="0"/>
                <a:cs typeface="NikoshBAN" panose="02000000000000000000" pitchFamily="2" charset="0"/>
              </a:rPr>
              <a:t>শিক্ষক</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পরিচিতি</a:t>
            </a:r>
            <a:endParaRPr lang="en-US" sz="60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5"/>
          <a:stretch>
            <a:fillRect/>
          </a:stretch>
        </p:blipFill>
        <p:spPr>
          <a:xfrm>
            <a:off x="8100031" y="2051538"/>
            <a:ext cx="3529261" cy="386861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378193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65628" y="-32478"/>
            <a:ext cx="12455207" cy="6974428"/>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p:cNvSpPr txBox="1"/>
          <p:nvPr/>
        </p:nvSpPr>
        <p:spPr>
          <a:xfrm>
            <a:off x="2106027" y="4994539"/>
            <a:ext cx="7787039" cy="1107996"/>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6600" b="1" dirty="0" err="1" smtClean="0">
                <a:latin typeface="NikoshBAN" panose="02000000000000000000" pitchFamily="2" charset="0"/>
                <a:cs typeface="NikoshBAN" panose="02000000000000000000" pitchFamily="2" charset="0"/>
              </a:rPr>
              <a:t>চিত্রে</a:t>
            </a:r>
            <a:r>
              <a:rPr lang="en-US" sz="6600" b="1" dirty="0" smtClean="0">
                <a:latin typeface="NikoshBAN" panose="02000000000000000000" pitchFamily="2" charset="0"/>
                <a:cs typeface="NikoshBAN" panose="02000000000000000000" pitchFamily="2" charset="0"/>
              </a:rPr>
              <a:t> </a:t>
            </a:r>
            <a:r>
              <a:rPr lang="en-US" sz="6600" b="1" dirty="0" err="1" smtClean="0">
                <a:latin typeface="NikoshBAN" panose="02000000000000000000" pitchFamily="2" charset="0"/>
                <a:cs typeface="NikoshBAN" panose="02000000000000000000" pitchFamily="2" charset="0"/>
              </a:rPr>
              <a:t>তোমরা</a:t>
            </a:r>
            <a:r>
              <a:rPr lang="en-US" sz="6600" b="1" dirty="0" smtClean="0">
                <a:latin typeface="NikoshBAN" panose="02000000000000000000" pitchFamily="2" charset="0"/>
                <a:cs typeface="NikoshBAN" panose="02000000000000000000" pitchFamily="2" charset="0"/>
              </a:rPr>
              <a:t> </a:t>
            </a:r>
            <a:r>
              <a:rPr lang="en-US" sz="6600" b="1" dirty="0" err="1" smtClean="0">
                <a:latin typeface="NikoshBAN" panose="02000000000000000000" pitchFamily="2" charset="0"/>
                <a:cs typeface="NikoshBAN" panose="02000000000000000000" pitchFamily="2" charset="0"/>
              </a:rPr>
              <a:t>কি</a:t>
            </a:r>
            <a:r>
              <a:rPr lang="en-US" sz="6600" b="1" dirty="0" smtClean="0">
                <a:latin typeface="NikoshBAN" panose="02000000000000000000" pitchFamily="2" charset="0"/>
                <a:cs typeface="NikoshBAN" panose="02000000000000000000" pitchFamily="2" charset="0"/>
              </a:rPr>
              <a:t> </a:t>
            </a:r>
            <a:r>
              <a:rPr lang="en-US" sz="6600" b="1" dirty="0" err="1" smtClean="0">
                <a:latin typeface="NikoshBAN" panose="02000000000000000000" pitchFamily="2" charset="0"/>
                <a:cs typeface="NikoshBAN" panose="02000000000000000000" pitchFamily="2" charset="0"/>
              </a:rPr>
              <a:t>দেখতেছো</a:t>
            </a:r>
            <a:r>
              <a:rPr lang="en-US" sz="6600" b="1" dirty="0" smtClean="0">
                <a:latin typeface="NikoshBAN" panose="02000000000000000000" pitchFamily="2" charset="0"/>
                <a:cs typeface="NikoshBAN" panose="02000000000000000000" pitchFamily="2" charset="0"/>
              </a:rPr>
              <a:t>? </a:t>
            </a:r>
            <a:endParaRPr lang="en-US" sz="6600" b="1" dirty="0">
              <a:latin typeface="NikoshBAN" panose="02000000000000000000" pitchFamily="2" charset="0"/>
              <a:cs typeface="NikoshBAN" panose="02000000000000000000" pitchFamily="2" charset="0"/>
            </a:endParaRPr>
          </a:p>
        </p:txBody>
      </p:sp>
      <p:sp>
        <p:nvSpPr>
          <p:cNvPr id="11" name="TextBox 10"/>
          <p:cNvSpPr txBox="1"/>
          <p:nvPr/>
        </p:nvSpPr>
        <p:spPr>
          <a:xfrm>
            <a:off x="2095351" y="6727559"/>
            <a:ext cx="12192000" cy="338554"/>
          </a:xfrm>
          <a:prstGeom prst="rect">
            <a:avLst/>
          </a:prstGeom>
          <a:noFill/>
        </p:spPr>
        <p:txBody>
          <a:bodyPr wrap="square" rtlCol="0">
            <a:spAutoFit/>
          </a:bodyPr>
          <a:lstStyle/>
          <a:p>
            <a:r>
              <a:rPr lang="en-US" sz="1600" i="1" dirty="0" err="1" smtClean="0">
                <a:latin typeface="NikoshBAN" panose="02000000000000000000" pitchFamily="2" charset="0"/>
                <a:cs typeface="NikoshBAN" panose="02000000000000000000" pitchFamily="2" charset="0"/>
              </a:rPr>
              <a:t>কাজী</a:t>
            </a:r>
            <a:r>
              <a:rPr lang="en-US" sz="1600" i="1" dirty="0" smtClean="0">
                <a:latin typeface="NikoshBAN" panose="02000000000000000000" pitchFamily="2" charset="0"/>
                <a:cs typeface="NikoshBAN" panose="02000000000000000000" pitchFamily="2" charset="0"/>
              </a:rPr>
              <a:t> </a:t>
            </a:r>
            <a:r>
              <a:rPr lang="en-US" sz="1600" i="1" dirty="0" err="1" smtClean="0">
                <a:latin typeface="NikoshBAN" panose="02000000000000000000" pitchFamily="2" charset="0"/>
                <a:cs typeface="NikoshBAN" panose="02000000000000000000" pitchFamily="2" charset="0"/>
              </a:rPr>
              <a:t>মোঃ</a:t>
            </a:r>
            <a:r>
              <a:rPr lang="en-US" sz="1600" i="1" dirty="0" smtClean="0">
                <a:latin typeface="NikoshBAN" panose="02000000000000000000" pitchFamily="2" charset="0"/>
                <a:cs typeface="NikoshBAN" panose="02000000000000000000" pitchFamily="2" charset="0"/>
              </a:rPr>
              <a:t> </a:t>
            </a:r>
            <a:r>
              <a:rPr lang="en-US" sz="1600" i="1" dirty="0" err="1" smtClean="0">
                <a:latin typeface="NikoshBAN" panose="02000000000000000000" pitchFamily="2" charset="0"/>
                <a:cs typeface="NikoshBAN" panose="02000000000000000000" pitchFamily="2" charset="0"/>
              </a:rPr>
              <a:t>আবদুল</a:t>
            </a:r>
            <a:r>
              <a:rPr lang="en-US" sz="1600" i="1" dirty="0" smtClean="0">
                <a:latin typeface="NikoshBAN" panose="02000000000000000000" pitchFamily="2" charset="0"/>
                <a:cs typeface="NikoshBAN" panose="02000000000000000000" pitchFamily="2" charset="0"/>
              </a:rPr>
              <a:t> </a:t>
            </a:r>
            <a:r>
              <a:rPr lang="en-US" sz="1600" i="1" dirty="0" err="1" smtClean="0">
                <a:latin typeface="NikoshBAN" panose="02000000000000000000" pitchFamily="2" charset="0"/>
                <a:cs typeface="NikoshBAN" panose="02000000000000000000" pitchFamily="2" charset="0"/>
              </a:rPr>
              <a:t>হান্নান</a:t>
            </a:r>
            <a:r>
              <a:rPr lang="en-US" sz="1600" i="1" dirty="0" smtClean="0">
                <a:latin typeface="NikoshBAN" panose="02000000000000000000" pitchFamily="2" charset="0"/>
                <a:cs typeface="NikoshBAN" panose="02000000000000000000" pitchFamily="2" charset="0"/>
              </a:rPr>
              <a:t>, </a:t>
            </a:r>
            <a:r>
              <a:rPr lang="en-US" sz="1600" i="1" dirty="0" err="1" smtClean="0">
                <a:latin typeface="NikoshBAN" panose="02000000000000000000" pitchFamily="2" charset="0"/>
                <a:cs typeface="NikoshBAN" panose="02000000000000000000" pitchFamily="2" charset="0"/>
              </a:rPr>
              <a:t>অধক্ষ</a:t>
            </a:r>
            <a:r>
              <a:rPr lang="en-US" sz="1600" i="1" dirty="0" smtClean="0">
                <a:latin typeface="NikoshBAN" panose="02000000000000000000" pitchFamily="2" charset="0"/>
                <a:cs typeface="NikoshBAN" panose="02000000000000000000" pitchFamily="2" charset="0"/>
              </a:rPr>
              <a:t>- </a:t>
            </a:r>
            <a:r>
              <a:rPr lang="en-US" sz="1600" i="1" dirty="0" err="1" smtClean="0">
                <a:latin typeface="NikoshBAN" panose="02000000000000000000" pitchFamily="2" charset="0"/>
                <a:cs typeface="NikoshBAN" panose="02000000000000000000" pitchFamily="2" charset="0"/>
              </a:rPr>
              <a:t>বখতিয়ার</a:t>
            </a:r>
            <a:r>
              <a:rPr lang="en-US" sz="1600" i="1" dirty="0" smtClean="0">
                <a:latin typeface="NikoshBAN" panose="02000000000000000000" pitchFamily="2" charset="0"/>
                <a:cs typeface="NikoshBAN" panose="02000000000000000000" pitchFamily="2" charset="0"/>
              </a:rPr>
              <a:t> </a:t>
            </a:r>
            <a:r>
              <a:rPr lang="en-US" sz="1600" i="1" dirty="0" err="1" smtClean="0">
                <a:latin typeface="NikoshBAN" panose="02000000000000000000" pitchFamily="2" charset="0"/>
                <a:cs typeface="NikoshBAN" panose="02000000000000000000" pitchFamily="2" charset="0"/>
              </a:rPr>
              <a:t>পাড়া</a:t>
            </a:r>
            <a:r>
              <a:rPr lang="en-US" sz="1600" i="1" dirty="0" smtClean="0">
                <a:latin typeface="NikoshBAN" panose="02000000000000000000" pitchFamily="2" charset="0"/>
                <a:cs typeface="NikoshBAN" panose="02000000000000000000" pitchFamily="2" charset="0"/>
              </a:rPr>
              <a:t> </a:t>
            </a:r>
            <a:r>
              <a:rPr lang="en-US" sz="1600" i="1" dirty="0" err="1" smtClean="0">
                <a:latin typeface="NikoshBAN" panose="02000000000000000000" pitchFamily="2" charset="0"/>
                <a:cs typeface="NikoshBAN" panose="02000000000000000000" pitchFamily="2" charset="0"/>
              </a:rPr>
              <a:t>চারপীর</a:t>
            </a:r>
            <a:r>
              <a:rPr lang="en-US" sz="1600" i="1" dirty="0" smtClean="0">
                <a:latin typeface="NikoshBAN" panose="02000000000000000000" pitchFamily="2" charset="0"/>
                <a:cs typeface="NikoshBAN" panose="02000000000000000000" pitchFamily="2" charset="0"/>
              </a:rPr>
              <a:t> </a:t>
            </a:r>
            <a:r>
              <a:rPr lang="en-US" sz="1600" i="1" dirty="0" err="1" smtClean="0">
                <a:latin typeface="NikoshBAN" panose="02000000000000000000" pitchFamily="2" charset="0"/>
                <a:cs typeface="NikoshBAN" panose="02000000000000000000" pitchFamily="2" charset="0"/>
              </a:rPr>
              <a:t>আউলিয়া</a:t>
            </a:r>
            <a:r>
              <a:rPr lang="en-US" sz="1600" i="1" dirty="0" smtClean="0">
                <a:latin typeface="NikoshBAN" panose="02000000000000000000" pitchFamily="2" charset="0"/>
                <a:cs typeface="NikoshBAN" panose="02000000000000000000" pitchFamily="2" charset="0"/>
              </a:rPr>
              <a:t> </a:t>
            </a:r>
            <a:r>
              <a:rPr lang="en-US" sz="1600" i="1" dirty="0" err="1" smtClean="0">
                <a:latin typeface="NikoshBAN" panose="02000000000000000000" pitchFamily="2" charset="0"/>
                <a:cs typeface="NikoshBAN" panose="02000000000000000000" pitchFamily="2" charset="0"/>
              </a:rPr>
              <a:t>আলিম</a:t>
            </a:r>
            <a:r>
              <a:rPr lang="en-US" sz="1600" i="1" dirty="0" smtClean="0">
                <a:latin typeface="NikoshBAN" panose="02000000000000000000" pitchFamily="2" charset="0"/>
                <a:cs typeface="NikoshBAN" panose="02000000000000000000" pitchFamily="2" charset="0"/>
              </a:rPr>
              <a:t> </a:t>
            </a:r>
            <a:r>
              <a:rPr lang="en-US" sz="1600" i="1" dirty="0" err="1" smtClean="0">
                <a:latin typeface="NikoshBAN" panose="02000000000000000000" pitchFamily="2" charset="0"/>
                <a:cs typeface="NikoshBAN" panose="02000000000000000000" pitchFamily="2" charset="0"/>
              </a:rPr>
              <a:t>মাদ্রাসা,আনোয়ারা</a:t>
            </a:r>
            <a:r>
              <a:rPr lang="en-US" sz="1600" i="1" dirty="0" smtClean="0">
                <a:latin typeface="NikoshBAN" panose="02000000000000000000" pitchFamily="2" charset="0"/>
                <a:cs typeface="NikoshBAN" panose="02000000000000000000" pitchFamily="2" charset="0"/>
              </a:rPr>
              <a:t>, </a:t>
            </a:r>
            <a:r>
              <a:rPr lang="en-US" sz="1600" i="1" dirty="0" err="1" smtClean="0">
                <a:latin typeface="NikoshBAN" panose="02000000000000000000" pitchFamily="2" charset="0"/>
                <a:cs typeface="NikoshBAN" panose="02000000000000000000" pitchFamily="2" charset="0"/>
              </a:rPr>
              <a:t>চট্রগ্রাম</a:t>
            </a:r>
            <a:r>
              <a:rPr lang="en-US" sz="1600" i="1" dirty="0" smtClean="0">
                <a:latin typeface="NikoshBAN" panose="02000000000000000000" pitchFamily="2" charset="0"/>
                <a:cs typeface="NikoshBAN" panose="02000000000000000000" pitchFamily="2" charset="0"/>
              </a:rPr>
              <a:t>- ০১৮১৯৩৩০৫৪৯</a:t>
            </a:r>
            <a:endParaRPr lang="en-US" sz="1600" i="1"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5"/>
          <a:stretch>
            <a:fillRect/>
          </a:stretch>
        </p:blipFill>
        <p:spPr>
          <a:xfrm>
            <a:off x="5741742" y="1418873"/>
            <a:ext cx="3184525" cy="3074750"/>
          </a:xfrm>
          <a:prstGeom prst="rect">
            <a:avLst/>
          </a:prstGeom>
        </p:spPr>
      </p:pic>
      <p:pic>
        <p:nvPicPr>
          <p:cNvPr id="14" name="Picture 13"/>
          <p:cNvPicPr>
            <a:picLocks noChangeAspect="1"/>
          </p:cNvPicPr>
          <p:nvPr/>
        </p:nvPicPr>
        <p:blipFill>
          <a:blip r:embed="rId6"/>
          <a:stretch>
            <a:fillRect/>
          </a:stretch>
        </p:blipFill>
        <p:spPr>
          <a:xfrm>
            <a:off x="9136432" y="1418872"/>
            <a:ext cx="2737705" cy="3074751"/>
          </a:xfrm>
          <a:prstGeom prst="rect">
            <a:avLst/>
          </a:prstGeom>
        </p:spPr>
      </p:pic>
      <p:pic>
        <p:nvPicPr>
          <p:cNvPr id="15" name="Picture 14"/>
          <p:cNvPicPr>
            <a:picLocks noChangeAspect="1"/>
          </p:cNvPicPr>
          <p:nvPr/>
        </p:nvPicPr>
        <p:blipFill>
          <a:blip r:embed="rId7"/>
          <a:stretch>
            <a:fillRect/>
          </a:stretch>
        </p:blipFill>
        <p:spPr>
          <a:xfrm>
            <a:off x="515282" y="1409264"/>
            <a:ext cx="2126504" cy="3074751"/>
          </a:xfrm>
          <a:prstGeom prst="rect">
            <a:avLst/>
          </a:prstGeom>
        </p:spPr>
      </p:pic>
      <p:sp>
        <p:nvSpPr>
          <p:cNvPr id="21" name="TextBox 20"/>
          <p:cNvSpPr txBox="1"/>
          <p:nvPr/>
        </p:nvSpPr>
        <p:spPr>
          <a:xfrm>
            <a:off x="-981613" y="2492828"/>
            <a:ext cx="184731" cy="369332"/>
          </a:xfrm>
          <a:prstGeom prst="rect">
            <a:avLst/>
          </a:prstGeom>
          <a:noFill/>
        </p:spPr>
        <p:txBody>
          <a:bodyPr wrap="none" rtlCol="0">
            <a:spAutoFit/>
          </a:bodyPr>
          <a:lstStyle/>
          <a:p>
            <a:endParaRPr lang="en-US"/>
          </a:p>
        </p:txBody>
      </p:sp>
      <p:sp>
        <p:nvSpPr>
          <p:cNvPr id="4" name="Right Arrow 3"/>
          <p:cNvSpPr/>
          <p:nvPr/>
        </p:nvSpPr>
        <p:spPr>
          <a:xfrm rot="5400000">
            <a:off x="1192763" y="-67267"/>
            <a:ext cx="733975" cy="2142348"/>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8"/>
          <a:stretch>
            <a:fillRect/>
          </a:stretch>
        </p:blipFill>
        <p:spPr>
          <a:xfrm>
            <a:off x="3166381" y="693990"/>
            <a:ext cx="2219136" cy="75597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2" name="Picture 21"/>
          <p:cNvPicPr>
            <a:picLocks noChangeAspect="1"/>
          </p:cNvPicPr>
          <p:nvPr/>
        </p:nvPicPr>
        <p:blipFill>
          <a:blip r:embed="rId8"/>
          <a:stretch>
            <a:fillRect/>
          </a:stretch>
        </p:blipFill>
        <p:spPr>
          <a:xfrm>
            <a:off x="6161976" y="647192"/>
            <a:ext cx="2219136" cy="755970"/>
          </a:xfrm>
          <a:prstGeom prst="rect">
            <a:avLst/>
          </a:prstGeom>
          <a:effectLst>
            <a:glow rad="139700">
              <a:schemeClr val="accent6">
                <a:satMod val="175000"/>
                <a:alpha val="40000"/>
              </a:schemeClr>
            </a:glow>
          </a:effectLst>
        </p:spPr>
      </p:pic>
      <p:pic>
        <p:nvPicPr>
          <p:cNvPr id="23" name="Picture 22"/>
          <p:cNvPicPr>
            <a:picLocks noChangeAspect="1"/>
          </p:cNvPicPr>
          <p:nvPr/>
        </p:nvPicPr>
        <p:blipFill>
          <a:blip r:embed="rId8"/>
          <a:stretch>
            <a:fillRect/>
          </a:stretch>
        </p:blipFill>
        <p:spPr>
          <a:xfrm>
            <a:off x="9430302" y="646918"/>
            <a:ext cx="2219136" cy="755970"/>
          </a:xfrm>
          <a:prstGeom prst="rect">
            <a:avLst/>
          </a:prstGeom>
          <a:effectLst>
            <a:glow rad="139700">
              <a:schemeClr val="accent1">
                <a:satMod val="175000"/>
                <a:alpha val="40000"/>
              </a:schemeClr>
            </a:glow>
          </a:effectLst>
        </p:spPr>
      </p:pic>
      <p:sp>
        <p:nvSpPr>
          <p:cNvPr id="6" name="TextBox 5"/>
          <p:cNvSpPr txBox="1"/>
          <p:nvPr/>
        </p:nvSpPr>
        <p:spPr>
          <a:xfrm>
            <a:off x="1160358" y="636919"/>
            <a:ext cx="945669" cy="646331"/>
          </a:xfrm>
          <a:prstGeom prst="rect">
            <a:avLst/>
          </a:prstGeom>
          <a:noFill/>
        </p:spPr>
        <p:txBody>
          <a:bodyPr wrap="square" rtlCol="0">
            <a:spAutoFit/>
          </a:bodyPr>
          <a:lstStyle/>
          <a:p>
            <a:r>
              <a:rPr lang="en-US" sz="3600" b="1" dirty="0" smtClean="0">
                <a:solidFill>
                  <a:srgbClr val="FF0000"/>
                </a:solidFill>
                <a:latin typeface="NikoshBAN" panose="02000000000000000000" pitchFamily="2" charset="0"/>
                <a:cs typeface="NikoshBAN" panose="02000000000000000000" pitchFamily="2" charset="0"/>
              </a:rPr>
              <a:t>১ </a:t>
            </a:r>
            <a:r>
              <a:rPr lang="en-US" sz="3600" b="1" dirty="0" err="1" smtClean="0">
                <a:solidFill>
                  <a:srgbClr val="FF0000"/>
                </a:solidFill>
                <a:latin typeface="NikoshBAN" panose="02000000000000000000" pitchFamily="2" charset="0"/>
                <a:cs typeface="NikoshBAN" panose="02000000000000000000" pitchFamily="2" charset="0"/>
              </a:rPr>
              <a:t>নং</a:t>
            </a:r>
            <a:r>
              <a:rPr lang="en-US" sz="3600" b="1" dirty="0" smtClean="0">
                <a:solidFill>
                  <a:srgbClr val="FF0000"/>
                </a:solidFill>
                <a:latin typeface="NikoshBAN" panose="02000000000000000000" pitchFamily="2" charset="0"/>
                <a:cs typeface="NikoshBAN" panose="02000000000000000000" pitchFamily="2" charset="0"/>
              </a:rPr>
              <a:t> </a:t>
            </a:r>
            <a:endParaRPr lang="en-US" sz="3600" b="1" dirty="0">
              <a:solidFill>
                <a:srgbClr val="FF0000"/>
              </a:solidFill>
              <a:latin typeface="NikoshBAN" panose="02000000000000000000" pitchFamily="2" charset="0"/>
              <a:cs typeface="NikoshBAN" panose="02000000000000000000" pitchFamily="2" charset="0"/>
            </a:endParaRPr>
          </a:p>
        </p:txBody>
      </p:sp>
      <p:sp>
        <p:nvSpPr>
          <p:cNvPr id="7" name="TextBox 6"/>
          <p:cNvSpPr txBox="1"/>
          <p:nvPr/>
        </p:nvSpPr>
        <p:spPr>
          <a:xfrm>
            <a:off x="3706361" y="705120"/>
            <a:ext cx="1238179" cy="58477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3200" b="1" dirty="0" smtClean="0">
                <a:solidFill>
                  <a:srgbClr val="FF0000"/>
                </a:solidFill>
              </a:rPr>
              <a:t>২নং</a:t>
            </a:r>
            <a:endParaRPr lang="en-US" sz="3200" b="1" dirty="0">
              <a:solidFill>
                <a:srgbClr val="FF0000"/>
              </a:solidFill>
            </a:endParaRPr>
          </a:p>
        </p:txBody>
      </p:sp>
      <p:sp>
        <p:nvSpPr>
          <p:cNvPr id="9" name="TextBox 8"/>
          <p:cNvSpPr txBox="1"/>
          <p:nvPr/>
        </p:nvSpPr>
        <p:spPr>
          <a:xfrm>
            <a:off x="6663953" y="680743"/>
            <a:ext cx="1527398" cy="646331"/>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3600" b="1" dirty="0" smtClean="0">
                <a:solidFill>
                  <a:srgbClr val="FF0000"/>
                </a:solidFill>
              </a:rPr>
              <a:t>৩নং</a:t>
            </a:r>
            <a:endParaRPr lang="en-US" sz="3600" b="1" dirty="0">
              <a:solidFill>
                <a:srgbClr val="FF0000"/>
              </a:solidFill>
            </a:endParaRPr>
          </a:p>
        </p:txBody>
      </p:sp>
      <p:sp>
        <p:nvSpPr>
          <p:cNvPr id="10" name="TextBox 9"/>
          <p:cNvSpPr txBox="1"/>
          <p:nvPr/>
        </p:nvSpPr>
        <p:spPr>
          <a:xfrm flipH="1">
            <a:off x="10110205" y="771081"/>
            <a:ext cx="1472063" cy="584775"/>
          </a:xfrm>
          <a:prstGeom prst="rect">
            <a:avLst/>
          </a:prstGeom>
          <a:noFill/>
        </p:spPr>
        <p:txBody>
          <a:bodyPr wrap="square" rtlCol="0">
            <a:spAutoFit/>
          </a:bodyPr>
          <a:lstStyle/>
          <a:p>
            <a:r>
              <a:rPr lang="en-US" sz="3200" dirty="0" smtClean="0">
                <a:solidFill>
                  <a:srgbClr val="FF0000"/>
                </a:solidFill>
              </a:rPr>
              <a:t>৪নং</a:t>
            </a:r>
            <a:endParaRPr lang="en-US" sz="3200" dirty="0">
              <a:solidFill>
                <a:srgbClr val="FF0000"/>
              </a:solidFill>
            </a:endParaRPr>
          </a:p>
        </p:txBody>
      </p:sp>
      <p:pic>
        <p:nvPicPr>
          <p:cNvPr id="24" name="Picture 23"/>
          <p:cNvPicPr>
            <a:picLocks noChangeAspect="1"/>
          </p:cNvPicPr>
          <p:nvPr/>
        </p:nvPicPr>
        <p:blipFill>
          <a:blip r:embed="rId9"/>
          <a:stretch>
            <a:fillRect/>
          </a:stretch>
        </p:blipFill>
        <p:spPr>
          <a:xfrm>
            <a:off x="2841089" y="1402887"/>
            <a:ext cx="2751186" cy="3090735"/>
          </a:xfrm>
          <a:prstGeom prst="rect">
            <a:avLst/>
          </a:prstGeom>
        </p:spPr>
      </p:pic>
    </p:spTree>
    <p:extLst>
      <p:ext uri="{BB962C8B-B14F-4D97-AF65-F5344CB8AC3E}">
        <p14:creationId xmlns:p14="http://schemas.microsoft.com/office/powerpoint/2010/main" val="38004602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910942" y="1632565"/>
            <a:ext cx="5190655" cy="34753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stretch>
            <a:fillRect/>
          </a:stretch>
        </p:blipFill>
        <p:spPr>
          <a:xfrm>
            <a:off x="365758" y="1632565"/>
            <a:ext cx="5264332" cy="34753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Down Ribbon 9"/>
          <p:cNvSpPr/>
          <p:nvPr/>
        </p:nvSpPr>
        <p:spPr>
          <a:xfrm>
            <a:off x="2638696" y="388619"/>
            <a:ext cx="6844937" cy="966652"/>
          </a:xfrm>
          <a:prstGeom prst="ribbon">
            <a:avLst/>
          </a:prstGeom>
          <a:effectLst>
            <a:glow rad="1397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dirty="0" err="1" smtClean="0">
                <a:latin typeface="NikoshBAN" panose="02000000000000000000" pitchFamily="2" charset="0"/>
                <a:cs typeface="NikoshBAN" panose="02000000000000000000" pitchFamily="2" charset="0"/>
              </a:rPr>
              <a:t>খাদ্য</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অপচয়</a:t>
            </a:r>
            <a:endParaRPr lang="en-US" sz="6000" dirty="0">
              <a:latin typeface="NikoshBAN" panose="02000000000000000000" pitchFamily="2" charset="0"/>
              <a:cs typeface="NikoshBAN" panose="02000000000000000000" pitchFamily="2" charset="0"/>
            </a:endParaRPr>
          </a:p>
        </p:txBody>
      </p:sp>
      <p:sp>
        <p:nvSpPr>
          <p:cNvPr id="11" name="Down Arrow 10"/>
          <p:cNvSpPr/>
          <p:nvPr/>
        </p:nvSpPr>
        <p:spPr>
          <a:xfrm>
            <a:off x="3180803" y="1386295"/>
            <a:ext cx="698865" cy="2410097"/>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7438209" y="1402533"/>
            <a:ext cx="816430" cy="2472146"/>
          </a:xfrm>
          <a:prstGeom prst="downArrow">
            <a:avLst/>
          </a:prstGeom>
          <a:solidFill>
            <a:srgbClr val="7030A0"/>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TextBox 13"/>
          <p:cNvSpPr txBox="1"/>
          <p:nvPr/>
        </p:nvSpPr>
        <p:spPr>
          <a:xfrm>
            <a:off x="1770017" y="5538654"/>
            <a:ext cx="6916784" cy="101566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rtlCol="0">
            <a:spAutoFit/>
          </a:bodyPr>
          <a:lstStyle/>
          <a:p>
            <a:r>
              <a:rPr lang="en-US" sz="6000" b="1" dirty="0" err="1" smtClean="0">
                <a:latin typeface="NikoshBAN" panose="02000000000000000000" pitchFamily="2" charset="0"/>
                <a:cs typeface="NikoshBAN" panose="02000000000000000000" pitchFamily="2" charset="0"/>
              </a:rPr>
              <a:t>এবার</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এই</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ছবিতে</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দেখতেছো</a:t>
            </a:r>
            <a:endParaRPr lang="en-US" sz="6000" b="1" dirty="0">
              <a:latin typeface="NikoshBAN" panose="02000000000000000000" pitchFamily="2" charset="0"/>
              <a:cs typeface="NikoshBAN" panose="02000000000000000000" pitchFamily="2" charset="0"/>
            </a:endParaRPr>
          </a:p>
        </p:txBody>
      </p:sp>
      <p:pic>
        <p:nvPicPr>
          <p:cNvPr id="16" name="Picture 15"/>
          <p:cNvPicPr>
            <a:picLocks noChangeAspect="1"/>
          </p:cNvPicPr>
          <p:nvPr/>
        </p:nvPicPr>
        <p:blipFill>
          <a:blip r:embed="rId5"/>
          <a:stretch>
            <a:fillRect/>
          </a:stretch>
        </p:blipFill>
        <p:spPr>
          <a:xfrm>
            <a:off x="-446730" y="-266414"/>
            <a:ext cx="12918544" cy="7443861"/>
          </a:xfrm>
          <a:prstGeom prst="rect">
            <a:avLst/>
          </a:prstGeom>
        </p:spPr>
      </p:pic>
      <p:sp>
        <p:nvSpPr>
          <p:cNvPr id="17" name="TextBox 16"/>
          <p:cNvSpPr txBox="1"/>
          <p:nvPr/>
        </p:nvSpPr>
        <p:spPr>
          <a:xfrm>
            <a:off x="1585693" y="6615766"/>
            <a:ext cx="10352297" cy="369332"/>
          </a:xfrm>
          <a:prstGeom prst="rect">
            <a:avLst/>
          </a:prstGeom>
          <a:noFill/>
        </p:spPr>
        <p:txBody>
          <a:bodyPr wrap="square" rtlCol="0">
            <a:spAutoFit/>
          </a:bodyPr>
          <a:lstStyle/>
          <a:p>
            <a:r>
              <a:rPr lang="en-US" b="1" i="1" dirty="0" err="1" smtClean="0">
                <a:latin typeface="NikoshBAN" panose="02000000000000000000" pitchFamily="2" charset="0"/>
                <a:cs typeface="NikoshBAN" panose="02000000000000000000" pitchFamily="2" charset="0"/>
              </a:rPr>
              <a:t>কাজী</a:t>
            </a:r>
            <a:r>
              <a:rPr lang="en-US" b="1" i="1" dirty="0" smtClean="0">
                <a:latin typeface="NikoshBAN" panose="02000000000000000000" pitchFamily="2" charset="0"/>
                <a:cs typeface="NikoshBAN" panose="02000000000000000000" pitchFamily="2" charset="0"/>
              </a:rPr>
              <a:t> </a:t>
            </a:r>
            <a:r>
              <a:rPr lang="en-US" b="1" i="1" dirty="0" err="1" smtClean="0">
                <a:latin typeface="NikoshBAN" panose="02000000000000000000" pitchFamily="2" charset="0"/>
                <a:cs typeface="NikoshBAN" panose="02000000000000000000" pitchFamily="2" charset="0"/>
              </a:rPr>
              <a:t>মোঃ</a:t>
            </a:r>
            <a:r>
              <a:rPr lang="en-US" b="1" i="1" dirty="0" smtClean="0">
                <a:latin typeface="NikoshBAN" panose="02000000000000000000" pitchFamily="2" charset="0"/>
                <a:cs typeface="NikoshBAN" panose="02000000000000000000" pitchFamily="2" charset="0"/>
              </a:rPr>
              <a:t> </a:t>
            </a:r>
            <a:r>
              <a:rPr lang="en-US" b="1" i="1" dirty="0" err="1" smtClean="0">
                <a:latin typeface="NikoshBAN" panose="02000000000000000000" pitchFamily="2" charset="0"/>
                <a:cs typeface="NikoshBAN" panose="02000000000000000000" pitchFamily="2" charset="0"/>
              </a:rPr>
              <a:t>আবদুল</a:t>
            </a:r>
            <a:r>
              <a:rPr lang="en-US" b="1" i="1" dirty="0" smtClean="0">
                <a:latin typeface="NikoshBAN" panose="02000000000000000000" pitchFamily="2" charset="0"/>
                <a:cs typeface="NikoshBAN" panose="02000000000000000000" pitchFamily="2" charset="0"/>
              </a:rPr>
              <a:t> </a:t>
            </a:r>
            <a:r>
              <a:rPr lang="en-US" b="1" i="1" dirty="0" err="1" smtClean="0">
                <a:latin typeface="NikoshBAN" panose="02000000000000000000" pitchFamily="2" charset="0"/>
                <a:cs typeface="NikoshBAN" panose="02000000000000000000" pitchFamily="2" charset="0"/>
              </a:rPr>
              <a:t>হান্নান</a:t>
            </a:r>
            <a:r>
              <a:rPr lang="en-US" b="1" i="1" dirty="0" smtClean="0">
                <a:latin typeface="NikoshBAN" panose="02000000000000000000" pitchFamily="2" charset="0"/>
                <a:cs typeface="NikoshBAN" panose="02000000000000000000" pitchFamily="2" charset="0"/>
              </a:rPr>
              <a:t>, অধ্যক্ষ- </a:t>
            </a:r>
            <a:r>
              <a:rPr lang="en-US" b="1" i="1" dirty="0" err="1" smtClean="0">
                <a:latin typeface="NikoshBAN" panose="02000000000000000000" pitchFamily="2" charset="0"/>
                <a:cs typeface="NikoshBAN" panose="02000000000000000000" pitchFamily="2" charset="0"/>
              </a:rPr>
              <a:t>বখতিয়ার</a:t>
            </a:r>
            <a:r>
              <a:rPr lang="en-US" b="1" i="1" dirty="0" smtClean="0">
                <a:latin typeface="NikoshBAN" panose="02000000000000000000" pitchFamily="2" charset="0"/>
                <a:cs typeface="NikoshBAN" panose="02000000000000000000" pitchFamily="2" charset="0"/>
              </a:rPr>
              <a:t> </a:t>
            </a:r>
            <a:r>
              <a:rPr lang="en-US" b="1" i="1" dirty="0" err="1" smtClean="0">
                <a:latin typeface="NikoshBAN" panose="02000000000000000000" pitchFamily="2" charset="0"/>
                <a:cs typeface="NikoshBAN" panose="02000000000000000000" pitchFamily="2" charset="0"/>
              </a:rPr>
              <a:t>পাড়া</a:t>
            </a:r>
            <a:r>
              <a:rPr lang="en-US" b="1" i="1" dirty="0" smtClean="0">
                <a:latin typeface="NikoshBAN" panose="02000000000000000000" pitchFamily="2" charset="0"/>
                <a:cs typeface="NikoshBAN" panose="02000000000000000000" pitchFamily="2" charset="0"/>
              </a:rPr>
              <a:t> </a:t>
            </a:r>
            <a:r>
              <a:rPr lang="en-US" b="1" i="1" dirty="0" err="1" smtClean="0">
                <a:latin typeface="NikoshBAN" panose="02000000000000000000" pitchFamily="2" charset="0"/>
                <a:cs typeface="NikoshBAN" panose="02000000000000000000" pitchFamily="2" charset="0"/>
              </a:rPr>
              <a:t>চারপীর</a:t>
            </a:r>
            <a:r>
              <a:rPr lang="en-US" b="1" i="1" dirty="0" smtClean="0">
                <a:latin typeface="NikoshBAN" panose="02000000000000000000" pitchFamily="2" charset="0"/>
                <a:cs typeface="NikoshBAN" panose="02000000000000000000" pitchFamily="2" charset="0"/>
              </a:rPr>
              <a:t> </a:t>
            </a:r>
            <a:r>
              <a:rPr lang="en-US" b="1" i="1" dirty="0" err="1" smtClean="0">
                <a:latin typeface="NikoshBAN" panose="02000000000000000000" pitchFamily="2" charset="0"/>
                <a:cs typeface="NikoshBAN" panose="02000000000000000000" pitchFamily="2" charset="0"/>
              </a:rPr>
              <a:t>আউলিয়া</a:t>
            </a:r>
            <a:r>
              <a:rPr lang="en-US" b="1" i="1" dirty="0" smtClean="0">
                <a:latin typeface="NikoshBAN" panose="02000000000000000000" pitchFamily="2" charset="0"/>
                <a:cs typeface="NikoshBAN" panose="02000000000000000000" pitchFamily="2" charset="0"/>
              </a:rPr>
              <a:t> </a:t>
            </a:r>
            <a:r>
              <a:rPr lang="en-US" b="1" i="1" dirty="0" err="1" smtClean="0">
                <a:latin typeface="NikoshBAN" panose="02000000000000000000" pitchFamily="2" charset="0"/>
                <a:cs typeface="NikoshBAN" panose="02000000000000000000" pitchFamily="2" charset="0"/>
              </a:rPr>
              <a:t>আলিম</a:t>
            </a:r>
            <a:r>
              <a:rPr lang="en-US" b="1" i="1" dirty="0" smtClean="0">
                <a:latin typeface="NikoshBAN" panose="02000000000000000000" pitchFamily="2" charset="0"/>
                <a:cs typeface="NikoshBAN" panose="02000000000000000000" pitchFamily="2" charset="0"/>
              </a:rPr>
              <a:t> </a:t>
            </a:r>
            <a:r>
              <a:rPr lang="en-US" b="1" i="1" dirty="0" err="1" smtClean="0">
                <a:latin typeface="NikoshBAN" panose="02000000000000000000" pitchFamily="2" charset="0"/>
                <a:cs typeface="NikoshBAN" panose="02000000000000000000" pitchFamily="2" charset="0"/>
              </a:rPr>
              <a:t>মাদ্রাসা</a:t>
            </a:r>
            <a:r>
              <a:rPr lang="en-US" b="1" i="1" dirty="0" smtClean="0">
                <a:latin typeface="NikoshBAN" panose="02000000000000000000" pitchFamily="2" charset="0"/>
                <a:cs typeface="NikoshBAN" panose="02000000000000000000" pitchFamily="2" charset="0"/>
              </a:rPr>
              <a:t> ০১৮১৯৩৩০৫৪৯ </a:t>
            </a:r>
            <a:endParaRPr lang="en-US" b="1"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164447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6785" y="2342023"/>
            <a:ext cx="11195539"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smtClean="0">
                <a:latin typeface="NikoshBAN" panose="02000000000000000000" pitchFamily="2" charset="0"/>
                <a:cs typeface="NikoshBAN" panose="02000000000000000000" pitchFamily="2" charset="0"/>
              </a:rPr>
              <a:t>১/  </a:t>
            </a:r>
            <a:r>
              <a:rPr lang="en-US" sz="3600" dirty="0" err="1" smtClean="0">
                <a:latin typeface="NikoshBAN" panose="02000000000000000000" pitchFamily="2" charset="0"/>
                <a:cs typeface="NikoshBAN" panose="02000000000000000000" pitchFamily="2" charset="0"/>
              </a:rPr>
              <a:t>দুঃখ-ক্লেশ</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 </a:t>
            </a:r>
            <a:r>
              <a:rPr lang="en-US" sz="3600" dirty="0" err="1" smtClean="0">
                <a:latin typeface="NikoshBAN" panose="02000000000000000000" pitchFamily="2" charset="0"/>
                <a:cs typeface="NikoshBAN" panose="02000000000000000000" pitchFamily="2" charset="0"/>
              </a:rPr>
              <a:t>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জানতে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a:t>
            </a:r>
          </a:p>
          <a:p>
            <a:r>
              <a:rPr lang="en-US" sz="3600" dirty="0" smtClean="0">
                <a:latin typeface="NikoshBAN" panose="02000000000000000000" pitchFamily="2" charset="0"/>
                <a:cs typeface="NikoshBAN" panose="02000000000000000000" pitchFamily="2" charset="0"/>
              </a:rPr>
              <a:t>২/ </a:t>
            </a:r>
            <a:r>
              <a:rPr lang="en-US" sz="3600" dirty="0" err="1" smtClean="0">
                <a:latin typeface="NikoshBAN" panose="02000000000000000000" pitchFamily="2" charset="0"/>
                <a:cs typeface="NikoshBAN" panose="02000000000000000000" pitchFamily="2" charset="0"/>
              </a:rPr>
              <a:t>ঈমান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আনয়ন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a:t>
            </a:r>
          </a:p>
          <a:p>
            <a:r>
              <a:rPr lang="en-US" sz="3600" dirty="0" smtClean="0">
                <a:latin typeface="NikoshBAN" panose="02000000000000000000" pitchFamily="2" charset="0"/>
                <a:cs typeface="NikoshBAN" panose="02000000000000000000" pitchFamily="2" charset="0"/>
              </a:rPr>
              <a:t>৩/ </a:t>
            </a:r>
            <a:r>
              <a:rPr lang="en-US" sz="3600" dirty="0" err="1" smtClean="0">
                <a:latin typeface="NikoshBAN" panose="02000000000000000000" pitchFamily="2" charset="0"/>
                <a:cs typeface="NikoshBAN" panose="02000000000000000000" pitchFamily="2" charset="0"/>
              </a:rPr>
              <a:t>ধৈর্যধারণ</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জন্য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সংবাদ</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রয়েছ্</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লিখতে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a:t>
            </a:r>
          </a:p>
          <a:p>
            <a:r>
              <a:rPr lang="en-US" sz="3600" dirty="0" smtClean="0">
                <a:latin typeface="NikoshBAN" panose="02000000000000000000" pitchFamily="2" charset="0"/>
                <a:cs typeface="NikoshBAN" panose="02000000000000000000" pitchFamily="2" charset="0"/>
              </a:rPr>
              <a:t>৪/ </a:t>
            </a:r>
            <a:r>
              <a:rPr lang="en-US" sz="3600" dirty="0" err="1" smtClean="0">
                <a:latin typeface="NikoshBAN" panose="02000000000000000000" pitchFamily="2" charset="0"/>
                <a:cs typeface="NikoshBAN" panose="02000000000000000000" pitchFamily="2" charset="0"/>
              </a:rPr>
              <a:t>আল্লাহকে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অস্বীকারকারীদের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পরিণতি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সম্পর্কে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জানতে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1840523" y="6635694"/>
            <a:ext cx="11558954" cy="369332"/>
          </a:xfrm>
          <a:prstGeom prst="rect">
            <a:avLst/>
          </a:prstGeom>
          <a:noFill/>
        </p:spPr>
        <p:txBody>
          <a:bodyPr wrap="square" rtlCol="0">
            <a:spAutoFit/>
          </a:bodyPr>
          <a:lstStyle/>
          <a:p>
            <a:r>
              <a:rPr lang="en-US" b="1" i="1" dirty="0" err="1" smtClean="0">
                <a:latin typeface="NikoshBAN" panose="02000000000000000000" pitchFamily="2" charset="0"/>
                <a:cs typeface="NikoshBAN" panose="02000000000000000000" pitchFamily="2" charset="0"/>
              </a:rPr>
              <a:t>কাজী</a:t>
            </a:r>
            <a:r>
              <a:rPr lang="en-US" b="1" i="1" dirty="0" smtClean="0">
                <a:latin typeface="NikoshBAN" panose="02000000000000000000" pitchFamily="2" charset="0"/>
                <a:cs typeface="NikoshBAN" panose="02000000000000000000" pitchFamily="2" charset="0"/>
              </a:rPr>
              <a:t> </a:t>
            </a:r>
            <a:r>
              <a:rPr lang="en-US" b="1" i="1" dirty="0" err="1" smtClean="0">
                <a:latin typeface="NikoshBAN" panose="02000000000000000000" pitchFamily="2" charset="0"/>
                <a:cs typeface="NikoshBAN" panose="02000000000000000000" pitchFamily="2" charset="0"/>
              </a:rPr>
              <a:t>মোঃ</a:t>
            </a:r>
            <a:r>
              <a:rPr lang="en-US" b="1" i="1" dirty="0" smtClean="0">
                <a:latin typeface="NikoshBAN" panose="02000000000000000000" pitchFamily="2" charset="0"/>
                <a:cs typeface="NikoshBAN" panose="02000000000000000000" pitchFamily="2" charset="0"/>
              </a:rPr>
              <a:t> </a:t>
            </a:r>
            <a:r>
              <a:rPr lang="en-US" b="1" i="1" dirty="0" err="1" smtClean="0">
                <a:latin typeface="NikoshBAN" panose="02000000000000000000" pitchFamily="2" charset="0"/>
                <a:cs typeface="NikoshBAN" panose="02000000000000000000" pitchFamily="2" charset="0"/>
              </a:rPr>
              <a:t>আবদুল</a:t>
            </a:r>
            <a:r>
              <a:rPr lang="en-US" b="1" i="1" dirty="0" smtClean="0">
                <a:latin typeface="NikoshBAN" panose="02000000000000000000" pitchFamily="2" charset="0"/>
                <a:cs typeface="NikoshBAN" panose="02000000000000000000" pitchFamily="2" charset="0"/>
              </a:rPr>
              <a:t> </a:t>
            </a:r>
            <a:r>
              <a:rPr lang="en-US" b="1" i="1" dirty="0" err="1" smtClean="0">
                <a:latin typeface="NikoshBAN" panose="02000000000000000000" pitchFamily="2" charset="0"/>
                <a:cs typeface="NikoshBAN" panose="02000000000000000000" pitchFamily="2" charset="0"/>
              </a:rPr>
              <a:t>হান্নান</a:t>
            </a:r>
            <a:r>
              <a:rPr lang="en-US" b="1" i="1" dirty="0" smtClean="0">
                <a:latin typeface="NikoshBAN" panose="02000000000000000000" pitchFamily="2" charset="0"/>
                <a:cs typeface="NikoshBAN" panose="02000000000000000000" pitchFamily="2" charset="0"/>
              </a:rPr>
              <a:t>, অধ্যক্ষ- </a:t>
            </a:r>
            <a:r>
              <a:rPr lang="en-US" b="1" i="1" dirty="0" err="1" smtClean="0">
                <a:latin typeface="NikoshBAN" panose="02000000000000000000" pitchFamily="2" charset="0"/>
                <a:cs typeface="NikoshBAN" panose="02000000000000000000" pitchFamily="2" charset="0"/>
              </a:rPr>
              <a:t>বখতিয়ার</a:t>
            </a:r>
            <a:r>
              <a:rPr lang="en-US" b="1" i="1" dirty="0" smtClean="0">
                <a:latin typeface="NikoshBAN" panose="02000000000000000000" pitchFamily="2" charset="0"/>
                <a:cs typeface="NikoshBAN" panose="02000000000000000000" pitchFamily="2" charset="0"/>
              </a:rPr>
              <a:t> </a:t>
            </a:r>
            <a:r>
              <a:rPr lang="en-US" b="1" i="1" dirty="0" err="1" smtClean="0">
                <a:latin typeface="NikoshBAN" panose="02000000000000000000" pitchFamily="2" charset="0"/>
                <a:cs typeface="NikoshBAN" panose="02000000000000000000" pitchFamily="2" charset="0"/>
              </a:rPr>
              <a:t>পাড়া</a:t>
            </a:r>
            <a:r>
              <a:rPr lang="en-US" b="1" i="1" dirty="0" smtClean="0">
                <a:latin typeface="NikoshBAN" panose="02000000000000000000" pitchFamily="2" charset="0"/>
                <a:cs typeface="NikoshBAN" panose="02000000000000000000" pitchFamily="2" charset="0"/>
              </a:rPr>
              <a:t> </a:t>
            </a:r>
            <a:r>
              <a:rPr lang="en-US" b="1" i="1" dirty="0" err="1" smtClean="0">
                <a:latin typeface="NikoshBAN" panose="02000000000000000000" pitchFamily="2" charset="0"/>
                <a:cs typeface="NikoshBAN" panose="02000000000000000000" pitchFamily="2" charset="0"/>
              </a:rPr>
              <a:t>চারপীর</a:t>
            </a:r>
            <a:r>
              <a:rPr lang="en-US" b="1" i="1" dirty="0" smtClean="0">
                <a:latin typeface="NikoshBAN" panose="02000000000000000000" pitchFamily="2" charset="0"/>
                <a:cs typeface="NikoshBAN" panose="02000000000000000000" pitchFamily="2" charset="0"/>
              </a:rPr>
              <a:t> </a:t>
            </a:r>
            <a:r>
              <a:rPr lang="en-US" b="1" i="1" dirty="0" err="1" smtClean="0">
                <a:latin typeface="NikoshBAN" panose="02000000000000000000" pitchFamily="2" charset="0"/>
                <a:cs typeface="NikoshBAN" panose="02000000000000000000" pitchFamily="2" charset="0"/>
              </a:rPr>
              <a:t>আউলিয়া</a:t>
            </a:r>
            <a:r>
              <a:rPr lang="en-US" b="1" i="1" dirty="0" smtClean="0">
                <a:latin typeface="NikoshBAN" panose="02000000000000000000" pitchFamily="2" charset="0"/>
                <a:cs typeface="NikoshBAN" panose="02000000000000000000" pitchFamily="2" charset="0"/>
              </a:rPr>
              <a:t> </a:t>
            </a:r>
            <a:r>
              <a:rPr lang="en-US" b="1" i="1" dirty="0" err="1" smtClean="0">
                <a:latin typeface="NikoshBAN" panose="02000000000000000000" pitchFamily="2" charset="0"/>
                <a:cs typeface="NikoshBAN" panose="02000000000000000000" pitchFamily="2" charset="0"/>
              </a:rPr>
              <a:t>আলিম</a:t>
            </a:r>
            <a:r>
              <a:rPr lang="en-US" b="1" i="1" dirty="0" smtClean="0">
                <a:latin typeface="NikoshBAN" panose="02000000000000000000" pitchFamily="2" charset="0"/>
                <a:cs typeface="NikoshBAN" panose="02000000000000000000" pitchFamily="2" charset="0"/>
              </a:rPr>
              <a:t> </a:t>
            </a:r>
            <a:r>
              <a:rPr lang="en-US" b="1" i="1" dirty="0" err="1" smtClean="0">
                <a:latin typeface="NikoshBAN" panose="02000000000000000000" pitchFamily="2" charset="0"/>
                <a:cs typeface="NikoshBAN" panose="02000000000000000000" pitchFamily="2" charset="0"/>
              </a:rPr>
              <a:t>মাদ্রাসা</a:t>
            </a:r>
            <a:r>
              <a:rPr lang="en-US" b="1" i="1" dirty="0" smtClean="0">
                <a:latin typeface="NikoshBAN" panose="02000000000000000000" pitchFamily="2" charset="0"/>
                <a:cs typeface="NikoshBAN" panose="02000000000000000000" pitchFamily="2" charset="0"/>
              </a:rPr>
              <a:t> -০১৮১৯৩৩০৫৪৯ </a:t>
            </a:r>
            <a:endParaRPr lang="en-US" b="1" i="1" dirty="0">
              <a:latin typeface="NikoshBAN" panose="02000000000000000000" pitchFamily="2" charset="0"/>
              <a:cs typeface="NikoshBAN" panose="02000000000000000000" pitchFamily="2" charset="0"/>
            </a:endParaRPr>
          </a:p>
        </p:txBody>
      </p:sp>
      <p:sp>
        <p:nvSpPr>
          <p:cNvPr id="7" name="Bevel 6"/>
          <p:cNvSpPr/>
          <p:nvPr/>
        </p:nvSpPr>
        <p:spPr>
          <a:xfrm>
            <a:off x="3493477" y="831570"/>
            <a:ext cx="4759569" cy="703384"/>
          </a:xfrm>
          <a:prstGeom prst="bevel">
            <a:avLst/>
          </a:prstGeom>
          <a:effectLst>
            <a:innerShdw blurRad="63500" dist="50800" dir="135000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dirty="0" err="1" smtClean="0">
                <a:latin typeface="NikoshBAN" panose="02000000000000000000" pitchFamily="2" charset="0"/>
                <a:cs typeface="NikoshBAN" panose="02000000000000000000" pitchFamily="2" charset="0"/>
              </a:rPr>
              <a:t>পাঠ</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শেষে</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শিক্ষার্থীরা</a:t>
            </a:r>
            <a:r>
              <a:rPr lang="en-US" sz="4800" dirty="0" smtClean="0">
                <a:latin typeface="NikoshBAN" panose="02000000000000000000" pitchFamily="2" charset="0"/>
                <a:cs typeface="NikoshBAN" panose="02000000000000000000" pitchFamily="2" charset="0"/>
              </a:rPr>
              <a:t>-</a:t>
            </a:r>
            <a:r>
              <a:rPr lang="en-US" dirty="0" smtClean="0"/>
              <a:t>-</a:t>
            </a:r>
            <a:endParaRPr lang="en-US" dirty="0"/>
          </a:p>
        </p:txBody>
      </p:sp>
      <p:pic>
        <p:nvPicPr>
          <p:cNvPr id="2" name="Picture 1"/>
          <p:cNvPicPr>
            <a:picLocks noChangeAspect="1"/>
          </p:cNvPicPr>
          <p:nvPr/>
        </p:nvPicPr>
        <p:blipFill>
          <a:blip r:embed="rId3"/>
          <a:stretch>
            <a:fillRect/>
          </a:stretch>
        </p:blipFill>
        <p:spPr>
          <a:xfrm>
            <a:off x="-234718" y="-381741"/>
            <a:ext cx="12918544" cy="744386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18189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6258" y="-117231"/>
            <a:ext cx="12455207" cy="7015746"/>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a:off x="550984" y="2309447"/>
            <a:ext cx="4783015" cy="3477875"/>
          </a:xfrm>
          <a:prstGeom prst="rect">
            <a:avLst/>
          </a:prstGeom>
          <a:effectLst>
            <a:glow rad="101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400" b="1" dirty="0" err="1" smtClean="0">
                <a:latin typeface="NikoshBAN" panose="02000000000000000000" pitchFamily="2" charset="0"/>
                <a:cs typeface="NikoshBAN" panose="02000000000000000000" pitchFamily="2" charset="0"/>
              </a:rPr>
              <a:t>আল</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কোরআন</a:t>
            </a:r>
            <a:r>
              <a:rPr lang="en-US" sz="4400" b="1" dirty="0" smtClean="0">
                <a:latin typeface="NikoshBAN" panose="02000000000000000000" pitchFamily="2" charset="0"/>
                <a:cs typeface="NikoshBAN" panose="02000000000000000000" pitchFamily="2" charset="0"/>
              </a:rPr>
              <a:t> ও </a:t>
            </a:r>
            <a:r>
              <a:rPr lang="en-US" sz="4400" b="1" dirty="0" err="1" smtClean="0">
                <a:latin typeface="NikoshBAN" panose="02000000000000000000" pitchFamily="2" charset="0"/>
                <a:cs typeface="NikoshBAN" panose="02000000000000000000" pitchFamily="2" charset="0"/>
              </a:rPr>
              <a:t>তাজভীদ</a:t>
            </a:r>
            <a:endParaRPr lang="en-US" sz="4400" b="1" dirty="0" smtClean="0">
              <a:latin typeface="NikoshBAN" panose="02000000000000000000" pitchFamily="2" charset="0"/>
              <a:cs typeface="NikoshBAN" panose="02000000000000000000" pitchFamily="2" charset="0"/>
            </a:endParaRPr>
          </a:p>
          <a:p>
            <a:r>
              <a:rPr lang="en-US" sz="4400" dirty="0" err="1" smtClean="0">
                <a:latin typeface="NikoshBAN" panose="02000000000000000000" pitchFamily="2" charset="0"/>
                <a:cs typeface="NikoshBAN" panose="02000000000000000000" pitchFamily="2" charset="0"/>
              </a:rPr>
              <a:t>সূরাহ</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আল</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আ’রাফ</a:t>
            </a:r>
            <a:r>
              <a:rPr lang="en-US" sz="4400" dirty="0" smtClean="0">
                <a:latin typeface="NikoshBAN" panose="02000000000000000000" pitchFamily="2" charset="0"/>
                <a:cs typeface="NikoshBAN" panose="02000000000000000000" pitchFamily="2" charset="0"/>
              </a:rPr>
              <a:t> </a:t>
            </a:r>
          </a:p>
          <a:p>
            <a:r>
              <a:rPr lang="en-US" sz="4400" dirty="0" err="1" smtClean="0">
                <a:latin typeface="NikoshBAN" panose="02000000000000000000" pitchFamily="2" charset="0"/>
                <a:cs typeface="NikoshBAN" panose="02000000000000000000" pitchFamily="2" charset="0"/>
              </a:rPr>
              <a:t>আয়াত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নং</a:t>
            </a:r>
            <a:r>
              <a:rPr lang="en-US" sz="4400" dirty="0" smtClean="0">
                <a:latin typeface="NikoshBAN" panose="02000000000000000000" pitchFamily="2" charset="0"/>
                <a:cs typeface="NikoshBAN" panose="02000000000000000000" pitchFamily="2" charset="0"/>
              </a:rPr>
              <a:t> 94,95.96.97</a:t>
            </a:r>
          </a:p>
          <a:p>
            <a:r>
              <a:rPr lang="en-US" sz="4400" dirty="0" err="1" smtClean="0">
                <a:latin typeface="NikoshBAN" panose="02000000000000000000" pitchFamily="2" charset="0"/>
                <a:cs typeface="NikoshBAN" panose="02000000000000000000" pitchFamily="2" charset="0"/>
              </a:rPr>
              <a:t>সময়</a:t>
            </a:r>
            <a:r>
              <a:rPr lang="en-US" sz="4400" dirty="0" smtClean="0">
                <a:latin typeface="NikoshBAN" panose="02000000000000000000" pitchFamily="2" charset="0"/>
                <a:cs typeface="NikoshBAN" panose="02000000000000000000" pitchFamily="2" charset="0"/>
              </a:rPr>
              <a:t> – ৪৫ </a:t>
            </a:r>
            <a:r>
              <a:rPr lang="en-US" sz="4400" dirty="0" err="1" smtClean="0">
                <a:latin typeface="NikoshBAN" panose="02000000000000000000" pitchFamily="2" charset="0"/>
                <a:cs typeface="NikoshBAN" panose="02000000000000000000" pitchFamily="2" charset="0"/>
              </a:rPr>
              <a:t>মিনিট</a:t>
            </a:r>
            <a:endParaRPr lang="en-US" sz="4400" dirty="0" smtClean="0">
              <a:latin typeface="NikoshBAN" panose="02000000000000000000" pitchFamily="2" charset="0"/>
              <a:cs typeface="NikoshBAN" panose="02000000000000000000" pitchFamily="2" charset="0"/>
            </a:endParaRPr>
          </a:p>
          <a:p>
            <a:r>
              <a:rPr lang="en-US" sz="4400" dirty="0" err="1" smtClean="0">
                <a:latin typeface="NikoshBAN" panose="02000000000000000000" pitchFamily="2" charset="0"/>
                <a:cs typeface="NikoshBAN" panose="02000000000000000000" pitchFamily="2" charset="0"/>
              </a:rPr>
              <a:t>তারিখ</a:t>
            </a:r>
            <a:r>
              <a:rPr lang="en-US" sz="4400" dirty="0" smtClean="0">
                <a:latin typeface="NikoshBAN" panose="02000000000000000000" pitchFamily="2" charset="0"/>
                <a:cs typeface="NikoshBAN" panose="02000000000000000000" pitchFamily="2" charset="0"/>
              </a:rPr>
              <a:t> – ০০/০০/২০  </a:t>
            </a:r>
            <a:endParaRPr lang="en-US" sz="44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4"/>
          <a:stretch>
            <a:fillRect/>
          </a:stretch>
        </p:blipFill>
        <p:spPr>
          <a:xfrm>
            <a:off x="6604001" y="2309447"/>
            <a:ext cx="4931508" cy="3477875"/>
          </a:xfrm>
          <a:prstGeom prst="rect">
            <a:avLst/>
          </a:prstGeom>
        </p:spPr>
      </p:pic>
      <p:sp>
        <p:nvSpPr>
          <p:cNvPr id="6" name="TextBox 5"/>
          <p:cNvSpPr txBox="1"/>
          <p:nvPr/>
        </p:nvSpPr>
        <p:spPr>
          <a:xfrm>
            <a:off x="1270000" y="6529183"/>
            <a:ext cx="11781692" cy="369332"/>
          </a:xfrm>
          <a:prstGeom prst="rect">
            <a:avLst/>
          </a:prstGeom>
          <a:noFill/>
        </p:spPr>
        <p:txBody>
          <a:bodyPr wrap="square" rtlCol="0">
            <a:spAutoFit/>
          </a:bodyPr>
          <a:lstStyle/>
          <a:p>
            <a:r>
              <a:rPr lang="en-US" i="1" dirty="0" err="1" smtClean="0">
                <a:latin typeface="NikoshBAN" panose="02000000000000000000" pitchFamily="2" charset="0"/>
                <a:cs typeface="NikoshBAN" panose="02000000000000000000" pitchFamily="2" charset="0"/>
              </a:rPr>
              <a:t>কাজী</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আবদুল</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হান্নান</a:t>
            </a:r>
            <a:r>
              <a:rPr lang="en-US" i="1" dirty="0" smtClean="0">
                <a:latin typeface="NikoshBAN" panose="02000000000000000000" pitchFamily="2" charset="0"/>
                <a:cs typeface="NikoshBAN" panose="02000000000000000000" pitchFamily="2" charset="0"/>
              </a:rPr>
              <a:t>, অধ্যক্ষ- </a:t>
            </a:r>
            <a:r>
              <a:rPr lang="en-US" i="1" dirty="0" err="1" smtClean="0">
                <a:latin typeface="NikoshBAN" panose="02000000000000000000" pitchFamily="2" charset="0"/>
                <a:cs typeface="NikoshBAN" panose="02000000000000000000" pitchFamily="2" charset="0"/>
              </a:rPr>
              <a:t>বখতিয়ার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পাড়া</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চারপীর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আউলিয়া</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আলিম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মাদ্রাসা,আনোয়ারা,চট্রগ্রাম</a:t>
            </a:r>
            <a:r>
              <a:rPr lang="en-US" i="1" dirty="0" smtClean="0">
                <a:latin typeface="NikoshBAN" panose="02000000000000000000" pitchFamily="2" charset="0"/>
                <a:cs typeface="NikoshBAN" panose="02000000000000000000" pitchFamily="2" charset="0"/>
              </a:rPr>
              <a:t> -০১৮১৯৩৩০৫৪৯ </a:t>
            </a:r>
            <a:endParaRPr lang="en-US" i="1" dirty="0">
              <a:latin typeface="NikoshBAN" panose="02000000000000000000" pitchFamily="2" charset="0"/>
              <a:cs typeface="NikoshBAN" panose="02000000000000000000" pitchFamily="2" charset="0"/>
            </a:endParaRPr>
          </a:p>
        </p:txBody>
      </p:sp>
      <p:sp>
        <p:nvSpPr>
          <p:cNvPr id="7" name="Left-Right Arrow 6"/>
          <p:cNvSpPr/>
          <p:nvPr/>
        </p:nvSpPr>
        <p:spPr>
          <a:xfrm>
            <a:off x="2813537" y="527538"/>
            <a:ext cx="6471139" cy="1370332"/>
          </a:xfrm>
          <a:prstGeom prst="leftRightArrow">
            <a:avLst/>
          </a:prstGeom>
          <a:effectLst>
            <a:glow rad="101600">
              <a:schemeClr val="accent5">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dirty="0" smtClean="0">
                <a:latin typeface="NikoshBAN" panose="02000000000000000000" pitchFamily="2" charset="0"/>
                <a:cs typeface="NikoshBAN" panose="02000000000000000000" pitchFamily="2" charset="0"/>
              </a:rPr>
              <a:t>আজকের </a:t>
            </a:r>
            <a:r>
              <a:rPr lang="en-US" sz="6000" b="1" dirty="0" err="1" smtClean="0">
                <a:latin typeface="NikoshBAN" panose="02000000000000000000" pitchFamily="2" charset="0"/>
                <a:cs typeface="NikoshBAN" panose="02000000000000000000" pitchFamily="2" charset="0"/>
              </a:rPr>
              <a:t>পাঠ</a:t>
            </a:r>
            <a:r>
              <a:rPr lang="en-US" sz="6000" b="1" dirty="0" smtClean="0">
                <a:latin typeface="NikoshBAN" panose="02000000000000000000" pitchFamily="2" charset="0"/>
                <a:cs typeface="NikoshBAN" panose="02000000000000000000" pitchFamily="2" charset="0"/>
              </a:rPr>
              <a:t> </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40251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1555" y="-116428"/>
            <a:ext cx="12455207" cy="6974428"/>
          </a:xfrm>
          <a:prstGeom prst="rect">
            <a:avLst/>
          </a:prstGeom>
          <a:ln w="228600" cap="sq" cmpd="thickThin">
            <a:solidFill>
              <a:srgbClr val="000000"/>
            </a:solidFill>
            <a:prstDash val="solid"/>
            <a:miter lim="800000"/>
          </a:ln>
          <a:effectLst>
            <a:innerShdw blurRad="76200">
              <a:srgbClr val="000000"/>
            </a:innerShdw>
          </a:effectLst>
        </p:spPr>
      </p:pic>
      <p:sp>
        <p:nvSpPr>
          <p:cNvPr id="2" name="TextBox 1"/>
          <p:cNvSpPr txBox="1"/>
          <p:nvPr/>
        </p:nvSpPr>
        <p:spPr>
          <a:xfrm>
            <a:off x="433754" y="6485073"/>
            <a:ext cx="11758246" cy="461665"/>
          </a:xfrm>
          <a:prstGeom prst="rect">
            <a:avLst/>
          </a:prstGeom>
          <a:noFill/>
        </p:spPr>
        <p:txBody>
          <a:bodyPr wrap="square" rtlCol="0">
            <a:spAutoFit/>
          </a:bodyPr>
          <a:lstStyle/>
          <a:p>
            <a:r>
              <a:rPr lang="en-US" sz="2400" i="1" dirty="0" err="1" smtClean="0">
                <a:latin typeface="NikoshBAN" panose="02000000000000000000" pitchFamily="2" charset="0"/>
                <a:cs typeface="NikoshBAN" panose="02000000000000000000" pitchFamily="2" charset="0"/>
              </a:rPr>
              <a:t>কাজি</a:t>
            </a:r>
            <a:r>
              <a:rPr lang="en-US" sz="2400" i="1" dirty="0" smtClean="0">
                <a:latin typeface="NikoshBAN" panose="02000000000000000000" pitchFamily="2" charset="0"/>
                <a:cs typeface="NikoshBAN" panose="02000000000000000000" pitchFamily="2" charset="0"/>
              </a:rPr>
              <a:t> </a:t>
            </a:r>
            <a:r>
              <a:rPr lang="en-US" sz="2400" i="1" dirty="0" err="1" smtClean="0">
                <a:latin typeface="NikoshBAN" panose="02000000000000000000" pitchFamily="2" charset="0"/>
                <a:cs typeface="NikoshBAN" panose="02000000000000000000" pitchFamily="2" charset="0"/>
              </a:rPr>
              <a:t>মোঃ</a:t>
            </a:r>
            <a:r>
              <a:rPr lang="en-US" sz="2400" i="1" dirty="0" smtClean="0">
                <a:latin typeface="NikoshBAN" panose="02000000000000000000" pitchFamily="2" charset="0"/>
                <a:cs typeface="NikoshBAN" panose="02000000000000000000" pitchFamily="2" charset="0"/>
              </a:rPr>
              <a:t> </a:t>
            </a:r>
            <a:r>
              <a:rPr lang="en-US" sz="2400" i="1" dirty="0" err="1" smtClean="0">
                <a:latin typeface="NikoshBAN" panose="02000000000000000000" pitchFamily="2" charset="0"/>
                <a:cs typeface="NikoshBAN" panose="02000000000000000000" pitchFamily="2" charset="0"/>
              </a:rPr>
              <a:t>আবদুল</a:t>
            </a:r>
            <a:r>
              <a:rPr lang="en-US" sz="2400" i="1" dirty="0" smtClean="0">
                <a:latin typeface="NikoshBAN" panose="02000000000000000000" pitchFamily="2" charset="0"/>
                <a:cs typeface="NikoshBAN" panose="02000000000000000000" pitchFamily="2" charset="0"/>
              </a:rPr>
              <a:t> </a:t>
            </a:r>
            <a:r>
              <a:rPr lang="en-US" sz="2400" i="1" dirty="0" err="1" smtClean="0">
                <a:latin typeface="NikoshBAN" panose="02000000000000000000" pitchFamily="2" charset="0"/>
                <a:cs typeface="NikoshBAN" panose="02000000000000000000" pitchFamily="2" charset="0"/>
              </a:rPr>
              <a:t>হান্নান</a:t>
            </a:r>
            <a:r>
              <a:rPr lang="en-US" sz="2400" i="1" dirty="0" smtClean="0">
                <a:latin typeface="NikoshBAN" panose="02000000000000000000" pitchFamily="2" charset="0"/>
                <a:cs typeface="NikoshBAN" panose="02000000000000000000" pitchFamily="2" charset="0"/>
              </a:rPr>
              <a:t>, অধ্যক্ষ- </a:t>
            </a:r>
            <a:r>
              <a:rPr lang="en-US" sz="2400" i="1" dirty="0" err="1" smtClean="0">
                <a:latin typeface="NikoshBAN" panose="02000000000000000000" pitchFamily="2" charset="0"/>
                <a:cs typeface="NikoshBAN" panose="02000000000000000000" pitchFamily="2" charset="0"/>
              </a:rPr>
              <a:t>বখতিয়ার</a:t>
            </a:r>
            <a:r>
              <a:rPr lang="en-US" sz="2400" i="1" dirty="0" smtClean="0">
                <a:latin typeface="NikoshBAN" panose="02000000000000000000" pitchFamily="2" charset="0"/>
                <a:cs typeface="NikoshBAN" panose="02000000000000000000" pitchFamily="2" charset="0"/>
              </a:rPr>
              <a:t> </a:t>
            </a:r>
            <a:r>
              <a:rPr lang="en-US" sz="2400" i="1" dirty="0" err="1" smtClean="0">
                <a:latin typeface="NikoshBAN" panose="02000000000000000000" pitchFamily="2" charset="0"/>
                <a:cs typeface="NikoshBAN" panose="02000000000000000000" pitchFamily="2" charset="0"/>
              </a:rPr>
              <a:t>পাড়া</a:t>
            </a:r>
            <a:r>
              <a:rPr lang="en-US" sz="2400" i="1" dirty="0" smtClean="0">
                <a:latin typeface="NikoshBAN" panose="02000000000000000000" pitchFamily="2" charset="0"/>
                <a:cs typeface="NikoshBAN" panose="02000000000000000000" pitchFamily="2" charset="0"/>
              </a:rPr>
              <a:t> </a:t>
            </a:r>
            <a:r>
              <a:rPr lang="en-US" sz="2400" i="1" dirty="0" err="1" smtClean="0">
                <a:latin typeface="NikoshBAN" panose="02000000000000000000" pitchFamily="2" charset="0"/>
                <a:cs typeface="NikoshBAN" panose="02000000000000000000" pitchFamily="2" charset="0"/>
              </a:rPr>
              <a:t>চারপীর</a:t>
            </a:r>
            <a:r>
              <a:rPr lang="en-US" sz="2400" i="1" dirty="0" smtClean="0">
                <a:latin typeface="NikoshBAN" panose="02000000000000000000" pitchFamily="2" charset="0"/>
                <a:cs typeface="NikoshBAN" panose="02000000000000000000" pitchFamily="2" charset="0"/>
              </a:rPr>
              <a:t> </a:t>
            </a:r>
            <a:r>
              <a:rPr lang="en-US" sz="2400" i="1" dirty="0" err="1" smtClean="0">
                <a:latin typeface="NikoshBAN" panose="02000000000000000000" pitchFamily="2" charset="0"/>
                <a:cs typeface="NikoshBAN" panose="02000000000000000000" pitchFamily="2" charset="0"/>
              </a:rPr>
              <a:t>আউলিয়া</a:t>
            </a:r>
            <a:r>
              <a:rPr lang="en-US" sz="2400" i="1" dirty="0" smtClean="0">
                <a:latin typeface="NikoshBAN" panose="02000000000000000000" pitchFamily="2" charset="0"/>
                <a:cs typeface="NikoshBAN" panose="02000000000000000000" pitchFamily="2" charset="0"/>
              </a:rPr>
              <a:t> </a:t>
            </a:r>
            <a:r>
              <a:rPr lang="en-US" sz="2400" i="1" dirty="0" err="1" smtClean="0">
                <a:latin typeface="NikoshBAN" panose="02000000000000000000" pitchFamily="2" charset="0"/>
                <a:cs typeface="NikoshBAN" panose="02000000000000000000" pitchFamily="2" charset="0"/>
              </a:rPr>
              <a:t>আলিম</a:t>
            </a:r>
            <a:r>
              <a:rPr lang="en-US" sz="2400" i="1" dirty="0" smtClean="0">
                <a:latin typeface="NikoshBAN" panose="02000000000000000000" pitchFamily="2" charset="0"/>
                <a:cs typeface="NikoshBAN" panose="02000000000000000000" pitchFamily="2" charset="0"/>
              </a:rPr>
              <a:t> মাদ্রাসা,আনোয়ারা,চট্রগ্রাম-01819330549 </a:t>
            </a:r>
            <a:endParaRPr lang="en-US" sz="2400" i="1" dirty="0">
              <a:latin typeface="NikoshBAN" panose="02000000000000000000" pitchFamily="2" charset="0"/>
              <a:cs typeface="NikoshBAN" panose="02000000000000000000" pitchFamily="2" charset="0"/>
            </a:endParaRPr>
          </a:p>
        </p:txBody>
      </p:sp>
      <p:sp>
        <p:nvSpPr>
          <p:cNvPr id="5" name="Horizontal Scroll 4"/>
          <p:cNvSpPr/>
          <p:nvPr/>
        </p:nvSpPr>
        <p:spPr>
          <a:xfrm>
            <a:off x="2801816" y="553413"/>
            <a:ext cx="5627077" cy="867507"/>
          </a:xfrm>
          <a:prstGeom prst="horizontalScroll">
            <a:avLst/>
          </a:prstGeom>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smtClean="0">
                <a:latin typeface="NikoshBAN" panose="02000000000000000000" pitchFamily="2" charset="0"/>
                <a:cs typeface="NikoshBAN" panose="02000000000000000000" pitchFamily="2" charset="0"/>
              </a:rPr>
              <a:t>আজকের </a:t>
            </a:r>
            <a:r>
              <a:rPr lang="en-US" sz="4800" dirty="0" err="1" smtClean="0">
                <a:latin typeface="NikoshBAN" panose="02000000000000000000" pitchFamily="2" charset="0"/>
                <a:cs typeface="NikoshBAN" panose="02000000000000000000" pitchFamily="2" charset="0"/>
              </a:rPr>
              <a:t>আলোচ্য</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আয়াত</a:t>
            </a:r>
            <a:r>
              <a:rPr lang="en-US"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sp>
        <p:nvSpPr>
          <p:cNvPr id="4" name="Rectangle 3"/>
          <p:cNvSpPr/>
          <p:nvPr/>
        </p:nvSpPr>
        <p:spPr>
          <a:xfrm>
            <a:off x="729343" y="1897521"/>
            <a:ext cx="11048999"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AE" sz="3200" b="1" dirty="0"/>
              <a:t>وَمَا أَرْسَلْنَا فِي قَرْيَةٍ مِنْ نَبِيٍّ إِلَّا أَخَذْنَا أَهْلَهَا بِالْبَأْسَاءِ وَالضَّرَّاءِ لَعَلَّهُمْ يَضَّرَّعُونَ </a:t>
            </a:r>
            <a:r>
              <a:rPr lang="ar-AE" sz="3200" b="1" dirty="0" smtClean="0"/>
              <a:t>(94</a:t>
            </a:r>
            <a:endParaRPr lang="en-US" sz="3200" b="1" dirty="0"/>
          </a:p>
        </p:txBody>
      </p:sp>
      <p:sp>
        <p:nvSpPr>
          <p:cNvPr id="6" name="Rectangle 5"/>
          <p:cNvSpPr/>
          <p:nvPr/>
        </p:nvSpPr>
        <p:spPr>
          <a:xfrm>
            <a:off x="433755" y="2648932"/>
            <a:ext cx="11344588"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AE" sz="2400" b="1" dirty="0"/>
              <a:t>ثُمَّ بَدَّلْنَا مَكَانَ السَّيِّئَةِ الْحَسَنَةَ حَتَّى عَفَوْا وَقَالُوا قَدْ مَسَّ آبَاءَنَا الضَّرَّاءُ وَالسَّرَّاءُ فَأَخَذْنَاهُمْ بَغْتَةً وَهُمْ لَا </a:t>
            </a:r>
            <a:r>
              <a:rPr lang="ar-AE" sz="2400" b="1" dirty="0" smtClean="0"/>
              <a:t>يَشْعُرُونَ(95</a:t>
            </a:r>
            <a:endParaRPr lang="en-US" sz="2400" b="1" dirty="0"/>
          </a:p>
        </p:txBody>
      </p:sp>
      <p:sp>
        <p:nvSpPr>
          <p:cNvPr id="10" name="Rectangle 9"/>
          <p:cNvSpPr/>
          <p:nvPr/>
        </p:nvSpPr>
        <p:spPr>
          <a:xfrm>
            <a:off x="152399" y="3265051"/>
            <a:ext cx="11772901"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b="1" dirty="0" smtClean="0"/>
              <a:t>    </a:t>
            </a:r>
            <a:r>
              <a:rPr lang="ar-AE" sz="2400" b="1" dirty="0" smtClean="0"/>
              <a:t>وَلَوْ </a:t>
            </a:r>
            <a:r>
              <a:rPr lang="ar-AE" sz="2400" b="1" dirty="0"/>
              <a:t>أَنَّ أَهْلَ الْقُرَى آمَنُوا وَاتَّقَوْا لَفَتَحْنَا عَلَيْهِمْ بَرَكَاتٍ مِنَ السَّمَاءِ وَالْأَرْضِ وَلَكِنْ </a:t>
            </a:r>
            <a:r>
              <a:rPr lang="ar-AE" sz="2400" b="1" dirty="0" smtClean="0"/>
              <a:t>كَذَّبُو </a:t>
            </a:r>
            <a:r>
              <a:rPr lang="ar-AE" sz="2400" b="1" dirty="0"/>
              <a:t>فَأَخَذْنَاهُمْ بِمَا كَانُوا </a:t>
            </a:r>
            <a:r>
              <a:rPr lang="ar-AE" sz="2400" b="1" dirty="0" smtClean="0"/>
              <a:t>يَكْسِبُونَ(96</a:t>
            </a:r>
            <a:endParaRPr lang="ar-AE" sz="2400" b="1" dirty="0"/>
          </a:p>
        </p:txBody>
      </p:sp>
      <p:sp>
        <p:nvSpPr>
          <p:cNvPr id="11" name="Rectangle 10"/>
          <p:cNvSpPr/>
          <p:nvPr/>
        </p:nvSpPr>
        <p:spPr>
          <a:xfrm>
            <a:off x="4288694" y="4120997"/>
            <a:ext cx="7452874"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ar-AE" sz="3600" dirty="0" smtClean="0"/>
              <a:t>أَفَأَمِنَ </a:t>
            </a:r>
            <a:r>
              <a:rPr lang="ar-AE" sz="3600" dirty="0"/>
              <a:t>أَهْلُ الْقُرَى أَنْ يَأْتِيَهُمْ َأَخَذْنَاهُمْوَهُمْ </a:t>
            </a:r>
            <a:r>
              <a:rPr lang="ar-AE" sz="3600" dirty="0" smtClean="0"/>
              <a:t>نَائِمُونَ(97</a:t>
            </a:r>
            <a:endParaRPr lang="en-US" sz="3600" dirty="0"/>
          </a:p>
        </p:txBody>
      </p:sp>
      <p:sp>
        <p:nvSpPr>
          <p:cNvPr id="12" name="Rectangle 11"/>
          <p:cNvSpPr/>
          <p:nvPr/>
        </p:nvSpPr>
        <p:spPr>
          <a:xfrm>
            <a:off x="3574145" y="5019401"/>
            <a:ext cx="8204198"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ar-AE" sz="3600" dirty="0"/>
              <a:t>أَوَأَمِنَ أَهْلُ الْقُرَى َأَخَذْنَاهُمبَأْسُنَا ضُحًى وَهُمْ </a:t>
            </a:r>
            <a:r>
              <a:rPr lang="ar-AE" sz="3600" dirty="0" smtClean="0"/>
              <a:t>يَلْعَبُونَ(98</a:t>
            </a:r>
            <a:r>
              <a:rPr lang="ar-AE" sz="3600" dirty="0"/>
              <a:t>)</a:t>
            </a:r>
          </a:p>
          <a:p>
            <a:endParaRPr lang="ar-AE" dirty="0"/>
          </a:p>
        </p:txBody>
      </p:sp>
    </p:spTree>
    <p:extLst>
      <p:ext uri="{BB962C8B-B14F-4D97-AF65-F5344CB8AC3E}">
        <p14:creationId xmlns:p14="http://schemas.microsoft.com/office/powerpoint/2010/main" val="1894399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53" y="0"/>
            <a:ext cx="12455207" cy="6974428"/>
          </a:xfrm>
          <a:prstGeom prst="rect">
            <a:avLst/>
          </a:prstGeom>
          <a:ln w="228600" cap="sq" cmpd="thickThin">
            <a:solidFill>
              <a:srgbClr val="000000"/>
            </a:solidFill>
            <a:prstDash val="solid"/>
            <a:miter lim="800000"/>
          </a:ln>
          <a:effectLst>
            <a:innerShdw blurRad="76200">
              <a:srgbClr val="000000"/>
            </a:innerShdw>
          </a:effectLst>
        </p:spPr>
      </p:pic>
      <p:sp>
        <p:nvSpPr>
          <p:cNvPr id="4" name="Rectangle 3"/>
          <p:cNvSpPr/>
          <p:nvPr/>
        </p:nvSpPr>
        <p:spPr>
          <a:xfrm>
            <a:off x="337457" y="1342063"/>
            <a:ext cx="11604172" cy="5262979"/>
          </a:xfrm>
          <a:prstGeom prst="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as-IN" sz="2800" dirty="0" smtClean="0">
                <a:latin typeface="NikoshBAN" panose="02000000000000000000" pitchFamily="2" charset="0"/>
                <a:cs typeface="NikoshBAN" panose="02000000000000000000" pitchFamily="2" charset="0"/>
              </a:rPr>
              <a:t>৯৪</a:t>
            </a:r>
            <a:r>
              <a:rPr lang="en-US" sz="2800" dirty="0" smtClean="0">
                <a:latin typeface="NikoshBAN" panose="02000000000000000000" pitchFamily="2" charset="0"/>
                <a:cs typeface="NikoshBAN" panose="02000000000000000000" pitchFamily="2" charset="0"/>
              </a:rPr>
              <a:t>-</a:t>
            </a:r>
            <a:r>
              <a:rPr lang="as-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যে জনপদেই আমি নবী প্রেরণ করেছি, তার অধিবাসীকে আমি অর্থ-সংকট ও দুঃখ-কষ্ট দ্বারা পাকড়াও করেছি, যেন তারা অনুনয় বিনয় করে</a:t>
            </a:r>
            <a:r>
              <a:rPr lang="as-IN"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a:p>
            <a:r>
              <a:rPr lang="as-IN" sz="2800" dirty="0" smtClean="0">
                <a:latin typeface="NikoshBAN" panose="02000000000000000000" pitchFamily="2" charset="0"/>
                <a:cs typeface="NikoshBAN" panose="02000000000000000000" pitchFamily="2" charset="0"/>
              </a:rPr>
              <a:t>৯৫</a:t>
            </a:r>
            <a:r>
              <a:rPr lang="en-US" sz="2800" dirty="0" smtClean="0">
                <a:latin typeface="NikoshBAN" panose="02000000000000000000" pitchFamily="2" charset="0"/>
                <a:cs typeface="NikoshBAN" panose="02000000000000000000" pitchFamily="2" charset="0"/>
              </a:rPr>
              <a:t>-</a:t>
            </a:r>
            <a:r>
              <a:rPr lang="as-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তারপর আমি মন্দ অবস্থাকে ভাল অবস্থা দ্বারা বদলে দিয়েছি। অবশেষে তারা প্রাচুর্য লাভ করেছে এবং বলেছে, ‘আমাদের বাপ-দাদাদেরকেও দুর্দশা ও আনন্দ স্পর্শ করেছে।’ অতঃপর আমি তাদেরকে হঠাৎ পাকড়াও করেছি এমনভাবে যে, তারা উপলব্ধিও করতে পারেনি</a:t>
            </a:r>
            <a:r>
              <a:rPr lang="as-IN" sz="2800" dirty="0" smtClean="0">
                <a:latin typeface="NikoshBAN" panose="02000000000000000000" pitchFamily="2" charset="0"/>
                <a:cs typeface="NikoshBAN" panose="02000000000000000000" pitchFamily="2" charset="0"/>
              </a:rPr>
              <a:t>।</a:t>
            </a:r>
            <a:endParaRPr lang="en-US" sz="2800" dirty="0" smtClean="0">
              <a:latin typeface="NikoshBAN" panose="02000000000000000000" pitchFamily="2" charset="0"/>
              <a:cs typeface="NikoshBAN" panose="02000000000000000000" pitchFamily="2" charset="0"/>
            </a:endParaRPr>
          </a:p>
          <a:p>
            <a:r>
              <a:rPr lang="as-IN" sz="2800" dirty="0" smtClean="0">
                <a:latin typeface="NikoshBAN" panose="02000000000000000000" pitchFamily="2" charset="0"/>
                <a:cs typeface="NikoshBAN" panose="02000000000000000000" pitchFamily="2" charset="0"/>
              </a:rPr>
              <a:t>৯৬</a:t>
            </a:r>
            <a:r>
              <a:rPr lang="en-US" sz="2800" dirty="0" smtClean="0">
                <a:latin typeface="NikoshBAN" panose="02000000000000000000" pitchFamily="2" charset="0"/>
                <a:cs typeface="NikoshBAN" panose="02000000000000000000" pitchFamily="2" charset="0"/>
              </a:rPr>
              <a:t>-</a:t>
            </a:r>
            <a:r>
              <a:rPr lang="as-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আর যদি জনপদসমূহের অধিবাসীরা ঈমান আনত এবং তাকওয়া অবলম্বন করত তাহলে আমি অবশ্যই আসমান ও যমীন থেকে বরকতসমূহ তাদের উপর খুলে দিতাম; কিন্তু তারা অস্বীকার করল। অতঃপর তারা যা অর্জন করত তার কারণে আমি তাদেরকে পাকড়াও করলাম</a:t>
            </a:r>
            <a:endParaRPr lang="en-US" sz="2800" dirty="0">
              <a:latin typeface="NikoshBAN" panose="02000000000000000000" pitchFamily="2" charset="0"/>
              <a:cs typeface="NikoshBAN" panose="02000000000000000000" pitchFamily="2" charset="0"/>
            </a:endParaRPr>
          </a:p>
          <a:p>
            <a:r>
              <a:rPr lang="as-IN" sz="2800" dirty="0" smtClean="0">
                <a:latin typeface="NikoshBAN" panose="02000000000000000000" pitchFamily="2" charset="0"/>
                <a:cs typeface="NikoshBAN" panose="02000000000000000000" pitchFamily="2" charset="0"/>
              </a:rPr>
              <a:t>৯৭</a:t>
            </a:r>
            <a:r>
              <a:rPr lang="en-US" sz="2800" dirty="0" smtClean="0">
                <a:latin typeface="NikoshBAN" panose="02000000000000000000" pitchFamily="2" charset="0"/>
                <a:cs typeface="NikoshBAN" panose="02000000000000000000" pitchFamily="2" charset="0"/>
              </a:rPr>
              <a:t>-</a:t>
            </a:r>
            <a:r>
              <a:rPr lang="as-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জনপদগুলোর অধিবাসীরা কি রাতের বেলা তাদের কাছে আমার আযাব এসে যাওয়া থেকে নিরাপদ হয়ে গিয়েছে যখন তারা ঘুমিয়ে থাকবে?</a:t>
            </a:r>
            <a:endParaRPr lang="en-US" sz="2800" dirty="0" smtClean="0">
              <a:latin typeface="NikoshBAN" panose="02000000000000000000" pitchFamily="2" charset="0"/>
              <a:cs typeface="NikoshBAN" panose="02000000000000000000" pitchFamily="2" charset="0"/>
            </a:endParaRPr>
          </a:p>
          <a:p>
            <a:r>
              <a:rPr lang="as-IN" sz="2800" dirty="0" smtClean="0">
                <a:latin typeface="NikoshBAN" panose="02000000000000000000" pitchFamily="2" charset="0"/>
                <a:cs typeface="NikoshBAN" panose="02000000000000000000" pitchFamily="2" charset="0"/>
              </a:rPr>
              <a:t>৯৮</a:t>
            </a:r>
            <a:r>
              <a:rPr lang="en-US" sz="2800" dirty="0" smtClean="0">
                <a:latin typeface="NikoshBAN" panose="02000000000000000000" pitchFamily="2" charset="0"/>
                <a:cs typeface="NikoshBAN" panose="02000000000000000000" pitchFamily="2" charset="0"/>
              </a:rPr>
              <a:t>-</a:t>
            </a:r>
            <a:r>
              <a:rPr lang="as-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অথবা জনপদগুলোর অধিবাসীরা কি দ্বিপ্রহরে তাদের কাছে আমার আযাব এসে যাওয়া থেকে নিরাপদ হয়ে গিয়েছে যখন তারা খেলা-ধুলা করতে থাকবে</a:t>
            </a:r>
            <a:r>
              <a:rPr lang="as-IN" sz="2800" dirty="0" smtClean="0">
                <a:latin typeface="NikoshBAN" panose="02000000000000000000" pitchFamily="2" charset="0"/>
                <a:cs typeface="NikoshBAN" panose="02000000000000000000" pitchFamily="2" charset="0"/>
              </a:rPr>
              <a:t>?</a:t>
            </a:r>
            <a:endParaRPr lang="en-US" sz="2800" dirty="0" smtClean="0">
              <a:latin typeface="NikoshBAN" panose="02000000000000000000" pitchFamily="2" charset="0"/>
              <a:cs typeface="NikoshBAN" panose="02000000000000000000" pitchFamily="2" charset="0"/>
            </a:endParaRPr>
          </a:p>
        </p:txBody>
      </p:sp>
      <p:sp>
        <p:nvSpPr>
          <p:cNvPr id="5" name="TextBox 4"/>
          <p:cNvSpPr txBox="1"/>
          <p:nvPr/>
        </p:nvSpPr>
        <p:spPr>
          <a:xfrm>
            <a:off x="815872" y="6648585"/>
            <a:ext cx="10820958" cy="338554"/>
          </a:xfrm>
          <a:prstGeom prst="rect">
            <a:avLst/>
          </a:prstGeom>
          <a:noFill/>
        </p:spPr>
        <p:txBody>
          <a:bodyPr wrap="square" rtlCol="0">
            <a:spAutoFit/>
          </a:bodyPr>
          <a:lstStyle/>
          <a:p>
            <a:r>
              <a:rPr lang="en-US" sz="1600" i="1" dirty="0" err="1" smtClean="0"/>
              <a:t>কাজী</a:t>
            </a:r>
            <a:r>
              <a:rPr lang="en-US" sz="1600" i="1" dirty="0" smtClean="0"/>
              <a:t> </a:t>
            </a:r>
            <a:r>
              <a:rPr lang="en-US" sz="1600" i="1" dirty="0" err="1" smtClean="0"/>
              <a:t>মোঃ</a:t>
            </a:r>
            <a:r>
              <a:rPr lang="en-US" sz="1600" i="1" dirty="0" smtClean="0"/>
              <a:t> </a:t>
            </a:r>
            <a:r>
              <a:rPr lang="en-US" sz="1600" i="1" dirty="0" err="1" smtClean="0"/>
              <a:t>আবদুল</a:t>
            </a:r>
            <a:r>
              <a:rPr lang="en-US" sz="1600" i="1" dirty="0" smtClean="0"/>
              <a:t> </a:t>
            </a:r>
            <a:r>
              <a:rPr lang="en-US" sz="1600" i="1" dirty="0" err="1" smtClean="0"/>
              <a:t>হান্নান</a:t>
            </a:r>
            <a:r>
              <a:rPr lang="en-US" sz="1600" i="1" dirty="0" smtClean="0"/>
              <a:t>, অধ্যক্ষ </a:t>
            </a:r>
            <a:r>
              <a:rPr lang="en-US" sz="1600" i="1" dirty="0" err="1" smtClean="0"/>
              <a:t>বখতিয়ার</a:t>
            </a:r>
            <a:r>
              <a:rPr lang="en-US" sz="1600" i="1" dirty="0" smtClean="0"/>
              <a:t> </a:t>
            </a:r>
            <a:r>
              <a:rPr lang="en-US" sz="1600" i="1" dirty="0" err="1" smtClean="0"/>
              <a:t>পাড়া</a:t>
            </a:r>
            <a:r>
              <a:rPr lang="en-US" sz="1600" i="1" dirty="0" smtClean="0"/>
              <a:t> </a:t>
            </a:r>
            <a:r>
              <a:rPr lang="en-US" sz="1600" i="1" dirty="0" err="1" smtClean="0"/>
              <a:t>চারপীর</a:t>
            </a:r>
            <a:r>
              <a:rPr lang="en-US" sz="1600" i="1" dirty="0" smtClean="0"/>
              <a:t> </a:t>
            </a:r>
            <a:r>
              <a:rPr lang="en-US" sz="1600" i="1" dirty="0" err="1" smtClean="0"/>
              <a:t>আউলিয়া</a:t>
            </a:r>
            <a:r>
              <a:rPr lang="en-US" sz="1600" i="1" dirty="0" smtClean="0"/>
              <a:t> </a:t>
            </a:r>
            <a:r>
              <a:rPr lang="en-US" sz="1600" i="1" dirty="0" err="1" smtClean="0"/>
              <a:t>আলিম</a:t>
            </a:r>
            <a:r>
              <a:rPr lang="en-US" sz="1600" i="1" dirty="0" smtClean="0"/>
              <a:t> </a:t>
            </a:r>
            <a:r>
              <a:rPr lang="en-US" sz="1600" i="1" dirty="0" err="1" smtClean="0"/>
              <a:t>মাদ্রাসা,আনোয়ারা</a:t>
            </a:r>
            <a:r>
              <a:rPr lang="en-US" sz="1600" i="1" dirty="0" smtClean="0"/>
              <a:t>, চট্রগ্রাম-01819330549</a:t>
            </a:r>
            <a:endParaRPr lang="en-US" sz="1600" i="1" dirty="0"/>
          </a:p>
        </p:txBody>
      </p:sp>
      <p:sp>
        <p:nvSpPr>
          <p:cNvPr id="3" name="Left-Right Arrow 2"/>
          <p:cNvSpPr/>
          <p:nvPr/>
        </p:nvSpPr>
        <p:spPr>
          <a:xfrm>
            <a:off x="4521200" y="266700"/>
            <a:ext cx="2438400" cy="910229"/>
          </a:xfrm>
          <a:prstGeom prst="lef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err="1" smtClean="0"/>
              <a:t>বঙ্গানুবাদ</a:t>
            </a:r>
            <a:endParaRPr lang="en-US" sz="3200" dirty="0"/>
          </a:p>
        </p:txBody>
      </p:sp>
    </p:spTree>
    <p:extLst>
      <p:ext uri="{BB962C8B-B14F-4D97-AF65-F5344CB8AC3E}">
        <p14:creationId xmlns:p14="http://schemas.microsoft.com/office/powerpoint/2010/main" val="813647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3900" y="1594246"/>
            <a:ext cx="10706100"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s-IN" sz="2400" dirty="0">
                <a:latin typeface="NikoshBAN" panose="02000000000000000000" pitchFamily="2" charset="0"/>
                <a:cs typeface="NikoshBAN" panose="02000000000000000000" pitchFamily="2" charset="0"/>
              </a:rPr>
              <a:t>হযরত শোয়ায়েব (আ.) যে সম্প্রদায়ের প্রতি প্রেরিত হয়েছিলেন। কোরআন পাকে কোথাও তাদেরকে আহলে মাদইয়ান এবং কোথাও আছহাবে আইকাহ বলা হয়েছে। অধিকাংশ তাফসীরবিদদের মতে আছহাবে মাদ ইয়ান’ ও ‘আছহাবে আইকাহ’ পৃথক পৃথক জাতি। হযরত শোয়ায়েব (আ.) প্রথমতঃ তাদের এক জাতির নিকট প্রেরিত হন। তারা ধ্বংস হয়ে যাওয়ার পর অপর জাতির নিকট প্রেরিত হন। আছহাবে আইকাহ ধ্বংস হয় এইভাবে যে, প্রথমে কয়েকদিন তাদের বস্তিতে ভীষণ গরম পড়ে। ফলে গোটা জাতি ছটফট করতে থাকে। অতঃপর নিকটস্থ একটি গভীর জঙ্গলের উপর গাঢ় মেঘমালা দেখা যায়, ফলে জঙ্গলে ছায়া পড়ে এবং শীতল বাতাস বইতে থাকে। ফলে সকলে সেদিকে ধাবিত হয়। তখন মেঘমালা হতে অগ্নি বৃষ্টি আরম্ভ হয় এবং নিচের দিক থেকে শুরু হয় ভূমিকম্প। ফলে সকলেই ধ্বংস হয়ে যায়। (মারেফুল কোরান) আয়াত-৮৯ : শুয়াইব (আ.)-কে তাঁর সম্প্রদায়ের লোকেরা বললঃ আপনি নবী হলে আপনার উম্মত সুখে থাকত এবং অমান্যকারীদের উপর আযাব আসত। এমতাবস্থায় আমরা আপনাকে সত্যপন্থী বলে কিভাবে মেনে নিতে পারি? উত্তরে শুয়াইব (আ.) বললেন, আল্লাহ খুব শীঘ্রই একটা সিদ্ধান্ত দিবেন। এতে সম্প্রদায়ের অহংকারী সর্দাররা বলে উঠল; হয় তুমি ও তোমার অনুসারীরা আমাদের ধর্মে প্রত্যাবর্তন করবে, নতুবা আমরা তোমাদেরকে বস্তি হতে উচ্ছেদ করে দিব। (মারেফুল কোরান)</a:t>
            </a:r>
            <a:endParaRPr lang="en-US" sz="24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stretch>
            <a:fillRect/>
          </a:stretch>
        </p:blipFill>
        <p:spPr>
          <a:xfrm>
            <a:off x="0" y="-74107"/>
            <a:ext cx="12455207" cy="6980525"/>
          </a:xfrm>
          <a:prstGeom prst="rect">
            <a:avLst/>
          </a:prstGeom>
          <a:ln w="228600" cap="sq" cmpd="thickThin">
            <a:solidFill>
              <a:srgbClr val="000000"/>
            </a:solidFill>
            <a:prstDash val="solid"/>
            <a:miter lim="800000"/>
          </a:ln>
          <a:effectLst>
            <a:innerShdw blurRad="76200">
              <a:srgbClr val="000000"/>
            </a:innerShdw>
          </a:effectLst>
        </p:spPr>
      </p:pic>
      <p:sp>
        <p:nvSpPr>
          <p:cNvPr id="7" name="TextBox 6"/>
          <p:cNvSpPr txBox="1"/>
          <p:nvPr/>
        </p:nvSpPr>
        <p:spPr>
          <a:xfrm>
            <a:off x="1351085" y="6506308"/>
            <a:ext cx="11386307" cy="400110"/>
          </a:xfrm>
          <a:prstGeom prst="rect">
            <a:avLst/>
          </a:prstGeom>
          <a:noFill/>
        </p:spPr>
        <p:txBody>
          <a:bodyPr wrap="square" rtlCol="0">
            <a:spAutoFit/>
          </a:bodyPr>
          <a:lstStyle/>
          <a:p>
            <a:r>
              <a:rPr lang="en-US" sz="2000" b="1" i="1" dirty="0" err="1" smtClean="0">
                <a:solidFill>
                  <a:schemeClr val="tx2">
                    <a:lumMod val="50000"/>
                  </a:schemeClr>
                </a:solidFill>
                <a:latin typeface="NikoshBAN" panose="02000000000000000000" pitchFamily="2" charset="0"/>
                <a:cs typeface="NikoshBAN" panose="02000000000000000000" pitchFamily="2" charset="0"/>
              </a:rPr>
              <a:t>কাজী</a:t>
            </a:r>
            <a:r>
              <a:rPr lang="en-US" sz="2000" b="1" i="1" dirty="0" smtClean="0">
                <a:solidFill>
                  <a:schemeClr val="tx2">
                    <a:lumMod val="50000"/>
                  </a:schemeClr>
                </a:solidFill>
                <a:latin typeface="NikoshBAN" panose="02000000000000000000" pitchFamily="2" charset="0"/>
                <a:cs typeface="NikoshBAN" panose="02000000000000000000" pitchFamily="2" charset="0"/>
              </a:rPr>
              <a:t> </a:t>
            </a:r>
            <a:r>
              <a:rPr lang="en-US" sz="2000" b="1" i="1" dirty="0" err="1" smtClean="0">
                <a:solidFill>
                  <a:schemeClr val="tx2">
                    <a:lumMod val="50000"/>
                  </a:schemeClr>
                </a:solidFill>
                <a:latin typeface="NikoshBAN" panose="02000000000000000000" pitchFamily="2" charset="0"/>
                <a:cs typeface="NikoshBAN" panose="02000000000000000000" pitchFamily="2" charset="0"/>
              </a:rPr>
              <a:t>মোঃ</a:t>
            </a:r>
            <a:r>
              <a:rPr lang="en-US" sz="2000" b="1" i="1" dirty="0" smtClean="0">
                <a:solidFill>
                  <a:schemeClr val="tx2">
                    <a:lumMod val="50000"/>
                  </a:schemeClr>
                </a:solidFill>
                <a:latin typeface="NikoshBAN" panose="02000000000000000000" pitchFamily="2" charset="0"/>
                <a:cs typeface="NikoshBAN" panose="02000000000000000000" pitchFamily="2" charset="0"/>
              </a:rPr>
              <a:t> </a:t>
            </a:r>
            <a:r>
              <a:rPr lang="en-US" sz="2000" b="1" i="1" dirty="0" err="1" smtClean="0">
                <a:solidFill>
                  <a:schemeClr val="tx2">
                    <a:lumMod val="50000"/>
                  </a:schemeClr>
                </a:solidFill>
                <a:latin typeface="NikoshBAN" panose="02000000000000000000" pitchFamily="2" charset="0"/>
                <a:cs typeface="NikoshBAN" panose="02000000000000000000" pitchFamily="2" charset="0"/>
              </a:rPr>
              <a:t>আবদুল</a:t>
            </a:r>
            <a:r>
              <a:rPr lang="en-US" sz="2000" b="1" i="1" dirty="0" smtClean="0">
                <a:solidFill>
                  <a:schemeClr val="tx2">
                    <a:lumMod val="50000"/>
                  </a:schemeClr>
                </a:solidFill>
                <a:latin typeface="NikoshBAN" panose="02000000000000000000" pitchFamily="2" charset="0"/>
                <a:cs typeface="NikoshBAN" panose="02000000000000000000" pitchFamily="2" charset="0"/>
              </a:rPr>
              <a:t> </a:t>
            </a:r>
            <a:r>
              <a:rPr lang="en-US" sz="2000" b="1" i="1" dirty="0" err="1" smtClean="0">
                <a:solidFill>
                  <a:schemeClr val="tx2">
                    <a:lumMod val="50000"/>
                  </a:schemeClr>
                </a:solidFill>
                <a:latin typeface="NikoshBAN" panose="02000000000000000000" pitchFamily="2" charset="0"/>
                <a:cs typeface="NikoshBAN" panose="02000000000000000000" pitchFamily="2" charset="0"/>
              </a:rPr>
              <a:t>হান্নান</a:t>
            </a:r>
            <a:r>
              <a:rPr lang="en-US" sz="2000" b="1" i="1" dirty="0" smtClean="0">
                <a:solidFill>
                  <a:schemeClr val="tx2">
                    <a:lumMod val="50000"/>
                  </a:schemeClr>
                </a:solidFill>
                <a:latin typeface="NikoshBAN" panose="02000000000000000000" pitchFamily="2" charset="0"/>
                <a:cs typeface="NikoshBAN" panose="02000000000000000000" pitchFamily="2" charset="0"/>
              </a:rPr>
              <a:t>, অধ্যক্ষ- </a:t>
            </a:r>
            <a:r>
              <a:rPr lang="en-US" sz="2000" b="1" i="1" dirty="0" err="1" smtClean="0">
                <a:solidFill>
                  <a:schemeClr val="tx2">
                    <a:lumMod val="50000"/>
                  </a:schemeClr>
                </a:solidFill>
                <a:latin typeface="NikoshBAN" panose="02000000000000000000" pitchFamily="2" charset="0"/>
                <a:cs typeface="NikoshBAN" panose="02000000000000000000" pitchFamily="2" charset="0"/>
              </a:rPr>
              <a:t>বখতিয়ার</a:t>
            </a:r>
            <a:r>
              <a:rPr lang="en-US" sz="2000" b="1" i="1" dirty="0" smtClean="0">
                <a:solidFill>
                  <a:schemeClr val="tx2">
                    <a:lumMod val="50000"/>
                  </a:schemeClr>
                </a:solidFill>
                <a:latin typeface="NikoshBAN" panose="02000000000000000000" pitchFamily="2" charset="0"/>
                <a:cs typeface="NikoshBAN" panose="02000000000000000000" pitchFamily="2" charset="0"/>
              </a:rPr>
              <a:t> </a:t>
            </a:r>
            <a:r>
              <a:rPr lang="en-US" sz="2000" b="1" i="1" dirty="0" err="1" smtClean="0">
                <a:solidFill>
                  <a:schemeClr val="tx2">
                    <a:lumMod val="50000"/>
                  </a:schemeClr>
                </a:solidFill>
                <a:latin typeface="NikoshBAN" panose="02000000000000000000" pitchFamily="2" charset="0"/>
                <a:cs typeface="NikoshBAN" panose="02000000000000000000" pitchFamily="2" charset="0"/>
              </a:rPr>
              <a:t>পাড়া</a:t>
            </a:r>
            <a:r>
              <a:rPr lang="en-US" sz="2000" b="1" i="1" dirty="0" smtClean="0">
                <a:solidFill>
                  <a:schemeClr val="tx2">
                    <a:lumMod val="50000"/>
                  </a:schemeClr>
                </a:solidFill>
                <a:latin typeface="NikoshBAN" panose="02000000000000000000" pitchFamily="2" charset="0"/>
                <a:cs typeface="NikoshBAN" panose="02000000000000000000" pitchFamily="2" charset="0"/>
              </a:rPr>
              <a:t> </a:t>
            </a:r>
            <a:r>
              <a:rPr lang="en-US" sz="2000" b="1" i="1" dirty="0" err="1" smtClean="0">
                <a:solidFill>
                  <a:schemeClr val="tx2">
                    <a:lumMod val="50000"/>
                  </a:schemeClr>
                </a:solidFill>
                <a:latin typeface="NikoshBAN" panose="02000000000000000000" pitchFamily="2" charset="0"/>
                <a:cs typeface="NikoshBAN" panose="02000000000000000000" pitchFamily="2" charset="0"/>
              </a:rPr>
              <a:t>চারপীর</a:t>
            </a:r>
            <a:r>
              <a:rPr lang="en-US" sz="2000" b="1" i="1" dirty="0" smtClean="0">
                <a:solidFill>
                  <a:schemeClr val="tx2">
                    <a:lumMod val="50000"/>
                  </a:schemeClr>
                </a:solidFill>
                <a:latin typeface="NikoshBAN" panose="02000000000000000000" pitchFamily="2" charset="0"/>
                <a:cs typeface="NikoshBAN" panose="02000000000000000000" pitchFamily="2" charset="0"/>
              </a:rPr>
              <a:t> </a:t>
            </a:r>
            <a:r>
              <a:rPr lang="en-US" sz="2000" b="1" i="1" dirty="0" err="1" smtClean="0">
                <a:solidFill>
                  <a:schemeClr val="tx2">
                    <a:lumMod val="50000"/>
                  </a:schemeClr>
                </a:solidFill>
                <a:latin typeface="NikoshBAN" panose="02000000000000000000" pitchFamily="2" charset="0"/>
                <a:cs typeface="NikoshBAN" panose="02000000000000000000" pitchFamily="2" charset="0"/>
              </a:rPr>
              <a:t>আউলিয়া</a:t>
            </a:r>
            <a:r>
              <a:rPr lang="en-US" sz="2000" b="1" i="1" dirty="0" smtClean="0">
                <a:solidFill>
                  <a:schemeClr val="tx2">
                    <a:lumMod val="50000"/>
                  </a:schemeClr>
                </a:solidFill>
                <a:latin typeface="NikoshBAN" panose="02000000000000000000" pitchFamily="2" charset="0"/>
                <a:cs typeface="NikoshBAN" panose="02000000000000000000" pitchFamily="2" charset="0"/>
              </a:rPr>
              <a:t> </a:t>
            </a:r>
            <a:r>
              <a:rPr lang="en-US" sz="2000" b="1" i="1" dirty="0" err="1" smtClean="0">
                <a:solidFill>
                  <a:schemeClr val="tx2">
                    <a:lumMod val="50000"/>
                  </a:schemeClr>
                </a:solidFill>
                <a:latin typeface="NikoshBAN" panose="02000000000000000000" pitchFamily="2" charset="0"/>
                <a:cs typeface="NikoshBAN" panose="02000000000000000000" pitchFamily="2" charset="0"/>
              </a:rPr>
              <a:t>আলিম</a:t>
            </a:r>
            <a:r>
              <a:rPr lang="en-US" sz="2000" b="1" i="1" dirty="0" smtClean="0">
                <a:solidFill>
                  <a:schemeClr val="tx2">
                    <a:lumMod val="50000"/>
                  </a:schemeClr>
                </a:solidFill>
                <a:latin typeface="NikoshBAN" panose="02000000000000000000" pitchFamily="2" charset="0"/>
                <a:cs typeface="NikoshBAN" panose="02000000000000000000" pitchFamily="2" charset="0"/>
              </a:rPr>
              <a:t> </a:t>
            </a:r>
            <a:r>
              <a:rPr lang="en-US" sz="2000" b="1" i="1" dirty="0" err="1" smtClean="0">
                <a:solidFill>
                  <a:schemeClr val="tx2">
                    <a:lumMod val="50000"/>
                  </a:schemeClr>
                </a:solidFill>
                <a:latin typeface="NikoshBAN" panose="02000000000000000000" pitchFamily="2" charset="0"/>
                <a:cs typeface="NikoshBAN" panose="02000000000000000000" pitchFamily="2" charset="0"/>
              </a:rPr>
              <a:t>মাদ্রাসা,আনোয়ারা,চট্রগ্রাম</a:t>
            </a:r>
            <a:r>
              <a:rPr lang="en-US" sz="2000" b="1" i="1" dirty="0" smtClean="0">
                <a:solidFill>
                  <a:schemeClr val="tx2">
                    <a:lumMod val="50000"/>
                  </a:schemeClr>
                </a:solidFill>
                <a:latin typeface="NikoshBAN" panose="02000000000000000000" pitchFamily="2" charset="0"/>
                <a:cs typeface="NikoshBAN" panose="02000000000000000000" pitchFamily="2" charset="0"/>
              </a:rPr>
              <a:t>  ০১৮১৯৩৩০৫৪৯  </a:t>
            </a:r>
            <a:endParaRPr lang="en-US" sz="2000" b="1" i="1" dirty="0">
              <a:solidFill>
                <a:schemeClr val="tx2">
                  <a:lumMod val="50000"/>
                </a:schemeClr>
              </a:solidFill>
              <a:latin typeface="NikoshBAN" panose="02000000000000000000" pitchFamily="2" charset="0"/>
              <a:cs typeface="NikoshBAN" panose="02000000000000000000" pitchFamily="2" charset="0"/>
            </a:endParaRPr>
          </a:p>
        </p:txBody>
      </p:sp>
      <p:sp>
        <p:nvSpPr>
          <p:cNvPr id="2" name="TextBox 1"/>
          <p:cNvSpPr txBox="1"/>
          <p:nvPr/>
        </p:nvSpPr>
        <p:spPr>
          <a:xfrm>
            <a:off x="6705600" y="978876"/>
            <a:ext cx="184731" cy="369332"/>
          </a:xfrm>
          <a:prstGeom prst="rect">
            <a:avLst/>
          </a:prstGeom>
          <a:noFill/>
        </p:spPr>
        <p:txBody>
          <a:bodyPr wrap="none" rtlCol="0">
            <a:spAutoFit/>
          </a:bodyPr>
          <a:lstStyle/>
          <a:p>
            <a:endParaRPr lang="en-US" dirty="0"/>
          </a:p>
        </p:txBody>
      </p:sp>
      <p:sp>
        <p:nvSpPr>
          <p:cNvPr id="3" name="Plaque 2"/>
          <p:cNvSpPr/>
          <p:nvPr/>
        </p:nvSpPr>
        <p:spPr>
          <a:xfrm>
            <a:off x="3887946" y="376180"/>
            <a:ext cx="3109754" cy="830320"/>
          </a:xfrm>
          <a:prstGeom prst="plaqu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en-US" sz="6000" b="1" dirty="0" err="1" smtClean="0">
                <a:latin typeface="NikoshBAN" panose="02000000000000000000" pitchFamily="2" charset="0"/>
                <a:cs typeface="NikoshBAN" panose="02000000000000000000" pitchFamily="2" charset="0"/>
              </a:rPr>
              <a:t>শানে</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নযুল</a:t>
            </a:r>
            <a:r>
              <a:rPr lang="en-US" sz="6000" b="1" dirty="0" smtClean="0">
                <a:latin typeface="NikoshBAN" panose="02000000000000000000" pitchFamily="2" charset="0"/>
                <a:cs typeface="NikoshBAN" panose="02000000000000000000" pitchFamily="2" charset="0"/>
              </a:rPr>
              <a:t> </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37935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1981</TotalTime>
  <Words>1197</Words>
  <Application>Microsoft Office PowerPoint</Application>
  <PresentationFormat>Widescreen</PresentationFormat>
  <Paragraphs>122</Paragraphs>
  <Slides>17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NUSAIBA HOSSAIN</dc:creator>
  <cp:lastModifiedBy>Principal KMA Hannan</cp:lastModifiedBy>
  <cp:revision>212</cp:revision>
  <dcterms:created xsi:type="dcterms:W3CDTF">2020-04-10T05:27:26Z</dcterms:created>
  <dcterms:modified xsi:type="dcterms:W3CDTF">2020-05-08T15:13:31Z</dcterms:modified>
</cp:coreProperties>
</file>